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292" y="-8382"/>
            <a:ext cx="82814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1443" y="3101085"/>
            <a:ext cx="5341112" cy="163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4252" y="6673182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90571" y="21336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/>
        </p:nvSpPr>
        <p:spPr>
          <a:xfrm>
            <a:off x="2396460" y="2797175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581400" y="3630013"/>
            <a:ext cx="5056242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Engenharia Reversa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4" y="27299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1502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36424" y="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628" y="3287204"/>
            <a:ext cx="2185670" cy="817244"/>
            <a:chOff x="202628" y="3287204"/>
            <a:chExt cx="2185670" cy="817244"/>
          </a:xfrm>
        </p:grpSpPr>
        <p:sp>
          <p:nvSpPr>
            <p:cNvPr id="4" name="object 4"/>
            <p:cNvSpPr/>
            <p:nvPr/>
          </p:nvSpPr>
          <p:spPr>
            <a:xfrm>
              <a:off x="215645" y="3300221"/>
              <a:ext cx="2159635" cy="791210"/>
            </a:xfrm>
            <a:custGeom>
              <a:avLst/>
              <a:gdLst/>
              <a:ahLst/>
              <a:cxnLst/>
              <a:rect l="l" t="t" r="r" b="b"/>
              <a:pathLst>
                <a:path w="2159635" h="791210">
                  <a:moveTo>
                    <a:pt x="2159508" y="0"/>
                  </a:moveTo>
                  <a:lnTo>
                    <a:pt x="0" y="0"/>
                  </a:lnTo>
                  <a:lnTo>
                    <a:pt x="0" y="790955"/>
                  </a:lnTo>
                  <a:lnTo>
                    <a:pt x="2159508" y="790955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645" y="3300221"/>
              <a:ext cx="2159635" cy="791210"/>
            </a:xfrm>
            <a:custGeom>
              <a:avLst/>
              <a:gdLst/>
              <a:ahLst/>
              <a:cxnLst/>
              <a:rect l="l" t="t" r="r" b="b"/>
              <a:pathLst>
                <a:path w="2159635" h="791210">
                  <a:moveTo>
                    <a:pt x="0" y="790955"/>
                  </a:moveTo>
                  <a:lnTo>
                    <a:pt x="2159508" y="790955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7909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645" y="3300221"/>
            <a:ext cx="2159635" cy="79121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CURSO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84200" y="3276536"/>
            <a:ext cx="2329180" cy="818515"/>
            <a:chOff x="6684200" y="3276536"/>
            <a:chExt cx="2329180" cy="818515"/>
          </a:xfrm>
        </p:grpSpPr>
        <p:sp>
          <p:nvSpPr>
            <p:cNvPr id="8" name="object 8"/>
            <p:cNvSpPr/>
            <p:nvPr/>
          </p:nvSpPr>
          <p:spPr>
            <a:xfrm>
              <a:off x="6697218" y="3289553"/>
              <a:ext cx="2303145" cy="792480"/>
            </a:xfrm>
            <a:custGeom>
              <a:avLst/>
              <a:gdLst/>
              <a:ahLst/>
              <a:cxnLst/>
              <a:rect l="l" t="t" r="r" b="b"/>
              <a:pathLst>
                <a:path w="2303145" h="792479">
                  <a:moveTo>
                    <a:pt x="2302764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302764" y="792480"/>
                  </a:lnTo>
                  <a:lnTo>
                    <a:pt x="2302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97218" y="3289553"/>
              <a:ext cx="2303145" cy="792480"/>
            </a:xfrm>
            <a:custGeom>
              <a:avLst/>
              <a:gdLst/>
              <a:ahLst/>
              <a:cxnLst/>
              <a:rect l="l" t="t" r="r" b="b"/>
              <a:pathLst>
                <a:path w="2303145" h="792479">
                  <a:moveTo>
                    <a:pt x="0" y="792480"/>
                  </a:moveTo>
                  <a:lnTo>
                    <a:pt x="2302764" y="792480"/>
                  </a:lnTo>
                  <a:lnTo>
                    <a:pt x="2302764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97218" y="3289553"/>
            <a:ext cx="2303145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latin typeface="Verdana"/>
                <a:cs typeface="Verdana"/>
              </a:rPr>
              <a:t>DISCIPLINA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31720" y="3174492"/>
            <a:ext cx="4427220" cy="1033780"/>
            <a:chOff x="2331720" y="3174492"/>
            <a:chExt cx="4427220" cy="1033780"/>
          </a:xfrm>
        </p:grpSpPr>
        <p:sp>
          <p:nvSpPr>
            <p:cNvPr id="12" name="object 12"/>
            <p:cNvSpPr/>
            <p:nvPr/>
          </p:nvSpPr>
          <p:spPr>
            <a:xfrm>
              <a:off x="3167634" y="3187446"/>
              <a:ext cx="2664460" cy="1007744"/>
            </a:xfrm>
            <a:custGeom>
              <a:avLst/>
              <a:gdLst/>
              <a:ahLst/>
              <a:cxnLst/>
              <a:rect l="l" t="t" r="r" b="b"/>
              <a:pathLst>
                <a:path w="2664460" h="1007745">
                  <a:moveTo>
                    <a:pt x="1331976" y="0"/>
                  </a:moveTo>
                  <a:lnTo>
                    <a:pt x="0" y="503681"/>
                  </a:lnTo>
                  <a:lnTo>
                    <a:pt x="1331976" y="1007363"/>
                  </a:lnTo>
                  <a:lnTo>
                    <a:pt x="2663952" y="503681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7634" y="3187446"/>
              <a:ext cx="2664460" cy="1007744"/>
            </a:xfrm>
            <a:custGeom>
              <a:avLst/>
              <a:gdLst/>
              <a:ahLst/>
              <a:cxnLst/>
              <a:rect l="l" t="t" r="r" b="b"/>
              <a:pathLst>
                <a:path w="2664460" h="1007745">
                  <a:moveTo>
                    <a:pt x="0" y="503681"/>
                  </a:moveTo>
                  <a:lnTo>
                    <a:pt x="1331976" y="0"/>
                  </a:lnTo>
                  <a:lnTo>
                    <a:pt x="2663952" y="503681"/>
                  </a:lnTo>
                  <a:lnTo>
                    <a:pt x="1331976" y="1007363"/>
                  </a:lnTo>
                  <a:lnTo>
                    <a:pt x="0" y="50368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1720" y="3653028"/>
              <a:ext cx="897636" cy="128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5154" y="3691890"/>
              <a:ext cx="792480" cy="5080"/>
            </a:xfrm>
            <a:custGeom>
              <a:avLst/>
              <a:gdLst/>
              <a:ahLst/>
              <a:cxnLst/>
              <a:rect l="l" t="t" r="r" b="b"/>
              <a:pathLst>
                <a:path w="792480" h="5079">
                  <a:moveTo>
                    <a:pt x="0" y="4699"/>
                  </a:moveTo>
                  <a:lnTo>
                    <a:pt x="7922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8152" y="3646932"/>
              <a:ext cx="970788" cy="129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1585" y="3685794"/>
              <a:ext cx="865505" cy="6350"/>
            </a:xfrm>
            <a:custGeom>
              <a:avLst/>
              <a:gdLst/>
              <a:ahLst/>
              <a:cxnLst/>
              <a:rect l="l" t="t" r="r" b="b"/>
              <a:pathLst>
                <a:path w="865504" h="6350">
                  <a:moveTo>
                    <a:pt x="0" y="6349"/>
                  </a:moveTo>
                  <a:lnTo>
                    <a:pt x="86512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4020" y="3290061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8780" y="3290061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4284" y="3554095"/>
            <a:ext cx="140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CURRÍCULO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63267" y="1126236"/>
            <a:ext cx="5733287" cy="122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9695" cy="278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16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646555" algn="l"/>
                <a:tab pos="2281555" algn="l"/>
                <a:tab pos="3401060" algn="l"/>
                <a:tab pos="4693285" algn="l"/>
                <a:tab pos="6435725" algn="l"/>
                <a:tab pos="6894195" algn="l"/>
                <a:tab pos="79267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Regr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2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 estrangeira: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cuja chave primária é toda ela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chave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estrangeira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representa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entidade que forma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especialização da entidade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correspondente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à tabela  referenciada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0"/>
            <a:ext cx="323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</a:t>
            </a:r>
            <a:r>
              <a:rPr spc="-65" dirty="0"/>
              <a:t> </a:t>
            </a:r>
            <a:r>
              <a:rPr spc="-10" dirty="0"/>
              <a:t>Acadêmico</a:t>
            </a:r>
          </a:p>
        </p:txBody>
      </p:sp>
      <p:sp>
        <p:nvSpPr>
          <p:cNvPr id="3" name="object 3"/>
          <p:cNvSpPr/>
          <p:nvPr/>
        </p:nvSpPr>
        <p:spPr>
          <a:xfrm>
            <a:off x="108204" y="691895"/>
            <a:ext cx="8930640" cy="5545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4313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037333"/>
            <a:ext cx="8986520" cy="346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restrição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referencial em  questão especifica que uma linha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 Laboratório somente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existe, 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linha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mesma chave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existir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Sala.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762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ocorrência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entidade Laboratório  somente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existir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correspondente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ocorrência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entidade Sala</a:t>
            </a:r>
            <a:r>
              <a:rPr sz="2800" i="1" spc="1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3267" y="836675"/>
            <a:ext cx="5932932" cy="86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8622" y="4567428"/>
            <a:ext cx="0" cy="375920"/>
          </a:xfrm>
          <a:custGeom>
            <a:avLst/>
            <a:gdLst/>
            <a:ahLst/>
            <a:cxnLst/>
            <a:rect l="l" t="t" r="r" b="b"/>
            <a:pathLst>
              <a:path h="375920">
                <a:moveTo>
                  <a:pt x="0" y="0"/>
                </a:moveTo>
                <a:lnTo>
                  <a:pt x="0" y="375666"/>
                </a:lnTo>
              </a:path>
            </a:pathLst>
          </a:custGeom>
          <a:ln w="40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64344" y="2985452"/>
            <a:ext cx="1899285" cy="1303655"/>
            <a:chOff x="3264344" y="2985452"/>
            <a:chExt cx="1899285" cy="1303655"/>
          </a:xfrm>
        </p:grpSpPr>
        <p:sp>
          <p:nvSpPr>
            <p:cNvPr id="4" name="object 4"/>
            <p:cNvSpPr/>
            <p:nvPr/>
          </p:nvSpPr>
          <p:spPr>
            <a:xfrm>
              <a:off x="4218622" y="378942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551"/>
                  </a:lnTo>
                </a:path>
              </a:pathLst>
            </a:custGeom>
            <a:ln w="40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7362" y="2998469"/>
              <a:ext cx="1873250" cy="791210"/>
            </a:xfrm>
            <a:custGeom>
              <a:avLst/>
              <a:gdLst/>
              <a:ahLst/>
              <a:cxnLst/>
              <a:rect l="l" t="t" r="r" b="b"/>
              <a:pathLst>
                <a:path w="1873250" h="791210">
                  <a:moveTo>
                    <a:pt x="1872995" y="0"/>
                  </a:moveTo>
                  <a:lnTo>
                    <a:pt x="0" y="0"/>
                  </a:lnTo>
                  <a:lnTo>
                    <a:pt x="0" y="790955"/>
                  </a:lnTo>
                  <a:lnTo>
                    <a:pt x="1872995" y="790955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7362" y="2998469"/>
              <a:ext cx="1873250" cy="791210"/>
            </a:xfrm>
            <a:custGeom>
              <a:avLst/>
              <a:gdLst/>
              <a:ahLst/>
              <a:cxnLst/>
              <a:rect l="l" t="t" r="r" b="b"/>
              <a:pathLst>
                <a:path w="1873250" h="791210">
                  <a:moveTo>
                    <a:pt x="0" y="790955"/>
                  </a:moveTo>
                  <a:lnTo>
                    <a:pt x="1872995" y="790955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09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304800" y="21566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739" y="2037333"/>
            <a:ext cx="8986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640205" algn="l"/>
                <a:tab pos="3635375" algn="l"/>
                <a:tab pos="4842510" algn="l"/>
                <a:tab pos="7429500" algn="l"/>
                <a:tab pos="81883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	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gnifica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ó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especialização de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Sala.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7361" y="2998470"/>
            <a:ext cx="1873250" cy="7912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SALA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32276" y="4058411"/>
            <a:ext cx="963294" cy="530860"/>
            <a:chOff x="3732276" y="4058411"/>
            <a:chExt cx="963294" cy="530860"/>
          </a:xfrm>
        </p:grpSpPr>
        <p:sp>
          <p:nvSpPr>
            <p:cNvPr id="11" name="object 11"/>
            <p:cNvSpPr/>
            <p:nvPr/>
          </p:nvSpPr>
          <p:spPr>
            <a:xfrm>
              <a:off x="3745230" y="4071365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468630" y="0"/>
                  </a:moveTo>
                  <a:lnTo>
                    <a:pt x="0" y="504443"/>
                  </a:lnTo>
                  <a:lnTo>
                    <a:pt x="937260" y="504443"/>
                  </a:lnTo>
                  <a:lnTo>
                    <a:pt x="46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45230" y="4071365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0" y="504443"/>
                  </a:moveTo>
                  <a:lnTo>
                    <a:pt x="468630" y="0"/>
                  </a:lnTo>
                  <a:lnTo>
                    <a:pt x="937260" y="504443"/>
                  </a:lnTo>
                  <a:lnTo>
                    <a:pt x="0" y="5044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336035" y="4930140"/>
            <a:ext cx="1899285" cy="818515"/>
            <a:chOff x="3336035" y="4930140"/>
            <a:chExt cx="1899285" cy="818515"/>
          </a:xfrm>
        </p:grpSpPr>
        <p:sp>
          <p:nvSpPr>
            <p:cNvPr id="14" name="object 14"/>
            <p:cNvSpPr/>
            <p:nvPr/>
          </p:nvSpPr>
          <p:spPr>
            <a:xfrm>
              <a:off x="3348989" y="494309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989" y="494309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48990" y="4943094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Verdana"/>
                <a:cs typeface="Verdana"/>
              </a:rPr>
              <a:t>LABORATÓRIO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03603" y="836675"/>
            <a:ext cx="6426708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235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Regra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3: Demais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casos: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não for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composta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múltiplas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estrangeiras(regra 1),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nem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for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toda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estrangeira(regra 2),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representa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400" i="1" spc="-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0"/>
            <a:ext cx="323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</a:t>
            </a:r>
            <a:r>
              <a:rPr spc="-65" dirty="0"/>
              <a:t> </a:t>
            </a:r>
            <a:r>
              <a:rPr spc="-10" dirty="0"/>
              <a:t>Acadêmico</a:t>
            </a:r>
          </a:p>
        </p:txBody>
      </p:sp>
      <p:sp>
        <p:nvSpPr>
          <p:cNvPr id="3" name="object 3"/>
          <p:cNvSpPr/>
          <p:nvPr/>
        </p:nvSpPr>
        <p:spPr>
          <a:xfrm>
            <a:off x="108204" y="836675"/>
            <a:ext cx="8930640" cy="5545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220338"/>
            <a:ext cx="2406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413384" algn="l"/>
                <a:tab pos="414020" algn="l"/>
                <a:tab pos="11080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	tabelas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9610" y="3220338"/>
            <a:ext cx="6337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05025" algn="l"/>
                <a:tab pos="3399154" algn="l"/>
                <a:tab pos="3881120" algn="l"/>
                <a:tab pos="539115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Disciplina,	Curso	e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Prédio,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cujas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647059"/>
            <a:ext cx="89877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chaves primárias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são 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colunas CodDisc, CodCr,  CodPr respectivamente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contém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chaves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estrangeiras, por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isso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representam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cada uma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representa uma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1304" y="836675"/>
            <a:ext cx="4951476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1304" y="1484375"/>
            <a:ext cx="3744468" cy="44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1304" y="2205227"/>
            <a:ext cx="4061460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22022" y="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84985"/>
            <a:ext cx="8987155" cy="303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tabela Sala também representa uma  entidade.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Sua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primária(colunas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CodPr e  CodSI)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contém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apenas uma chave  estrangeira(CodPr).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Assim não obedece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requisito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multiplicidade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chaves estrangeiras(regra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1),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4811" y="836675"/>
            <a:ext cx="5379720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40" y="5061276"/>
            <a:ext cx="808355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166" y="5061276"/>
            <a:ext cx="24130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1510" y="5061276"/>
            <a:ext cx="157226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requisito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8686" y="5061276"/>
            <a:ext cx="457834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3216" y="5061276"/>
            <a:ext cx="81788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7157" y="5061276"/>
            <a:ext cx="1072515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ave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4461" y="5061276"/>
            <a:ext cx="152146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91219" y="5061276"/>
            <a:ext cx="57404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640" y="5488556"/>
            <a:ext cx="3805554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estrangeira(regra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2).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22022" y="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051430"/>
            <a:ext cx="8986520" cy="303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Turma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também representa uma  entidade. Sua chave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primária(colunas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Anosem,  CodDisc e SiglaTur) contém apenas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chave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estrangeira(CodDisc).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Assim não obedece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requisito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multiplicidade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chaves estrangeiras(regra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1),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691895"/>
            <a:ext cx="81335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40" y="5061276"/>
            <a:ext cx="808355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166" y="5061276"/>
            <a:ext cx="24130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1510" y="5061276"/>
            <a:ext cx="157226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requisito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8686" y="5061276"/>
            <a:ext cx="457834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3216" y="5061276"/>
            <a:ext cx="81788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7157" y="5061276"/>
            <a:ext cx="1072515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ave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4461" y="5061276"/>
            <a:ext cx="152146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91219" y="5061276"/>
            <a:ext cx="57404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640" y="5488556"/>
            <a:ext cx="3805554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estrangeira(regra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2).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0"/>
            <a:ext cx="434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Engenharia</a:t>
            </a:r>
            <a:r>
              <a:rPr spc="-40" dirty="0"/>
              <a:t> </a:t>
            </a:r>
            <a:r>
              <a:rPr spc="-10" dirty="0"/>
              <a:t>reversa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965" y="652094"/>
            <a:ext cx="8986520" cy="519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Processo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abstração 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como ponto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partida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BD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ricos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detalhes  de implementação(menos abstratos) em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mais abstratos(modelo  conceitual).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Engenharia reversa dos modelos relacionais:  transformação do modelo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BD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 e obtém como resultado o modelo  conceitual(abordagem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ER).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Processo inverso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projeto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lógico.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0"/>
            <a:ext cx="2248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ER</a:t>
            </a:r>
            <a:r>
              <a:rPr spc="-65" dirty="0"/>
              <a:t> </a:t>
            </a:r>
            <a:r>
              <a:rPr spc="-5" dirty="0"/>
              <a:t>parcial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67420" y="2552636"/>
            <a:ext cx="2271395" cy="2410460"/>
            <a:chOff x="1967420" y="2552636"/>
            <a:chExt cx="2271395" cy="2410460"/>
          </a:xfrm>
        </p:grpSpPr>
        <p:sp>
          <p:nvSpPr>
            <p:cNvPr id="4" name="object 4"/>
            <p:cNvSpPr/>
            <p:nvPr/>
          </p:nvSpPr>
          <p:spPr>
            <a:xfrm>
              <a:off x="4218622" y="4567427"/>
              <a:ext cx="0" cy="375920"/>
            </a:xfrm>
            <a:custGeom>
              <a:avLst/>
              <a:gdLst/>
              <a:ahLst/>
              <a:cxnLst/>
              <a:rect l="l" t="t" r="r" b="b"/>
              <a:pathLst>
                <a:path h="375920">
                  <a:moveTo>
                    <a:pt x="0" y="0"/>
                  </a:moveTo>
                  <a:lnTo>
                    <a:pt x="0" y="375666"/>
                  </a:lnTo>
                </a:path>
              </a:pathLst>
            </a:custGeom>
            <a:ln w="40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7697" y="3358133"/>
              <a:ext cx="1295400" cy="897255"/>
            </a:xfrm>
            <a:custGeom>
              <a:avLst/>
              <a:gdLst/>
              <a:ahLst/>
              <a:cxnLst/>
              <a:rect l="l" t="t" r="r" b="b"/>
              <a:pathLst>
                <a:path w="1295400" h="897254">
                  <a:moveTo>
                    <a:pt x="1295400" y="896873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0437" y="25656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0437" y="25656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80438" y="2565654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SALA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35972" y="4058348"/>
            <a:ext cx="1899285" cy="1690370"/>
            <a:chOff x="3335972" y="4058348"/>
            <a:chExt cx="1899285" cy="1690370"/>
          </a:xfrm>
        </p:grpSpPr>
        <p:sp>
          <p:nvSpPr>
            <p:cNvPr id="10" name="object 10"/>
            <p:cNvSpPr/>
            <p:nvPr/>
          </p:nvSpPr>
          <p:spPr>
            <a:xfrm>
              <a:off x="3745229" y="4071365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468630" y="0"/>
                  </a:moveTo>
                  <a:lnTo>
                    <a:pt x="0" y="504443"/>
                  </a:lnTo>
                  <a:lnTo>
                    <a:pt x="937260" y="504443"/>
                  </a:lnTo>
                  <a:lnTo>
                    <a:pt x="46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5229" y="4071365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0" y="504443"/>
                  </a:moveTo>
                  <a:lnTo>
                    <a:pt x="468630" y="0"/>
                  </a:lnTo>
                  <a:lnTo>
                    <a:pt x="937260" y="504443"/>
                  </a:lnTo>
                  <a:lnTo>
                    <a:pt x="0" y="5044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8989" y="494309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989" y="494309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48990" y="4943094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Verdana"/>
                <a:cs typeface="Verdana"/>
              </a:rPr>
              <a:t>LABORATÓRIO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7304" y="752855"/>
            <a:ext cx="1899285" cy="818515"/>
            <a:chOff x="527304" y="752855"/>
            <a:chExt cx="1899285" cy="818515"/>
          </a:xfrm>
        </p:grpSpPr>
        <p:sp>
          <p:nvSpPr>
            <p:cNvPr id="16" name="object 16"/>
            <p:cNvSpPr/>
            <p:nvPr/>
          </p:nvSpPr>
          <p:spPr>
            <a:xfrm>
              <a:off x="540258" y="76580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258" y="76580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0258" y="765809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TURMA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8931" y="4930140"/>
            <a:ext cx="1899285" cy="818515"/>
            <a:chOff x="598931" y="4930140"/>
            <a:chExt cx="1899285" cy="818515"/>
          </a:xfrm>
        </p:grpSpPr>
        <p:sp>
          <p:nvSpPr>
            <p:cNvPr id="20" name="object 20"/>
            <p:cNvSpPr/>
            <p:nvPr/>
          </p:nvSpPr>
          <p:spPr>
            <a:xfrm>
              <a:off x="611885" y="494309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1885" y="494309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1886" y="4943094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PRÉDIO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94640" y="4568888"/>
            <a:ext cx="2187575" cy="818515"/>
            <a:chOff x="6394640" y="4568888"/>
            <a:chExt cx="2187575" cy="818515"/>
          </a:xfrm>
        </p:grpSpPr>
        <p:sp>
          <p:nvSpPr>
            <p:cNvPr id="24" name="object 24"/>
            <p:cNvSpPr/>
            <p:nvPr/>
          </p:nvSpPr>
          <p:spPr>
            <a:xfrm>
              <a:off x="6407658" y="4581906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79">
                  <a:moveTo>
                    <a:pt x="2161032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161032" y="792480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07658" y="4581906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79">
                  <a:moveTo>
                    <a:pt x="0" y="792480"/>
                  </a:moveTo>
                  <a:lnTo>
                    <a:pt x="2161032" y="792480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7658" y="4581905"/>
            <a:ext cx="2161540" cy="79248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CURSO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21488" y="752792"/>
            <a:ext cx="2330450" cy="818515"/>
            <a:chOff x="6321488" y="752792"/>
            <a:chExt cx="2330450" cy="818515"/>
          </a:xfrm>
        </p:grpSpPr>
        <p:sp>
          <p:nvSpPr>
            <p:cNvPr id="28" name="object 28"/>
            <p:cNvSpPr/>
            <p:nvPr/>
          </p:nvSpPr>
          <p:spPr>
            <a:xfrm>
              <a:off x="6334506" y="765810"/>
              <a:ext cx="2304415" cy="792480"/>
            </a:xfrm>
            <a:custGeom>
              <a:avLst/>
              <a:gdLst/>
              <a:ahLst/>
              <a:cxnLst/>
              <a:rect l="l" t="t" r="r" b="b"/>
              <a:pathLst>
                <a:path w="2304415" h="792480">
                  <a:moveTo>
                    <a:pt x="2304288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2304288" y="792479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34506" y="765810"/>
              <a:ext cx="2304415" cy="792480"/>
            </a:xfrm>
            <a:custGeom>
              <a:avLst/>
              <a:gdLst/>
              <a:ahLst/>
              <a:cxnLst/>
              <a:rect l="l" t="t" r="r" b="b"/>
              <a:pathLst>
                <a:path w="2304415" h="792480">
                  <a:moveTo>
                    <a:pt x="0" y="792479"/>
                  </a:moveTo>
                  <a:lnTo>
                    <a:pt x="2304288" y="792479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34505" y="765809"/>
            <a:ext cx="2304415" cy="79248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DISCIPLINA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44767" y="1519427"/>
            <a:ext cx="2689860" cy="3129280"/>
            <a:chOff x="6144767" y="1519427"/>
            <a:chExt cx="2689860" cy="3129280"/>
          </a:xfrm>
        </p:grpSpPr>
        <p:sp>
          <p:nvSpPr>
            <p:cNvPr id="32" name="object 32"/>
            <p:cNvSpPr/>
            <p:nvPr/>
          </p:nvSpPr>
          <p:spPr>
            <a:xfrm>
              <a:off x="6157721" y="2565653"/>
              <a:ext cx="2664460" cy="1009015"/>
            </a:xfrm>
            <a:custGeom>
              <a:avLst/>
              <a:gdLst/>
              <a:ahLst/>
              <a:cxnLst/>
              <a:rect l="l" t="t" r="r" b="b"/>
              <a:pathLst>
                <a:path w="2664459" h="1009014">
                  <a:moveTo>
                    <a:pt x="1331976" y="0"/>
                  </a:moveTo>
                  <a:lnTo>
                    <a:pt x="0" y="504444"/>
                  </a:lnTo>
                  <a:lnTo>
                    <a:pt x="1331976" y="1008888"/>
                  </a:lnTo>
                  <a:lnTo>
                    <a:pt x="2663952" y="504444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57721" y="2565653"/>
              <a:ext cx="2664460" cy="1009015"/>
            </a:xfrm>
            <a:custGeom>
              <a:avLst/>
              <a:gdLst/>
              <a:ahLst/>
              <a:cxnLst/>
              <a:rect l="l" t="t" r="r" b="b"/>
              <a:pathLst>
                <a:path w="2664459" h="1009014">
                  <a:moveTo>
                    <a:pt x="0" y="504444"/>
                  </a:moveTo>
                  <a:lnTo>
                    <a:pt x="1331976" y="0"/>
                  </a:lnTo>
                  <a:lnTo>
                    <a:pt x="2663952" y="504444"/>
                  </a:lnTo>
                  <a:lnTo>
                    <a:pt x="1331976" y="1008888"/>
                  </a:lnTo>
                  <a:lnTo>
                    <a:pt x="0" y="5044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26451" y="3535679"/>
              <a:ext cx="124968" cy="1112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88173" y="3574542"/>
              <a:ext cx="1905" cy="1008380"/>
            </a:xfrm>
            <a:custGeom>
              <a:avLst/>
              <a:gdLst/>
              <a:ahLst/>
              <a:cxnLst/>
              <a:rect l="l" t="t" r="r" b="b"/>
              <a:pathLst>
                <a:path w="1904" h="1008379">
                  <a:moveTo>
                    <a:pt x="0" y="1007999"/>
                  </a:moveTo>
                  <a:lnTo>
                    <a:pt x="16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26451" y="1519427"/>
              <a:ext cx="124968" cy="1112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88173" y="1558289"/>
              <a:ext cx="1905" cy="1008380"/>
            </a:xfrm>
            <a:custGeom>
              <a:avLst/>
              <a:gdLst/>
              <a:ahLst/>
              <a:cxnLst/>
              <a:rect l="l" t="t" r="r" b="b"/>
              <a:pathLst>
                <a:path w="1904" h="1008380">
                  <a:moveTo>
                    <a:pt x="1650" y="100799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60132" y="4180713"/>
            <a:ext cx="186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39431" y="2090750"/>
            <a:ext cx="1866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83069" y="2860040"/>
            <a:ext cx="140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CURRÍCULO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6096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 1:n ou</a:t>
            </a:r>
            <a:r>
              <a:rPr spc="-45" dirty="0"/>
              <a:t> </a:t>
            </a:r>
            <a:r>
              <a:rPr spc="-5" dirty="0"/>
              <a:t>1:1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476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Toda chave estrangeira que não 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enquadra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nas regras 1 e 2 representa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 1:n ou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1:1.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outras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palavras, toda chave estrangeira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corresponde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um 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n:n,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nem a uma entidade especializada representa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1:n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1:1.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definir se é 1:n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1:1 é necessário  verificar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possíveis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conteúdos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BD.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505" y="17253"/>
            <a:ext cx="323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</a:t>
            </a:r>
            <a:r>
              <a:rPr spc="-65" dirty="0"/>
              <a:t> </a:t>
            </a:r>
            <a:r>
              <a:rPr spc="-10" dirty="0"/>
              <a:t>Acadêmico</a:t>
            </a:r>
          </a:p>
        </p:txBody>
      </p:sp>
      <p:sp>
        <p:nvSpPr>
          <p:cNvPr id="3" name="object 3"/>
          <p:cNvSpPr/>
          <p:nvPr/>
        </p:nvSpPr>
        <p:spPr>
          <a:xfrm>
            <a:off x="179831" y="765048"/>
            <a:ext cx="8814816" cy="547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6096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 1:n ou</a:t>
            </a:r>
            <a:r>
              <a:rPr spc="-45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8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 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chaves estrangeiras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representam relacionamentos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1:n 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1:1  são as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seguintes: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939665"/>
            <a:ext cx="8986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 é possível completar a definição dos  relacionamentos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diagrama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ER.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71" y="3500628"/>
            <a:ext cx="8916924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55" y="2438400"/>
            <a:ext cx="5960364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2644" y="1446275"/>
            <a:ext cx="135890" cy="1905000"/>
            <a:chOff x="1342644" y="1446275"/>
            <a:chExt cx="135890" cy="1905000"/>
          </a:xfrm>
        </p:grpSpPr>
        <p:sp>
          <p:nvSpPr>
            <p:cNvPr id="3" name="object 3"/>
            <p:cNvSpPr/>
            <p:nvPr/>
          </p:nvSpPr>
          <p:spPr>
            <a:xfrm>
              <a:off x="1342644" y="1446275"/>
              <a:ext cx="135636" cy="190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0716" y="1558289"/>
              <a:ext cx="0" cy="1583690"/>
            </a:xfrm>
            <a:custGeom>
              <a:avLst/>
              <a:gdLst/>
              <a:ahLst/>
              <a:cxnLst/>
              <a:rect l="l" t="t" r="r" b="b"/>
              <a:pathLst>
                <a:path h="1583689">
                  <a:moveTo>
                    <a:pt x="0" y="0"/>
                  </a:moveTo>
                  <a:lnTo>
                    <a:pt x="0" y="158343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5716" y="3128708"/>
            <a:ext cx="3717925" cy="2600325"/>
            <a:chOff x="525716" y="3128708"/>
            <a:chExt cx="3717925" cy="2600325"/>
          </a:xfrm>
        </p:grpSpPr>
        <p:sp>
          <p:nvSpPr>
            <p:cNvPr id="6" name="object 6"/>
            <p:cNvSpPr/>
            <p:nvPr/>
          </p:nvSpPr>
          <p:spPr>
            <a:xfrm>
              <a:off x="1461515" y="3607307"/>
              <a:ext cx="149352" cy="21214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37" y="3934205"/>
              <a:ext cx="0" cy="1583690"/>
            </a:xfrm>
            <a:custGeom>
              <a:avLst/>
              <a:gdLst/>
              <a:ahLst/>
              <a:cxnLst/>
              <a:rect l="l" t="t" r="r" b="b"/>
              <a:pathLst>
                <a:path h="1583689">
                  <a:moveTo>
                    <a:pt x="0" y="0"/>
                  </a:moveTo>
                  <a:lnTo>
                    <a:pt x="0" y="1583436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0102" y="3646169"/>
              <a:ext cx="1640205" cy="678180"/>
            </a:xfrm>
            <a:custGeom>
              <a:avLst/>
              <a:gdLst/>
              <a:ahLst/>
              <a:cxnLst/>
              <a:rect l="l" t="t" r="r" b="b"/>
              <a:pathLst>
                <a:path w="1640204" h="678179">
                  <a:moveTo>
                    <a:pt x="1639951" y="67792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734" y="3141725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5" y="792480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734" y="3141725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5" y="792480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8622" y="4562855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h="955039">
                  <a:moveTo>
                    <a:pt x="0" y="0"/>
                  </a:moveTo>
                  <a:lnTo>
                    <a:pt x="0" y="954786"/>
                  </a:lnTo>
                </a:path>
              </a:pathLst>
            </a:custGeom>
            <a:ln w="49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48990" y="0"/>
            <a:ext cx="2248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ER</a:t>
            </a:r>
            <a:r>
              <a:rPr spc="-65" dirty="0"/>
              <a:t> </a:t>
            </a:r>
            <a:r>
              <a:rPr spc="-5" dirty="0"/>
              <a:t>parcial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63523" y="3387344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35972" y="4058348"/>
            <a:ext cx="1899285" cy="2265045"/>
            <a:chOff x="3335972" y="4058348"/>
            <a:chExt cx="1899285" cy="2265045"/>
          </a:xfrm>
        </p:grpSpPr>
        <p:sp>
          <p:nvSpPr>
            <p:cNvPr id="15" name="object 15"/>
            <p:cNvSpPr/>
            <p:nvPr/>
          </p:nvSpPr>
          <p:spPr>
            <a:xfrm>
              <a:off x="3745229" y="4071365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468630" y="0"/>
                  </a:moveTo>
                  <a:lnTo>
                    <a:pt x="0" y="504443"/>
                  </a:lnTo>
                  <a:lnTo>
                    <a:pt x="937260" y="504443"/>
                  </a:lnTo>
                  <a:lnTo>
                    <a:pt x="46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5229" y="4071365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0" y="504443"/>
                  </a:moveTo>
                  <a:lnTo>
                    <a:pt x="468630" y="0"/>
                  </a:lnTo>
                  <a:lnTo>
                    <a:pt x="937260" y="504443"/>
                  </a:lnTo>
                  <a:lnTo>
                    <a:pt x="0" y="5044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989" y="55176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989" y="55176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48990" y="5517641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LABORATÓRIO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240" y="752792"/>
            <a:ext cx="1899285" cy="818515"/>
            <a:chOff x="527240" y="752792"/>
            <a:chExt cx="1899285" cy="818515"/>
          </a:xfrm>
        </p:grpSpPr>
        <p:sp>
          <p:nvSpPr>
            <p:cNvPr id="21" name="object 21"/>
            <p:cNvSpPr/>
            <p:nvPr/>
          </p:nvSpPr>
          <p:spPr>
            <a:xfrm>
              <a:off x="540257" y="765810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0257" y="765810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55319" y="1010158"/>
            <a:ext cx="84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TU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8868" y="5504624"/>
            <a:ext cx="1899285" cy="818515"/>
            <a:chOff x="598868" y="5504624"/>
            <a:chExt cx="1899285" cy="818515"/>
          </a:xfrm>
        </p:grpSpPr>
        <p:sp>
          <p:nvSpPr>
            <p:cNvPr id="25" name="object 25"/>
            <p:cNvSpPr/>
            <p:nvPr/>
          </p:nvSpPr>
          <p:spPr>
            <a:xfrm>
              <a:off x="611885" y="55176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1885" y="55176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88542" y="5762650"/>
            <a:ext cx="918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É</a:t>
            </a:r>
            <a:r>
              <a:rPr sz="1800" dirty="0">
                <a:latin typeface="Verdana"/>
                <a:cs typeface="Verdana"/>
              </a:rPr>
              <a:t>DIO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94640" y="3633152"/>
            <a:ext cx="2187575" cy="817244"/>
            <a:chOff x="6394640" y="3633152"/>
            <a:chExt cx="2187575" cy="817244"/>
          </a:xfrm>
        </p:grpSpPr>
        <p:sp>
          <p:nvSpPr>
            <p:cNvPr id="29" name="object 29"/>
            <p:cNvSpPr/>
            <p:nvPr/>
          </p:nvSpPr>
          <p:spPr>
            <a:xfrm>
              <a:off x="6407658" y="3646170"/>
              <a:ext cx="2161540" cy="791210"/>
            </a:xfrm>
            <a:custGeom>
              <a:avLst/>
              <a:gdLst/>
              <a:ahLst/>
              <a:cxnLst/>
              <a:rect l="l" t="t" r="r" b="b"/>
              <a:pathLst>
                <a:path w="2161540" h="791210">
                  <a:moveTo>
                    <a:pt x="2161032" y="0"/>
                  </a:moveTo>
                  <a:lnTo>
                    <a:pt x="0" y="0"/>
                  </a:lnTo>
                  <a:lnTo>
                    <a:pt x="0" y="790955"/>
                  </a:lnTo>
                  <a:lnTo>
                    <a:pt x="2161032" y="790955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07658" y="3646170"/>
              <a:ext cx="2161540" cy="791210"/>
            </a:xfrm>
            <a:custGeom>
              <a:avLst/>
              <a:gdLst/>
              <a:ahLst/>
              <a:cxnLst/>
              <a:rect l="l" t="t" r="r" b="b"/>
              <a:pathLst>
                <a:path w="2161540" h="791210">
                  <a:moveTo>
                    <a:pt x="0" y="790955"/>
                  </a:moveTo>
                  <a:lnTo>
                    <a:pt x="2161032" y="790955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7909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07658" y="3646170"/>
            <a:ext cx="2161540" cy="79121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CURSO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1488" y="752792"/>
            <a:ext cx="2330450" cy="818515"/>
            <a:chOff x="6321488" y="752792"/>
            <a:chExt cx="2330450" cy="818515"/>
          </a:xfrm>
        </p:grpSpPr>
        <p:sp>
          <p:nvSpPr>
            <p:cNvPr id="33" name="object 33"/>
            <p:cNvSpPr/>
            <p:nvPr/>
          </p:nvSpPr>
          <p:spPr>
            <a:xfrm>
              <a:off x="6334506" y="765810"/>
              <a:ext cx="2304415" cy="792480"/>
            </a:xfrm>
            <a:custGeom>
              <a:avLst/>
              <a:gdLst/>
              <a:ahLst/>
              <a:cxnLst/>
              <a:rect l="l" t="t" r="r" b="b"/>
              <a:pathLst>
                <a:path w="2304415" h="792480">
                  <a:moveTo>
                    <a:pt x="2304288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2304288" y="792479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4506" y="765810"/>
              <a:ext cx="2304415" cy="792480"/>
            </a:xfrm>
            <a:custGeom>
              <a:avLst/>
              <a:gdLst/>
              <a:ahLst/>
              <a:cxnLst/>
              <a:rect l="l" t="t" r="r" b="b"/>
              <a:pathLst>
                <a:path w="2304415" h="792480">
                  <a:moveTo>
                    <a:pt x="0" y="792479"/>
                  </a:moveTo>
                  <a:lnTo>
                    <a:pt x="2304288" y="792479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10298" y="993394"/>
            <a:ext cx="1553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DISCIPLINA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93116" y="1519427"/>
            <a:ext cx="2187575" cy="2193290"/>
            <a:chOff x="6393116" y="1519427"/>
            <a:chExt cx="2187575" cy="2193290"/>
          </a:xfrm>
        </p:grpSpPr>
        <p:sp>
          <p:nvSpPr>
            <p:cNvPr id="37" name="object 37"/>
            <p:cNvSpPr/>
            <p:nvPr/>
          </p:nvSpPr>
          <p:spPr>
            <a:xfrm>
              <a:off x="6406133" y="2277618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80">
                  <a:moveTo>
                    <a:pt x="1080515" y="0"/>
                  </a:moveTo>
                  <a:lnTo>
                    <a:pt x="0" y="396240"/>
                  </a:lnTo>
                  <a:lnTo>
                    <a:pt x="1080515" y="792480"/>
                  </a:lnTo>
                  <a:lnTo>
                    <a:pt x="2161032" y="396240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06133" y="2277618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80">
                  <a:moveTo>
                    <a:pt x="0" y="396240"/>
                  </a:moveTo>
                  <a:lnTo>
                    <a:pt x="1080515" y="0"/>
                  </a:lnTo>
                  <a:lnTo>
                    <a:pt x="2161032" y="396240"/>
                  </a:lnTo>
                  <a:lnTo>
                    <a:pt x="1080515" y="792480"/>
                  </a:lnTo>
                  <a:lnTo>
                    <a:pt x="0" y="3962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23403" y="3031236"/>
              <a:ext cx="124968" cy="6812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85125" y="3070097"/>
              <a:ext cx="1905" cy="576580"/>
            </a:xfrm>
            <a:custGeom>
              <a:avLst/>
              <a:gdLst/>
              <a:ahLst/>
              <a:cxnLst/>
              <a:rect l="l" t="t" r="r" b="b"/>
              <a:pathLst>
                <a:path w="1904" h="576579">
                  <a:moveTo>
                    <a:pt x="1524" y="5761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23403" y="1519427"/>
              <a:ext cx="124968" cy="8229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85125" y="1558289"/>
              <a:ext cx="1905" cy="719455"/>
            </a:xfrm>
            <a:custGeom>
              <a:avLst/>
              <a:gdLst/>
              <a:ahLst/>
              <a:cxnLst/>
              <a:rect l="l" t="t" r="r" b="b"/>
              <a:pathLst>
                <a:path w="1904" h="719455">
                  <a:moveTo>
                    <a:pt x="0" y="719074"/>
                  </a:moveTo>
                  <a:lnTo>
                    <a:pt x="152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60132" y="3244088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39431" y="1730756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83069" y="2499740"/>
            <a:ext cx="140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CURRÍCULO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98931" y="1952244"/>
            <a:ext cx="1684020" cy="744220"/>
            <a:chOff x="598931" y="1952244"/>
            <a:chExt cx="1684020" cy="744220"/>
          </a:xfrm>
        </p:grpSpPr>
        <p:sp>
          <p:nvSpPr>
            <p:cNvPr id="47" name="object 47"/>
            <p:cNvSpPr/>
            <p:nvPr/>
          </p:nvSpPr>
          <p:spPr>
            <a:xfrm>
              <a:off x="611885" y="1965198"/>
              <a:ext cx="1658620" cy="718185"/>
            </a:xfrm>
            <a:custGeom>
              <a:avLst/>
              <a:gdLst/>
              <a:ahLst/>
              <a:cxnLst/>
              <a:rect l="l" t="t" r="r" b="b"/>
              <a:pathLst>
                <a:path w="1658620" h="718185">
                  <a:moveTo>
                    <a:pt x="829056" y="0"/>
                  </a:moveTo>
                  <a:lnTo>
                    <a:pt x="0" y="358901"/>
                  </a:lnTo>
                  <a:lnTo>
                    <a:pt x="829056" y="717803"/>
                  </a:lnTo>
                  <a:lnTo>
                    <a:pt x="1658112" y="358901"/>
                  </a:lnTo>
                  <a:lnTo>
                    <a:pt x="829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1885" y="1965198"/>
              <a:ext cx="1658620" cy="718185"/>
            </a:xfrm>
            <a:custGeom>
              <a:avLst/>
              <a:gdLst/>
              <a:ahLst/>
              <a:cxnLst/>
              <a:rect l="l" t="t" r="r" b="b"/>
              <a:pathLst>
                <a:path w="1658620" h="718185">
                  <a:moveTo>
                    <a:pt x="0" y="358901"/>
                  </a:moveTo>
                  <a:lnTo>
                    <a:pt x="829056" y="0"/>
                  </a:lnTo>
                  <a:lnTo>
                    <a:pt x="1658112" y="358901"/>
                  </a:lnTo>
                  <a:lnTo>
                    <a:pt x="829056" y="717803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84276" y="4354067"/>
            <a:ext cx="1682750" cy="744220"/>
            <a:chOff x="684276" y="4354067"/>
            <a:chExt cx="1682750" cy="744220"/>
          </a:xfrm>
        </p:grpSpPr>
        <p:sp>
          <p:nvSpPr>
            <p:cNvPr id="50" name="object 50"/>
            <p:cNvSpPr/>
            <p:nvPr/>
          </p:nvSpPr>
          <p:spPr>
            <a:xfrm>
              <a:off x="697230" y="4367021"/>
              <a:ext cx="1656714" cy="718185"/>
            </a:xfrm>
            <a:custGeom>
              <a:avLst/>
              <a:gdLst/>
              <a:ahLst/>
              <a:cxnLst/>
              <a:rect l="l" t="t" r="r" b="b"/>
              <a:pathLst>
                <a:path w="1656714" h="718185">
                  <a:moveTo>
                    <a:pt x="828294" y="0"/>
                  </a:moveTo>
                  <a:lnTo>
                    <a:pt x="0" y="358901"/>
                  </a:lnTo>
                  <a:lnTo>
                    <a:pt x="828294" y="717803"/>
                  </a:lnTo>
                  <a:lnTo>
                    <a:pt x="1656588" y="358901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7230" y="4367021"/>
              <a:ext cx="1656714" cy="718185"/>
            </a:xfrm>
            <a:custGeom>
              <a:avLst/>
              <a:gdLst/>
              <a:ahLst/>
              <a:cxnLst/>
              <a:rect l="l" t="t" r="r" b="b"/>
              <a:pathLst>
                <a:path w="1656714" h="718185">
                  <a:moveTo>
                    <a:pt x="0" y="358901"/>
                  </a:moveTo>
                  <a:lnTo>
                    <a:pt x="828294" y="0"/>
                  </a:lnTo>
                  <a:lnTo>
                    <a:pt x="1656588" y="358901"/>
                  </a:lnTo>
                  <a:lnTo>
                    <a:pt x="828294" y="717803"/>
                  </a:lnTo>
                  <a:lnTo>
                    <a:pt x="0" y="358901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369820" y="790955"/>
            <a:ext cx="4026535" cy="746760"/>
            <a:chOff x="2369820" y="790955"/>
            <a:chExt cx="4026535" cy="746760"/>
          </a:xfrm>
        </p:grpSpPr>
        <p:sp>
          <p:nvSpPr>
            <p:cNvPr id="53" name="object 53"/>
            <p:cNvSpPr/>
            <p:nvPr/>
          </p:nvSpPr>
          <p:spPr>
            <a:xfrm>
              <a:off x="2369820" y="1121663"/>
              <a:ext cx="4026407" cy="1234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13254" y="1160525"/>
              <a:ext cx="3921125" cy="0"/>
            </a:xfrm>
            <a:custGeom>
              <a:avLst/>
              <a:gdLst/>
              <a:ahLst/>
              <a:cxnLst/>
              <a:rect l="l" t="t" r="r" b="b"/>
              <a:pathLst>
                <a:path w="3921125">
                  <a:moveTo>
                    <a:pt x="0" y="0"/>
                  </a:moveTo>
                  <a:lnTo>
                    <a:pt x="39211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35502" y="803909"/>
              <a:ext cx="1658620" cy="721360"/>
            </a:xfrm>
            <a:custGeom>
              <a:avLst/>
              <a:gdLst/>
              <a:ahLst/>
              <a:cxnLst/>
              <a:rect l="l" t="t" r="r" b="b"/>
              <a:pathLst>
                <a:path w="1658620" h="721360">
                  <a:moveTo>
                    <a:pt x="829056" y="0"/>
                  </a:moveTo>
                  <a:lnTo>
                    <a:pt x="0" y="360425"/>
                  </a:lnTo>
                  <a:lnTo>
                    <a:pt x="829056" y="720851"/>
                  </a:lnTo>
                  <a:lnTo>
                    <a:pt x="1658112" y="360425"/>
                  </a:lnTo>
                  <a:lnTo>
                    <a:pt x="829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35502" y="803909"/>
              <a:ext cx="1658620" cy="721360"/>
            </a:xfrm>
            <a:custGeom>
              <a:avLst/>
              <a:gdLst/>
              <a:ahLst/>
              <a:cxnLst/>
              <a:rect l="l" t="t" r="r" b="b"/>
              <a:pathLst>
                <a:path w="1658620" h="721360">
                  <a:moveTo>
                    <a:pt x="0" y="360425"/>
                  </a:moveTo>
                  <a:lnTo>
                    <a:pt x="829056" y="0"/>
                  </a:lnTo>
                  <a:lnTo>
                    <a:pt x="1658112" y="360425"/>
                  </a:lnTo>
                  <a:lnTo>
                    <a:pt x="829056" y="720851"/>
                  </a:lnTo>
                  <a:lnTo>
                    <a:pt x="0" y="36042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541523" y="1155953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71108" y="1155953"/>
            <a:ext cx="187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77670" y="2739008"/>
            <a:ext cx="187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77670" y="1587753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77670" y="3996690"/>
            <a:ext cx="186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49044" y="5147817"/>
            <a:ext cx="187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723" y="0"/>
            <a:ext cx="5161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Definição dos</a:t>
            </a:r>
            <a:r>
              <a:rPr spc="-25" dirty="0"/>
              <a:t> </a:t>
            </a:r>
            <a:r>
              <a:rPr spc="-10" dirty="0"/>
              <a:t>atributos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cada coluna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  chave estrangeira, é definido 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 na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entidade/relacionamento correspondente a  tabela.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9002" y="3317875"/>
            <a:ext cx="58674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95"/>
              </a:spcBef>
              <a:tabLst>
                <a:tab pos="1169035" algn="l"/>
                <a:tab pos="2284730" algn="l"/>
                <a:tab pos="383032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ngeira  aos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9313" y="3744595"/>
            <a:ext cx="4654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1054" algn="l"/>
                <a:tab pos="398589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17875"/>
            <a:ext cx="29121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28206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323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</a:t>
            </a:r>
            <a:r>
              <a:rPr spc="-65" dirty="0"/>
              <a:t> </a:t>
            </a:r>
            <a:r>
              <a:rPr spc="-10" dirty="0"/>
              <a:t>Acadêmico</a:t>
            </a:r>
          </a:p>
        </p:txBody>
      </p:sp>
      <p:sp>
        <p:nvSpPr>
          <p:cNvPr id="3" name="object 3"/>
          <p:cNvSpPr/>
          <p:nvPr/>
        </p:nvSpPr>
        <p:spPr>
          <a:xfrm>
            <a:off x="108204" y="836675"/>
            <a:ext cx="8930640" cy="5545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8" y="3211131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0926" y="0"/>
                </a:lnTo>
              </a:path>
            </a:pathLst>
          </a:custGeom>
          <a:ln w="33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9257" y="832866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3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7966" y="832866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3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258" y="1401317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995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3654" y="906017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5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15276" y="891413"/>
            <a:ext cx="3663315" cy="4377055"/>
            <a:chOff x="815276" y="891413"/>
            <a:chExt cx="3663315" cy="4377055"/>
          </a:xfrm>
        </p:grpSpPr>
        <p:sp>
          <p:nvSpPr>
            <p:cNvPr id="8" name="object 8"/>
            <p:cNvSpPr/>
            <p:nvPr/>
          </p:nvSpPr>
          <p:spPr>
            <a:xfrm>
              <a:off x="1370837" y="906018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5">
                  <a:moveTo>
                    <a:pt x="0" y="0"/>
                  </a:moveTo>
                  <a:lnTo>
                    <a:pt x="0" y="291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147" y="1748027"/>
              <a:ext cx="135635" cy="1577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3219" y="1844802"/>
              <a:ext cx="0" cy="1297305"/>
            </a:xfrm>
            <a:custGeom>
              <a:avLst/>
              <a:gdLst/>
              <a:ahLst/>
              <a:cxnLst/>
              <a:rect l="l" t="t" r="r" b="b"/>
              <a:pathLst>
                <a:path h="1297305">
                  <a:moveTo>
                    <a:pt x="0" y="0"/>
                  </a:moveTo>
                  <a:lnTo>
                    <a:pt x="0" y="1296924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2496" y="3514344"/>
              <a:ext cx="150875" cy="17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7743" y="3789426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6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7846" y="3652266"/>
              <a:ext cx="1637030" cy="457200"/>
            </a:xfrm>
            <a:custGeom>
              <a:avLst/>
              <a:gdLst/>
              <a:ahLst/>
              <a:cxnLst/>
              <a:rect l="l" t="t" r="r" b="b"/>
              <a:pathLst>
                <a:path w="1637029" h="457200">
                  <a:moveTo>
                    <a:pt x="1636649" y="45719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293" y="3141726"/>
              <a:ext cx="1728470" cy="647700"/>
            </a:xfrm>
            <a:custGeom>
              <a:avLst/>
              <a:gdLst/>
              <a:ahLst/>
              <a:cxnLst/>
              <a:rect l="l" t="t" r="r" b="b"/>
              <a:pathLst>
                <a:path w="1728470" h="647700">
                  <a:moveTo>
                    <a:pt x="1728216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728216" y="647700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293" y="3141726"/>
              <a:ext cx="1728470" cy="647700"/>
            </a:xfrm>
            <a:custGeom>
              <a:avLst/>
              <a:gdLst/>
              <a:ahLst/>
              <a:cxnLst/>
              <a:rect l="l" t="t" r="r" b="b"/>
              <a:pathLst>
                <a:path w="1728470" h="647700">
                  <a:moveTo>
                    <a:pt x="0" y="647700"/>
                  </a:moveTo>
                  <a:lnTo>
                    <a:pt x="1728216" y="647700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318" y="4300728"/>
              <a:ext cx="0" cy="784225"/>
            </a:xfrm>
            <a:custGeom>
              <a:avLst/>
              <a:gdLst/>
              <a:ahLst/>
              <a:cxnLst/>
              <a:rect l="l" t="t" r="r" b="b"/>
              <a:pathLst>
                <a:path h="784225">
                  <a:moveTo>
                    <a:pt x="0" y="0"/>
                  </a:moveTo>
                  <a:lnTo>
                    <a:pt x="0" y="784098"/>
                  </a:lnTo>
                </a:path>
              </a:pathLst>
            </a:custGeom>
            <a:ln w="49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82720" y="0"/>
            <a:ext cx="2248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ER</a:t>
            </a:r>
            <a:r>
              <a:rPr spc="-65" dirty="0"/>
              <a:t> </a:t>
            </a:r>
            <a:r>
              <a:rPr spc="-5" dirty="0"/>
              <a:t>parcial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80489" y="3315080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66096" y="3887660"/>
            <a:ext cx="1908175" cy="1858010"/>
            <a:chOff x="3566096" y="3887660"/>
            <a:chExt cx="1908175" cy="1858010"/>
          </a:xfrm>
        </p:grpSpPr>
        <p:sp>
          <p:nvSpPr>
            <p:cNvPr id="20" name="object 20"/>
            <p:cNvSpPr/>
            <p:nvPr/>
          </p:nvSpPr>
          <p:spPr>
            <a:xfrm>
              <a:off x="3978402" y="3900677"/>
              <a:ext cx="942340" cy="414655"/>
            </a:xfrm>
            <a:custGeom>
              <a:avLst/>
              <a:gdLst/>
              <a:ahLst/>
              <a:cxnLst/>
              <a:rect l="l" t="t" r="r" b="b"/>
              <a:pathLst>
                <a:path w="942339" h="414654">
                  <a:moveTo>
                    <a:pt x="470915" y="0"/>
                  </a:moveTo>
                  <a:lnTo>
                    <a:pt x="0" y="414528"/>
                  </a:lnTo>
                  <a:lnTo>
                    <a:pt x="941832" y="414528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8402" y="3900677"/>
              <a:ext cx="942340" cy="414655"/>
            </a:xfrm>
            <a:custGeom>
              <a:avLst/>
              <a:gdLst/>
              <a:ahLst/>
              <a:cxnLst/>
              <a:rect l="l" t="t" r="r" b="b"/>
              <a:pathLst>
                <a:path w="942339" h="414654">
                  <a:moveTo>
                    <a:pt x="0" y="414528"/>
                  </a:moveTo>
                  <a:lnTo>
                    <a:pt x="470915" y="0"/>
                  </a:lnTo>
                  <a:lnTo>
                    <a:pt x="941832" y="414528"/>
                  </a:lnTo>
                  <a:lnTo>
                    <a:pt x="0" y="41452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9114" y="5084825"/>
              <a:ext cx="1882139" cy="647700"/>
            </a:xfrm>
            <a:custGeom>
              <a:avLst/>
              <a:gdLst/>
              <a:ahLst/>
              <a:cxnLst/>
              <a:rect l="l" t="t" r="r" b="b"/>
              <a:pathLst>
                <a:path w="1882139" h="647700">
                  <a:moveTo>
                    <a:pt x="1882139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882139" y="647700"/>
                  </a:lnTo>
                  <a:lnTo>
                    <a:pt x="1882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79114" y="5084825"/>
              <a:ext cx="1882139" cy="647700"/>
            </a:xfrm>
            <a:custGeom>
              <a:avLst/>
              <a:gdLst/>
              <a:ahLst/>
              <a:cxnLst/>
              <a:rect l="l" t="t" r="r" b="b"/>
              <a:pathLst>
                <a:path w="1882139" h="647700">
                  <a:moveTo>
                    <a:pt x="0" y="647700"/>
                  </a:moveTo>
                  <a:lnTo>
                    <a:pt x="1882139" y="647700"/>
                  </a:lnTo>
                  <a:lnTo>
                    <a:pt x="1882139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79114" y="5084826"/>
            <a:ext cx="1882139" cy="64770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465"/>
              </a:spcBef>
            </a:pPr>
            <a:r>
              <a:rPr sz="1800" spc="-15" dirty="0">
                <a:latin typeface="Verdana"/>
                <a:cs typeface="Verdana"/>
              </a:rPr>
              <a:t>LABORATÓRIO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6236" y="1184084"/>
            <a:ext cx="1693545" cy="673735"/>
            <a:chOff x="876236" y="1184084"/>
            <a:chExt cx="1693545" cy="673735"/>
          </a:xfrm>
        </p:grpSpPr>
        <p:sp>
          <p:nvSpPr>
            <p:cNvPr id="26" name="object 26"/>
            <p:cNvSpPr/>
            <p:nvPr/>
          </p:nvSpPr>
          <p:spPr>
            <a:xfrm>
              <a:off x="889254" y="1197102"/>
              <a:ext cx="1667510" cy="647700"/>
            </a:xfrm>
            <a:custGeom>
              <a:avLst/>
              <a:gdLst/>
              <a:ahLst/>
              <a:cxnLst/>
              <a:rect l="l" t="t" r="r" b="b"/>
              <a:pathLst>
                <a:path w="1667510" h="647700">
                  <a:moveTo>
                    <a:pt x="1667256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667256" y="647700"/>
                  </a:lnTo>
                  <a:lnTo>
                    <a:pt x="1667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9254" y="1197102"/>
              <a:ext cx="1667510" cy="647700"/>
            </a:xfrm>
            <a:custGeom>
              <a:avLst/>
              <a:gdLst/>
              <a:ahLst/>
              <a:cxnLst/>
              <a:rect l="l" t="t" r="r" b="b"/>
              <a:pathLst>
                <a:path w="1667510" h="647700">
                  <a:moveTo>
                    <a:pt x="0" y="647700"/>
                  </a:moveTo>
                  <a:lnTo>
                    <a:pt x="1667256" y="647700"/>
                  </a:lnTo>
                  <a:lnTo>
                    <a:pt x="166725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02511" y="1369821"/>
            <a:ext cx="84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TU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00620" y="5071808"/>
            <a:ext cx="1679575" cy="673735"/>
            <a:chOff x="900620" y="5071808"/>
            <a:chExt cx="1679575" cy="673735"/>
          </a:xfrm>
        </p:grpSpPr>
        <p:sp>
          <p:nvSpPr>
            <p:cNvPr id="30" name="object 30"/>
            <p:cNvSpPr/>
            <p:nvPr/>
          </p:nvSpPr>
          <p:spPr>
            <a:xfrm>
              <a:off x="913638" y="5084826"/>
              <a:ext cx="1653539" cy="647700"/>
            </a:xfrm>
            <a:custGeom>
              <a:avLst/>
              <a:gdLst/>
              <a:ahLst/>
              <a:cxnLst/>
              <a:rect l="l" t="t" r="r" b="b"/>
              <a:pathLst>
                <a:path w="1653539" h="647700">
                  <a:moveTo>
                    <a:pt x="1653539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653539" y="647700"/>
                  </a:lnTo>
                  <a:lnTo>
                    <a:pt x="1653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3638" y="5084826"/>
              <a:ext cx="1653539" cy="647700"/>
            </a:xfrm>
            <a:custGeom>
              <a:avLst/>
              <a:gdLst/>
              <a:ahLst/>
              <a:cxnLst/>
              <a:rect l="l" t="t" r="r" b="b"/>
              <a:pathLst>
                <a:path w="1653539" h="647700">
                  <a:moveTo>
                    <a:pt x="0" y="647700"/>
                  </a:moveTo>
                  <a:lnTo>
                    <a:pt x="1653539" y="647700"/>
                  </a:lnTo>
                  <a:lnTo>
                    <a:pt x="1653539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80541" y="5258561"/>
            <a:ext cx="918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É</a:t>
            </a:r>
            <a:r>
              <a:rPr sz="1800" dirty="0">
                <a:latin typeface="Verdana"/>
                <a:cs typeface="Verdana"/>
              </a:rPr>
              <a:t>DIO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40004" y="3540188"/>
            <a:ext cx="2196465" cy="675640"/>
            <a:chOff x="6640004" y="3540188"/>
            <a:chExt cx="2196465" cy="675640"/>
          </a:xfrm>
        </p:grpSpPr>
        <p:sp>
          <p:nvSpPr>
            <p:cNvPr id="34" name="object 34"/>
            <p:cNvSpPr/>
            <p:nvPr/>
          </p:nvSpPr>
          <p:spPr>
            <a:xfrm>
              <a:off x="6653022" y="3553206"/>
              <a:ext cx="2170430" cy="649605"/>
            </a:xfrm>
            <a:custGeom>
              <a:avLst/>
              <a:gdLst/>
              <a:ahLst/>
              <a:cxnLst/>
              <a:rect l="l" t="t" r="r" b="b"/>
              <a:pathLst>
                <a:path w="2170429" h="649604">
                  <a:moveTo>
                    <a:pt x="2170176" y="0"/>
                  </a:moveTo>
                  <a:lnTo>
                    <a:pt x="0" y="0"/>
                  </a:lnTo>
                  <a:lnTo>
                    <a:pt x="0" y="649223"/>
                  </a:lnTo>
                  <a:lnTo>
                    <a:pt x="2170176" y="649223"/>
                  </a:lnTo>
                  <a:lnTo>
                    <a:pt x="2170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53022" y="3553206"/>
              <a:ext cx="2170430" cy="649605"/>
            </a:xfrm>
            <a:custGeom>
              <a:avLst/>
              <a:gdLst/>
              <a:ahLst/>
              <a:cxnLst/>
              <a:rect l="l" t="t" r="r" b="b"/>
              <a:pathLst>
                <a:path w="2170429" h="649604">
                  <a:moveTo>
                    <a:pt x="0" y="649223"/>
                  </a:moveTo>
                  <a:lnTo>
                    <a:pt x="2170176" y="649223"/>
                  </a:lnTo>
                  <a:lnTo>
                    <a:pt x="2170176" y="0"/>
                  </a:lnTo>
                  <a:lnTo>
                    <a:pt x="0" y="0"/>
                  </a:lnTo>
                  <a:lnTo>
                    <a:pt x="0" y="64922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53021" y="3553205"/>
            <a:ext cx="2170430" cy="6496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626745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latin typeface="Verdana"/>
                <a:cs typeface="Verdana"/>
              </a:rPr>
              <a:t>CURSO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22300" y="1184084"/>
            <a:ext cx="2044064" cy="673735"/>
            <a:chOff x="6722300" y="1184084"/>
            <a:chExt cx="2044064" cy="673735"/>
          </a:xfrm>
        </p:grpSpPr>
        <p:sp>
          <p:nvSpPr>
            <p:cNvPr id="38" name="object 38"/>
            <p:cNvSpPr/>
            <p:nvPr/>
          </p:nvSpPr>
          <p:spPr>
            <a:xfrm>
              <a:off x="6735318" y="1197102"/>
              <a:ext cx="2018030" cy="647700"/>
            </a:xfrm>
            <a:custGeom>
              <a:avLst/>
              <a:gdLst/>
              <a:ahLst/>
              <a:cxnLst/>
              <a:rect l="l" t="t" r="r" b="b"/>
              <a:pathLst>
                <a:path w="2018029" h="647700">
                  <a:moveTo>
                    <a:pt x="2017776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2017776" y="647700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35318" y="1197102"/>
              <a:ext cx="2018030" cy="647700"/>
            </a:xfrm>
            <a:custGeom>
              <a:avLst/>
              <a:gdLst/>
              <a:ahLst/>
              <a:cxnLst/>
              <a:rect l="l" t="t" r="r" b="b"/>
              <a:pathLst>
                <a:path w="2018029" h="647700">
                  <a:moveTo>
                    <a:pt x="0" y="647700"/>
                  </a:moveTo>
                  <a:lnTo>
                    <a:pt x="2017776" y="647700"/>
                  </a:lnTo>
                  <a:lnTo>
                    <a:pt x="201777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67219" y="1353057"/>
            <a:ext cx="1553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DISCIPLINA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38480" y="1805939"/>
            <a:ext cx="2196465" cy="1813560"/>
            <a:chOff x="6638480" y="1805939"/>
            <a:chExt cx="2196465" cy="1813560"/>
          </a:xfrm>
        </p:grpSpPr>
        <p:sp>
          <p:nvSpPr>
            <p:cNvPr id="42" name="object 42"/>
            <p:cNvSpPr/>
            <p:nvPr/>
          </p:nvSpPr>
          <p:spPr>
            <a:xfrm>
              <a:off x="6651498" y="2434589"/>
              <a:ext cx="2170430" cy="647700"/>
            </a:xfrm>
            <a:custGeom>
              <a:avLst/>
              <a:gdLst/>
              <a:ahLst/>
              <a:cxnLst/>
              <a:rect l="l" t="t" r="r" b="b"/>
              <a:pathLst>
                <a:path w="2170429" h="647700">
                  <a:moveTo>
                    <a:pt x="1085087" y="0"/>
                  </a:moveTo>
                  <a:lnTo>
                    <a:pt x="0" y="323850"/>
                  </a:lnTo>
                  <a:lnTo>
                    <a:pt x="1085087" y="647700"/>
                  </a:lnTo>
                  <a:lnTo>
                    <a:pt x="2170176" y="323850"/>
                  </a:lnTo>
                  <a:lnTo>
                    <a:pt x="1085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51498" y="2434589"/>
              <a:ext cx="2170430" cy="647700"/>
            </a:xfrm>
            <a:custGeom>
              <a:avLst/>
              <a:gdLst/>
              <a:ahLst/>
              <a:cxnLst/>
              <a:rect l="l" t="t" r="r" b="b"/>
              <a:pathLst>
                <a:path w="2170429" h="647700">
                  <a:moveTo>
                    <a:pt x="0" y="323850"/>
                  </a:moveTo>
                  <a:lnTo>
                    <a:pt x="1085087" y="0"/>
                  </a:lnTo>
                  <a:lnTo>
                    <a:pt x="2170176" y="323850"/>
                  </a:lnTo>
                  <a:lnTo>
                    <a:pt x="1085087" y="647700"/>
                  </a:lnTo>
                  <a:lnTo>
                    <a:pt x="0" y="323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74864" y="3043427"/>
              <a:ext cx="124968" cy="576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36586" y="3082289"/>
              <a:ext cx="1905" cy="471805"/>
            </a:xfrm>
            <a:custGeom>
              <a:avLst/>
              <a:gdLst/>
              <a:ahLst/>
              <a:cxnLst/>
              <a:rect l="l" t="t" r="r" b="b"/>
              <a:pathLst>
                <a:path w="1904" h="471804">
                  <a:moveTo>
                    <a:pt x="1524" y="4714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74864" y="1805939"/>
              <a:ext cx="131064" cy="6934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36586" y="1844801"/>
              <a:ext cx="8255" cy="589280"/>
            </a:xfrm>
            <a:custGeom>
              <a:avLst/>
              <a:gdLst/>
              <a:ahLst/>
              <a:cxnLst/>
              <a:rect l="l" t="t" r="r" b="b"/>
              <a:pathLst>
                <a:path w="8254" h="589280">
                  <a:moveTo>
                    <a:pt x="0" y="589026"/>
                  </a:moveTo>
                  <a:lnTo>
                    <a:pt x="787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407909" y="3231261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85684" y="1992325"/>
            <a:ext cx="1866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2117" y="2589403"/>
            <a:ext cx="140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CURRÍCULO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16800" y="1216088"/>
            <a:ext cx="5980430" cy="3529965"/>
            <a:chOff x="816800" y="1216088"/>
            <a:chExt cx="5980430" cy="3529965"/>
          </a:xfrm>
        </p:grpSpPr>
        <p:sp>
          <p:nvSpPr>
            <p:cNvPr id="52" name="object 52"/>
            <p:cNvSpPr/>
            <p:nvPr/>
          </p:nvSpPr>
          <p:spPr>
            <a:xfrm>
              <a:off x="829818" y="2177033"/>
              <a:ext cx="1663064" cy="591820"/>
            </a:xfrm>
            <a:custGeom>
              <a:avLst/>
              <a:gdLst/>
              <a:ahLst/>
              <a:cxnLst/>
              <a:rect l="l" t="t" r="r" b="b"/>
              <a:pathLst>
                <a:path w="1663064" h="591819">
                  <a:moveTo>
                    <a:pt x="831342" y="0"/>
                  </a:moveTo>
                  <a:lnTo>
                    <a:pt x="0" y="295655"/>
                  </a:lnTo>
                  <a:lnTo>
                    <a:pt x="831342" y="591312"/>
                  </a:lnTo>
                  <a:lnTo>
                    <a:pt x="1662683" y="295655"/>
                  </a:lnTo>
                  <a:lnTo>
                    <a:pt x="8313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9818" y="2177033"/>
              <a:ext cx="1663064" cy="591820"/>
            </a:xfrm>
            <a:custGeom>
              <a:avLst/>
              <a:gdLst/>
              <a:ahLst/>
              <a:cxnLst/>
              <a:rect l="l" t="t" r="r" b="b"/>
              <a:pathLst>
                <a:path w="1663064" h="591819">
                  <a:moveTo>
                    <a:pt x="0" y="295655"/>
                  </a:moveTo>
                  <a:lnTo>
                    <a:pt x="831342" y="0"/>
                  </a:lnTo>
                  <a:lnTo>
                    <a:pt x="1662683" y="295655"/>
                  </a:lnTo>
                  <a:lnTo>
                    <a:pt x="831342" y="591312"/>
                  </a:lnTo>
                  <a:lnTo>
                    <a:pt x="0" y="29565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5162" y="4142993"/>
              <a:ext cx="1664335" cy="589915"/>
            </a:xfrm>
            <a:custGeom>
              <a:avLst/>
              <a:gdLst/>
              <a:ahLst/>
              <a:cxnLst/>
              <a:rect l="l" t="t" r="r" b="b"/>
              <a:pathLst>
                <a:path w="1664335" h="589914">
                  <a:moveTo>
                    <a:pt x="832104" y="0"/>
                  </a:moveTo>
                  <a:lnTo>
                    <a:pt x="0" y="294893"/>
                  </a:lnTo>
                  <a:lnTo>
                    <a:pt x="832104" y="589787"/>
                  </a:lnTo>
                  <a:lnTo>
                    <a:pt x="1664208" y="294893"/>
                  </a:lnTo>
                  <a:lnTo>
                    <a:pt x="832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5162" y="4142993"/>
              <a:ext cx="1664335" cy="589915"/>
            </a:xfrm>
            <a:custGeom>
              <a:avLst/>
              <a:gdLst/>
              <a:ahLst/>
              <a:cxnLst/>
              <a:rect l="l" t="t" r="r" b="b"/>
              <a:pathLst>
                <a:path w="1664335" h="589914">
                  <a:moveTo>
                    <a:pt x="0" y="294893"/>
                  </a:moveTo>
                  <a:lnTo>
                    <a:pt x="832104" y="0"/>
                  </a:lnTo>
                  <a:lnTo>
                    <a:pt x="1664208" y="294893"/>
                  </a:lnTo>
                  <a:lnTo>
                    <a:pt x="832104" y="589787"/>
                  </a:lnTo>
                  <a:lnTo>
                    <a:pt x="0" y="29489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13076" y="1482851"/>
              <a:ext cx="4283964" cy="1234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56510" y="1521713"/>
              <a:ext cx="4178300" cy="0"/>
            </a:xfrm>
            <a:custGeom>
              <a:avLst/>
              <a:gdLst/>
              <a:ahLst/>
              <a:cxnLst/>
              <a:rect l="l" t="t" r="r" b="b"/>
              <a:pathLst>
                <a:path w="4178300">
                  <a:moveTo>
                    <a:pt x="0" y="0"/>
                  </a:moveTo>
                  <a:lnTo>
                    <a:pt x="4178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68673" y="1229105"/>
              <a:ext cx="1664335" cy="589915"/>
            </a:xfrm>
            <a:custGeom>
              <a:avLst/>
              <a:gdLst/>
              <a:ahLst/>
              <a:cxnLst/>
              <a:rect l="l" t="t" r="r" b="b"/>
              <a:pathLst>
                <a:path w="1664335" h="589914">
                  <a:moveTo>
                    <a:pt x="832103" y="0"/>
                  </a:moveTo>
                  <a:lnTo>
                    <a:pt x="0" y="294894"/>
                  </a:lnTo>
                  <a:lnTo>
                    <a:pt x="832103" y="589788"/>
                  </a:lnTo>
                  <a:lnTo>
                    <a:pt x="1664208" y="294894"/>
                  </a:lnTo>
                  <a:lnTo>
                    <a:pt x="8321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68673" y="1229105"/>
              <a:ext cx="1664335" cy="589915"/>
            </a:xfrm>
            <a:custGeom>
              <a:avLst/>
              <a:gdLst/>
              <a:ahLst/>
              <a:cxnLst/>
              <a:rect l="l" t="t" r="r" b="b"/>
              <a:pathLst>
                <a:path w="1664335" h="589914">
                  <a:moveTo>
                    <a:pt x="0" y="294894"/>
                  </a:moveTo>
                  <a:lnTo>
                    <a:pt x="832103" y="0"/>
                  </a:lnTo>
                  <a:lnTo>
                    <a:pt x="1664208" y="294894"/>
                  </a:lnTo>
                  <a:lnTo>
                    <a:pt x="832103" y="589788"/>
                  </a:lnTo>
                  <a:lnTo>
                    <a:pt x="0" y="29489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766822" y="1521078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12153" y="1521078"/>
            <a:ext cx="187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98395" y="2817952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98395" y="1875282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98395" y="3845814"/>
            <a:ext cx="186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71294" y="4788484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39" y="644778"/>
            <a:ext cx="1156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capac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48155" y="679704"/>
            <a:ext cx="6649720" cy="2174875"/>
            <a:chOff x="1248155" y="679704"/>
            <a:chExt cx="6649720" cy="2174875"/>
          </a:xfrm>
        </p:grpSpPr>
        <p:sp>
          <p:nvSpPr>
            <p:cNvPr id="68" name="object 68"/>
            <p:cNvSpPr/>
            <p:nvPr/>
          </p:nvSpPr>
          <p:spPr>
            <a:xfrm>
              <a:off x="1248155" y="752856"/>
              <a:ext cx="242315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79447" y="752856"/>
              <a:ext cx="242316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23759" y="679704"/>
              <a:ext cx="242315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55052" y="679704"/>
              <a:ext cx="242316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00977" y="2756154"/>
              <a:ext cx="358775" cy="0"/>
            </a:xfrm>
            <a:custGeom>
              <a:avLst/>
              <a:gdLst/>
              <a:ahLst/>
              <a:cxnLst/>
              <a:rect l="l" t="t" r="r" b="b"/>
              <a:pathLst>
                <a:path w="358775">
                  <a:moveTo>
                    <a:pt x="0" y="0"/>
                  </a:moveTo>
                  <a:lnTo>
                    <a:pt x="358775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73140" y="2612136"/>
              <a:ext cx="240791" cy="242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987423" y="644778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sigla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12420" y="1255775"/>
            <a:ext cx="240792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-29159" y="1437258"/>
            <a:ext cx="8743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/s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60057" y="573405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65185" y="573405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731255" y="2793238"/>
            <a:ext cx="1002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rig/opc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7639" y="3069335"/>
            <a:ext cx="240792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8013" y="3309365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34211" y="3142488"/>
            <a:ext cx="2499360" cy="3095625"/>
            <a:chOff x="934211" y="3142488"/>
            <a:chExt cx="2499360" cy="3095625"/>
          </a:xfrm>
        </p:grpSpPr>
        <p:sp>
          <p:nvSpPr>
            <p:cNvPr id="83" name="object 83"/>
            <p:cNvSpPr/>
            <p:nvPr/>
          </p:nvSpPr>
          <p:spPr>
            <a:xfrm>
              <a:off x="2556509" y="3284982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91255" y="3142488"/>
              <a:ext cx="242315" cy="2407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43177" y="5732526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34211" y="5996939"/>
              <a:ext cx="242315" cy="2407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86639" y="5902248"/>
            <a:ext cx="719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327148" y="5733160"/>
            <a:ext cx="242570" cy="518795"/>
            <a:chOff x="2327148" y="5733160"/>
            <a:chExt cx="242570" cy="518795"/>
          </a:xfrm>
        </p:grpSpPr>
        <p:sp>
          <p:nvSpPr>
            <p:cNvPr id="89" name="object 89"/>
            <p:cNvSpPr/>
            <p:nvPr/>
          </p:nvSpPr>
          <p:spPr>
            <a:xfrm>
              <a:off x="2445258" y="5747765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27148" y="6009131"/>
              <a:ext cx="242316" cy="2423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352169" y="5933643"/>
            <a:ext cx="946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endereço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415028" y="5733160"/>
            <a:ext cx="242570" cy="518795"/>
            <a:chOff x="4415028" y="5733160"/>
            <a:chExt cx="242570" cy="518795"/>
          </a:xfrm>
        </p:grpSpPr>
        <p:sp>
          <p:nvSpPr>
            <p:cNvPr id="93" name="object 93"/>
            <p:cNvSpPr/>
            <p:nvPr/>
          </p:nvSpPr>
          <p:spPr>
            <a:xfrm>
              <a:off x="4534662" y="5747765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15028" y="6009131"/>
              <a:ext cx="242315" cy="2423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067050" y="5933643"/>
            <a:ext cx="1339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equipa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897623" y="4175633"/>
            <a:ext cx="242570" cy="518795"/>
            <a:chOff x="6897623" y="4175633"/>
            <a:chExt cx="242570" cy="518795"/>
          </a:xfrm>
        </p:grpSpPr>
        <p:sp>
          <p:nvSpPr>
            <p:cNvPr id="97" name="object 97"/>
            <p:cNvSpPr/>
            <p:nvPr/>
          </p:nvSpPr>
          <p:spPr>
            <a:xfrm>
              <a:off x="7008113" y="4190238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897623" y="4451604"/>
              <a:ext cx="242315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150355" y="4359021"/>
            <a:ext cx="719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8292083" y="4187825"/>
            <a:ext cx="242570" cy="518795"/>
            <a:chOff x="8292083" y="4187825"/>
            <a:chExt cx="242570" cy="518795"/>
          </a:xfrm>
        </p:grpSpPr>
        <p:sp>
          <p:nvSpPr>
            <p:cNvPr id="101" name="object 101"/>
            <p:cNvSpPr/>
            <p:nvPr/>
          </p:nvSpPr>
          <p:spPr>
            <a:xfrm>
              <a:off x="8410193" y="420242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92083" y="4465320"/>
              <a:ext cx="242315" cy="2407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7676133" y="4390771"/>
            <a:ext cx="589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556510" y="3422903"/>
            <a:ext cx="877569" cy="242570"/>
            <a:chOff x="2556510" y="3422903"/>
            <a:chExt cx="877569" cy="242570"/>
          </a:xfrm>
        </p:grpSpPr>
        <p:sp>
          <p:nvSpPr>
            <p:cNvPr id="105" name="object 105"/>
            <p:cNvSpPr/>
            <p:nvPr/>
          </p:nvSpPr>
          <p:spPr>
            <a:xfrm>
              <a:off x="2556510" y="3566921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91256" y="3422903"/>
              <a:ext cx="242315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3498850" y="3059938"/>
            <a:ext cx="1156335" cy="6121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capac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  </a:t>
            </a:r>
            <a:r>
              <a:rPr sz="2000" spc="-5" dirty="0">
                <a:latin typeface="Times New Roman"/>
                <a:cs typeface="Times New Roman"/>
              </a:rPr>
              <a:t>tipo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121" y="76200"/>
            <a:ext cx="69316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Definição </a:t>
            </a:r>
            <a:r>
              <a:rPr sz="3000" dirty="0"/>
              <a:t>de identificadores </a:t>
            </a:r>
            <a:r>
              <a:rPr sz="3000" spc="-10" dirty="0"/>
              <a:t>de</a:t>
            </a:r>
            <a:r>
              <a:rPr sz="3000" spc="-55" dirty="0"/>
              <a:t> </a:t>
            </a:r>
            <a:r>
              <a:rPr sz="3000" spc="-5" dirty="0"/>
              <a:t>entidades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408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16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 último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passo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definidos os identificadores  das entidades 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762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794385" algn="l"/>
                <a:tab pos="1941830" algn="l"/>
                <a:tab pos="2941955" algn="l"/>
                <a:tab pos="4733290" algn="l"/>
                <a:tab pos="5551170" algn="l"/>
                <a:tab pos="8350250" algn="l"/>
                <a:tab pos="87585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efinição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ntifica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seguinte: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Coluna da 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não é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chave  estrangeira: Toda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coluna que é 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não  é chave estrangeira corresponde a um atributo  identificador da entidade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ou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439" y="76200"/>
            <a:ext cx="69316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Definição </a:t>
            </a:r>
            <a:r>
              <a:rPr sz="3000" dirty="0"/>
              <a:t>de identificadores </a:t>
            </a:r>
            <a:r>
              <a:rPr sz="3000" spc="-10" dirty="0"/>
              <a:t>de</a:t>
            </a:r>
            <a:r>
              <a:rPr sz="3000" spc="-55" dirty="0"/>
              <a:t> </a:t>
            </a:r>
            <a:r>
              <a:rPr sz="3000" spc="-5" dirty="0"/>
              <a:t>entidades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9060" cy="278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794385" algn="l"/>
                <a:tab pos="1941830" algn="l"/>
                <a:tab pos="2941955" algn="l"/>
                <a:tab pos="4733290" algn="l"/>
                <a:tab pos="5551170" algn="l"/>
                <a:tab pos="8350250" algn="l"/>
                <a:tab pos="87585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efinição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ntifica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seguinte: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Coluna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é 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estrangeira:  Toda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coluna que é 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que é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chave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estrangeira corresponde 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identificador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externo  da entidade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ou</a:t>
            </a:r>
            <a:r>
              <a:rPr sz="24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794" y="0"/>
            <a:ext cx="434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Engenharia</a:t>
            </a:r>
            <a:r>
              <a:rPr spc="-40" dirty="0"/>
              <a:t> </a:t>
            </a:r>
            <a:r>
              <a:rPr spc="-10" dirty="0"/>
              <a:t>reversa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965" y="652094"/>
            <a:ext cx="8987155" cy="483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835025" algn="l"/>
                <a:tab pos="2611120" algn="l"/>
                <a:tab pos="3245485" algn="l"/>
                <a:tab pos="5443220" algn="l"/>
                <a:tab pos="6979920" algn="l"/>
                <a:tab pos="834834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roc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engen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rev</a:t>
            </a:r>
            <a:r>
              <a:rPr sz="2800" i="1" spc="-2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rsa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nsta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seguintes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passos: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5F5F5F"/>
              </a:buClr>
              <a:buFont typeface="Verdana"/>
              <a:buChar char="•"/>
            </a:pPr>
            <a:endParaRPr sz="2850">
              <a:latin typeface="Verdana"/>
              <a:cs typeface="Verdana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  <a:tab pos="3100705" algn="l"/>
                <a:tab pos="3688715" algn="l"/>
                <a:tab pos="5572760" algn="l"/>
                <a:tab pos="6193155" algn="l"/>
                <a:tab pos="879030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Ide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ic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ção	da	construç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ER	c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rrespon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a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cada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/>
              <a:cs typeface="Verdana"/>
            </a:endParaRPr>
          </a:p>
          <a:p>
            <a:pPr marL="927100" lvl="1" indent="-513715">
              <a:lnSpc>
                <a:spcPct val="100000"/>
              </a:lnSpc>
              <a:buAutoNum type="arabicPeriod" startAt="2"/>
              <a:tabLst>
                <a:tab pos="926465" algn="l"/>
                <a:tab pos="92710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Definição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1:n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1:1;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AutoNum type="arabicPeriod" startAt="2"/>
            </a:pPr>
            <a:endParaRPr sz="2800">
              <a:latin typeface="Verdana"/>
              <a:cs typeface="Verdana"/>
            </a:endParaRPr>
          </a:p>
          <a:p>
            <a:pPr marL="927100" lvl="1" indent="-513715">
              <a:lnSpc>
                <a:spcPct val="100000"/>
              </a:lnSpc>
              <a:buAutoNum type="arabicPeriod" startAt="2"/>
              <a:tabLst>
                <a:tab pos="926465" algn="l"/>
                <a:tab pos="92710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Definição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atributos;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AutoNum type="arabicPeriod" startAt="2"/>
            </a:pPr>
            <a:endParaRPr sz="2800">
              <a:latin typeface="Verdana"/>
              <a:cs typeface="Verdana"/>
            </a:endParaRPr>
          </a:p>
          <a:p>
            <a:pPr marL="927100" marR="5080" lvl="1" indent="-513715">
              <a:lnSpc>
                <a:spcPct val="100000"/>
              </a:lnSpc>
              <a:buAutoNum type="arabicPeriod" startAt="2"/>
              <a:tabLst>
                <a:tab pos="926465" algn="l"/>
                <a:tab pos="927100" algn="l"/>
                <a:tab pos="2736215" algn="l"/>
                <a:tab pos="3505835" algn="l"/>
                <a:tab pos="6137910" algn="l"/>
                <a:tab pos="6909434" algn="l"/>
                <a:tab pos="879221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Defi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iç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entifica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de	enti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	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323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</a:t>
            </a:r>
            <a:r>
              <a:rPr spc="-65" dirty="0"/>
              <a:t> </a:t>
            </a:r>
            <a:r>
              <a:rPr spc="-10" dirty="0"/>
              <a:t>Acadêmico</a:t>
            </a:r>
          </a:p>
        </p:txBody>
      </p:sp>
      <p:sp>
        <p:nvSpPr>
          <p:cNvPr id="3" name="object 3"/>
          <p:cNvSpPr/>
          <p:nvPr/>
        </p:nvSpPr>
        <p:spPr>
          <a:xfrm>
            <a:off x="35051" y="794004"/>
            <a:ext cx="9046464" cy="5615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8" y="3211131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0926" y="0"/>
                </a:lnTo>
              </a:path>
            </a:pathLst>
          </a:custGeom>
          <a:ln w="33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9257" y="832866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3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7966" y="832866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3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258" y="1401317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995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3654" y="906017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5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15276" y="891413"/>
            <a:ext cx="3663315" cy="4377055"/>
            <a:chOff x="815276" y="891413"/>
            <a:chExt cx="3663315" cy="4377055"/>
          </a:xfrm>
        </p:grpSpPr>
        <p:sp>
          <p:nvSpPr>
            <p:cNvPr id="8" name="object 8"/>
            <p:cNvSpPr/>
            <p:nvPr/>
          </p:nvSpPr>
          <p:spPr>
            <a:xfrm>
              <a:off x="1370837" y="906018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5">
                  <a:moveTo>
                    <a:pt x="0" y="0"/>
                  </a:moveTo>
                  <a:lnTo>
                    <a:pt x="0" y="291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147" y="1748027"/>
              <a:ext cx="135635" cy="1577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3219" y="1844802"/>
              <a:ext cx="0" cy="1297305"/>
            </a:xfrm>
            <a:custGeom>
              <a:avLst/>
              <a:gdLst/>
              <a:ahLst/>
              <a:cxnLst/>
              <a:rect l="l" t="t" r="r" b="b"/>
              <a:pathLst>
                <a:path h="1297305">
                  <a:moveTo>
                    <a:pt x="0" y="0"/>
                  </a:moveTo>
                  <a:lnTo>
                    <a:pt x="0" y="1296924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2496" y="3514344"/>
              <a:ext cx="150875" cy="17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7743" y="3789426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6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7365" y="3632454"/>
              <a:ext cx="1666875" cy="476250"/>
            </a:xfrm>
            <a:custGeom>
              <a:avLst/>
              <a:gdLst/>
              <a:ahLst/>
              <a:cxnLst/>
              <a:rect l="l" t="t" r="r" b="b"/>
              <a:pathLst>
                <a:path w="1666875" h="476250">
                  <a:moveTo>
                    <a:pt x="1666874" y="47625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293" y="3141726"/>
              <a:ext cx="1728470" cy="647700"/>
            </a:xfrm>
            <a:custGeom>
              <a:avLst/>
              <a:gdLst/>
              <a:ahLst/>
              <a:cxnLst/>
              <a:rect l="l" t="t" r="r" b="b"/>
              <a:pathLst>
                <a:path w="1728470" h="647700">
                  <a:moveTo>
                    <a:pt x="1728216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728216" y="647700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293" y="3141726"/>
              <a:ext cx="1728470" cy="647700"/>
            </a:xfrm>
            <a:custGeom>
              <a:avLst/>
              <a:gdLst/>
              <a:ahLst/>
              <a:cxnLst/>
              <a:rect l="l" t="t" r="r" b="b"/>
              <a:pathLst>
                <a:path w="1728470" h="647700">
                  <a:moveTo>
                    <a:pt x="0" y="647700"/>
                  </a:moveTo>
                  <a:lnTo>
                    <a:pt x="1728216" y="647700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318" y="4300728"/>
              <a:ext cx="0" cy="784225"/>
            </a:xfrm>
            <a:custGeom>
              <a:avLst/>
              <a:gdLst/>
              <a:ahLst/>
              <a:cxnLst/>
              <a:rect l="l" t="t" r="r" b="b"/>
              <a:pathLst>
                <a:path h="784225">
                  <a:moveTo>
                    <a:pt x="0" y="0"/>
                  </a:moveTo>
                  <a:lnTo>
                    <a:pt x="0" y="784098"/>
                  </a:lnTo>
                </a:path>
              </a:pathLst>
            </a:custGeom>
            <a:ln w="49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36657" y="0"/>
            <a:ext cx="1727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ER</a:t>
            </a:r>
            <a:r>
              <a:rPr spc="-60" dirty="0"/>
              <a:t> </a:t>
            </a:r>
            <a:r>
              <a:rPr spc="-10" dirty="0"/>
              <a:t>final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80489" y="3315080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66096" y="3887660"/>
            <a:ext cx="1908175" cy="1858010"/>
            <a:chOff x="3566096" y="3887660"/>
            <a:chExt cx="1908175" cy="1858010"/>
          </a:xfrm>
        </p:grpSpPr>
        <p:sp>
          <p:nvSpPr>
            <p:cNvPr id="20" name="object 20"/>
            <p:cNvSpPr/>
            <p:nvPr/>
          </p:nvSpPr>
          <p:spPr>
            <a:xfrm>
              <a:off x="3978402" y="3900677"/>
              <a:ext cx="942340" cy="414655"/>
            </a:xfrm>
            <a:custGeom>
              <a:avLst/>
              <a:gdLst/>
              <a:ahLst/>
              <a:cxnLst/>
              <a:rect l="l" t="t" r="r" b="b"/>
              <a:pathLst>
                <a:path w="942339" h="414654">
                  <a:moveTo>
                    <a:pt x="470915" y="0"/>
                  </a:moveTo>
                  <a:lnTo>
                    <a:pt x="0" y="414528"/>
                  </a:lnTo>
                  <a:lnTo>
                    <a:pt x="941832" y="414528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8402" y="3900677"/>
              <a:ext cx="942340" cy="414655"/>
            </a:xfrm>
            <a:custGeom>
              <a:avLst/>
              <a:gdLst/>
              <a:ahLst/>
              <a:cxnLst/>
              <a:rect l="l" t="t" r="r" b="b"/>
              <a:pathLst>
                <a:path w="942339" h="414654">
                  <a:moveTo>
                    <a:pt x="0" y="414528"/>
                  </a:moveTo>
                  <a:lnTo>
                    <a:pt x="470915" y="0"/>
                  </a:lnTo>
                  <a:lnTo>
                    <a:pt x="941832" y="414528"/>
                  </a:lnTo>
                  <a:lnTo>
                    <a:pt x="0" y="41452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9114" y="5084825"/>
              <a:ext cx="1882139" cy="647700"/>
            </a:xfrm>
            <a:custGeom>
              <a:avLst/>
              <a:gdLst/>
              <a:ahLst/>
              <a:cxnLst/>
              <a:rect l="l" t="t" r="r" b="b"/>
              <a:pathLst>
                <a:path w="1882139" h="647700">
                  <a:moveTo>
                    <a:pt x="1882139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882139" y="647700"/>
                  </a:lnTo>
                  <a:lnTo>
                    <a:pt x="1882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79114" y="5084825"/>
              <a:ext cx="1882139" cy="647700"/>
            </a:xfrm>
            <a:custGeom>
              <a:avLst/>
              <a:gdLst/>
              <a:ahLst/>
              <a:cxnLst/>
              <a:rect l="l" t="t" r="r" b="b"/>
              <a:pathLst>
                <a:path w="1882139" h="647700">
                  <a:moveTo>
                    <a:pt x="0" y="647700"/>
                  </a:moveTo>
                  <a:lnTo>
                    <a:pt x="1882139" y="647700"/>
                  </a:lnTo>
                  <a:lnTo>
                    <a:pt x="1882139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79114" y="5084826"/>
            <a:ext cx="1882139" cy="64770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465"/>
              </a:spcBef>
            </a:pPr>
            <a:r>
              <a:rPr sz="1800" spc="-15" dirty="0">
                <a:latin typeface="Verdana"/>
                <a:cs typeface="Verdana"/>
              </a:rPr>
              <a:t>LABORATÓRIO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6236" y="1184084"/>
            <a:ext cx="1693545" cy="673735"/>
            <a:chOff x="876236" y="1184084"/>
            <a:chExt cx="1693545" cy="673735"/>
          </a:xfrm>
        </p:grpSpPr>
        <p:sp>
          <p:nvSpPr>
            <p:cNvPr id="26" name="object 26"/>
            <p:cNvSpPr/>
            <p:nvPr/>
          </p:nvSpPr>
          <p:spPr>
            <a:xfrm>
              <a:off x="889254" y="1197102"/>
              <a:ext cx="1667510" cy="647700"/>
            </a:xfrm>
            <a:custGeom>
              <a:avLst/>
              <a:gdLst/>
              <a:ahLst/>
              <a:cxnLst/>
              <a:rect l="l" t="t" r="r" b="b"/>
              <a:pathLst>
                <a:path w="1667510" h="647700">
                  <a:moveTo>
                    <a:pt x="1667256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667256" y="647700"/>
                  </a:lnTo>
                  <a:lnTo>
                    <a:pt x="1667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9254" y="1197102"/>
              <a:ext cx="1667510" cy="647700"/>
            </a:xfrm>
            <a:custGeom>
              <a:avLst/>
              <a:gdLst/>
              <a:ahLst/>
              <a:cxnLst/>
              <a:rect l="l" t="t" r="r" b="b"/>
              <a:pathLst>
                <a:path w="1667510" h="647700">
                  <a:moveTo>
                    <a:pt x="0" y="647700"/>
                  </a:moveTo>
                  <a:lnTo>
                    <a:pt x="1667256" y="647700"/>
                  </a:lnTo>
                  <a:lnTo>
                    <a:pt x="166725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02511" y="1369821"/>
            <a:ext cx="84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TU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00620" y="5071808"/>
            <a:ext cx="1679575" cy="673735"/>
            <a:chOff x="900620" y="5071808"/>
            <a:chExt cx="1679575" cy="673735"/>
          </a:xfrm>
        </p:grpSpPr>
        <p:sp>
          <p:nvSpPr>
            <p:cNvPr id="30" name="object 30"/>
            <p:cNvSpPr/>
            <p:nvPr/>
          </p:nvSpPr>
          <p:spPr>
            <a:xfrm>
              <a:off x="913638" y="5084826"/>
              <a:ext cx="1653539" cy="647700"/>
            </a:xfrm>
            <a:custGeom>
              <a:avLst/>
              <a:gdLst/>
              <a:ahLst/>
              <a:cxnLst/>
              <a:rect l="l" t="t" r="r" b="b"/>
              <a:pathLst>
                <a:path w="1653539" h="647700">
                  <a:moveTo>
                    <a:pt x="1653539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653539" y="647700"/>
                  </a:lnTo>
                  <a:lnTo>
                    <a:pt x="1653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3638" y="5084826"/>
              <a:ext cx="1653539" cy="647700"/>
            </a:xfrm>
            <a:custGeom>
              <a:avLst/>
              <a:gdLst/>
              <a:ahLst/>
              <a:cxnLst/>
              <a:rect l="l" t="t" r="r" b="b"/>
              <a:pathLst>
                <a:path w="1653539" h="647700">
                  <a:moveTo>
                    <a:pt x="0" y="647700"/>
                  </a:moveTo>
                  <a:lnTo>
                    <a:pt x="1653539" y="647700"/>
                  </a:lnTo>
                  <a:lnTo>
                    <a:pt x="1653539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80541" y="5258561"/>
            <a:ext cx="918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É</a:t>
            </a:r>
            <a:r>
              <a:rPr sz="1800" dirty="0">
                <a:latin typeface="Verdana"/>
                <a:cs typeface="Verdana"/>
              </a:rPr>
              <a:t>DIO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40004" y="3540188"/>
            <a:ext cx="2196465" cy="675640"/>
            <a:chOff x="6640004" y="3540188"/>
            <a:chExt cx="2196465" cy="675640"/>
          </a:xfrm>
        </p:grpSpPr>
        <p:sp>
          <p:nvSpPr>
            <p:cNvPr id="34" name="object 34"/>
            <p:cNvSpPr/>
            <p:nvPr/>
          </p:nvSpPr>
          <p:spPr>
            <a:xfrm>
              <a:off x="6653022" y="3553206"/>
              <a:ext cx="2170430" cy="649605"/>
            </a:xfrm>
            <a:custGeom>
              <a:avLst/>
              <a:gdLst/>
              <a:ahLst/>
              <a:cxnLst/>
              <a:rect l="l" t="t" r="r" b="b"/>
              <a:pathLst>
                <a:path w="2170429" h="649604">
                  <a:moveTo>
                    <a:pt x="2170176" y="0"/>
                  </a:moveTo>
                  <a:lnTo>
                    <a:pt x="0" y="0"/>
                  </a:lnTo>
                  <a:lnTo>
                    <a:pt x="0" y="649223"/>
                  </a:lnTo>
                  <a:lnTo>
                    <a:pt x="2170176" y="649223"/>
                  </a:lnTo>
                  <a:lnTo>
                    <a:pt x="2170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53022" y="3553206"/>
              <a:ext cx="2170430" cy="649605"/>
            </a:xfrm>
            <a:custGeom>
              <a:avLst/>
              <a:gdLst/>
              <a:ahLst/>
              <a:cxnLst/>
              <a:rect l="l" t="t" r="r" b="b"/>
              <a:pathLst>
                <a:path w="2170429" h="649604">
                  <a:moveTo>
                    <a:pt x="0" y="649223"/>
                  </a:moveTo>
                  <a:lnTo>
                    <a:pt x="2170176" y="649223"/>
                  </a:lnTo>
                  <a:lnTo>
                    <a:pt x="2170176" y="0"/>
                  </a:lnTo>
                  <a:lnTo>
                    <a:pt x="0" y="0"/>
                  </a:lnTo>
                  <a:lnTo>
                    <a:pt x="0" y="64922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53021" y="3553205"/>
            <a:ext cx="2170430" cy="6496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626745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latin typeface="Verdana"/>
                <a:cs typeface="Verdana"/>
              </a:rPr>
              <a:t>CURSO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22300" y="1184084"/>
            <a:ext cx="2044064" cy="673735"/>
            <a:chOff x="6722300" y="1184084"/>
            <a:chExt cx="2044064" cy="673735"/>
          </a:xfrm>
        </p:grpSpPr>
        <p:sp>
          <p:nvSpPr>
            <p:cNvPr id="38" name="object 38"/>
            <p:cNvSpPr/>
            <p:nvPr/>
          </p:nvSpPr>
          <p:spPr>
            <a:xfrm>
              <a:off x="6735318" y="1197102"/>
              <a:ext cx="2018030" cy="647700"/>
            </a:xfrm>
            <a:custGeom>
              <a:avLst/>
              <a:gdLst/>
              <a:ahLst/>
              <a:cxnLst/>
              <a:rect l="l" t="t" r="r" b="b"/>
              <a:pathLst>
                <a:path w="2018029" h="647700">
                  <a:moveTo>
                    <a:pt x="2017776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2017776" y="647700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35318" y="1197102"/>
              <a:ext cx="2018030" cy="647700"/>
            </a:xfrm>
            <a:custGeom>
              <a:avLst/>
              <a:gdLst/>
              <a:ahLst/>
              <a:cxnLst/>
              <a:rect l="l" t="t" r="r" b="b"/>
              <a:pathLst>
                <a:path w="2018029" h="647700">
                  <a:moveTo>
                    <a:pt x="0" y="647700"/>
                  </a:moveTo>
                  <a:lnTo>
                    <a:pt x="2017776" y="647700"/>
                  </a:lnTo>
                  <a:lnTo>
                    <a:pt x="201777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67219" y="1353057"/>
            <a:ext cx="1553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DISCIPLINA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38480" y="1805939"/>
            <a:ext cx="2196465" cy="1813560"/>
            <a:chOff x="6638480" y="1805939"/>
            <a:chExt cx="2196465" cy="1813560"/>
          </a:xfrm>
        </p:grpSpPr>
        <p:sp>
          <p:nvSpPr>
            <p:cNvPr id="42" name="object 42"/>
            <p:cNvSpPr/>
            <p:nvPr/>
          </p:nvSpPr>
          <p:spPr>
            <a:xfrm>
              <a:off x="6651498" y="2434589"/>
              <a:ext cx="2170430" cy="647700"/>
            </a:xfrm>
            <a:custGeom>
              <a:avLst/>
              <a:gdLst/>
              <a:ahLst/>
              <a:cxnLst/>
              <a:rect l="l" t="t" r="r" b="b"/>
              <a:pathLst>
                <a:path w="2170429" h="647700">
                  <a:moveTo>
                    <a:pt x="1085087" y="0"/>
                  </a:moveTo>
                  <a:lnTo>
                    <a:pt x="0" y="323850"/>
                  </a:lnTo>
                  <a:lnTo>
                    <a:pt x="1085087" y="647700"/>
                  </a:lnTo>
                  <a:lnTo>
                    <a:pt x="2170176" y="323850"/>
                  </a:lnTo>
                  <a:lnTo>
                    <a:pt x="1085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51498" y="2434589"/>
              <a:ext cx="2170430" cy="647700"/>
            </a:xfrm>
            <a:custGeom>
              <a:avLst/>
              <a:gdLst/>
              <a:ahLst/>
              <a:cxnLst/>
              <a:rect l="l" t="t" r="r" b="b"/>
              <a:pathLst>
                <a:path w="2170429" h="647700">
                  <a:moveTo>
                    <a:pt x="0" y="323850"/>
                  </a:moveTo>
                  <a:lnTo>
                    <a:pt x="1085087" y="0"/>
                  </a:lnTo>
                  <a:lnTo>
                    <a:pt x="2170176" y="323850"/>
                  </a:lnTo>
                  <a:lnTo>
                    <a:pt x="1085087" y="647700"/>
                  </a:lnTo>
                  <a:lnTo>
                    <a:pt x="0" y="323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74864" y="3043427"/>
              <a:ext cx="124968" cy="576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36586" y="3082289"/>
              <a:ext cx="1905" cy="471805"/>
            </a:xfrm>
            <a:custGeom>
              <a:avLst/>
              <a:gdLst/>
              <a:ahLst/>
              <a:cxnLst/>
              <a:rect l="l" t="t" r="r" b="b"/>
              <a:pathLst>
                <a:path w="1904" h="471804">
                  <a:moveTo>
                    <a:pt x="1524" y="4714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74864" y="1805939"/>
              <a:ext cx="131064" cy="6934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36586" y="1844801"/>
              <a:ext cx="8255" cy="589280"/>
            </a:xfrm>
            <a:custGeom>
              <a:avLst/>
              <a:gdLst/>
              <a:ahLst/>
              <a:cxnLst/>
              <a:rect l="l" t="t" r="r" b="b"/>
              <a:pathLst>
                <a:path w="8254" h="589280">
                  <a:moveTo>
                    <a:pt x="0" y="589026"/>
                  </a:moveTo>
                  <a:lnTo>
                    <a:pt x="787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407909" y="3231261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85684" y="1992325"/>
            <a:ext cx="1866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2117" y="2589403"/>
            <a:ext cx="140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CURRÍCULO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16800" y="1216088"/>
            <a:ext cx="5980430" cy="3529965"/>
            <a:chOff x="816800" y="1216088"/>
            <a:chExt cx="5980430" cy="3529965"/>
          </a:xfrm>
        </p:grpSpPr>
        <p:sp>
          <p:nvSpPr>
            <p:cNvPr id="52" name="object 52"/>
            <p:cNvSpPr/>
            <p:nvPr/>
          </p:nvSpPr>
          <p:spPr>
            <a:xfrm>
              <a:off x="829818" y="2177033"/>
              <a:ext cx="1663064" cy="591820"/>
            </a:xfrm>
            <a:custGeom>
              <a:avLst/>
              <a:gdLst/>
              <a:ahLst/>
              <a:cxnLst/>
              <a:rect l="l" t="t" r="r" b="b"/>
              <a:pathLst>
                <a:path w="1663064" h="591819">
                  <a:moveTo>
                    <a:pt x="831342" y="0"/>
                  </a:moveTo>
                  <a:lnTo>
                    <a:pt x="0" y="295655"/>
                  </a:lnTo>
                  <a:lnTo>
                    <a:pt x="831342" y="591312"/>
                  </a:lnTo>
                  <a:lnTo>
                    <a:pt x="1662683" y="295655"/>
                  </a:lnTo>
                  <a:lnTo>
                    <a:pt x="8313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9818" y="2177033"/>
              <a:ext cx="1663064" cy="591820"/>
            </a:xfrm>
            <a:custGeom>
              <a:avLst/>
              <a:gdLst/>
              <a:ahLst/>
              <a:cxnLst/>
              <a:rect l="l" t="t" r="r" b="b"/>
              <a:pathLst>
                <a:path w="1663064" h="591819">
                  <a:moveTo>
                    <a:pt x="0" y="295655"/>
                  </a:moveTo>
                  <a:lnTo>
                    <a:pt x="831342" y="0"/>
                  </a:lnTo>
                  <a:lnTo>
                    <a:pt x="1662683" y="295655"/>
                  </a:lnTo>
                  <a:lnTo>
                    <a:pt x="831342" y="591312"/>
                  </a:lnTo>
                  <a:lnTo>
                    <a:pt x="0" y="29565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5162" y="4142993"/>
              <a:ext cx="1664335" cy="589915"/>
            </a:xfrm>
            <a:custGeom>
              <a:avLst/>
              <a:gdLst/>
              <a:ahLst/>
              <a:cxnLst/>
              <a:rect l="l" t="t" r="r" b="b"/>
              <a:pathLst>
                <a:path w="1664335" h="589914">
                  <a:moveTo>
                    <a:pt x="832104" y="0"/>
                  </a:moveTo>
                  <a:lnTo>
                    <a:pt x="0" y="294893"/>
                  </a:lnTo>
                  <a:lnTo>
                    <a:pt x="832104" y="589787"/>
                  </a:lnTo>
                  <a:lnTo>
                    <a:pt x="1664208" y="294893"/>
                  </a:lnTo>
                  <a:lnTo>
                    <a:pt x="832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5162" y="4142993"/>
              <a:ext cx="1664335" cy="589915"/>
            </a:xfrm>
            <a:custGeom>
              <a:avLst/>
              <a:gdLst/>
              <a:ahLst/>
              <a:cxnLst/>
              <a:rect l="l" t="t" r="r" b="b"/>
              <a:pathLst>
                <a:path w="1664335" h="589914">
                  <a:moveTo>
                    <a:pt x="0" y="294893"/>
                  </a:moveTo>
                  <a:lnTo>
                    <a:pt x="832104" y="0"/>
                  </a:lnTo>
                  <a:lnTo>
                    <a:pt x="1664208" y="294893"/>
                  </a:lnTo>
                  <a:lnTo>
                    <a:pt x="832104" y="589787"/>
                  </a:lnTo>
                  <a:lnTo>
                    <a:pt x="0" y="29489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13076" y="1482851"/>
              <a:ext cx="4283964" cy="1234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56510" y="1521713"/>
              <a:ext cx="4178300" cy="0"/>
            </a:xfrm>
            <a:custGeom>
              <a:avLst/>
              <a:gdLst/>
              <a:ahLst/>
              <a:cxnLst/>
              <a:rect l="l" t="t" r="r" b="b"/>
              <a:pathLst>
                <a:path w="4178300">
                  <a:moveTo>
                    <a:pt x="0" y="0"/>
                  </a:moveTo>
                  <a:lnTo>
                    <a:pt x="4178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68673" y="1229105"/>
              <a:ext cx="1664335" cy="589915"/>
            </a:xfrm>
            <a:custGeom>
              <a:avLst/>
              <a:gdLst/>
              <a:ahLst/>
              <a:cxnLst/>
              <a:rect l="l" t="t" r="r" b="b"/>
              <a:pathLst>
                <a:path w="1664335" h="589914">
                  <a:moveTo>
                    <a:pt x="832103" y="0"/>
                  </a:moveTo>
                  <a:lnTo>
                    <a:pt x="0" y="294894"/>
                  </a:lnTo>
                  <a:lnTo>
                    <a:pt x="832103" y="589788"/>
                  </a:lnTo>
                  <a:lnTo>
                    <a:pt x="1664208" y="294894"/>
                  </a:lnTo>
                  <a:lnTo>
                    <a:pt x="8321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68673" y="1229105"/>
              <a:ext cx="1664335" cy="589915"/>
            </a:xfrm>
            <a:custGeom>
              <a:avLst/>
              <a:gdLst/>
              <a:ahLst/>
              <a:cxnLst/>
              <a:rect l="l" t="t" r="r" b="b"/>
              <a:pathLst>
                <a:path w="1664335" h="589914">
                  <a:moveTo>
                    <a:pt x="0" y="294894"/>
                  </a:moveTo>
                  <a:lnTo>
                    <a:pt x="832103" y="0"/>
                  </a:lnTo>
                  <a:lnTo>
                    <a:pt x="1664208" y="294894"/>
                  </a:lnTo>
                  <a:lnTo>
                    <a:pt x="832103" y="589788"/>
                  </a:lnTo>
                  <a:lnTo>
                    <a:pt x="0" y="29489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766822" y="1521078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12153" y="1521078"/>
            <a:ext cx="187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98395" y="2817952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98395" y="1875282"/>
            <a:ext cx="186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98395" y="3845814"/>
            <a:ext cx="186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71294" y="4788484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39" y="644778"/>
            <a:ext cx="1156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capac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48155" y="679704"/>
            <a:ext cx="6649720" cy="2174875"/>
            <a:chOff x="1248155" y="679704"/>
            <a:chExt cx="6649720" cy="2174875"/>
          </a:xfrm>
        </p:grpSpPr>
        <p:sp>
          <p:nvSpPr>
            <p:cNvPr id="68" name="object 68"/>
            <p:cNvSpPr/>
            <p:nvPr/>
          </p:nvSpPr>
          <p:spPr>
            <a:xfrm>
              <a:off x="1248155" y="752856"/>
              <a:ext cx="242315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79447" y="752856"/>
              <a:ext cx="242316" cy="242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23759" y="679704"/>
              <a:ext cx="242315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55052" y="679704"/>
              <a:ext cx="242316" cy="242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00977" y="2756154"/>
              <a:ext cx="358775" cy="0"/>
            </a:xfrm>
            <a:custGeom>
              <a:avLst/>
              <a:gdLst/>
              <a:ahLst/>
              <a:cxnLst/>
              <a:rect l="l" t="t" r="r" b="b"/>
              <a:pathLst>
                <a:path w="358775">
                  <a:moveTo>
                    <a:pt x="0" y="0"/>
                  </a:moveTo>
                  <a:lnTo>
                    <a:pt x="358775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73140" y="2612136"/>
              <a:ext cx="240791" cy="242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987423" y="644778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sigla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12420" y="1255775"/>
            <a:ext cx="240792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-29159" y="1437258"/>
            <a:ext cx="8743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/s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60057" y="573405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65185" y="573405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731255" y="2793238"/>
            <a:ext cx="1002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rig/opc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7639" y="3069335"/>
            <a:ext cx="240792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8013" y="3309365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34211" y="3142488"/>
            <a:ext cx="2499360" cy="3095625"/>
            <a:chOff x="934211" y="3142488"/>
            <a:chExt cx="2499360" cy="3095625"/>
          </a:xfrm>
        </p:grpSpPr>
        <p:sp>
          <p:nvSpPr>
            <p:cNvPr id="83" name="object 83"/>
            <p:cNvSpPr/>
            <p:nvPr/>
          </p:nvSpPr>
          <p:spPr>
            <a:xfrm>
              <a:off x="2556509" y="3284982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91255" y="3142488"/>
              <a:ext cx="242315" cy="2407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43177" y="5732526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34211" y="5996939"/>
              <a:ext cx="242315" cy="2407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86639" y="5902248"/>
            <a:ext cx="719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327148" y="5733160"/>
            <a:ext cx="242570" cy="518795"/>
            <a:chOff x="2327148" y="5733160"/>
            <a:chExt cx="242570" cy="518795"/>
          </a:xfrm>
        </p:grpSpPr>
        <p:sp>
          <p:nvSpPr>
            <p:cNvPr id="89" name="object 89"/>
            <p:cNvSpPr/>
            <p:nvPr/>
          </p:nvSpPr>
          <p:spPr>
            <a:xfrm>
              <a:off x="2445258" y="5747765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27148" y="6009131"/>
              <a:ext cx="242316" cy="2423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352169" y="5933643"/>
            <a:ext cx="946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endereço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415028" y="5733160"/>
            <a:ext cx="242570" cy="518795"/>
            <a:chOff x="4415028" y="5733160"/>
            <a:chExt cx="242570" cy="518795"/>
          </a:xfrm>
        </p:grpSpPr>
        <p:sp>
          <p:nvSpPr>
            <p:cNvPr id="93" name="object 93"/>
            <p:cNvSpPr/>
            <p:nvPr/>
          </p:nvSpPr>
          <p:spPr>
            <a:xfrm>
              <a:off x="4534662" y="5747765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15028" y="6009131"/>
              <a:ext cx="242315" cy="2423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067050" y="5933643"/>
            <a:ext cx="1339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equipa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897623" y="4175633"/>
            <a:ext cx="242570" cy="518795"/>
            <a:chOff x="6897623" y="4175633"/>
            <a:chExt cx="242570" cy="518795"/>
          </a:xfrm>
        </p:grpSpPr>
        <p:sp>
          <p:nvSpPr>
            <p:cNvPr id="97" name="object 97"/>
            <p:cNvSpPr/>
            <p:nvPr/>
          </p:nvSpPr>
          <p:spPr>
            <a:xfrm>
              <a:off x="7008113" y="4190238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897623" y="4451604"/>
              <a:ext cx="242315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150355" y="4359021"/>
            <a:ext cx="719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8292083" y="4187825"/>
            <a:ext cx="242570" cy="518795"/>
            <a:chOff x="8292083" y="4187825"/>
            <a:chExt cx="242570" cy="518795"/>
          </a:xfrm>
        </p:grpSpPr>
        <p:sp>
          <p:nvSpPr>
            <p:cNvPr id="101" name="object 101"/>
            <p:cNvSpPr/>
            <p:nvPr/>
          </p:nvSpPr>
          <p:spPr>
            <a:xfrm>
              <a:off x="8410193" y="420242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92083" y="4465320"/>
              <a:ext cx="242315" cy="2407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7676133" y="4390771"/>
            <a:ext cx="589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556510" y="3410711"/>
            <a:ext cx="877569" cy="242570"/>
            <a:chOff x="2556510" y="3410711"/>
            <a:chExt cx="877569" cy="242570"/>
          </a:xfrm>
        </p:grpSpPr>
        <p:sp>
          <p:nvSpPr>
            <p:cNvPr id="105" name="object 105"/>
            <p:cNvSpPr/>
            <p:nvPr/>
          </p:nvSpPr>
          <p:spPr>
            <a:xfrm>
              <a:off x="2556510" y="3553205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91256" y="3410711"/>
              <a:ext cx="242315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3498850" y="3059938"/>
            <a:ext cx="1156335" cy="59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capac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55"/>
              </a:lnSpc>
            </a:pPr>
            <a:r>
              <a:rPr sz="2000" spc="-5" dirty="0">
                <a:latin typeface="Times New Roman"/>
                <a:cs typeface="Times New Roman"/>
              </a:rPr>
              <a:t>tipo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874252" y="6673182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7094"/>
            <a:ext cx="434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Engenharia</a:t>
            </a:r>
            <a:r>
              <a:rPr spc="-40" dirty="0"/>
              <a:t> </a:t>
            </a:r>
            <a:r>
              <a:rPr spc="-10" dirty="0"/>
              <a:t>reversa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65" y="652094"/>
            <a:ext cx="89877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processo 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engenharia reversa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será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exemplificado sobre 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BD,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cujo esquema é  representado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abaixo: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472" y="2031490"/>
            <a:ext cx="7639811" cy="474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4817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corresponder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 relacionamento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n:n;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entidade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especializada.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33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fator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determinante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construção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 corresponde a uma tabela é a composição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sua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431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tabelas podem ser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classificadas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3 tipos 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acordo com sua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800" i="1" spc="1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primária: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3750" dirty="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Regra 1: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composta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de uma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400" i="1" spc="-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estrangeira;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300" dirty="0">
              <a:latin typeface="Verdana"/>
              <a:cs typeface="Verdana"/>
            </a:endParaRPr>
          </a:p>
          <a:p>
            <a:pPr marL="756285" marR="571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  <a:tab pos="1981835" algn="l"/>
                <a:tab pos="2643505" algn="l"/>
                <a:tab pos="3722370" algn="l"/>
                <a:tab pos="4947920" algn="l"/>
                <a:tab pos="6558915" algn="l"/>
                <a:tab pos="7071359" algn="l"/>
                <a:tab pos="807593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Regr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2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oda	chave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má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é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have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estrangeira;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30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Regra 3: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Demais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casos.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9695" cy="314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Regra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1: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primária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composta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mais 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chave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possui uma chave primária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composta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múltiplas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chaves estrangeiras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implementa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relacionamento n:n entre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entidades  correspondentes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às tabelas referenciadas pela chave  estrangeira.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323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</a:t>
            </a:r>
            <a:r>
              <a:rPr spc="-65" dirty="0"/>
              <a:t> </a:t>
            </a:r>
            <a:r>
              <a:rPr spc="-10" dirty="0"/>
              <a:t>Acadêmico</a:t>
            </a:r>
          </a:p>
        </p:txBody>
      </p:sp>
      <p:sp>
        <p:nvSpPr>
          <p:cNvPr id="3" name="object 3"/>
          <p:cNvSpPr/>
          <p:nvPr/>
        </p:nvSpPr>
        <p:spPr>
          <a:xfrm>
            <a:off x="35051" y="765048"/>
            <a:ext cx="9046464" cy="561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12940"/>
            <a:ext cx="828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Construção ER - </a:t>
            </a:r>
            <a:r>
              <a:rPr spc="-10" dirty="0"/>
              <a:t>cada</a:t>
            </a:r>
            <a:r>
              <a:rPr spc="5" dirty="0"/>
              <a:t> </a:t>
            </a:r>
            <a:r>
              <a:rPr spc="-10" dirty="0"/>
              <a:t>tabela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8" y="2293061"/>
            <a:ext cx="8987790" cy="303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623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Ambas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colunas da tabela Curric são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 estrangeira em relação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Curso e  Disciplina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respectivamente.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6985" indent="-343535" algn="just">
              <a:lnSpc>
                <a:spcPct val="100000"/>
              </a:lnSpc>
              <a:buFont typeface="Verdana"/>
              <a:buChar char="•"/>
              <a:tabLst>
                <a:tab pos="35623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Curric representa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 entre as entidades correspondentes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às tabelas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Curso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Disciplina.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836675"/>
            <a:ext cx="5059680" cy="107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785</Words>
  <Application>Microsoft Office PowerPoint</Application>
  <PresentationFormat>Apresentação na tela (4:3)</PresentationFormat>
  <Paragraphs>251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Office Theme</vt:lpstr>
      <vt:lpstr>Apresentação do PowerPoint</vt:lpstr>
      <vt:lpstr>Engenharia reversa</vt:lpstr>
      <vt:lpstr>Engenharia reversa</vt:lpstr>
      <vt:lpstr>Engenharia reversa</vt:lpstr>
      <vt:lpstr>Construção ER - cada tabela</vt:lpstr>
      <vt:lpstr>Construção ER - cada tabela</vt:lpstr>
      <vt:lpstr>Construção ER - cada tabela</vt:lpstr>
      <vt:lpstr>BD Acadêmico</vt:lpstr>
      <vt:lpstr>Construção ER - cada tabela</vt:lpstr>
      <vt:lpstr>Construção ER - cada tabela</vt:lpstr>
      <vt:lpstr>Construção ER - cada tabela</vt:lpstr>
      <vt:lpstr>BD Acadêmico</vt:lpstr>
      <vt:lpstr>Construção ER - cada tabela</vt:lpstr>
      <vt:lpstr>Construção ER - cada tabela</vt:lpstr>
      <vt:lpstr>Construção ER - cada tabela</vt:lpstr>
      <vt:lpstr>BD Acadêmico</vt:lpstr>
      <vt:lpstr>Construção ER - cada tabela</vt:lpstr>
      <vt:lpstr>Construção ER - cada tabela</vt:lpstr>
      <vt:lpstr>Construção ER - cada tabela</vt:lpstr>
      <vt:lpstr>ER parcial</vt:lpstr>
      <vt:lpstr>Relacionamento 1:n ou 1:1</vt:lpstr>
      <vt:lpstr>BD Acadêmico</vt:lpstr>
      <vt:lpstr>Relacionamento 1:n ou 1:1</vt:lpstr>
      <vt:lpstr>ER parcial</vt:lpstr>
      <vt:lpstr>Definição dos atributos</vt:lpstr>
      <vt:lpstr>BD Acadêmico</vt:lpstr>
      <vt:lpstr>ER parcial</vt:lpstr>
      <vt:lpstr>Definição de identificadores de entidades</vt:lpstr>
      <vt:lpstr>Definição de identificadores de entidades</vt:lpstr>
      <vt:lpstr>BD Acadêmico</vt:lpstr>
      <vt:lpstr>ER 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7</cp:revision>
  <dcterms:created xsi:type="dcterms:W3CDTF">2021-01-12T23:07:42Z</dcterms:created>
  <dcterms:modified xsi:type="dcterms:W3CDTF">2021-01-14T21:02:31Z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2021-01-12T00:00:00Z</vt:filetime>
  </property>
</Properties>
</file>