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3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3241" y="1521142"/>
            <a:ext cx="401751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ct val="100000"/>
              </a:lnSpc>
              <a:spcBef>
                <a:spcPts val="705"/>
              </a:spcBef>
            </a:pPr>
            <a:fld id="{81D60167-4931-47E6-BA6A-407CBD079E47}" type="slidenum">
              <a:rPr dirty="0"/>
              <a:t>‹nº›</a:t>
            </a:fld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ct val="100000"/>
              </a:lnSpc>
              <a:spcBef>
                <a:spcPts val="705"/>
              </a:spcBef>
            </a:pPr>
            <a:fld id="{81D60167-4931-47E6-BA6A-407CBD079E47}" type="slidenum">
              <a:rPr dirty="0"/>
              <a:t>‹nº›</a:t>
            </a:fld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64226" y="1979676"/>
            <a:ext cx="3672204" cy="347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ct val="100000"/>
              </a:lnSpc>
              <a:spcBef>
                <a:spcPts val="705"/>
              </a:spcBef>
            </a:pPr>
            <a:fld id="{81D60167-4931-47E6-BA6A-407CBD079E47}" type="slidenum">
              <a:rPr dirty="0"/>
              <a:t>‹nº›</a:t>
            </a:fld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ct val="100000"/>
              </a:lnSpc>
              <a:spcBef>
                <a:spcPts val="705"/>
              </a:spcBef>
            </a:pPr>
            <a:fld id="{81D60167-4931-47E6-BA6A-407CBD079E47}" type="slidenum">
              <a:rPr dirty="0"/>
              <a:t>‹nº›</a:t>
            </a:fld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ct val="100000"/>
              </a:lnSpc>
              <a:spcBef>
                <a:spcPts val="705"/>
              </a:spcBef>
            </a:pPr>
            <a:fld id="{81D60167-4931-47E6-BA6A-407CBD079E47}" type="slidenum">
              <a:rPr dirty="0"/>
              <a:t>‹nº›</a:t>
            </a:fld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9281" y="462915"/>
            <a:ext cx="642543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565" y="3299459"/>
            <a:ext cx="5134610" cy="216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865" y="5430770"/>
            <a:ext cx="465455" cy="33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ct val="100000"/>
              </a:lnSpc>
              <a:spcBef>
                <a:spcPts val="705"/>
              </a:spcBef>
            </a:pPr>
            <a:fld id="{81D60167-4931-47E6-BA6A-407CBD079E47}" type="slidenum">
              <a:rPr dirty="0"/>
              <a:t>‹nº›</a:t>
            </a:fld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373066" y="200122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object 7"/>
          <p:cNvSpPr txBox="1">
            <a:spLocks noGrp="1"/>
          </p:cNvSpPr>
          <p:nvPr/>
        </p:nvSpPr>
        <p:spPr>
          <a:xfrm>
            <a:off x="2143266" y="2664795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2499699" y="3493927"/>
            <a:ext cx="503680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000" spc="-5" dirty="0">
                <a:solidFill>
                  <a:srgbClr val="FFFFFF"/>
                </a:solidFill>
                <a:cs typeface="Calibri"/>
              </a:rPr>
              <a:t>Su</a:t>
            </a:r>
            <a:r>
              <a:rPr lang="pt-BR" sz="2000" spc="15" dirty="0">
                <a:solidFill>
                  <a:srgbClr val="FFFFFF"/>
                </a:solidFill>
                <a:cs typeface="Calibri"/>
              </a:rPr>
              <a:t>b</a:t>
            </a:r>
            <a:r>
              <a:rPr lang="pt-BR" sz="2000" dirty="0">
                <a:solidFill>
                  <a:srgbClr val="FFFFFF"/>
                </a:solidFill>
                <a:cs typeface="Calibri"/>
              </a:rPr>
              <a:t>-</a:t>
            </a:r>
            <a:r>
              <a:rPr lang="pt-BR" sz="2000" spc="-40" dirty="0">
                <a:solidFill>
                  <a:srgbClr val="FFFFFF"/>
                </a:solidFill>
                <a:cs typeface="Calibri"/>
              </a:rPr>
              <a:t>r</a:t>
            </a:r>
            <a:r>
              <a:rPr lang="pt-BR" sz="2000" spc="-5" dirty="0">
                <a:solidFill>
                  <a:srgbClr val="FFFFFF"/>
                </a:solidFill>
                <a:cs typeface="Calibri"/>
              </a:rPr>
              <a:t>oti</a:t>
            </a:r>
            <a:r>
              <a:rPr lang="pt-BR" sz="2000" spc="5" dirty="0">
                <a:solidFill>
                  <a:srgbClr val="FFFFFF"/>
                </a:solidFill>
                <a:cs typeface="Calibri"/>
              </a:rPr>
              <a:t>n</a:t>
            </a:r>
            <a:r>
              <a:rPr lang="pt-BR" sz="2000" dirty="0">
                <a:solidFill>
                  <a:srgbClr val="FFFFFF"/>
                </a:solidFill>
                <a:cs typeface="Calibri"/>
              </a:rPr>
              <a:t>as</a:t>
            </a:r>
            <a:endParaRPr lang="pt-BR" sz="2000" dirty="0">
              <a:cs typeface="Calibri"/>
            </a:endParaRPr>
          </a:p>
        </p:txBody>
      </p:sp>
      <p:pic>
        <p:nvPicPr>
          <p:cNvPr id="15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99" y="259757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/>
          <p:nvPr/>
        </p:nvSpPr>
        <p:spPr>
          <a:xfrm>
            <a:off x="1116012" y="1125599"/>
            <a:ext cx="7629525" cy="5631180"/>
          </a:xfrm>
          <a:custGeom>
            <a:avLst/>
            <a:gdLst/>
            <a:ahLst/>
            <a:cxnLst/>
            <a:rect l="l" t="t" r="r" b="b"/>
            <a:pathLst>
              <a:path w="7629525" h="5631180">
                <a:moveTo>
                  <a:pt x="0" y="5630799"/>
                </a:moveTo>
                <a:lnTo>
                  <a:pt x="7629525" y="5630799"/>
                </a:lnTo>
                <a:lnTo>
                  <a:pt x="7629525" y="0"/>
                </a:lnTo>
                <a:lnTo>
                  <a:pt x="0" y="0"/>
                </a:lnTo>
                <a:lnTo>
                  <a:pt x="0" y="56307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5069" y="1706498"/>
            <a:ext cx="7400925" cy="497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celsiusFahrenheit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5" dirty="0">
                <a:latin typeface="Courier New"/>
                <a:cs typeface="Courier New"/>
              </a:rPr>
              <a:t>tc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tc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Main(string[]</a:t>
            </a:r>
            <a:r>
              <a:rPr sz="1800" b="1" spc="-5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cels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fahr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"Entre com temperatura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7020" marR="10972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cels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Convert.ToDouble(Console.ReadLine()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5" dirty="0">
                <a:latin typeface="Courier New"/>
                <a:cs typeface="Courier New"/>
              </a:rPr>
              <a:t>fahr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celsiusFahrenheit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cels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Fahrenheit:"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fahr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127" y="933132"/>
            <a:ext cx="8319134" cy="46856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45085">
              <a:lnSpc>
                <a:spcPct val="80100"/>
              </a:lnSpc>
              <a:spcBef>
                <a:spcPts val="675"/>
              </a:spcBef>
              <a:buClr>
                <a:srgbClr val="800000"/>
              </a:buClr>
              <a:buAutoNum type="arabicParenR" startAt="6"/>
              <a:tabLst>
                <a:tab pos="368935" algn="l"/>
              </a:tabLst>
            </a:pPr>
            <a:r>
              <a:rPr sz="2400" dirty="0">
                <a:latin typeface="Arial"/>
                <a:cs typeface="Arial"/>
              </a:rPr>
              <a:t>Considerando o critério </a:t>
            </a:r>
            <a:r>
              <a:rPr sz="2400" spc="-5" dirty="0">
                <a:latin typeface="Arial"/>
                <a:cs typeface="Arial"/>
              </a:rPr>
              <a:t>de aprovação de uma </a:t>
            </a:r>
            <a:r>
              <a:rPr sz="2400" dirty="0">
                <a:latin typeface="Arial"/>
                <a:cs typeface="Arial"/>
              </a:rPr>
              <a:t>disciplina  que determina que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aluno </a:t>
            </a:r>
            <a:r>
              <a:rPr sz="2400" spc="-5" dirty="0">
                <a:latin typeface="Arial"/>
                <a:cs typeface="Arial"/>
              </a:rPr>
              <a:t>está aprovado </a:t>
            </a:r>
            <a:r>
              <a:rPr sz="2400" dirty="0">
                <a:latin typeface="Arial"/>
                <a:cs typeface="Arial"/>
              </a:rPr>
              <a:t>se a média  </a:t>
            </a:r>
            <a:r>
              <a:rPr sz="2400" spc="-5" dirty="0">
                <a:latin typeface="Arial"/>
                <a:cs typeface="Arial"/>
              </a:rPr>
              <a:t>ponderada de suas </a:t>
            </a:r>
            <a:r>
              <a:rPr sz="2400" dirty="0">
                <a:latin typeface="Arial"/>
                <a:cs typeface="Arial"/>
              </a:rPr>
              <a:t>três </a:t>
            </a:r>
            <a:r>
              <a:rPr sz="2400" spc="-5" dirty="0">
                <a:latin typeface="Arial"/>
                <a:cs typeface="Arial"/>
              </a:rPr>
              <a:t>provas </a:t>
            </a:r>
            <a:r>
              <a:rPr sz="2400" dirty="0">
                <a:latin typeface="Arial"/>
                <a:cs typeface="Arial"/>
              </a:rPr>
              <a:t>for maior </a:t>
            </a:r>
            <a:r>
              <a:rPr sz="2400" spc="-5" dirty="0">
                <a:latin typeface="Arial"/>
                <a:cs typeface="Arial"/>
              </a:rPr>
              <a:t>ou igual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5.0, onde  </a:t>
            </a:r>
            <a:r>
              <a:rPr sz="2400" dirty="0">
                <a:latin typeface="Arial"/>
                <a:cs typeface="Arial"/>
              </a:rPr>
              <a:t>a média é dada </a:t>
            </a:r>
            <a:r>
              <a:rPr sz="2400" spc="-5" dirty="0">
                <a:latin typeface="Arial"/>
                <a:cs typeface="Arial"/>
              </a:rPr>
              <a:t>pela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fórmula: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00000"/>
              </a:buClr>
              <a:buFont typeface="Arial"/>
              <a:buAutoNum type="arabicParenR" startAt="6"/>
            </a:pPr>
            <a:endParaRPr sz="2500">
              <a:latin typeface="Times New Roman"/>
              <a:cs typeface="Times New Roman"/>
            </a:endParaRPr>
          </a:p>
          <a:p>
            <a:pPr marL="152717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Média = (P1 + P2 + </a:t>
            </a:r>
            <a:r>
              <a:rPr sz="2400" spc="-5" dirty="0">
                <a:latin typeface="Arial"/>
                <a:cs typeface="Arial"/>
              </a:rPr>
              <a:t>2.0 </a:t>
            </a:r>
            <a:r>
              <a:rPr sz="2400" dirty="0">
                <a:latin typeface="Arial"/>
                <a:cs typeface="Arial"/>
              </a:rPr>
              <a:t>* P3) /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4.0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706120" marR="375285" lvl="1" indent="-347980">
              <a:lnSpc>
                <a:spcPct val="80000"/>
              </a:lnSpc>
              <a:buFont typeface="Arial"/>
              <a:buAutoNum type="alphaLcParenBoth"/>
              <a:tabLst>
                <a:tab pos="737235" algn="l"/>
              </a:tabLst>
            </a:pPr>
            <a:r>
              <a:rPr dirty="0"/>
              <a:t>	</a:t>
            </a:r>
            <a:r>
              <a:rPr sz="2000" spc="-5" dirty="0">
                <a:latin typeface="Arial"/>
                <a:cs typeface="Arial"/>
              </a:rPr>
              <a:t>Escreva </a:t>
            </a:r>
            <a:r>
              <a:rPr sz="2000" spc="5" dirty="0">
                <a:latin typeface="Arial"/>
                <a:cs typeface="Arial"/>
              </a:rPr>
              <a:t>uma função </a:t>
            </a:r>
            <a:r>
              <a:rPr sz="2000" spc="-5" dirty="0">
                <a:latin typeface="Arial"/>
                <a:cs typeface="Arial"/>
              </a:rPr>
              <a:t>que </a:t>
            </a:r>
            <a:r>
              <a:rPr sz="2000" dirty="0">
                <a:latin typeface="Arial"/>
                <a:cs typeface="Arial"/>
              </a:rPr>
              <a:t>receba como parâmetros as notas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das  duas </a:t>
            </a:r>
            <a:r>
              <a:rPr sz="2000" spc="-5" dirty="0">
                <a:latin typeface="Arial"/>
                <a:cs typeface="Arial"/>
              </a:rPr>
              <a:t>primeiras provas </a:t>
            </a:r>
            <a:r>
              <a:rPr sz="2000" dirty="0">
                <a:latin typeface="Arial"/>
                <a:cs typeface="Arial"/>
              </a:rPr>
              <a:t>de um aluno </a:t>
            </a:r>
            <a:r>
              <a:rPr sz="2000" spc="-5" dirty="0">
                <a:latin typeface="Arial"/>
                <a:cs typeface="Arial"/>
              </a:rPr>
              <a:t>(P1 </a:t>
            </a:r>
            <a:r>
              <a:rPr sz="2000" dirty="0">
                <a:latin typeface="Arial"/>
                <a:cs typeface="Arial"/>
              </a:rPr>
              <a:t>e P2) e </a:t>
            </a:r>
            <a:r>
              <a:rPr sz="2000" spc="-5" dirty="0">
                <a:latin typeface="Arial"/>
                <a:cs typeface="Arial"/>
              </a:rPr>
              <a:t>retorne </a:t>
            </a:r>
            <a:r>
              <a:rPr sz="2000" dirty="0">
                <a:latin typeface="Arial"/>
                <a:cs typeface="Arial"/>
              </a:rPr>
              <a:t>a nota  </a:t>
            </a:r>
            <a:r>
              <a:rPr sz="2000" spc="-5" dirty="0">
                <a:latin typeface="Arial"/>
                <a:cs typeface="Arial"/>
              </a:rPr>
              <a:t>mínima que </a:t>
            </a:r>
            <a:r>
              <a:rPr sz="2000" dirty="0">
                <a:latin typeface="Arial"/>
                <a:cs typeface="Arial"/>
              </a:rPr>
              <a:t>o aluno precisa </a:t>
            </a:r>
            <a:r>
              <a:rPr sz="2000" spc="-5" dirty="0">
                <a:latin typeface="Arial"/>
                <a:cs typeface="Arial"/>
              </a:rPr>
              <a:t>tirar </a:t>
            </a:r>
            <a:r>
              <a:rPr sz="200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terceira prova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que seja  </a:t>
            </a:r>
            <a:r>
              <a:rPr sz="2000" dirty="0">
                <a:latin typeface="Arial"/>
                <a:cs typeface="Arial"/>
              </a:rPr>
              <a:t>aprovado.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AutoNum type="alphaLcParenBoth"/>
            </a:pPr>
            <a:endParaRPr sz="2500">
              <a:latin typeface="Times New Roman"/>
              <a:cs typeface="Times New Roman"/>
            </a:endParaRPr>
          </a:p>
          <a:p>
            <a:pPr marL="706120" marR="5080" lvl="1" indent="-347980">
              <a:lnSpc>
                <a:spcPct val="80000"/>
              </a:lnSpc>
              <a:buFont typeface="Arial"/>
              <a:buAutoNum type="alphaLcParenBoth"/>
              <a:tabLst>
                <a:tab pos="737235" algn="l"/>
              </a:tabLst>
            </a:pPr>
            <a:r>
              <a:rPr dirty="0"/>
              <a:t>	</a:t>
            </a:r>
            <a:r>
              <a:rPr sz="2000" spc="-5" dirty="0">
                <a:latin typeface="Arial"/>
                <a:cs typeface="Arial"/>
              </a:rPr>
              <a:t>Escreva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programa </a:t>
            </a:r>
            <a:r>
              <a:rPr sz="2000" dirty="0">
                <a:latin typeface="Arial"/>
                <a:cs typeface="Arial"/>
              </a:rPr>
              <a:t>em </a:t>
            </a:r>
            <a:r>
              <a:rPr sz="2000" spc="-5" dirty="0">
                <a:latin typeface="Arial"/>
                <a:cs typeface="Arial"/>
              </a:rPr>
              <a:t>C# </a:t>
            </a:r>
            <a:r>
              <a:rPr sz="2000" dirty="0">
                <a:latin typeface="Arial"/>
                <a:cs typeface="Arial"/>
              </a:rPr>
              <a:t>completo </a:t>
            </a:r>
            <a:r>
              <a:rPr sz="2000" spc="-5" dirty="0">
                <a:latin typeface="Arial"/>
                <a:cs typeface="Arial"/>
              </a:rPr>
              <a:t>que leia </a:t>
            </a:r>
            <a:r>
              <a:rPr sz="2000" dirty="0">
                <a:latin typeface="Arial"/>
                <a:cs typeface="Arial"/>
              </a:rPr>
              <a:t>do teclado as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duas  </a:t>
            </a:r>
            <a:r>
              <a:rPr sz="2000" spc="-5" dirty="0">
                <a:latin typeface="Arial"/>
                <a:cs typeface="Arial"/>
              </a:rPr>
              <a:t>primeiras </a:t>
            </a:r>
            <a:r>
              <a:rPr sz="2000" dirty="0">
                <a:latin typeface="Arial"/>
                <a:cs typeface="Arial"/>
              </a:rPr>
              <a:t>notas de um aluno, </a:t>
            </a:r>
            <a:r>
              <a:rPr sz="2000" spc="-5" dirty="0">
                <a:latin typeface="Arial"/>
                <a:cs typeface="Arial"/>
              </a:rPr>
              <a:t>calcule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imprima </a:t>
            </a:r>
            <a:r>
              <a:rPr sz="2000" dirty="0">
                <a:latin typeface="Arial"/>
                <a:cs typeface="Arial"/>
              </a:rPr>
              <a:t>a nota </a:t>
            </a:r>
            <a:r>
              <a:rPr sz="2000" spc="-5" dirty="0">
                <a:latin typeface="Arial"/>
                <a:cs typeface="Arial"/>
              </a:rPr>
              <a:t>mínima que  </a:t>
            </a:r>
            <a:r>
              <a:rPr sz="2000" dirty="0">
                <a:latin typeface="Arial"/>
                <a:cs typeface="Arial"/>
              </a:rPr>
              <a:t>o aluno precisa </a:t>
            </a:r>
            <a:r>
              <a:rPr sz="2000" spc="-5" dirty="0">
                <a:latin typeface="Arial"/>
                <a:cs typeface="Arial"/>
              </a:rPr>
              <a:t>tirar </a:t>
            </a:r>
            <a:r>
              <a:rPr sz="2000" dirty="0">
                <a:latin typeface="Arial"/>
                <a:cs typeface="Arial"/>
              </a:rPr>
              <a:t>na P3 para </a:t>
            </a:r>
            <a:r>
              <a:rPr sz="2000" spc="-5" dirty="0">
                <a:latin typeface="Arial"/>
                <a:cs typeface="Arial"/>
              </a:rPr>
              <a:t>que </a:t>
            </a:r>
            <a:r>
              <a:rPr sz="2000" dirty="0">
                <a:latin typeface="Arial"/>
                <a:cs typeface="Arial"/>
              </a:rPr>
              <a:t>seja aprovado. Este </a:t>
            </a:r>
            <a:r>
              <a:rPr sz="2000" spc="-5" dirty="0">
                <a:latin typeface="Arial"/>
                <a:cs typeface="Arial"/>
              </a:rPr>
              <a:t>programa  deve </a:t>
            </a:r>
            <a:r>
              <a:rPr sz="2000" dirty="0">
                <a:latin typeface="Arial"/>
                <a:cs typeface="Arial"/>
              </a:rPr>
              <a:t>fazer uso da função do </a:t>
            </a:r>
            <a:r>
              <a:rPr sz="2000" spc="-5" dirty="0">
                <a:latin typeface="Arial"/>
                <a:cs typeface="Arial"/>
              </a:rPr>
              <a:t>item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anterior.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87566"/>
            <a:ext cx="225107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2077465"/>
            <a:ext cx="552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2321242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2565400"/>
            <a:ext cx="2348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" y="3297173"/>
            <a:ext cx="6632575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 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cels = Convert.ToDouble(Console.ReadLine());</a:t>
            </a:r>
            <a:endParaRPr sz="1600">
              <a:latin typeface="Courier New"/>
              <a:cs typeface="Courier New"/>
            </a:endParaRPr>
          </a:p>
          <a:p>
            <a:pPr marL="256540" marR="985519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0" y="2420937"/>
            <a:ext cx="5124450" cy="954405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4"/>
              </a:spcBef>
              <a:tabLst>
                <a:tab pos="1690370" algn="l"/>
              </a:tabLst>
            </a:pPr>
            <a:r>
              <a:rPr sz="1400" b="1" spc="-10" dirty="0">
                <a:solidFill>
                  <a:srgbClr val="0066CC"/>
                </a:solidFill>
                <a:latin typeface="Courier New"/>
                <a:cs typeface="Courier New"/>
              </a:rPr>
              <a:t>tipoDeRetorno	</a:t>
            </a:r>
            <a:r>
              <a:rPr sz="1400" b="1" spc="-10" dirty="0">
                <a:solidFill>
                  <a:srgbClr val="FF3300"/>
                </a:solidFill>
                <a:latin typeface="Courier New"/>
                <a:cs typeface="Courier New"/>
              </a:rPr>
              <a:t>nomeDaSubrotina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solidFill>
                  <a:srgbClr val="009900"/>
                </a:solidFill>
                <a:latin typeface="Courier New"/>
                <a:cs typeface="Courier New"/>
              </a:rPr>
              <a:t>parametros</a:t>
            </a:r>
            <a:r>
              <a:rPr sz="1400"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008080"/>
                </a:solidFill>
                <a:latin typeface="Courier New"/>
                <a:cs typeface="Courier New"/>
              </a:rPr>
              <a:t>bloco_de_comandos_da_sub-rotina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1955546"/>
            <a:ext cx="4670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2468" y="2002277"/>
            <a:ext cx="85851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le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" y="2199259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2443479"/>
            <a:ext cx="2348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02" y="3174936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" y="3662933"/>
            <a:ext cx="3822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59" y="4638675"/>
            <a:ext cx="638810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 marR="97536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cels = Convert.ToDouble(Console.ReadLine());  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200" y="1268475"/>
            <a:ext cx="3733800" cy="3170555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 marR="303530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latin typeface="Calibri"/>
                <a:cs typeface="Calibri"/>
              </a:rPr>
              <a:t>A sub-rotina pode ou </a:t>
            </a:r>
            <a:r>
              <a:rPr sz="2000" b="1" spc="-5" dirty="0">
                <a:latin typeface="Calibri"/>
                <a:cs typeface="Calibri"/>
              </a:rPr>
              <a:t>não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produzir  </a:t>
            </a:r>
            <a:r>
              <a:rPr sz="2000" b="1" dirty="0">
                <a:latin typeface="Calibri"/>
                <a:cs typeface="Calibri"/>
              </a:rPr>
              <a:t>um </a:t>
            </a:r>
            <a:r>
              <a:rPr sz="2000" b="1" spc="-10" dirty="0">
                <a:latin typeface="Calibri"/>
                <a:cs typeface="Calibri"/>
              </a:rPr>
              <a:t>valor </a:t>
            </a:r>
            <a:r>
              <a:rPr sz="2000" b="1" spc="-5" dirty="0">
                <a:latin typeface="Calibri"/>
                <a:cs typeface="Calibri"/>
              </a:rPr>
              <a:t>como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resultado.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2710" marR="30226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Quando </a:t>
            </a:r>
            <a:r>
              <a:rPr sz="2000" b="1" dirty="0">
                <a:latin typeface="Calibri"/>
                <a:cs typeface="Calibri"/>
              </a:rPr>
              <a:t>um </a:t>
            </a:r>
            <a:r>
              <a:rPr sz="2000" b="1" spc="-10" dirty="0">
                <a:latin typeface="Calibri"/>
                <a:cs typeface="Calibri"/>
              </a:rPr>
              <a:t>valor </a:t>
            </a:r>
            <a:r>
              <a:rPr sz="2000" b="1" dirty="0">
                <a:latin typeface="Calibri"/>
                <a:cs typeface="Calibri"/>
              </a:rPr>
              <a:t>é </a:t>
            </a:r>
            <a:r>
              <a:rPr sz="2000" b="1" spc="-5" dirty="0">
                <a:latin typeface="Calibri"/>
                <a:cs typeface="Calibri"/>
              </a:rPr>
              <a:t>produzido,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seu  tipo </a:t>
            </a: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dirty="0">
                <a:latin typeface="Calibri"/>
                <a:cs typeface="Calibri"/>
              </a:rPr>
              <a:t>ser </a:t>
            </a:r>
            <a:r>
              <a:rPr sz="2000" b="1" spc="-5" dirty="0">
                <a:latin typeface="Calibri"/>
                <a:cs typeface="Calibri"/>
              </a:rPr>
              <a:t>indicado.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92710" marR="99695">
              <a:lnSpc>
                <a:spcPts val="2320"/>
              </a:lnSpc>
            </a:pPr>
            <a:r>
              <a:rPr sz="2000" b="1" spc="-5" dirty="0">
                <a:latin typeface="Calibri"/>
                <a:cs typeface="Calibri"/>
              </a:rPr>
              <a:t>Se não </a:t>
            </a:r>
            <a:r>
              <a:rPr sz="2000" b="1" dirty="0">
                <a:latin typeface="Calibri"/>
                <a:cs typeface="Calibri"/>
              </a:rPr>
              <a:t>há </a:t>
            </a:r>
            <a:r>
              <a:rPr sz="2000" b="1" spc="-10" dirty="0">
                <a:latin typeface="Calibri"/>
                <a:cs typeface="Calibri"/>
              </a:rPr>
              <a:t>retorno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30" dirty="0">
                <a:latin typeface="Calibri"/>
                <a:cs typeface="Calibri"/>
              </a:rPr>
              <a:t>valor, </a:t>
            </a:r>
            <a:r>
              <a:rPr sz="2000" b="1" dirty="0">
                <a:latin typeface="Calibri"/>
                <a:cs typeface="Calibri"/>
              </a:rPr>
              <a:t>o tipo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  </a:t>
            </a:r>
            <a:r>
              <a:rPr sz="2000" b="1" spc="-10" dirty="0">
                <a:latin typeface="Calibri"/>
                <a:cs typeface="Calibri"/>
              </a:rPr>
              <a:t>retorno informado </a:t>
            </a: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dirty="0">
                <a:latin typeface="Calibri"/>
                <a:cs typeface="Calibri"/>
              </a:rPr>
              <a:t>ser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074" y="2164842"/>
            <a:ext cx="4510126" cy="699135"/>
          </a:xfrm>
          <a:custGeom>
            <a:avLst/>
            <a:gdLst/>
            <a:ahLst/>
            <a:cxnLst/>
            <a:rect l="l" t="t" r="r" b="b"/>
            <a:pathLst>
              <a:path w="4213225" h="699135">
                <a:moveTo>
                  <a:pt x="54910" y="39026"/>
                </a:moveTo>
                <a:lnTo>
                  <a:pt x="37354" y="45953"/>
                </a:lnTo>
                <a:lnTo>
                  <a:pt x="52013" y="57822"/>
                </a:lnTo>
                <a:lnTo>
                  <a:pt x="4210278" y="698881"/>
                </a:lnTo>
                <a:lnTo>
                  <a:pt x="4213072" y="680085"/>
                </a:lnTo>
                <a:lnTo>
                  <a:pt x="54910" y="39026"/>
                </a:lnTo>
                <a:close/>
              </a:path>
              <a:path w="4213225" h="699135">
                <a:moveTo>
                  <a:pt x="102171" y="0"/>
                </a:moveTo>
                <a:lnTo>
                  <a:pt x="0" y="40132"/>
                </a:lnTo>
                <a:lnTo>
                  <a:pt x="85305" y="109347"/>
                </a:lnTo>
                <a:lnTo>
                  <a:pt x="91300" y="108712"/>
                </a:lnTo>
                <a:lnTo>
                  <a:pt x="52013" y="57822"/>
                </a:lnTo>
                <a:lnTo>
                  <a:pt x="17170" y="52450"/>
                </a:lnTo>
                <a:lnTo>
                  <a:pt x="20065" y="33655"/>
                </a:lnTo>
                <a:lnTo>
                  <a:pt x="68525" y="33655"/>
                </a:lnTo>
                <a:lnTo>
                  <a:pt x="109143" y="17653"/>
                </a:lnTo>
                <a:lnTo>
                  <a:pt x="111556" y="12192"/>
                </a:lnTo>
                <a:lnTo>
                  <a:pt x="109626" y="7238"/>
                </a:lnTo>
                <a:lnTo>
                  <a:pt x="107696" y="2412"/>
                </a:lnTo>
                <a:lnTo>
                  <a:pt x="102171" y="0"/>
                </a:lnTo>
                <a:close/>
              </a:path>
              <a:path w="4213225" h="699135">
                <a:moveTo>
                  <a:pt x="20065" y="33655"/>
                </a:moveTo>
                <a:lnTo>
                  <a:pt x="17170" y="52450"/>
                </a:lnTo>
                <a:lnTo>
                  <a:pt x="52013" y="57822"/>
                </a:lnTo>
                <a:lnTo>
                  <a:pt x="44752" y="51943"/>
                </a:lnTo>
                <a:lnTo>
                  <a:pt x="22174" y="51943"/>
                </a:lnTo>
                <a:lnTo>
                  <a:pt x="24676" y="35687"/>
                </a:lnTo>
                <a:lnTo>
                  <a:pt x="33246" y="35687"/>
                </a:lnTo>
                <a:lnTo>
                  <a:pt x="20065" y="33655"/>
                </a:lnTo>
                <a:close/>
              </a:path>
              <a:path w="4213225" h="699135">
                <a:moveTo>
                  <a:pt x="24676" y="35687"/>
                </a:moveTo>
                <a:lnTo>
                  <a:pt x="22174" y="51943"/>
                </a:lnTo>
                <a:lnTo>
                  <a:pt x="37354" y="45953"/>
                </a:lnTo>
                <a:lnTo>
                  <a:pt x="24676" y="35687"/>
                </a:lnTo>
                <a:close/>
              </a:path>
              <a:path w="4213225" h="699135">
                <a:moveTo>
                  <a:pt x="37354" y="45953"/>
                </a:moveTo>
                <a:lnTo>
                  <a:pt x="22174" y="51943"/>
                </a:lnTo>
                <a:lnTo>
                  <a:pt x="44752" y="51943"/>
                </a:lnTo>
                <a:lnTo>
                  <a:pt x="37354" y="45953"/>
                </a:lnTo>
                <a:close/>
              </a:path>
              <a:path w="4213225" h="699135">
                <a:moveTo>
                  <a:pt x="33246" y="35687"/>
                </a:moveTo>
                <a:lnTo>
                  <a:pt x="24676" y="35687"/>
                </a:lnTo>
                <a:lnTo>
                  <a:pt x="37354" y="45953"/>
                </a:lnTo>
                <a:lnTo>
                  <a:pt x="54910" y="39026"/>
                </a:lnTo>
                <a:lnTo>
                  <a:pt x="33246" y="35687"/>
                </a:lnTo>
                <a:close/>
              </a:path>
              <a:path w="4213225" h="699135">
                <a:moveTo>
                  <a:pt x="68525" y="33655"/>
                </a:moveTo>
                <a:lnTo>
                  <a:pt x="20065" y="33655"/>
                </a:lnTo>
                <a:lnTo>
                  <a:pt x="54910" y="39026"/>
                </a:lnTo>
                <a:lnTo>
                  <a:pt x="68525" y="33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2468" y="2002277"/>
            <a:ext cx="85851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le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1955546"/>
            <a:ext cx="46704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" y="3662933"/>
            <a:ext cx="663257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 marR="97536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cels = Convert.ToDouble(Console.ReadLine());  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6705" y="1440797"/>
            <a:ext cx="2738755" cy="601980"/>
          </a:xfrm>
          <a:custGeom>
            <a:avLst/>
            <a:gdLst/>
            <a:ahLst/>
            <a:cxnLst/>
            <a:rect l="l" t="t" r="r" b="b"/>
            <a:pathLst>
              <a:path w="2738754" h="601980">
                <a:moveTo>
                  <a:pt x="81914" y="493395"/>
                </a:moveTo>
                <a:lnTo>
                  <a:pt x="77977" y="496824"/>
                </a:lnTo>
                <a:lnTo>
                  <a:pt x="0" y="566547"/>
                </a:lnTo>
                <a:lnTo>
                  <a:pt x="104012" y="601726"/>
                </a:lnTo>
                <a:lnTo>
                  <a:pt x="109346" y="599059"/>
                </a:lnTo>
                <a:lnTo>
                  <a:pt x="111125" y="594106"/>
                </a:lnTo>
                <a:lnTo>
                  <a:pt x="112775" y="589153"/>
                </a:lnTo>
                <a:lnTo>
                  <a:pt x="110108" y="583692"/>
                </a:lnTo>
                <a:lnTo>
                  <a:pt x="75551" y="572008"/>
                </a:lnTo>
                <a:lnTo>
                  <a:pt x="20446" y="572008"/>
                </a:lnTo>
                <a:lnTo>
                  <a:pt x="16637" y="553338"/>
                </a:lnTo>
                <a:lnTo>
                  <a:pt x="51244" y="546294"/>
                </a:lnTo>
                <a:lnTo>
                  <a:pt x="90677" y="511048"/>
                </a:lnTo>
                <a:lnTo>
                  <a:pt x="94614" y="507619"/>
                </a:lnTo>
                <a:lnTo>
                  <a:pt x="94995" y="501523"/>
                </a:lnTo>
                <a:lnTo>
                  <a:pt x="87883" y="493649"/>
                </a:lnTo>
                <a:lnTo>
                  <a:pt x="81914" y="493395"/>
                </a:lnTo>
                <a:close/>
              </a:path>
              <a:path w="2738754" h="601980">
                <a:moveTo>
                  <a:pt x="51244" y="546294"/>
                </a:moveTo>
                <a:lnTo>
                  <a:pt x="16637" y="553338"/>
                </a:lnTo>
                <a:lnTo>
                  <a:pt x="20446" y="572008"/>
                </a:lnTo>
                <a:lnTo>
                  <a:pt x="31050" y="569849"/>
                </a:lnTo>
                <a:lnTo>
                  <a:pt x="24892" y="569849"/>
                </a:lnTo>
                <a:lnTo>
                  <a:pt x="21589" y="553720"/>
                </a:lnTo>
                <a:lnTo>
                  <a:pt x="42936" y="553720"/>
                </a:lnTo>
                <a:lnTo>
                  <a:pt x="51244" y="546294"/>
                </a:lnTo>
                <a:close/>
              </a:path>
              <a:path w="2738754" h="601980">
                <a:moveTo>
                  <a:pt x="54870" y="564999"/>
                </a:moveTo>
                <a:lnTo>
                  <a:pt x="20446" y="572008"/>
                </a:lnTo>
                <a:lnTo>
                  <a:pt x="75551" y="572008"/>
                </a:lnTo>
                <a:lnTo>
                  <a:pt x="54870" y="564999"/>
                </a:lnTo>
                <a:close/>
              </a:path>
              <a:path w="2738754" h="601980">
                <a:moveTo>
                  <a:pt x="21589" y="553720"/>
                </a:moveTo>
                <a:lnTo>
                  <a:pt x="24892" y="569849"/>
                </a:lnTo>
                <a:lnTo>
                  <a:pt x="37068" y="558965"/>
                </a:lnTo>
                <a:lnTo>
                  <a:pt x="21589" y="553720"/>
                </a:lnTo>
                <a:close/>
              </a:path>
              <a:path w="2738754" h="601980">
                <a:moveTo>
                  <a:pt x="37068" y="558965"/>
                </a:moveTo>
                <a:lnTo>
                  <a:pt x="24892" y="569849"/>
                </a:lnTo>
                <a:lnTo>
                  <a:pt x="31050" y="569849"/>
                </a:lnTo>
                <a:lnTo>
                  <a:pt x="54870" y="564999"/>
                </a:lnTo>
                <a:lnTo>
                  <a:pt x="37068" y="558965"/>
                </a:lnTo>
                <a:close/>
              </a:path>
              <a:path w="2738754" h="601980">
                <a:moveTo>
                  <a:pt x="2735072" y="0"/>
                </a:moveTo>
                <a:lnTo>
                  <a:pt x="51244" y="546294"/>
                </a:lnTo>
                <a:lnTo>
                  <a:pt x="37068" y="558965"/>
                </a:lnTo>
                <a:lnTo>
                  <a:pt x="54870" y="564999"/>
                </a:lnTo>
                <a:lnTo>
                  <a:pt x="2738754" y="18542"/>
                </a:lnTo>
                <a:lnTo>
                  <a:pt x="2735072" y="0"/>
                </a:lnTo>
                <a:close/>
              </a:path>
              <a:path w="2738754" h="601980">
                <a:moveTo>
                  <a:pt x="42936" y="553720"/>
                </a:moveTo>
                <a:lnTo>
                  <a:pt x="21589" y="553720"/>
                </a:lnTo>
                <a:lnTo>
                  <a:pt x="37068" y="558965"/>
                </a:lnTo>
                <a:lnTo>
                  <a:pt x="42936" y="553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0200" y="1268475"/>
            <a:ext cx="3554475" cy="2247900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i="1" spc="-5" dirty="0">
                <a:latin typeface="Calibri"/>
                <a:cs typeface="Calibri"/>
              </a:rPr>
              <a:t>nome </a:t>
            </a:r>
            <a:r>
              <a:rPr sz="2000" b="1" dirty="0">
                <a:latin typeface="Calibri"/>
                <a:cs typeface="Calibri"/>
              </a:rPr>
              <a:t>da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sub-rotina:</a:t>
            </a:r>
            <a:endParaRPr sz="2000" dirty="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buFont typeface="Arial"/>
              <a:buChar char="•"/>
              <a:tabLst>
                <a:tab pos="435609" algn="l"/>
                <a:tab pos="436245" algn="l"/>
              </a:tabLst>
            </a:pPr>
            <a:r>
              <a:rPr sz="2000" b="1" spc="-5" dirty="0">
                <a:latin typeface="Calibri"/>
                <a:cs typeface="Calibri"/>
              </a:rPr>
              <a:t>precisa </a:t>
            </a:r>
            <a:r>
              <a:rPr sz="2000" b="1" dirty="0">
                <a:latin typeface="Calibri"/>
                <a:cs typeface="Calibri"/>
              </a:rPr>
              <a:t>ser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único</a:t>
            </a:r>
            <a:endParaRPr sz="2000" dirty="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buFont typeface="Arial"/>
              <a:buChar char="•"/>
              <a:tabLst>
                <a:tab pos="435609" algn="l"/>
                <a:tab pos="436245" algn="l"/>
              </a:tabLst>
            </a:pP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spc="-5" dirty="0">
                <a:latin typeface="Calibri"/>
                <a:cs typeface="Calibri"/>
              </a:rPr>
              <a:t>seguir as </a:t>
            </a:r>
            <a:r>
              <a:rPr sz="2000" b="1" spc="-10" dirty="0">
                <a:latin typeface="Calibri"/>
                <a:cs typeface="Calibri"/>
              </a:rPr>
              <a:t>mesmas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regras</a:t>
            </a:r>
            <a:endParaRPr sz="2000" dirty="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5" dirty="0">
                <a:latin typeface="Calibri"/>
                <a:cs typeface="Calibri"/>
              </a:rPr>
              <a:t>identificadores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variáveis</a:t>
            </a:r>
            <a:endParaRPr sz="2000" dirty="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buFont typeface="Arial"/>
              <a:buChar char="•"/>
              <a:tabLst>
                <a:tab pos="435609" algn="l"/>
                <a:tab pos="436245" algn="l"/>
              </a:tabLst>
            </a:pP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spc="-5" dirty="0">
                <a:latin typeface="Calibri"/>
                <a:cs typeface="Calibri"/>
              </a:rPr>
              <a:t>identificar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ação</a:t>
            </a:r>
            <a:endParaRPr sz="2000" dirty="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executada </a:t>
            </a:r>
            <a:r>
              <a:rPr sz="2000" b="1" dirty="0">
                <a:latin typeface="Calibri"/>
                <a:cs typeface="Calibri"/>
              </a:rPr>
              <a:t>pela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sub-rotina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1955546"/>
            <a:ext cx="55289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3662933"/>
            <a:ext cx="3822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4638675"/>
            <a:ext cx="6388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4882578"/>
            <a:ext cx="54171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cels = Convert.ToDouble(Console.ReadLine());  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725" y="1549019"/>
            <a:ext cx="796925" cy="443865"/>
          </a:xfrm>
          <a:custGeom>
            <a:avLst/>
            <a:gdLst/>
            <a:ahLst/>
            <a:cxnLst/>
            <a:rect l="l" t="t" r="r" b="b"/>
            <a:pathLst>
              <a:path w="796925" h="443864">
                <a:moveTo>
                  <a:pt x="62611" y="344677"/>
                </a:moveTo>
                <a:lnTo>
                  <a:pt x="56769" y="346201"/>
                </a:lnTo>
                <a:lnTo>
                  <a:pt x="54101" y="350646"/>
                </a:lnTo>
                <a:lnTo>
                  <a:pt x="0" y="440181"/>
                </a:lnTo>
                <a:lnTo>
                  <a:pt x="109727" y="443356"/>
                </a:lnTo>
                <a:lnTo>
                  <a:pt x="113784" y="439419"/>
                </a:lnTo>
                <a:lnTo>
                  <a:pt x="21082" y="439419"/>
                </a:lnTo>
                <a:lnTo>
                  <a:pt x="11937" y="422782"/>
                </a:lnTo>
                <a:lnTo>
                  <a:pt x="42969" y="405870"/>
                </a:lnTo>
                <a:lnTo>
                  <a:pt x="70358" y="360552"/>
                </a:lnTo>
                <a:lnTo>
                  <a:pt x="73025" y="355980"/>
                </a:lnTo>
                <a:lnTo>
                  <a:pt x="71627" y="350138"/>
                </a:lnTo>
                <a:lnTo>
                  <a:pt x="67055" y="347471"/>
                </a:lnTo>
                <a:lnTo>
                  <a:pt x="62611" y="344677"/>
                </a:lnTo>
                <a:close/>
              </a:path>
              <a:path w="796925" h="443864">
                <a:moveTo>
                  <a:pt x="42969" y="405870"/>
                </a:moveTo>
                <a:lnTo>
                  <a:pt x="11937" y="422782"/>
                </a:lnTo>
                <a:lnTo>
                  <a:pt x="21082" y="439419"/>
                </a:lnTo>
                <a:lnTo>
                  <a:pt x="27372" y="435990"/>
                </a:lnTo>
                <a:lnTo>
                  <a:pt x="24764" y="435990"/>
                </a:lnTo>
                <a:lnTo>
                  <a:pt x="16890" y="421513"/>
                </a:lnTo>
                <a:lnTo>
                  <a:pt x="33515" y="421513"/>
                </a:lnTo>
                <a:lnTo>
                  <a:pt x="42969" y="405870"/>
                </a:lnTo>
                <a:close/>
              </a:path>
              <a:path w="796925" h="443864">
                <a:moveTo>
                  <a:pt x="51984" y="422574"/>
                </a:moveTo>
                <a:lnTo>
                  <a:pt x="21082" y="439419"/>
                </a:lnTo>
                <a:lnTo>
                  <a:pt x="113784" y="439419"/>
                </a:lnTo>
                <a:lnTo>
                  <a:pt x="114046" y="439165"/>
                </a:lnTo>
                <a:lnTo>
                  <a:pt x="114300" y="433958"/>
                </a:lnTo>
                <a:lnTo>
                  <a:pt x="114426" y="428625"/>
                </a:lnTo>
                <a:lnTo>
                  <a:pt x="110236" y="424306"/>
                </a:lnTo>
                <a:lnTo>
                  <a:pt x="51984" y="422574"/>
                </a:lnTo>
                <a:close/>
              </a:path>
              <a:path w="796925" h="443864">
                <a:moveTo>
                  <a:pt x="16890" y="421513"/>
                </a:moveTo>
                <a:lnTo>
                  <a:pt x="24764" y="435990"/>
                </a:lnTo>
                <a:lnTo>
                  <a:pt x="33216" y="422007"/>
                </a:lnTo>
                <a:lnTo>
                  <a:pt x="16890" y="421513"/>
                </a:lnTo>
                <a:close/>
              </a:path>
              <a:path w="796925" h="443864">
                <a:moveTo>
                  <a:pt x="33216" y="422007"/>
                </a:moveTo>
                <a:lnTo>
                  <a:pt x="24764" y="435990"/>
                </a:lnTo>
                <a:lnTo>
                  <a:pt x="27372" y="435990"/>
                </a:lnTo>
                <a:lnTo>
                  <a:pt x="51984" y="422574"/>
                </a:lnTo>
                <a:lnTo>
                  <a:pt x="33216" y="422007"/>
                </a:lnTo>
                <a:close/>
              </a:path>
              <a:path w="796925" h="443864">
                <a:moveTo>
                  <a:pt x="787653" y="0"/>
                </a:moveTo>
                <a:lnTo>
                  <a:pt x="42969" y="405870"/>
                </a:lnTo>
                <a:lnTo>
                  <a:pt x="33216" y="422007"/>
                </a:lnTo>
                <a:lnTo>
                  <a:pt x="51984" y="422574"/>
                </a:lnTo>
                <a:lnTo>
                  <a:pt x="796671" y="16636"/>
                </a:lnTo>
                <a:lnTo>
                  <a:pt x="787653" y="0"/>
                </a:lnTo>
                <a:close/>
              </a:path>
              <a:path w="796925" h="443864">
                <a:moveTo>
                  <a:pt x="33515" y="421513"/>
                </a:moveTo>
                <a:lnTo>
                  <a:pt x="16890" y="421513"/>
                </a:lnTo>
                <a:lnTo>
                  <a:pt x="33216" y="422007"/>
                </a:lnTo>
                <a:lnTo>
                  <a:pt x="33515" y="421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9650" y="1160146"/>
            <a:ext cx="2951480" cy="3478529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3345" marR="178435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i="1" spc="-10" dirty="0">
                <a:latin typeface="Calibri"/>
                <a:cs typeface="Calibri"/>
              </a:rPr>
              <a:t>lista </a:t>
            </a:r>
            <a:r>
              <a:rPr sz="2000" b="1" i="1" dirty="0">
                <a:latin typeface="Calibri"/>
                <a:cs typeface="Calibri"/>
              </a:rPr>
              <a:t>de </a:t>
            </a:r>
            <a:r>
              <a:rPr sz="2000" b="1" i="1" spc="-5" dirty="0">
                <a:latin typeface="Calibri"/>
                <a:cs typeface="Calibri"/>
              </a:rPr>
              <a:t>parâmetros  </a:t>
            </a: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spc="-5" dirty="0">
                <a:latin typeface="Calibri"/>
                <a:cs typeface="Calibri"/>
              </a:rPr>
              <a:t>indicar </a:t>
            </a:r>
            <a:r>
              <a:rPr sz="2000" b="1" dirty="0">
                <a:latin typeface="Calibri"/>
                <a:cs typeface="Calibri"/>
              </a:rPr>
              <a:t>os </a:t>
            </a:r>
            <a:r>
              <a:rPr sz="2000" b="1" spc="-10" dirty="0">
                <a:latin typeface="Calibri"/>
                <a:cs typeface="Calibri"/>
              </a:rPr>
              <a:t>valores  </a:t>
            </a:r>
            <a:r>
              <a:rPr sz="2000" b="1" dirty="0">
                <a:latin typeface="Calibri"/>
                <a:cs typeface="Calibri"/>
              </a:rPr>
              <a:t>que </a:t>
            </a:r>
            <a:r>
              <a:rPr sz="2000" b="1" spc="-5" dirty="0">
                <a:latin typeface="Calibri"/>
                <a:cs typeface="Calibri"/>
              </a:rPr>
              <a:t>precisam ser  fornecidos quando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sub-  </a:t>
            </a:r>
            <a:r>
              <a:rPr sz="2000" b="1" spc="-5" dirty="0">
                <a:latin typeface="Calibri"/>
                <a:cs typeface="Calibri"/>
              </a:rPr>
              <a:t>rotina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chamada.</a:t>
            </a:r>
            <a:endParaRPr sz="2000" dirty="0">
              <a:latin typeface="Calibri"/>
              <a:cs typeface="Calibri"/>
            </a:endParaRPr>
          </a:p>
          <a:p>
            <a:pPr marL="93345" marR="358140">
              <a:lnSpc>
                <a:spcPct val="100000"/>
              </a:lnSpc>
            </a:pPr>
            <a:r>
              <a:rPr sz="2000" b="1" spc="-25" dirty="0">
                <a:latin typeface="Calibri"/>
                <a:cs typeface="Calibri"/>
              </a:rPr>
              <a:t>Para </a:t>
            </a:r>
            <a:r>
              <a:rPr sz="2000" b="1" spc="-10" dirty="0">
                <a:latin typeface="Calibri"/>
                <a:cs typeface="Calibri"/>
              </a:rPr>
              <a:t>cada </a:t>
            </a:r>
            <a:r>
              <a:rPr sz="2000" b="1" spc="-5" dirty="0">
                <a:latin typeface="Calibri"/>
                <a:cs typeface="Calibri"/>
              </a:rPr>
              <a:t>valor  </a:t>
            </a:r>
            <a:r>
              <a:rPr sz="2000" b="1" spc="-10" dirty="0">
                <a:latin typeface="Calibri"/>
                <a:cs typeface="Calibri"/>
              </a:rPr>
              <a:t>(parâmetro), </a:t>
            </a:r>
            <a:r>
              <a:rPr sz="2000" b="1" spc="-15" dirty="0">
                <a:latin typeface="Calibri"/>
                <a:cs typeface="Calibri"/>
              </a:rPr>
              <a:t>devem </a:t>
            </a:r>
            <a:r>
              <a:rPr sz="2000" b="1" dirty="0">
                <a:latin typeface="Calibri"/>
                <a:cs typeface="Calibri"/>
              </a:rPr>
              <a:t>ser  </a:t>
            </a:r>
            <a:r>
              <a:rPr sz="2000" b="1" spc="-5" dirty="0">
                <a:latin typeface="Calibri"/>
                <a:cs typeface="Calibri"/>
              </a:rPr>
              <a:t>especificados:</a:t>
            </a:r>
            <a:endParaRPr sz="2000" dirty="0">
              <a:latin typeface="Calibri"/>
              <a:cs typeface="Calibri"/>
            </a:endParaRPr>
          </a:p>
          <a:p>
            <a:pPr marL="435609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5609" algn="l"/>
                <a:tab pos="436245" algn="l"/>
              </a:tabLst>
            </a:pPr>
            <a:r>
              <a:rPr sz="2000" b="1" dirty="0">
                <a:latin typeface="Calibri"/>
                <a:cs typeface="Calibri"/>
              </a:rPr>
              <a:t>tipo do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parâmetro</a:t>
            </a:r>
            <a:endParaRPr sz="2000" dirty="0">
              <a:latin typeface="Calibri"/>
              <a:cs typeface="Calibri"/>
            </a:endParaRPr>
          </a:p>
          <a:p>
            <a:pPr marL="435609" indent="-342900">
              <a:lnSpc>
                <a:spcPct val="100000"/>
              </a:lnSpc>
              <a:buFont typeface="Arial"/>
              <a:buChar char="•"/>
              <a:tabLst>
                <a:tab pos="435609" algn="l"/>
                <a:tab pos="436245" algn="l"/>
              </a:tabLst>
            </a:pPr>
            <a:r>
              <a:rPr sz="2000" b="1" dirty="0">
                <a:latin typeface="Calibri"/>
                <a:cs typeface="Calibri"/>
              </a:rPr>
              <a:t>nome do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parâmetro</a:t>
            </a:r>
            <a:endParaRPr sz="2000" dirty="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no bloco da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sub-rotina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4388" y="2002277"/>
            <a:ext cx="7366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1955546"/>
            <a:ext cx="47929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" y="3662933"/>
            <a:ext cx="3822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4638675"/>
            <a:ext cx="638810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 marR="97536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cels = Convert.ToDouble(Console.ReadLine());  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9691" y="2778379"/>
            <a:ext cx="2089150" cy="111125"/>
          </a:xfrm>
          <a:custGeom>
            <a:avLst/>
            <a:gdLst/>
            <a:ahLst/>
            <a:cxnLst/>
            <a:rect l="l" t="t" r="r" b="b"/>
            <a:pathLst>
              <a:path w="2089150" h="111125">
                <a:moveTo>
                  <a:pt x="94741" y="0"/>
                </a:moveTo>
                <a:lnTo>
                  <a:pt x="90297" y="2667"/>
                </a:lnTo>
                <a:lnTo>
                  <a:pt x="0" y="55372"/>
                </a:lnTo>
                <a:lnTo>
                  <a:pt x="90297" y="107950"/>
                </a:lnTo>
                <a:lnTo>
                  <a:pt x="94741" y="110617"/>
                </a:lnTo>
                <a:lnTo>
                  <a:pt x="100584" y="109093"/>
                </a:lnTo>
                <a:lnTo>
                  <a:pt x="103250" y="104521"/>
                </a:lnTo>
                <a:lnTo>
                  <a:pt x="105917" y="100075"/>
                </a:lnTo>
                <a:lnTo>
                  <a:pt x="104394" y="94234"/>
                </a:lnTo>
                <a:lnTo>
                  <a:pt x="54102" y="64897"/>
                </a:lnTo>
                <a:lnTo>
                  <a:pt x="18795" y="64897"/>
                </a:lnTo>
                <a:lnTo>
                  <a:pt x="18795" y="45847"/>
                </a:lnTo>
                <a:lnTo>
                  <a:pt x="53887" y="45844"/>
                </a:lnTo>
                <a:lnTo>
                  <a:pt x="104394" y="16383"/>
                </a:lnTo>
                <a:lnTo>
                  <a:pt x="105917" y="10541"/>
                </a:lnTo>
                <a:lnTo>
                  <a:pt x="103250" y="6096"/>
                </a:lnTo>
                <a:lnTo>
                  <a:pt x="100584" y="1524"/>
                </a:lnTo>
                <a:lnTo>
                  <a:pt x="94741" y="0"/>
                </a:lnTo>
                <a:close/>
              </a:path>
              <a:path w="2089150" h="111125">
                <a:moveTo>
                  <a:pt x="53887" y="45844"/>
                </a:moveTo>
                <a:lnTo>
                  <a:pt x="18795" y="45847"/>
                </a:lnTo>
                <a:lnTo>
                  <a:pt x="18795" y="64897"/>
                </a:lnTo>
                <a:lnTo>
                  <a:pt x="54098" y="64894"/>
                </a:lnTo>
                <a:lnTo>
                  <a:pt x="51707" y="63500"/>
                </a:lnTo>
                <a:lnTo>
                  <a:pt x="23622" y="63500"/>
                </a:lnTo>
                <a:lnTo>
                  <a:pt x="23622" y="47117"/>
                </a:lnTo>
                <a:lnTo>
                  <a:pt x="51707" y="47117"/>
                </a:lnTo>
                <a:lnTo>
                  <a:pt x="53887" y="45844"/>
                </a:lnTo>
                <a:close/>
              </a:path>
              <a:path w="2089150" h="111125">
                <a:moveTo>
                  <a:pt x="54098" y="64894"/>
                </a:moveTo>
                <a:lnTo>
                  <a:pt x="18795" y="64897"/>
                </a:lnTo>
                <a:lnTo>
                  <a:pt x="54102" y="64897"/>
                </a:lnTo>
                <a:close/>
              </a:path>
              <a:path w="2089150" h="111125">
                <a:moveTo>
                  <a:pt x="2089150" y="45720"/>
                </a:moveTo>
                <a:lnTo>
                  <a:pt x="53884" y="45847"/>
                </a:lnTo>
                <a:lnTo>
                  <a:pt x="37664" y="55308"/>
                </a:lnTo>
                <a:lnTo>
                  <a:pt x="54098" y="64894"/>
                </a:lnTo>
                <a:lnTo>
                  <a:pt x="2089150" y="64770"/>
                </a:lnTo>
                <a:lnTo>
                  <a:pt x="2089150" y="45720"/>
                </a:lnTo>
                <a:close/>
              </a:path>
              <a:path w="2089150" h="111125">
                <a:moveTo>
                  <a:pt x="23622" y="47117"/>
                </a:moveTo>
                <a:lnTo>
                  <a:pt x="23622" y="63500"/>
                </a:lnTo>
                <a:lnTo>
                  <a:pt x="37664" y="55308"/>
                </a:lnTo>
                <a:lnTo>
                  <a:pt x="23622" y="47117"/>
                </a:lnTo>
                <a:close/>
              </a:path>
              <a:path w="2089150" h="111125">
                <a:moveTo>
                  <a:pt x="37664" y="55308"/>
                </a:moveTo>
                <a:lnTo>
                  <a:pt x="23622" y="63500"/>
                </a:lnTo>
                <a:lnTo>
                  <a:pt x="51707" y="63500"/>
                </a:lnTo>
                <a:lnTo>
                  <a:pt x="37664" y="55308"/>
                </a:lnTo>
                <a:close/>
              </a:path>
              <a:path w="2089150" h="111125">
                <a:moveTo>
                  <a:pt x="51707" y="47117"/>
                </a:moveTo>
                <a:lnTo>
                  <a:pt x="23622" y="47117"/>
                </a:lnTo>
                <a:lnTo>
                  <a:pt x="37664" y="55308"/>
                </a:lnTo>
                <a:lnTo>
                  <a:pt x="51707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399" y="1125474"/>
            <a:ext cx="3478529" cy="3476625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 marR="177165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i="1" spc="-5" dirty="0">
                <a:latin typeface="Calibri"/>
                <a:cs typeface="Calibri"/>
              </a:rPr>
              <a:t>bloco </a:t>
            </a:r>
            <a:r>
              <a:rPr sz="2000" b="1" i="1" dirty="0">
                <a:latin typeface="Calibri"/>
                <a:cs typeface="Calibri"/>
              </a:rPr>
              <a:t>de </a:t>
            </a:r>
            <a:r>
              <a:rPr sz="2000" b="1" i="1" spc="-5" dirty="0">
                <a:latin typeface="Calibri"/>
                <a:cs typeface="Calibri"/>
              </a:rPr>
              <a:t>comandos </a:t>
            </a: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spc="-40" dirty="0">
                <a:latin typeface="Calibri"/>
                <a:cs typeface="Calibri"/>
              </a:rPr>
              <a:t>ter,  </a:t>
            </a:r>
            <a:r>
              <a:rPr sz="2000" b="1" spc="-5" dirty="0">
                <a:latin typeface="Calibri"/>
                <a:cs typeface="Calibri"/>
              </a:rPr>
              <a:t>em </a:t>
            </a:r>
            <a:r>
              <a:rPr sz="2000" b="1" dirty="0">
                <a:latin typeface="Calibri"/>
                <a:cs typeface="Calibri"/>
              </a:rPr>
              <a:t>seu </a:t>
            </a:r>
            <a:r>
              <a:rPr sz="2000" b="1" spc="-5" dirty="0">
                <a:latin typeface="Calibri"/>
                <a:cs typeface="Calibri"/>
              </a:rPr>
              <a:t>início,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declaração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das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variáveis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necessárias </a:t>
            </a:r>
            <a:r>
              <a:rPr sz="2000" b="1" dirty="0">
                <a:latin typeface="Calibri"/>
                <a:cs typeface="Calibri"/>
              </a:rPr>
              <a:t>no </a:t>
            </a:r>
            <a:r>
              <a:rPr sz="2000" b="1" spc="-10" dirty="0">
                <a:latin typeface="Calibri"/>
                <a:cs typeface="Calibri"/>
              </a:rPr>
              <a:t>código,  </a:t>
            </a:r>
            <a:r>
              <a:rPr sz="2000" b="1" dirty="0">
                <a:latin typeface="Calibri"/>
                <a:cs typeface="Calibri"/>
              </a:rPr>
              <a:t>sem incluir os </a:t>
            </a:r>
            <a:r>
              <a:rPr sz="2000" b="1" spc="-5" dirty="0">
                <a:latin typeface="Calibri"/>
                <a:cs typeface="Calibri"/>
              </a:rPr>
              <a:t>identificadores</a:t>
            </a:r>
            <a:r>
              <a:rPr sz="2000" b="1" spc="-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  </a:t>
            </a:r>
            <a:r>
              <a:rPr sz="2000" b="1" spc="-5" dirty="0">
                <a:latin typeface="Calibri"/>
                <a:cs typeface="Calibri"/>
              </a:rPr>
              <a:t>lista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parâmetros.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2710" marR="2254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Só </a:t>
            </a:r>
            <a:r>
              <a:rPr sz="2000" b="1" dirty="0">
                <a:latin typeface="Calibri"/>
                <a:cs typeface="Calibri"/>
              </a:rPr>
              <a:t>depois </a:t>
            </a:r>
            <a:r>
              <a:rPr sz="2000" b="1" spc="-15" dirty="0">
                <a:latin typeface="Calibri"/>
                <a:cs typeface="Calibri"/>
              </a:rPr>
              <a:t>devem </a:t>
            </a:r>
            <a:r>
              <a:rPr sz="2000" b="1" spc="-10" dirty="0">
                <a:latin typeface="Calibri"/>
                <a:cs typeface="Calibri"/>
              </a:rPr>
              <a:t>aparecer </a:t>
            </a:r>
            <a:r>
              <a:rPr sz="2000" b="1" dirty="0">
                <a:latin typeface="Calibri"/>
                <a:cs typeface="Calibri"/>
              </a:rPr>
              <a:t>os  </a:t>
            </a:r>
            <a:r>
              <a:rPr sz="2000" b="1" spc="-5" dirty="0">
                <a:latin typeface="Calibri"/>
                <a:cs typeface="Calibri"/>
              </a:rPr>
              <a:t>comandos </a:t>
            </a:r>
            <a:r>
              <a:rPr sz="2000" b="1" dirty="0">
                <a:latin typeface="Calibri"/>
                <a:cs typeface="Calibri"/>
              </a:rPr>
              <a:t>que </a:t>
            </a:r>
            <a:r>
              <a:rPr sz="2000" b="1" spc="-10" dirty="0">
                <a:latin typeface="Calibri"/>
                <a:cs typeface="Calibri"/>
              </a:rPr>
              <a:t>implementam </a:t>
            </a:r>
            <a:r>
              <a:rPr sz="2000" b="1" dirty="0">
                <a:latin typeface="Calibri"/>
                <a:cs typeface="Calibri"/>
              </a:rPr>
              <a:t>a  </a:t>
            </a:r>
            <a:r>
              <a:rPr sz="2000" b="1" spc="-20" dirty="0">
                <a:latin typeface="Calibri"/>
                <a:cs typeface="Calibri"/>
              </a:rPr>
              <a:t>tarefa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ser </a:t>
            </a:r>
            <a:r>
              <a:rPr sz="2000" b="1" spc="-15" dirty="0">
                <a:latin typeface="Calibri"/>
                <a:cs typeface="Calibri"/>
              </a:rPr>
              <a:t>executada </a:t>
            </a:r>
            <a:r>
              <a:rPr sz="2000" b="1" dirty="0">
                <a:latin typeface="Calibri"/>
                <a:cs typeface="Calibri"/>
              </a:rPr>
              <a:t>pela </a:t>
            </a:r>
            <a:r>
              <a:rPr sz="2000" b="1" spc="5" dirty="0">
                <a:latin typeface="Calibri"/>
                <a:cs typeface="Calibri"/>
              </a:rPr>
              <a:t>sub-  </a:t>
            </a:r>
            <a:r>
              <a:rPr sz="2000" b="1" spc="-5" dirty="0">
                <a:latin typeface="Calibri"/>
                <a:cs typeface="Calibri"/>
              </a:rPr>
              <a:t>rotina.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4388" y="2002277"/>
            <a:ext cx="7366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1955546"/>
            <a:ext cx="4792980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 args)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4638675"/>
            <a:ext cx="638810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 marR="97536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cels = Convert.ToDouble(Console.ReadLine());  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4074" y="3024378"/>
            <a:ext cx="3286125" cy="105166"/>
          </a:xfrm>
          <a:custGeom>
            <a:avLst/>
            <a:gdLst/>
            <a:ahLst/>
            <a:cxnLst/>
            <a:rect l="l" t="t" r="r" b="b"/>
            <a:pathLst>
              <a:path w="3168650" h="111125">
                <a:moveTo>
                  <a:pt x="94742" y="0"/>
                </a:moveTo>
                <a:lnTo>
                  <a:pt x="90297" y="2667"/>
                </a:lnTo>
                <a:lnTo>
                  <a:pt x="0" y="55372"/>
                </a:lnTo>
                <a:lnTo>
                  <a:pt x="90297" y="108076"/>
                </a:lnTo>
                <a:lnTo>
                  <a:pt x="94742" y="110744"/>
                </a:lnTo>
                <a:lnTo>
                  <a:pt x="100583" y="109220"/>
                </a:lnTo>
                <a:lnTo>
                  <a:pt x="105918" y="100075"/>
                </a:lnTo>
                <a:lnTo>
                  <a:pt x="104393" y="94234"/>
                </a:lnTo>
                <a:lnTo>
                  <a:pt x="54101" y="64897"/>
                </a:lnTo>
                <a:lnTo>
                  <a:pt x="18795" y="64897"/>
                </a:lnTo>
                <a:lnTo>
                  <a:pt x="18795" y="45847"/>
                </a:lnTo>
                <a:lnTo>
                  <a:pt x="54101" y="45847"/>
                </a:lnTo>
                <a:lnTo>
                  <a:pt x="104393" y="16510"/>
                </a:lnTo>
                <a:lnTo>
                  <a:pt x="105918" y="10668"/>
                </a:lnTo>
                <a:lnTo>
                  <a:pt x="100583" y="1524"/>
                </a:lnTo>
                <a:lnTo>
                  <a:pt x="94742" y="0"/>
                </a:lnTo>
                <a:close/>
              </a:path>
              <a:path w="3168650" h="111125">
                <a:moveTo>
                  <a:pt x="54101" y="45847"/>
                </a:moveTo>
                <a:lnTo>
                  <a:pt x="18795" y="45847"/>
                </a:lnTo>
                <a:lnTo>
                  <a:pt x="18795" y="64897"/>
                </a:lnTo>
                <a:lnTo>
                  <a:pt x="54101" y="64897"/>
                </a:lnTo>
                <a:lnTo>
                  <a:pt x="51924" y="63626"/>
                </a:lnTo>
                <a:lnTo>
                  <a:pt x="23622" y="63626"/>
                </a:lnTo>
                <a:lnTo>
                  <a:pt x="23622" y="47117"/>
                </a:lnTo>
                <a:lnTo>
                  <a:pt x="51924" y="47117"/>
                </a:lnTo>
                <a:lnTo>
                  <a:pt x="54101" y="45847"/>
                </a:lnTo>
                <a:close/>
              </a:path>
              <a:path w="3168650" h="111125">
                <a:moveTo>
                  <a:pt x="3168650" y="45847"/>
                </a:moveTo>
                <a:lnTo>
                  <a:pt x="54101" y="45847"/>
                </a:lnTo>
                <a:lnTo>
                  <a:pt x="37773" y="55372"/>
                </a:lnTo>
                <a:lnTo>
                  <a:pt x="54101" y="64897"/>
                </a:lnTo>
                <a:lnTo>
                  <a:pt x="3168650" y="64897"/>
                </a:lnTo>
                <a:lnTo>
                  <a:pt x="3168650" y="45847"/>
                </a:lnTo>
                <a:close/>
              </a:path>
              <a:path w="3168650" h="111125">
                <a:moveTo>
                  <a:pt x="23622" y="47117"/>
                </a:moveTo>
                <a:lnTo>
                  <a:pt x="23622" y="63626"/>
                </a:lnTo>
                <a:lnTo>
                  <a:pt x="37773" y="55372"/>
                </a:lnTo>
                <a:lnTo>
                  <a:pt x="23622" y="47117"/>
                </a:lnTo>
                <a:close/>
              </a:path>
              <a:path w="3168650" h="111125">
                <a:moveTo>
                  <a:pt x="37773" y="55372"/>
                </a:moveTo>
                <a:lnTo>
                  <a:pt x="23622" y="63626"/>
                </a:lnTo>
                <a:lnTo>
                  <a:pt x="51924" y="63626"/>
                </a:lnTo>
                <a:lnTo>
                  <a:pt x="37773" y="55372"/>
                </a:lnTo>
                <a:close/>
              </a:path>
              <a:path w="3168650" h="111125">
                <a:moveTo>
                  <a:pt x="51924" y="47117"/>
                </a:moveTo>
                <a:lnTo>
                  <a:pt x="23622" y="47117"/>
                </a:lnTo>
                <a:lnTo>
                  <a:pt x="37773" y="55372"/>
                </a:lnTo>
                <a:lnTo>
                  <a:pt x="51924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0200" y="1698253"/>
            <a:ext cx="3733800" cy="2862580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 marR="321310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i="1" spc="-5" dirty="0">
                <a:latin typeface="Calibri"/>
                <a:cs typeface="Calibri"/>
              </a:rPr>
              <a:t>bloco </a:t>
            </a:r>
            <a:r>
              <a:rPr sz="2000" b="1" i="1" dirty="0">
                <a:latin typeface="Calibri"/>
                <a:cs typeface="Calibri"/>
              </a:rPr>
              <a:t>de </a:t>
            </a:r>
            <a:r>
              <a:rPr sz="2000" b="1" i="1" spc="-5" dirty="0">
                <a:latin typeface="Calibri"/>
                <a:cs typeface="Calibri"/>
              </a:rPr>
              <a:t>comandos </a:t>
            </a:r>
            <a:r>
              <a:rPr sz="2000" b="1" spc="-15" dirty="0">
                <a:latin typeface="Calibri"/>
                <a:cs typeface="Calibri"/>
              </a:rPr>
              <a:t>deve  </a:t>
            </a:r>
            <a:r>
              <a:rPr sz="2000" b="1" spc="-5" dirty="0">
                <a:latin typeface="Calibri"/>
                <a:cs typeface="Calibri"/>
              </a:rPr>
              <a:t>terminar </a:t>
            </a:r>
            <a:r>
              <a:rPr sz="2000" b="1" spc="-10" dirty="0">
                <a:latin typeface="Calibri"/>
                <a:cs typeface="Calibri"/>
              </a:rPr>
              <a:t>com </a:t>
            </a:r>
            <a:r>
              <a:rPr sz="2000" b="1" dirty="0">
                <a:latin typeface="Calibri"/>
                <a:cs typeface="Calibri"/>
              </a:rPr>
              <a:t>um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comando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retorno</a:t>
            </a:r>
            <a:r>
              <a:rPr sz="2000" b="1" spc="-10" dirty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seguido </a:t>
            </a:r>
            <a:r>
              <a:rPr sz="2000" b="1" dirty="0">
                <a:latin typeface="Calibri"/>
                <a:cs typeface="Calibri"/>
              </a:rPr>
              <a:t>do </a:t>
            </a:r>
            <a:r>
              <a:rPr sz="2000" b="1" spc="-10" dirty="0">
                <a:latin typeface="Calibri"/>
                <a:cs typeface="Calibri"/>
              </a:rPr>
              <a:t>valor  resultante </a:t>
            </a:r>
            <a:r>
              <a:rPr sz="2000" b="1" dirty="0">
                <a:latin typeface="Calibri"/>
                <a:cs typeface="Calibri"/>
              </a:rPr>
              <a:t>da </a:t>
            </a:r>
            <a:r>
              <a:rPr sz="2000" b="1" spc="-20" dirty="0">
                <a:latin typeface="Calibri"/>
                <a:cs typeface="Calibri"/>
              </a:rPr>
              <a:t>tarefa </a:t>
            </a:r>
            <a:r>
              <a:rPr sz="2000" b="1" spc="-15" dirty="0">
                <a:latin typeface="Calibri"/>
                <a:cs typeface="Calibri"/>
              </a:rPr>
              <a:t>executada  </a:t>
            </a:r>
            <a:r>
              <a:rPr sz="2000" b="1" spc="-5" dirty="0">
                <a:latin typeface="Calibri"/>
                <a:cs typeface="Calibri"/>
              </a:rPr>
              <a:t>pela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sub-rotina.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2710" marR="1949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Se </a:t>
            </a:r>
            <a:r>
              <a:rPr sz="2000" b="1" dirty="0">
                <a:latin typeface="Calibri"/>
                <a:cs typeface="Calibri"/>
              </a:rPr>
              <a:t>a sub-rotina não produzir</a:t>
            </a:r>
            <a:r>
              <a:rPr sz="2000" b="1" spc="-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um  </a:t>
            </a:r>
            <a:r>
              <a:rPr sz="2000" b="1" spc="-30" dirty="0">
                <a:latin typeface="Calibri"/>
                <a:cs typeface="Calibri"/>
              </a:rPr>
              <a:t>valor, </a:t>
            </a: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spc="-5" dirty="0">
                <a:latin typeface="Calibri"/>
                <a:cs typeface="Calibri"/>
              </a:rPr>
              <a:t>comando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10" dirty="0">
                <a:latin typeface="Calibri"/>
                <a:cs typeface="Calibri"/>
              </a:rPr>
              <a:t>retorno  </a:t>
            </a:r>
            <a:r>
              <a:rPr sz="2000" b="1" dirty="0">
                <a:latin typeface="Calibri"/>
                <a:cs typeface="Calibri"/>
              </a:rPr>
              <a:t>pode ser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omitido.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1955546"/>
            <a:ext cx="5528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600" dirty="0">
                <a:latin typeface="Courier New"/>
                <a:cs typeface="Courier New"/>
              </a:rPr>
              <a:t>celsiusFahrenheit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10" dirty="0">
                <a:latin typeface="Courier New"/>
                <a:cs typeface="Courier New"/>
              </a:rPr>
              <a:t>tc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2443479"/>
            <a:ext cx="2348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tf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dirty="0">
                <a:latin typeface="Courier New"/>
                <a:cs typeface="Courier New"/>
              </a:rPr>
              <a:t>tc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tf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" y="3174936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" y="3662933"/>
            <a:ext cx="663257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 marR="97536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cels = Convert.ToDouble(Console.ReadLine());  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475" y="2263013"/>
            <a:ext cx="1877060" cy="825500"/>
          </a:xfrm>
          <a:custGeom>
            <a:avLst/>
            <a:gdLst/>
            <a:ahLst/>
            <a:cxnLst/>
            <a:rect l="l" t="t" r="r" b="b"/>
            <a:pathLst>
              <a:path w="1877060" h="825500">
                <a:moveTo>
                  <a:pt x="53637" y="26026"/>
                </a:moveTo>
                <a:lnTo>
                  <a:pt x="34727" y="28357"/>
                </a:lnTo>
                <a:lnTo>
                  <a:pt x="45895" y="43446"/>
                </a:lnTo>
                <a:lnTo>
                  <a:pt x="1869439" y="825500"/>
                </a:lnTo>
                <a:lnTo>
                  <a:pt x="1877060" y="807974"/>
                </a:lnTo>
                <a:lnTo>
                  <a:pt x="53637" y="26026"/>
                </a:lnTo>
                <a:close/>
              </a:path>
              <a:path w="1877060" h="825500">
                <a:moveTo>
                  <a:pt x="108965" y="0"/>
                </a:moveTo>
                <a:lnTo>
                  <a:pt x="0" y="13462"/>
                </a:lnTo>
                <a:lnTo>
                  <a:pt x="62229" y="97409"/>
                </a:lnTo>
                <a:lnTo>
                  <a:pt x="65277" y="101726"/>
                </a:lnTo>
                <a:lnTo>
                  <a:pt x="71247" y="102615"/>
                </a:lnTo>
                <a:lnTo>
                  <a:pt x="75564" y="99440"/>
                </a:lnTo>
                <a:lnTo>
                  <a:pt x="79755" y="96265"/>
                </a:lnTo>
                <a:lnTo>
                  <a:pt x="80645" y="90297"/>
                </a:lnTo>
                <a:lnTo>
                  <a:pt x="77470" y="86106"/>
                </a:lnTo>
                <a:lnTo>
                  <a:pt x="45895" y="43446"/>
                </a:lnTo>
                <a:lnTo>
                  <a:pt x="13588" y="29590"/>
                </a:lnTo>
                <a:lnTo>
                  <a:pt x="21082" y="12064"/>
                </a:lnTo>
                <a:lnTo>
                  <a:pt x="114687" y="12064"/>
                </a:lnTo>
                <a:lnTo>
                  <a:pt x="113664" y="3683"/>
                </a:lnTo>
                <a:lnTo>
                  <a:pt x="108965" y="0"/>
                </a:lnTo>
                <a:close/>
              </a:path>
              <a:path w="1877060" h="825500">
                <a:moveTo>
                  <a:pt x="21082" y="12064"/>
                </a:moveTo>
                <a:lnTo>
                  <a:pt x="13588" y="29590"/>
                </a:lnTo>
                <a:lnTo>
                  <a:pt x="45895" y="43446"/>
                </a:lnTo>
                <a:lnTo>
                  <a:pt x="36204" y="30352"/>
                </a:lnTo>
                <a:lnTo>
                  <a:pt x="18541" y="30352"/>
                </a:lnTo>
                <a:lnTo>
                  <a:pt x="25019" y="15239"/>
                </a:lnTo>
                <a:lnTo>
                  <a:pt x="28485" y="15239"/>
                </a:lnTo>
                <a:lnTo>
                  <a:pt x="21082" y="12064"/>
                </a:lnTo>
                <a:close/>
              </a:path>
              <a:path w="1877060" h="825500">
                <a:moveTo>
                  <a:pt x="25019" y="15239"/>
                </a:moveTo>
                <a:lnTo>
                  <a:pt x="18541" y="30352"/>
                </a:lnTo>
                <a:lnTo>
                  <a:pt x="34727" y="28357"/>
                </a:lnTo>
                <a:lnTo>
                  <a:pt x="25019" y="15239"/>
                </a:lnTo>
                <a:close/>
              </a:path>
              <a:path w="1877060" h="825500">
                <a:moveTo>
                  <a:pt x="34727" y="28357"/>
                </a:moveTo>
                <a:lnTo>
                  <a:pt x="18541" y="30352"/>
                </a:lnTo>
                <a:lnTo>
                  <a:pt x="36204" y="30352"/>
                </a:lnTo>
                <a:lnTo>
                  <a:pt x="34727" y="28357"/>
                </a:lnTo>
                <a:close/>
              </a:path>
              <a:path w="1877060" h="825500">
                <a:moveTo>
                  <a:pt x="28485" y="15239"/>
                </a:moveTo>
                <a:lnTo>
                  <a:pt x="25019" y="15239"/>
                </a:lnTo>
                <a:lnTo>
                  <a:pt x="34727" y="28357"/>
                </a:lnTo>
                <a:lnTo>
                  <a:pt x="53637" y="26026"/>
                </a:lnTo>
                <a:lnTo>
                  <a:pt x="28485" y="15239"/>
                </a:lnTo>
                <a:close/>
              </a:path>
              <a:path w="1877060" h="825500">
                <a:moveTo>
                  <a:pt x="114687" y="12064"/>
                </a:moveTo>
                <a:lnTo>
                  <a:pt x="21082" y="12064"/>
                </a:lnTo>
                <a:lnTo>
                  <a:pt x="53637" y="26026"/>
                </a:lnTo>
                <a:lnTo>
                  <a:pt x="111251" y="18923"/>
                </a:lnTo>
                <a:lnTo>
                  <a:pt x="114935" y="14097"/>
                </a:lnTo>
                <a:lnTo>
                  <a:pt x="114687" y="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4376" y="2611501"/>
            <a:ext cx="3672204" cy="1016000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 marR="318770">
              <a:lnSpc>
                <a:spcPct val="100000"/>
              </a:lnSpc>
              <a:spcBef>
                <a:spcPts val="245"/>
              </a:spcBef>
            </a:pPr>
            <a:r>
              <a:rPr sz="2000" b="1" spc="-45" dirty="0">
                <a:latin typeface="Calibri"/>
                <a:cs typeface="Calibri"/>
              </a:rPr>
              <a:t>Toda </a:t>
            </a:r>
            <a:r>
              <a:rPr sz="2000" b="1" dirty="0">
                <a:latin typeface="Calibri"/>
                <a:cs typeface="Calibri"/>
              </a:rPr>
              <a:t>sub-rotina </a:t>
            </a:r>
            <a:r>
              <a:rPr sz="2000" b="1" spc="-5" dirty="0">
                <a:latin typeface="Calibri"/>
                <a:cs typeface="Calibri"/>
              </a:rPr>
              <a:t>precisa </a:t>
            </a:r>
            <a:r>
              <a:rPr sz="2000" b="1" dirty="0">
                <a:latin typeface="Calibri"/>
                <a:cs typeface="Calibri"/>
              </a:rPr>
              <a:t>ser  </a:t>
            </a:r>
            <a:r>
              <a:rPr sz="2000" b="1" i="1" dirty="0">
                <a:latin typeface="Calibri"/>
                <a:cs typeface="Calibri"/>
              </a:rPr>
              <a:t>definida </a:t>
            </a:r>
            <a:r>
              <a:rPr sz="2000" b="1" dirty="0">
                <a:latin typeface="Calibri"/>
                <a:cs typeface="Calibri"/>
              </a:rPr>
              <a:t>ou </a:t>
            </a:r>
            <a:r>
              <a:rPr sz="2000" b="1" i="1" spc="-5" dirty="0">
                <a:latin typeface="Calibri"/>
                <a:cs typeface="Calibri"/>
              </a:rPr>
              <a:t>declarada </a:t>
            </a:r>
            <a:r>
              <a:rPr sz="2000" b="1" spc="-10" dirty="0">
                <a:latin typeface="Calibri"/>
                <a:cs typeface="Calibri"/>
              </a:rPr>
              <a:t>antes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  ser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chamada.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3073145"/>
            <a:ext cx="2023110" cy="2084705"/>
          </a:xfrm>
          <a:custGeom>
            <a:avLst/>
            <a:gdLst/>
            <a:ahLst/>
            <a:cxnLst/>
            <a:rect l="l" t="t" r="r" b="b"/>
            <a:pathLst>
              <a:path w="2023110" h="2084704">
                <a:moveTo>
                  <a:pt x="31496" y="1974977"/>
                </a:moveTo>
                <a:lnTo>
                  <a:pt x="26288" y="1978024"/>
                </a:lnTo>
                <a:lnTo>
                  <a:pt x="25019" y="1983231"/>
                </a:lnTo>
                <a:lnTo>
                  <a:pt x="0" y="2084704"/>
                </a:lnTo>
                <a:lnTo>
                  <a:pt x="24942" y="2077720"/>
                </a:lnTo>
                <a:lnTo>
                  <a:pt x="19938" y="2077720"/>
                </a:lnTo>
                <a:lnTo>
                  <a:pt x="6223" y="2064511"/>
                </a:lnTo>
                <a:lnTo>
                  <a:pt x="30841" y="2039137"/>
                </a:lnTo>
                <a:lnTo>
                  <a:pt x="43561" y="1987803"/>
                </a:lnTo>
                <a:lnTo>
                  <a:pt x="44830" y="1982596"/>
                </a:lnTo>
                <a:lnTo>
                  <a:pt x="41655" y="1977516"/>
                </a:lnTo>
                <a:lnTo>
                  <a:pt x="31496" y="1974977"/>
                </a:lnTo>
                <a:close/>
              </a:path>
              <a:path w="2023110" h="2084704">
                <a:moveTo>
                  <a:pt x="30841" y="2039137"/>
                </a:moveTo>
                <a:lnTo>
                  <a:pt x="6223" y="2064511"/>
                </a:lnTo>
                <a:lnTo>
                  <a:pt x="19938" y="2077720"/>
                </a:lnTo>
                <a:lnTo>
                  <a:pt x="24128" y="2073402"/>
                </a:lnTo>
                <a:lnTo>
                  <a:pt x="22351" y="2073402"/>
                </a:lnTo>
                <a:lnTo>
                  <a:pt x="10540" y="2061971"/>
                </a:lnTo>
                <a:lnTo>
                  <a:pt x="26273" y="2057574"/>
                </a:lnTo>
                <a:lnTo>
                  <a:pt x="30841" y="2039137"/>
                </a:lnTo>
                <a:close/>
              </a:path>
              <a:path w="2023110" h="2084704">
                <a:moveTo>
                  <a:pt x="100584" y="2036826"/>
                </a:moveTo>
                <a:lnTo>
                  <a:pt x="44400" y="2052507"/>
                </a:lnTo>
                <a:lnTo>
                  <a:pt x="19938" y="2077720"/>
                </a:lnTo>
                <a:lnTo>
                  <a:pt x="24942" y="2077720"/>
                </a:lnTo>
                <a:lnTo>
                  <a:pt x="105663" y="2055114"/>
                </a:lnTo>
                <a:lnTo>
                  <a:pt x="108712" y="2049906"/>
                </a:lnTo>
                <a:lnTo>
                  <a:pt x="107314" y="2044827"/>
                </a:lnTo>
                <a:lnTo>
                  <a:pt x="105790" y="2039746"/>
                </a:lnTo>
                <a:lnTo>
                  <a:pt x="100584" y="2036826"/>
                </a:lnTo>
                <a:close/>
              </a:path>
              <a:path w="2023110" h="2084704">
                <a:moveTo>
                  <a:pt x="26273" y="2057574"/>
                </a:moveTo>
                <a:lnTo>
                  <a:pt x="10540" y="2061971"/>
                </a:lnTo>
                <a:lnTo>
                  <a:pt x="22351" y="2073402"/>
                </a:lnTo>
                <a:lnTo>
                  <a:pt x="26273" y="2057574"/>
                </a:lnTo>
                <a:close/>
              </a:path>
              <a:path w="2023110" h="2084704">
                <a:moveTo>
                  <a:pt x="44400" y="2052507"/>
                </a:moveTo>
                <a:lnTo>
                  <a:pt x="26273" y="2057574"/>
                </a:lnTo>
                <a:lnTo>
                  <a:pt x="22351" y="2073402"/>
                </a:lnTo>
                <a:lnTo>
                  <a:pt x="24128" y="2073402"/>
                </a:lnTo>
                <a:lnTo>
                  <a:pt x="44400" y="2052507"/>
                </a:lnTo>
                <a:close/>
              </a:path>
              <a:path w="2023110" h="2084704">
                <a:moveTo>
                  <a:pt x="2009266" y="0"/>
                </a:moveTo>
                <a:lnTo>
                  <a:pt x="30841" y="2039137"/>
                </a:lnTo>
                <a:lnTo>
                  <a:pt x="26273" y="2057574"/>
                </a:lnTo>
                <a:lnTo>
                  <a:pt x="44400" y="2052507"/>
                </a:lnTo>
                <a:lnTo>
                  <a:pt x="2022983" y="13207"/>
                </a:lnTo>
                <a:lnTo>
                  <a:pt x="2009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4502" y="613892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1376045"/>
            <a:ext cx="1616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9F00"/>
                </a:solidFill>
                <a:latin typeface="Courier New"/>
                <a:cs typeface="Courier New"/>
              </a:rPr>
              <a:t>using</a:t>
            </a:r>
            <a:r>
              <a:rPr sz="1600" spc="-75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F00"/>
                </a:solidFill>
                <a:latin typeface="Courier New"/>
                <a:cs typeface="Courier New"/>
              </a:rPr>
              <a:t>System;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1863978"/>
            <a:ext cx="3822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9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2839720"/>
            <a:ext cx="4679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  </a:t>
            </a:r>
            <a:r>
              <a:rPr sz="1600" dirty="0">
                <a:latin typeface="Courier New"/>
                <a:cs typeface="Courier New"/>
              </a:rPr>
              <a:t>cels 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Convert.ToDouble(Console.ReadLi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3327653"/>
            <a:ext cx="3819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3571620"/>
            <a:ext cx="4673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</a:t>
            </a:r>
            <a:r>
              <a:rPr sz="16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Fahrenhe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238" y="2886452"/>
            <a:ext cx="1711960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ne());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59" y="3815333"/>
            <a:ext cx="2477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502" y="4303395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502" y="4785931"/>
            <a:ext cx="61722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celsiusFahrenheit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dirty="0">
                <a:latin typeface="Courier New"/>
                <a:cs typeface="Courier New"/>
              </a:rPr>
              <a:t>tc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tf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tc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1050" y="1594866"/>
            <a:ext cx="4585652" cy="763905"/>
          </a:xfrm>
          <a:custGeom>
            <a:avLst/>
            <a:gdLst/>
            <a:ahLst/>
            <a:cxnLst/>
            <a:rect l="l" t="t" r="r" b="b"/>
            <a:pathLst>
              <a:path w="3315335" h="763905">
                <a:moveTo>
                  <a:pt x="54903" y="36071"/>
                </a:moveTo>
                <a:lnTo>
                  <a:pt x="36935" y="41916"/>
                </a:lnTo>
                <a:lnTo>
                  <a:pt x="50923" y="54757"/>
                </a:lnTo>
                <a:lnTo>
                  <a:pt x="3311144" y="763905"/>
                </a:lnTo>
                <a:lnTo>
                  <a:pt x="3315080" y="745363"/>
                </a:lnTo>
                <a:lnTo>
                  <a:pt x="54903" y="36071"/>
                </a:lnTo>
                <a:close/>
              </a:path>
              <a:path w="3315335" h="763905">
                <a:moveTo>
                  <a:pt x="104393" y="0"/>
                </a:moveTo>
                <a:lnTo>
                  <a:pt x="0" y="33909"/>
                </a:lnTo>
                <a:lnTo>
                  <a:pt x="76962" y="104521"/>
                </a:lnTo>
                <a:lnTo>
                  <a:pt x="80899" y="108076"/>
                </a:lnTo>
                <a:lnTo>
                  <a:pt x="86868" y="107823"/>
                </a:lnTo>
                <a:lnTo>
                  <a:pt x="50923" y="54757"/>
                </a:lnTo>
                <a:lnTo>
                  <a:pt x="16382" y="47244"/>
                </a:lnTo>
                <a:lnTo>
                  <a:pt x="20447" y="28575"/>
                </a:lnTo>
                <a:lnTo>
                  <a:pt x="77951" y="28575"/>
                </a:lnTo>
                <a:lnTo>
                  <a:pt x="105282" y="19685"/>
                </a:lnTo>
                <a:lnTo>
                  <a:pt x="110236" y="18161"/>
                </a:lnTo>
                <a:lnTo>
                  <a:pt x="113030" y="12700"/>
                </a:lnTo>
                <a:lnTo>
                  <a:pt x="109727" y="2794"/>
                </a:lnTo>
                <a:lnTo>
                  <a:pt x="104393" y="0"/>
                </a:lnTo>
                <a:close/>
              </a:path>
              <a:path w="3315335" h="763905">
                <a:moveTo>
                  <a:pt x="20447" y="28575"/>
                </a:moveTo>
                <a:lnTo>
                  <a:pt x="16382" y="47244"/>
                </a:lnTo>
                <a:lnTo>
                  <a:pt x="50923" y="54757"/>
                </a:lnTo>
                <a:lnTo>
                  <a:pt x="42462" y="46989"/>
                </a:lnTo>
                <a:lnTo>
                  <a:pt x="21336" y="46989"/>
                </a:lnTo>
                <a:lnTo>
                  <a:pt x="24892" y="30861"/>
                </a:lnTo>
                <a:lnTo>
                  <a:pt x="30954" y="30861"/>
                </a:lnTo>
                <a:lnTo>
                  <a:pt x="20447" y="28575"/>
                </a:lnTo>
                <a:close/>
              </a:path>
              <a:path w="3315335" h="763905">
                <a:moveTo>
                  <a:pt x="24892" y="30861"/>
                </a:moveTo>
                <a:lnTo>
                  <a:pt x="21336" y="46989"/>
                </a:lnTo>
                <a:lnTo>
                  <a:pt x="36935" y="41916"/>
                </a:lnTo>
                <a:lnTo>
                  <a:pt x="24892" y="30861"/>
                </a:lnTo>
                <a:close/>
              </a:path>
              <a:path w="3315335" h="763905">
                <a:moveTo>
                  <a:pt x="36935" y="41916"/>
                </a:moveTo>
                <a:lnTo>
                  <a:pt x="21336" y="46989"/>
                </a:lnTo>
                <a:lnTo>
                  <a:pt x="42462" y="46989"/>
                </a:lnTo>
                <a:lnTo>
                  <a:pt x="36935" y="41916"/>
                </a:lnTo>
                <a:close/>
              </a:path>
              <a:path w="3315335" h="763905">
                <a:moveTo>
                  <a:pt x="30954" y="30861"/>
                </a:moveTo>
                <a:lnTo>
                  <a:pt x="24892" y="30861"/>
                </a:lnTo>
                <a:lnTo>
                  <a:pt x="36935" y="41916"/>
                </a:lnTo>
                <a:lnTo>
                  <a:pt x="54903" y="36071"/>
                </a:lnTo>
                <a:lnTo>
                  <a:pt x="30954" y="30861"/>
                </a:lnTo>
                <a:close/>
              </a:path>
              <a:path w="3315335" h="763905">
                <a:moveTo>
                  <a:pt x="77951" y="28575"/>
                </a:moveTo>
                <a:lnTo>
                  <a:pt x="20447" y="28575"/>
                </a:lnTo>
                <a:lnTo>
                  <a:pt x="54903" y="36071"/>
                </a:lnTo>
                <a:lnTo>
                  <a:pt x="7795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36702" y="1491608"/>
            <a:ext cx="2507298" cy="4032514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 marR="37338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Calibri"/>
                <a:cs typeface="Calibri"/>
              </a:rPr>
              <a:t>As sub-rotinas  </a:t>
            </a:r>
            <a:r>
              <a:rPr b="1" spc="-5" dirty="0">
                <a:latin typeface="Courier New"/>
                <a:cs typeface="Courier New"/>
              </a:rPr>
              <a:t>Console.Write</a:t>
            </a:r>
            <a:r>
              <a:rPr sz="2000" b="1" spc="-5" dirty="0">
                <a:latin typeface="Courier New"/>
                <a:cs typeface="Courier New"/>
              </a:rPr>
              <a:t>,  </a:t>
            </a:r>
            <a:r>
              <a:rPr sz="1500" b="1" spc="-5" dirty="0">
                <a:latin typeface="Courier New"/>
                <a:cs typeface="Courier New"/>
              </a:rPr>
              <a:t>Console.WriteLine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e  </a:t>
            </a:r>
            <a:r>
              <a:rPr sz="2000" b="1" spc="-5" dirty="0">
                <a:latin typeface="Calibri"/>
                <a:cs typeface="Calibri"/>
              </a:rPr>
              <a:t>Console.ReadLine podem </a:t>
            </a:r>
            <a:r>
              <a:rPr sz="2000" b="1" dirty="0">
                <a:latin typeface="Calibri"/>
                <a:cs typeface="Calibri"/>
              </a:rPr>
              <a:t>ser  </a:t>
            </a:r>
            <a:r>
              <a:rPr sz="2000" b="1" spc="-5" dirty="0">
                <a:latin typeface="Calibri"/>
                <a:cs typeface="Calibri"/>
              </a:rPr>
              <a:t>utilizadas </a:t>
            </a:r>
            <a:r>
              <a:rPr sz="2000" b="1" dirty="0">
                <a:latin typeface="Calibri"/>
                <a:cs typeface="Calibri"/>
              </a:rPr>
              <a:t>porque a </a:t>
            </a:r>
            <a:r>
              <a:rPr sz="2000" b="1" spc="-5" dirty="0">
                <a:latin typeface="Calibri"/>
                <a:cs typeface="Calibri"/>
              </a:rPr>
              <a:t>biblioteca  </a:t>
            </a:r>
            <a:r>
              <a:rPr sz="2000" b="1" dirty="0">
                <a:latin typeface="Calibri"/>
                <a:cs typeface="Calibri"/>
              </a:rPr>
              <a:t>que </a:t>
            </a:r>
            <a:r>
              <a:rPr sz="2000" b="1" spc="-10" dirty="0">
                <a:latin typeface="Calibri"/>
                <a:cs typeface="Calibri"/>
              </a:rPr>
              <a:t>contém </a:t>
            </a:r>
            <a:r>
              <a:rPr sz="2000" b="1" dirty="0">
                <a:latin typeface="Calibri"/>
                <a:cs typeface="Calibri"/>
              </a:rPr>
              <a:t>sua </a:t>
            </a:r>
            <a:r>
              <a:rPr sz="2000" b="1" spc="-10" dirty="0">
                <a:latin typeface="Calibri"/>
                <a:cs typeface="Calibri"/>
              </a:rPr>
              <a:t>declaração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foi  referenciada </a:t>
            </a:r>
            <a:r>
              <a:rPr sz="2000" b="1" dirty="0">
                <a:latin typeface="Calibri"/>
                <a:cs typeface="Calibri"/>
              </a:rPr>
              <a:t>no início do  </a:t>
            </a:r>
            <a:r>
              <a:rPr sz="2000" b="1" spc="-10" dirty="0">
                <a:latin typeface="Calibri"/>
                <a:cs typeface="Calibri"/>
              </a:rPr>
              <a:t>arquivo, antes </a:t>
            </a: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140" y="6166036"/>
            <a:ext cx="139255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9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502" y="6440091"/>
            <a:ext cx="1631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2107946"/>
            <a:ext cx="663257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 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cels = Convert.ToDouble(Console.ReadLine());</a:t>
            </a:r>
            <a:endParaRPr sz="1600">
              <a:latin typeface="Courier New"/>
              <a:cs typeface="Courier New"/>
            </a:endParaRPr>
          </a:p>
          <a:p>
            <a:pPr marL="256540" marR="985519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</a:t>
            </a:r>
            <a:r>
              <a:rPr sz="1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4059237"/>
            <a:ext cx="24771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" y="4547234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9070" y="5081201"/>
            <a:ext cx="136461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ouble </a:t>
            </a:r>
            <a:r>
              <a:rPr sz="1800" dirty="0">
                <a:latin typeface="Courier New"/>
                <a:cs typeface="Courier New"/>
              </a:rPr>
              <a:t>tc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02" y="5030216"/>
            <a:ext cx="4807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800" spc="-10" dirty="0">
                <a:latin typeface="Courier New"/>
                <a:cs typeface="Courier New"/>
              </a:rPr>
              <a:t>celsiusFahrenheit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tf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tc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3147" y="3848734"/>
            <a:ext cx="3780537" cy="1173480"/>
          </a:xfrm>
          <a:custGeom>
            <a:avLst/>
            <a:gdLst/>
            <a:ahLst/>
            <a:cxnLst/>
            <a:rect l="l" t="t" r="r" b="b"/>
            <a:pathLst>
              <a:path w="2596515" h="1173479">
                <a:moveTo>
                  <a:pt x="53378" y="25350"/>
                </a:moveTo>
                <a:lnTo>
                  <a:pt x="34606" y="27415"/>
                </a:lnTo>
                <a:lnTo>
                  <a:pt x="45651" y="42759"/>
                </a:lnTo>
                <a:lnTo>
                  <a:pt x="2588641" y="1173352"/>
                </a:lnTo>
                <a:lnTo>
                  <a:pt x="2596261" y="1155827"/>
                </a:lnTo>
                <a:lnTo>
                  <a:pt x="53378" y="25350"/>
                </a:lnTo>
                <a:close/>
              </a:path>
              <a:path w="2596515" h="1173479">
                <a:moveTo>
                  <a:pt x="109219" y="0"/>
                </a:moveTo>
                <a:lnTo>
                  <a:pt x="0" y="12064"/>
                </a:lnTo>
                <a:lnTo>
                  <a:pt x="61087" y="96900"/>
                </a:lnTo>
                <a:lnTo>
                  <a:pt x="64262" y="101091"/>
                </a:lnTo>
                <a:lnTo>
                  <a:pt x="70231" y="102107"/>
                </a:lnTo>
                <a:lnTo>
                  <a:pt x="74421" y="99059"/>
                </a:lnTo>
                <a:lnTo>
                  <a:pt x="78739" y="96012"/>
                </a:lnTo>
                <a:lnTo>
                  <a:pt x="79628" y="90042"/>
                </a:lnTo>
                <a:lnTo>
                  <a:pt x="76581" y="85725"/>
                </a:lnTo>
                <a:lnTo>
                  <a:pt x="45651" y="42759"/>
                </a:lnTo>
                <a:lnTo>
                  <a:pt x="13462" y="28447"/>
                </a:lnTo>
                <a:lnTo>
                  <a:pt x="21208" y="11048"/>
                </a:lnTo>
                <a:lnTo>
                  <a:pt x="114674" y="11048"/>
                </a:lnTo>
                <a:lnTo>
                  <a:pt x="114426" y="9016"/>
                </a:lnTo>
                <a:lnTo>
                  <a:pt x="113918" y="3809"/>
                </a:lnTo>
                <a:lnTo>
                  <a:pt x="109219" y="0"/>
                </a:lnTo>
                <a:close/>
              </a:path>
              <a:path w="2596515" h="1173479">
                <a:moveTo>
                  <a:pt x="21208" y="11048"/>
                </a:moveTo>
                <a:lnTo>
                  <a:pt x="13462" y="28447"/>
                </a:lnTo>
                <a:lnTo>
                  <a:pt x="45651" y="42759"/>
                </a:lnTo>
                <a:lnTo>
                  <a:pt x="35898" y="29209"/>
                </a:lnTo>
                <a:lnTo>
                  <a:pt x="18287" y="29209"/>
                </a:lnTo>
                <a:lnTo>
                  <a:pt x="25018" y="14096"/>
                </a:lnTo>
                <a:lnTo>
                  <a:pt x="28065" y="14096"/>
                </a:lnTo>
                <a:lnTo>
                  <a:pt x="21208" y="11048"/>
                </a:lnTo>
                <a:close/>
              </a:path>
              <a:path w="2596515" h="1173479">
                <a:moveTo>
                  <a:pt x="25018" y="14096"/>
                </a:moveTo>
                <a:lnTo>
                  <a:pt x="18287" y="29209"/>
                </a:lnTo>
                <a:lnTo>
                  <a:pt x="34606" y="27415"/>
                </a:lnTo>
                <a:lnTo>
                  <a:pt x="25018" y="14096"/>
                </a:lnTo>
                <a:close/>
              </a:path>
              <a:path w="2596515" h="1173479">
                <a:moveTo>
                  <a:pt x="34606" y="27415"/>
                </a:moveTo>
                <a:lnTo>
                  <a:pt x="18287" y="29209"/>
                </a:lnTo>
                <a:lnTo>
                  <a:pt x="35898" y="29209"/>
                </a:lnTo>
                <a:lnTo>
                  <a:pt x="34606" y="27415"/>
                </a:lnTo>
                <a:close/>
              </a:path>
              <a:path w="2596515" h="1173479">
                <a:moveTo>
                  <a:pt x="28065" y="14096"/>
                </a:moveTo>
                <a:lnTo>
                  <a:pt x="25018" y="14096"/>
                </a:lnTo>
                <a:lnTo>
                  <a:pt x="34606" y="27415"/>
                </a:lnTo>
                <a:lnTo>
                  <a:pt x="53378" y="25350"/>
                </a:lnTo>
                <a:lnTo>
                  <a:pt x="28065" y="14096"/>
                </a:lnTo>
                <a:close/>
              </a:path>
              <a:path w="2596515" h="1173479">
                <a:moveTo>
                  <a:pt x="114674" y="11048"/>
                </a:moveTo>
                <a:lnTo>
                  <a:pt x="21208" y="11048"/>
                </a:lnTo>
                <a:lnTo>
                  <a:pt x="53378" y="25350"/>
                </a:lnTo>
                <a:lnTo>
                  <a:pt x="106044" y="19557"/>
                </a:lnTo>
                <a:lnTo>
                  <a:pt x="111251" y="18922"/>
                </a:lnTo>
                <a:lnTo>
                  <a:pt x="115062" y="14223"/>
                </a:lnTo>
                <a:lnTo>
                  <a:pt x="114674" y="11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3685" y="3096323"/>
            <a:ext cx="2514920" cy="3438121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 marR="9779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i="1" spc="-5" dirty="0">
                <a:latin typeface="Calibri"/>
                <a:cs typeface="Calibri"/>
              </a:rPr>
              <a:t>chamada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5" dirty="0">
                <a:latin typeface="Calibri"/>
                <a:cs typeface="Calibri"/>
              </a:rPr>
              <a:t>uma </a:t>
            </a:r>
            <a:r>
              <a:rPr sz="2000" b="1" dirty="0">
                <a:latin typeface="Calibri"/>
                <a:cs typeface="Calibri"/>
              </a:rPr>
              <a:t>sub-rotina  </a:t>
            </a:r>
            <a:r>
              <a:rPr sz="2000" b="1" spc="-15" dirty="0">
                <a:latin typeface="Calibri"/>
                <a:cs typeface="Calibri"/>
              </a:rPr>
              <a:t>deve </a:t>
            </a:r>
            <a:r>
              <a:rPr sz="2000" b="1" dirty="0">
                <a:latin typeface="Calibri"/>
                <a:cs typeface="Calibri"/>
              </a:rPr>
              <a:t>incluir </a:t>
            </a:r>
            <a:r>
              <a:rPr sz="2000" b="1" spc="-10" dirty="0">
                <a:latin typeface="Calibri"/>
                <a:cs typeface="Calibri"/>
              </a:rPr>
              <a:t>somente </a:t>
            </a: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spc="-5" dirty="0">
                <a:latin typeface="Calibri"/>
                <a:cs typeface="Calibri"/>
              </a:rPr>
              <a:t>seu </a:t>
            </a:r>
            <a:r>
              <a:rPr sz="2000" b="1" i="1" spc="-5" dirty="0">
                <a:latin typeface="Calibri"/>
                <a:cs typeface="Calibri"/>
              </a:rPr>
              <a:t>nome  </a:t>
            </a:r>
            <a:r>
              <a:rPr sz="2000" b="1" dirty="0">
                <a:latin typeface="Calibri"/>
                <a:cs typeface="Calibri"/>
              </a:rPr>
              <a:t>e o </a:t>
            </a:r>
            <a:r>
              <a:rPr sz="2000" b="1" i="1" dirty="0">
                <a:latin typeface="Calibri"/>
                <a:cs typeface="Calibri"/>
              </a:rPr>
              <a:t>valor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10" dirty="0">
                <a:latin typeface="Calibri"/>
                <a:cs typeface="Calibri"/>
              </a:rPr>
              <a:t>cada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parâmetro.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2710" marR="452120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O tipo de </a:t>
            </a:r>
            <a:r>
              <a:rPr sz="2000" b="1" spc="-10" dirty="0">
                <a:latin typeface="Calibri"/>
                <a:cs typeface="Calibri"/>
              </a:rPr>
              <a:t>retorno </a:t>
            </a:r>
            <a:r>
              <a:rPr sz="2000" b="1" dirty="0">
                <a:latin typeface="Calibri"/>
                <a:cs typeface="Calibri"/>
              </a:rPr>
              <a:t>e o tipo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dos  </a:t>
            </a:r>
            <a:r>
              <a:rPr sz="2000" b="1" spc="-10" dirty="0">
                <a:latin typeface="Calibri"/>
                <a:cs typeface="Calibri"/>
              </a:rPr>
              <a:t>parâmetros </a:t>
            </a:r>
            <a:r>
              <a:rPr sz="20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não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aparecem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  </a:t>
            </a:r>
            <a:r>
              <a:rPr sz="2000" b="1" spc="-5" dirty="0">
                <a:latin typeface="Calibri"/>
                <a:cs typeface="Calibri"/>
              </a:rPr>
              <a:t>chamada.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40" y="6166036"/>
            <a:ext cx="139255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9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502" y="6440091"/>
            <a:ext cx="1631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869" y="462915"/>
            <a:ext cx="6160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Estruturação </a:t>
            </a:r>
            <a:r>
              <a:rPr spc="-5" dirty="0"/>
              <a:t>de</a:t>
            </a:r>
            <a:r>
              <a:rPr spc="-60" dirty="0"/>
              <a:t> </a:t>
            </a:r>
            <a:r>
              <a:rPr spc="-20" dirty="0"/>
              <a:t>programas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60195"/>
            <a:ext cx="8036559" cy="42208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323215" indent="-342900">
              <a:lnSpc>
                <a:spcPct val="9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desenvolvimento </a:t>
            </a:r>
            <a:r>
              <a:rPr sz="3200" spc="-5" dirty="0">
                <a:latin typeface="Calibri"/>
                <a:cs typeface="Calibri"/>
              </a:rPr>
              <a:t>de um </a:t>
            </a:r>
            <a:r>
              <a:rPr sz="3200" spc="-20" dirty="0">
                <a:latin typeface="Calibri"/>
                <a:cs typeface="Calibri"/>
              </a:rPr>
              <a:t>programa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um  </a:t>
            </a:r>
            <a:r>
              <a:rPr sz="3200" spc="-10" dirty="0">
                <a:latin typeface="Calibri"/>
                <a:cs typeface="Calibri"/>
              </a:rPr>
              <a:t>processo </a:t>
            </a:r>
            <a:r>
              <a:rPr sz="3200" spc="-5" dirty="0">
                <a:latin typeface="Calibri"/>
                <a:cs typeface="Calibri"/>
              </a:rPr>
              <a:t>dinâmico. </a:t>
            </a:r>
            <a:r>
              <a:rPr sz="3200" spc="-10" dirty="0">
                <a:latin typeface="Calibri"/>
                <a:cs typeface="Calibri"/>
              </a:rPr>
              <a:t>Frequentemente, </a:t>
            </a:r>
            <a:r>
              <a:rPr sz="3200" dirty="0">
                <a:latin typeface="Calibri"/>
                <a:cs typeface="Calibri"/>
              </a:rPr>
              <a:t>é  necessário </a:t>
            </a:r>
            <a:r>
              <a:rPr sz="3200" spc="-20" dirty="0">
                <a:latin typeface="Calibri"/>
                <a:cs typeface="Calibri"/>
              </a:rPr>
              <a:t>rever </a:t>
            </a:r>
            <a:r>
              <a:rPr sz="3200" spc="-15" dirty="0">
                <a:latin typeface="Calibri"/>
                <a:cs typeface="Calibri"/>
              </a:rPr>
              <a:t>códigos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corrigir </a:t>
            </a:r>
            <a:r>
              <a:rPr sz="3200" spc="-10" dirty="0">
                <a:latin typeface="Calibri"/>
                <a:cs typeface="Calibri"/>
              </a:rPr>
              <a:t>erros,  </a:t>
            </a:r>
            <a:r>
              <a:rPr sz="3200" spc="-30" dirty="0">
                <a:latin typeface="Calibri"/>
                <a:cs typeface="Calibri"/>
              </a:rPr>
              <a:t>fazer </a:t>
            </a:r>
            <a:r>
              <a:rPr sz="3200" spc="-10" dirty="0">
                <a:latin typeface="Calibri"/>
                <a:cs typeface="Calibri"/>
              </a:rPr>
              <a:t>atualizações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10" dirty="0">
                <a:latin typeface="Calibri"/>
                <a:cs typeface="Calibri"/>
              </a:rPr>
              <a:t>utilizar como </a:t>
            </a:r>
            <a:r>
              <a:rPr sz="3200" spc="-5" dirty="0">
                <a:latin typeface="Calibri"/>
                <a:cs typeface="Calibri"/>
              </a:rPr>
              <a:t>base </a:t>
            </a:r>
            <a:r>
              <a:rPr sz="3200" spc="-20" dirty="0">
                <a:latin typeface="Calibri"/>
                <a:cs typeface="Calibri"/>
              </a:rPr>
              <a:t>para  </a:t>
            </a:r>
            <a:r>
              <a:rPr sz="3200" spc="-10" dirty="0">
                <a:latin typeface="Calibri"/>
                <a:cs typeface="Calibri"/>
              </a:rPr>
              <a:t>resolução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outro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901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Por </a:t>
            </a:r>
            <a:r>
              <a:rPr sz="3200" spc="-15" dirty="0">
                <a:latin typeface="Calibri"/>
                <a:cs typeface="Calibri"/>
              </a:rPr>
              <a:t>isso,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fundamental </a:t>
            </a:r>
            <a:r>
              <a:rPr sz="3200" spc="-5" dirty="0">
                <a:latin typeface="Calibri"/>
                <a:cs typeface="Calibri"/>
              </a:rPr>
              <a:t>que um </a:t>
            </a:r>
            <a:r>
              <a:rPr sz="3200" spc="-20" dirty="0">
                <a:latin typeface="Calibri"/>
                <a:cs typeface="Calibri"/>
              </a:rPr>
              <a:t>programa </a:t>
            </a:r>
            <a:r>
              <a:rPr sz="3200" spc="-5" dirty="0">
                <a:latin typeface="Calibri"/>
                <a:cs typeface="Calibri"/>
              </a:rPr>
              <a:t>seja  escrito de </a:t>
            </a:r>
            <a:r>
              <a:rPr sz="3200" spc="-15" dirty="0">
                <a:latin typeface="Calibri"/>
                <a:cs typeface="Calibri"/>
              </a:rPr>
              <a:t>forma </a:t>
            </a:r>
            <a:r>
              <a:rPr sz="3200" spc="-20" dirty="0">
                <a:latin typeface="Calibri"/>
                <a:cs typeface="Calibri"/>
              </a:rPr>
              <a:t>organizada, </a:t>
            </a:r>
            <a:r>
              <a:rPr sz="3200" spc="-10" dirty="0">
                <a:latin typeface="Calibri"/>
                <a:cs typeface="Calibri"/>
              </a:rPr>
              <a:t>facilitando </a:t>
            </a:r>
            <a:r>
              <a:rPr sz="3200" spc="-5" dirty="0">
                <a:latin typeface="Calibri"/>
                <a:cs typeface="Calibri"/>
              </a:rPr>
              <a:t>sua  </a:t>
            </a:r>
            <a:r>
              <a:rPr sz="3200" spc="-10" dirty="0">
                <a:latin typeface="Calibri"/>
                <a:cs typeface="Calibri"/>
              </a:rPr>
              <a:t>manutenção, reuso </a:t>
            </a:r>
            <a:r>
              <a:rPr sz="3200" spc="-15" dirty="0">
                <a:latin typeface="Calibri"/>
                <a:cs typeface="Calibri"/>
              </a:rPr>
              <a:t>e/ou </a:t>
            </a:r>
            <a:r>
              <a:rPr sz="3200" spc="-10" dirty="0">
                <a:latin typeface="Calibri"/>
                <a:cs typeface="Calibri"/>
              </a:rPr>
              <a:t>adaptação.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0643" y="2154677"/>
            <a:ext cx="2082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in(string[]</a:t>
            </a:r>
            <a:r>
              <a:rPr sz="1600" b="1" spc="-6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2107946"/>
            <a:ext cx="1739264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</a:t>
            </a:r>
            <a:r>
              <a:rPr sz="1600" b="1" spc="-8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Ma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" y="3083559"/>
            <a:ext cx="663257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 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cels = Convert.ToDouble(Console.ReadLine());</a:t>
            </a:r>
            <a:endParaRPr sz="1600">
              <a:latin typeface="Courier New"/>
              <a:cs typeface="Courier New"/>
            </a:endParaRPr>
          </a:p>
          <a:p>
            <a:pPr marL="256540" marR="985519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 Fahrenheit:"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3872" y="1984375"/>
            <a:ext cx="1693927" cy="1660779"/>
          </a:xfrm>
          <a:custGeom>
            <a:avLst/>
            <a:gdLst/>
            <a:ahLst/>
            <a:cxnLst/>
            <a:rect l="l" t="t" r="r" b="b"/>
            <a:pathLst>
              <a:path w="1230629" h="1139189">
                <a:moveTo>
                  <a:pt x="37464" y="1031113"/>
                </a:moveTo>
                <a:lnTo>
                  <a:pt x="32130" y="1033907"/>
                </a:lnTo>
                <a:lnTo>
                  <a:pt x="30606" y="1038987"/>
                </a:lnTo>
                <a:lnTo>
                  <a:pt x="0" y="1138936"/>
                </a:lnTo>
                <a:lnTo>
                  <a:pt x="26387" y="1133094"/>
                </a:lnTo>
                <a:lnTo>
                  <a:pt x="20320" y="1133094"/>
                </a:lnTo>
                <a:lnTo>
                  <a:pt x="7492" y="1119124"/>
                </a:lnTo>
                <a:lnTo>
                  <a:pt x="33263" y="1095290"/>
                </a:lnTo>
                <a:lnTo>
                  <a:pt x="48767" y="1044575"/>
                </a:lnTo>
                <a:lnTo>
                  <a:pt x="50291" y="1039495"/>
                </a:lnTo>
                <a:lnTo>
                  <a:pt x="47498" y="1034161"/>
                </a:lnTo>
                <a:lnTo>
                  <a:pt x="37464" y="1031113"/>
                </a:lnTo>
                <a:close/>
              </a:path>
              <a:path w="1230629" h="1139189">
                <a:moveTo>
                  <a:pt x="33263" y="1095290"/>
                </a:moveTo>
                <a:lnTo>
                  <a:pt x="7492" y="1119124"/>
                </a:lnTo>
                <a:lnTo>
                  <a:pt x="20320" y="1133094"/>
                </a:lnTo>
                <a:lnTo>
                  <a:pt x="24852" y="1128903"/>
                </a:lnTo>
                <a:lnTo>
                  <a:pt x="22987" y="1128903"/>
                </a:lnTo>
                <a:lnTo>
                  <a:pt x="11811" y="1116838"/>
                </a:lnTo>
                <a:lnTo>
                  <a:pt x="27753" y="1113312"/>
                </a:lnTo>
                <a:lnTo>
                  <a:pt x="33263" y="1095290"/>
                </a:lnTo>
                <a:close/>
              </a:path>
              <a:path w="1230629" h="1139189">
                <a:moveTo>
                  <a:pt x="103124" y="1096645"/>
                </a:moveTo>
                <a:lnTo>
                  <a:pt x="46101" y="1109254"/>
                </a:lnTo>
                <a:lnTo>
                  <a:pt x="20320" y="1133094"/>
                </a:lnTo>
                <a:lnTo>
                  <a:pt x="26387" y="1133094"/>
                </a:lnTo>
                <a:lnTo>
                  <a:pt x="107187" y="1115187"/>
                </a:lnTo>
                <a:lnTo>
                  <a:pt x="110489" y="1110107"/>
                </a:lnTo>
                <a:lnTo>
                  <a:pt x="109347" y="1105027"/>
                </a:lnTo>
                <a:lnTo>
                  <a:pt x="108203" y="1099820"/>
                </a:lnTo>
                <a:lnTo>
                  <a:pt x="103124" y="1096645"/>
                </a:lnTo>
                <a:close/>
              </a:path>
              <a:path w="1230629" h="1139189">
                <a:moveTo>
                  <a:pt x="27753" y="1113312"/>
                </a:moveTo>
                <a:lnTo>
                  <a:pt x="11811" y="1116838"/>
                </a:lnTo>
                <a:lnTo>
                  <a:pt x="22987" y="1128903"/>
                </a:lnTo>
                <a:lnTo>
                  <a:pt x="27753" y="1113312"/>
                </a:lnTo>
                <a:close/>
              </a:path>
              <a:path w="1230629" h="1139189">
                <a:moveTo>
                  <a:pt x="46101" y="1109254"/>
                </a:moveTo>
                <a:lnTo>
                  <a:pt x="27753" y="1113312"/>
                </a:lnTo>
                <a:lnTo>
                  <a:pt x="22987" y="1128903"/>
                </a:lnTo>
                <a:lnTo>
                  <a:pt x="24852" y="1128903"/>
                </a:lnTo>
                <a:lnTo>
                  <a:pt x="46101" y="1109254"/>
                </a:lnTo>
                <a:close/>
              </a:path>
              <a:path w="1230629" h="1139189">
                <a:moveTo>
                  <a:pt x="1217549" y="0"/>
                </a:moveTo>
                <a:lnTo>
                  <a:pt x="33263" y="1095290"/>
                </a:lnTo>
                <a:lnTo>
                  <a:pt x="27753" y="1113312"/>
                </a:lnTo>
                <a:lnTo>
                  <a:pt x="46101" y="1109254"/>
                </a:lnTo>
                <a:lnTo>
                  <a:pt x="1230502" y="14097"/>
                </a:lnTo>
                <a:lnTo>
                  <a:pt x="1217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3945" y="1676400"/>
            <a:ext cx="6790055" cy="307975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1400" b="1" spc="-10" dirty="0">
                <a:solidFill>
                  <a:srgbClr val="6F2F9F"/>
                </a:solidFill>
                <a:latin typeface="Courier New"/>
                <a:cs typeface="Courier New"/>
              </a:rPr>
              <a:t>nome_da_sub-rotina </a:t>
            </a:r>
            <a:r>
              <a:rPr sz="1400" b="1" dirty="0">
                <a:latin typeface="Courier New"/>
                <a:cs typeface="Courier New"/>
              </a:rPr>
              <a:t>( </a:t>
            </a:r>
            <a:r>
              <a:rPr sz="1400" b="1" spc="-10" dirty="0">
                <a:solidFill>
                  <a:srgbClr val="FF3300"/>
                </a:solidFill>
                <a:latin typeface="Courier New"/>
                <a:cs typeface="Courier New"/>
              </a:rPr>
              <a:t>lista_com_um_valor_para_cada_parametro</a:t>
            </a:r>
            <a:r>
              <a:rPr sz="1400" b="1" spc="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" y="5068501"/>
            <a:ext cx="617220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800" spc="-10" dirty="0">
                <a:latin typeface="Courier New"/>
                <a:cs typeface="Courier New"/>
              </a:rPr>
              <a:t>celsiusFahrenheit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dirty="0">
                <a:latin typeface="Courier New"/>
                <a:cs typeface="Courier New"/>
              </a:rPr>
              <a:t>tc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tf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tc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502" y="2107946"/>
            <a:ext cx="3822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fahr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3083559"/>
            <a:ext cx="4679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com temperatura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  </a:t>
            </a:r>
            <a:r>
              <a:rPr sz="1600" dirty="0">
                <a:latin typeface="Courier New"/>
                <a:cs typeface="Courier New"/>
              </a:rPr>
              <a:t>cels 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Convert.ToDouble(Console.ReadLi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3571620"/>
            <a:ext cx="3819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fahr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celsiusFahrenheit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cels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3815333"/>
            <a:ext cx="4673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em</a:t>
            </a:r>
            <a:r>
              <a:rPr sz="16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Fahrenhe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4059237"/>
            <a:ext cx="24771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Console.Write(fahr);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" y="4547234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3873" y="2126360"/>
            <a:ext cx="1806575" cy="1518920"/>
          </a:xfrm>
          <a:custGeom>
            <a:avLst/>
            <a:gdLst/>
            <a:ahLst/>
            <a:cxnLst/>
            <a:rect l="l" t="t" r="r" b="b"/>
            <a:pathLst>
              <a:path w="1806575" h="1518920">
                <a:moveTo>
                  <a:pt x="42545" y="1412621"/>
                </a:moveTo>
                <a:lnTo>
                  <a:pt x="37084" y="1415161"/>
                </a:lnTo>
                <a:lnTo>
                  <a:pt x="0" y="1518539"/>
                </a:lnTo>
                <a:lnTo>
                  <a:pt x="28192" y="1513713"/>
                </a:lnTo>
                <a:lnTo>
                  <a:pt x="20574" y="1513713"/>
                </a:lnTo>
                <a:lnTo>
                  <a:pt x="8381" y="1499108"/>
                </a:lnTo>
                <a:lnTo>
                  <a:pt x="35377" y="1476445"/>
                </a:lnTo>
                <a:lnTo>
                  <a:pt x="54990" y="1421638"/>
                </a:lnTo>
                <a:lnTo>
                  <a:pt x="52450" y="1416177"/>
                </a:lnTo>
                <a:lnTo>
                  <a:pt x="42545" y="1412621"/>
                </a:lnTo>
                <a:close/>
              </a:path>
              <a:path w="1806575" h="1518920">
                <a:moveTo>
                  <a:pt x="35377" y="1476445"/>
                </a:moveTo>
                <a:lnTo>
                  <a:pt x="8381" y="1499108"/>
                </a:lnTo>
                <a:lnTo>
                  <a:pt x="20574" y="1513713"/>
                </a:lnTo>
                <a:lnTo>
                  <a:pt x="25414" y="1509649"/>
                </a:lnTo>
                <a:lnTo>
                  <a:pt x="23495" y="1509649"/>
                </a:lnTo>
                <a:lnTo>
                  <a:pt x="12953" y="1497076"/>
                </a:lnTo>
                <a:lnTo>
                  <a:pt x="28983" y="1494312"/>
                </a:lnTo>
                <a:lnTo>
                  <a:pt x="35377" y="1476445"/>
                </a:lnTo>
                <a:close/>
              </a:path>
              <a:path w="1806575" h="1518920">
                <a:moveTo>
                  <a:pt x="105028" y="1481201"/>
                </a:moveTo>
                <a:lnTo>
                  <a:pt x="47483" y="1491122"/>
                </a:lnTo>
                <a:lnTo>
                  <a:pt x="20574" y="1513713"/>
                </a:lnTo>
                <a:lnTo>
                  <a:pt x="28192" y="1513713"/>
                </a:lnTo>
                <a:lnTo>
                  <a:pt x="108203" y="1499996"/>
                </a:lnTo>
                <a:lnTo>
                  <a:pt x="111760" y="1495044"/>
                </a:lnTo>
                <a:lnTo>
                  <a:pt x="109981" y="1484630"/>
                </a:lnTo>
                <a:lnTo>
                  <a:pt x="105028" y="1481201"/>
                </a:lnTo>
                <a:close/>
              </a:path>
              <a:path w="1806575" h="1518920">
                <a:moveTo>
                  <a:pt x="28983" y="1494312"/>
                </a:moveTo>
                <a:lnTo>
                  <a:pt x="12953" y="1497076"/>
                </a:lnTo>
                <a:lnTo>
                  <a:pt x="23495" y="1509649"/>
                </a:lnTo>
                <a:lnTo>
                  <a:pt x="28983" y="1494312"/>
                </a:lnTo>
                <a:close/>
              </a:path>
              <a:path w="1806575" h="1518920">
                <a:moveTo>
                  <a:pt x="47483" y="1491122"/>
                </a:moveTo>
                <a:lnTo>
                  <a:pt x="28983" y="1494312"/>
                </a:lnTo>
                <a:lnTo>
                  <a:pt x="23495" y="1509649"/>
                </a:lnTo>
                <a:lnTo>
                  <a:pt x="25414" y="1509649"/>
                </a:lnTo>
                <a:lnTo>
                  <a:pt x="47483" y="1491122"/>
                </a:lnTo>
                <a:close/>
              </a:path>
              <a:path w="1806575" h="1518920">
                <a:moveTo>
                  <a:pt x="1794128" y="0"/>
                </a:moveTo>
                <a:lnTo>
                  <a:pt x="35377" y="1476445"/>
                </a:lnTo>
                <a:lnTo>
                  <a:pt x="28983" y="1494312"/>
                </a:lnTo>
                <a:lnTo>
                  <a:pt x="47483" y="1491122"/>
                </a:lnTo>
                <a:lnTo>
                  <a:pt x="1806448" y="14477"/>
                </a:lnTo>
                <a:lnTo>
                  <a:pt x="179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4226" y="1979676"/>
            <a:ext cx="3672204" cy="3476625"/>
          </a:xfrm>
          <a:prstGeom prst="rect">
            <a:avLst/>
          </a:prstGeom>
          <a:solidFill>
            <a:srgbClr val="F7F7F7"/>
          </a:solidFill>
          <a:ln w="9525">
            <a:solidFill>
              <a:srgbClr val="D9D9D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 marR="8636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Calibri"/>
                <a:cs typeface="Calibri"/>
              </a:rPr>
              <a:t>No </a:t>
            </a:r>
            <a:r>
              <a:rPr sz="2000" b="1" spc="-10" dirty="0">
                <a:latin typeface="Calibri"/>
                <a:cs typeface="Calibri"/>
              </a:rPr>
              <a:t>caso </a:t>
            </a:r>
            <a:r>
              <a:rPr sz="2000" b="1" dirty="0">
                <a:latin typeface="Calibri"/>
                <a:cs typeface="Calibri"/>
              </a:rPr>
              <a:t>da sub-rotina  </a:t>
            </a:r>
            <a:r>
              <a:rPr sz="2000" b="1" spc="-5" dirty="0">
                <a:latin typeface="Courier New"/>
                <a:cs typeface="Courier New"/>
              </a:rPr>
              <a:t>celsiusFahrenheit</a:t>
            </a:r>
            <a:r>
              <a:rPr sz="2000" b="1" spc="-5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spc="-5" dirty="0">
                <a:latin typeface="Calibri"/>
                <a:cs typeface="Calibri"/>
              </a:rPr>
              <a:t>único  </a:t>
            </a:r>
            <a:r>
              <a:rPr sz="2000" b="1" spc="-15" dirty="0">
                <a:latin typeface="Calibri"/>
                <a:cs typeface="Calibri"/>
              </a:rPr>
              <a:t>parâmetro, </a:t>
            </a:r>
            <a:r>
              <a:rPr sz="2000" b="1" spc="-5" dirty="0">
                <a:latin typeface="Courier New"/>
                <a:cs typeface="Courier New"/>
              </a:rPr>
              <a:t>tc</a:t>
            </a:r>
            <a:r>
              <a:rPr sz="2000" b="1" spc="-5" dirty="0">
                <a:latin typeface="Calibri"/>
                <a:cs typeface="Calibri"/>
              </a:rPr>
              <a:t>, </a:t>
            </a:r>
            <a:r>
              <a:rPr sz="2000" b="1" spc="-10" dirty="0">
                <a:latin typeface="Calibri"/>
                <a:cs typeface="Calibri"/>
              </a:rPr>
              <a:t>tem </a:t>
            </a:r>
            <a:r>
              <a:rPr sz="2000" b="1" dirty="0">
                <a:latin typeface="Calibri"/>
                <a:cs typeface="Calibri"/>
              </a:rPr>
              <a:t>tipo  </a:t>
            </a:r>
            <a:r>
              <a:rPr sz="2000" b="1" spc="-5" dirty="0">
                <a:latin typeface="Courier New"/>
                <a:cs typeface="Courier New"/>
              </a:rPr>
              <a:t>double</a:t>
            </a:r>
            <a:r>
              <a:rPr sz="2000" b="1" spc="-5" dirty="0">
                <a:latin typeface="Calibri"/>
                <a:cs typeface="Calibri"/>
              </a:rPr>
              <a:t>. </a:t>
            </a:r>
            <a:r>
              <a:rPr sz="2000" b="1" spc="-10" dirty="0">
                <a:latin typeface="Calibri"/>
                <a:cs typeface="Calibri"/>
              </a:rPr>
              <a:t>Então, </a:t>
            </a:r>
            <a:r>
              <a:rPr sz="2000" b="1" dirty="0">
                <a:latin typeface="Calibri"/>
                <a:cs typeface="Calibri"/>
              </a:rPr>
              <a:t>um </a:t>
            </a:r>
            <a:r>
              <a:rPr sz="2000" b="1" spc="-10" dirty="0">
                <a:latin typeface="Calibri"/>
                <a:cs typeface="Calibri"/>
              </a:rPr>
              <a:t>valor </a:t>
            </a:r>
            <a:r>
              <a:rPr sz="2000" b="1" dirty="0">
                <a:latin typeface="Calibri"/>
                <a:cs typeface="Calibri"/>
              </a:rPr>
              <a:t>do  tipo </a:t>
            </a:r>
            <a:r>
              <a:rPr sz="2000" b="1" spc="-5" dirty="0">
                <a:latin typeface="Courier New"/>
                <a:cs typeface="Courier New"/>
              </a:rPr>
              <a:t>double </a:t>
            </a:r>
            <a:r>
              <a:rPr sz="2000" b="1" spc="-5" dirty="0">
                <a:latin typeface="Calibri"/>
                <a:cs typeface="Calibri"/>
              </a:rPr>
              <a:t>precisa </a:t>
            </a:r>
            <a:r>
              <a:rPr sz="2000" b="1" dirty="0">
                <a:latin typeface="Calibri"/>
                <a:cs typeface="Calibri"/>
              </a:rPr>
              <a:t>ser  </a:t>
            </a:r>
            <a:r>
              <a:rPr sz="2000" b="1" spc="-5" dirty="0">
                <a:latin typeface="Calibri"/>
                <a:cs typeface="Calibri"/>
              </a:rPr>
              <a:t>passado como</a:t>
            </a:r>
            <a:r>
              <a:rPr sz="2000" b="1" spc="-10" dirty="0">
                <a:latin typeface="Calibri"/>
                <a:cs typeface="Calibri"/>
              </a:rPr>
              <a:t> parâmetro.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2710" marR="1771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Na </a:t>
            </a:r>
            <a:r>
              <a:rPr sz="2000" b="1" spc="-5" dirty="0">
                <a:latin typeface="Calibri"/>
                <a:cs typeface="Calibri"/>
              </a:rPr>
              <a:t>chamada, </a:t>
            </a:r>
            <a:r>
              <a:rPr sz="2000" b="1" dirty="0">
                <a:latin typeface="Calibri"/>
                <a:cs typeface="Calibri"/>
              </a:rPr>
              <a:t>o </a:t>
            </a:r>
            <a:r>
              <a:rPr sz="2000" b="1" spc="-10" dirty="0">
                <a:latin typeface="Calibri"/>
                <a:cs typeface="Calibri"/>
              </a:rPr>
              <a:t>valor  armazenado </a:t>
            </a:r>
            <a:r>
              <a:rPr sz="2000" b="1" dirty="0">
                <a:latin typeface="Calibri"/>
                <a:cs typeface="Calibri"/>
              </a:rPr>
              <a:t>pela </a:t>
            </a:r>
            <a:r>
              <a:rPr sz="2000" b="1" spc="-15" dirty="0">
                <a:latin typeface="Calibri"/>
                <a:cs typeface="Calibri"/>
              </a:rPr>
              <a:t>variável </a:t>
            </a:r>
            <a:r>
              <a:rPr sz="2000" b="1" spc="-5" dirty="0">
                <a:latin typeface="Courier New"/>
                <a:cs typeface="Courier New"/>
              </a:rPr>
              <a:t>cels  </a:t>
            </a:r>
            <a:r>
              <a:rPr sz="2000" b="1" dirty="0">
                <a:latin typeface="Calibri"/>
                <a:cs typeface="Calibri"/>
              </a:rPr>
              <a:t>é </a:t>
            </a:r>
            <a:r>
              <a:rPr sz="2000" b="1" spc="-5" dirty="0">
                <a:latin typeface="Calibri"/>
                <a:cs typeface="Calibri"/>
              </a:rPr>
              <a:t>passado como </a:t>
            </a:r>
            <a:r>
              <a:rPr sz="2000" b="1" spc="-15" dirty="0">
                <a:latin typeface="Calibri"/>
                <a:cs typeface="Calibri"/>
              </a:rPr>
              <a:t>parâmetro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9070" y="3130292"/>
            <a:ext cx="1824989" cy="221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165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6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1811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ne());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it:"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ouble </a:t>
            </a:r>
            <a:r>
              <a:rPr sz="1800" dirty="0">
                <a:latin typeface="Courier New"/>
                <a:cs typeface="Courier New"/>
              </a:rPr>
              <a:t>tc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502" y="5068501"/>
            <a:ext cx="4807585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800" spc="-10" dirty="0">
                <a:latin typeface="Courier New"/>
                <a:cs typeface="Courier New"/>
              </a:rPr>
              <a:t>celsiusFahrenheit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d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tf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tc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4490" y="5110734"/>
            <a:ext cx="13703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sub-rotina.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587" y="1365313"/>
          <a:ext cx="8843002" cy="524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5054"/>
                <a:gridCol w="1687829"/>
                <a:gridCol w="138429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13"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917064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37928" cy="5247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3542029"/>
                <a:gridCol w="1616075"/>
                <a:gridCol w="144145"/>
                <a:gridCol w="64770"/>
                <a:gridCol w="668020"/>
                <a:gridCol w="661670"/>
                <a:gridCol w="661670"/>
                <a:gridCol w="661670"/>
                <a:gridCol w="661670"/>
                <a:gridCol w="83184"/>
              </a:tblGrid>
              <a:tr h="1174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3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841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9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614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07314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10" gridSpan="3">
                  <a:txBody>
                    <a:bodyPr/>
                    <a:lstStyle/>
                    <a:p>
                      <a:pPr marL="518159" indent="-427990">
                        <a:lnSpc>
                          <a:spcPts val="165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6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6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8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8084" cy="5229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3542029"/>
                <a:gridCol w="1697354"/>
                <a:gridCol w="64135"/>
                <a:gridCol w="66039"/>
                <a:gridCol w="669289"/>
                <a:gridCol w="662939"/>
                <a:gridCol w="662940"/>
                <a:gridCol w="662940"/>
                <a:gridCol w="662940"/>
                <a:gridCol w="84454"/>
              </a:tblGrid>
              <a:tr h="11747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6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9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11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  <a:spcBef>
                          <a:spcPts val="145"/>
                        </a:spcBef>
                        <a:tabLst>
                          <a:tab pos="517525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Celsius:</a:t>
                      </a:r>
                      <a:r>
                        <a:rPr sz="14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2521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7" gridSpan="3">
                  <a:txBody>
                    <a:bodyPr/>
                    <a:lstStyle/>
                    <a:p>
                      <a:pPr marL="90805" marR="94615">
                        <a:lnSpc>
                          <a:spcPts val="168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	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25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8944" y="579882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/>
          <p:nvPr/>
        </p:nvSpPr>
        <p:spPr>
          <a:xfrm>
            <a:off x="5580126" y="1487525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2430" y="1487525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4735" y="1487525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7041" y="1487525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9345" y="1487525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0126" y="1858238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2430" y="1858238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4735" y="1858238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7041" y="1858238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9345" y="1858238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126" y="2228951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2430" y="2228951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4735" y="2228951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67041" y="2228951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9345" y="2228951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0126" y="259966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2430" y="259966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4735" y="259966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7041" y="259966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9345" y="259966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0126" y="297050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2430" y="297050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4735" y="297050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67041" y="297050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9345" y="2970504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80126" y="3341217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2430" y="3341217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4735" y="3341217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7041" y="3341217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29345" y="3341217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0126" y="3711930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430" y="3711930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4735" y="3711930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7041" y="3711930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29345" y="3711930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0126" y="408264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42430" y="408264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04735" y="408264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7041" y="408264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29345" y="408264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80126" y="445348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2430" y="445348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4735" y="445348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67041" y="445348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29345" y="4453483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0126" y="4824196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42430" y="4824196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4735" y="4824196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67041" y="4824196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9345" y="4824196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80126" y="5194909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42430" y="5194909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4735" y="5194909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67041" y="5194909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29345" y="5194909"/>
            <a:ext cx="662305" cy="370840"/>
          </a:xfrm>
          <a:custGeom>
            <a:avLst/>
            <a:gdLst/>
            <a:ahLst/>
            <a:cxnLst/>
            <a:rect l="l" t="t" r="r" b="b"/>
            <a:pathLst>
              <a:path w="662304" h="370839">
                <a:moveTo>
                  <a:pt x="0" y="370738"/>
                </a:moveTo>
                <a:lnTo>
                  <a:pt x="662304" y="370738"/>
                </a:lnTo>
                <a:lnTo>
                  <a:pt x="66230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0126" y="5565647"/>
            <a:ext cx="662305" cy="220979"/>
          </a:xfrm>
          <a:custGeom>
            <a:avLst/>
            <a:gdLst/>
            <a:ahLst/>
            <a:cxnLst/>
            <a:rect l="l" t="t" r="r" b="b"/>
            <a:pathLst>
              <a:path w="662304" h="220979">
                <a:moveTo>
                  <a:pt x="0" y="220789"/>
                </a:moveTo>
                <a:lnTo>
                  <a:pt x="662304" y="220789"/>
                </a:lnTo>
                <a:lnTo>
                  <a:pt x="662304" y="0"/>
                </a:lnTo>
                <a:lnTo>
                  <a:pt x="0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2430" y="5565647"/>
            <a:ext cx="662305" cy="220979"/>
          </a:xfrm>
          <a:custGeom>
            <a:avLst/>
            <a:gdLst/>
            <a:ahLst/>
            <a:cxnLst/>
            <a:rect l="l" t="t" r="r" b="b"/>
            <a:pathLst>
              <a:path w="662304" h="220979">
                <a:moveTo>
                  <a:pt x="0" y="220789"/>
                </a:moveTo>
                <a:lnTo>
                  <a:pt x="662304" y="220789"/>
                </a:lnTo>
                <a:lnTo>
                  <a:pt x="662304" y="0"/>
                </a:lnTo>
                <a:lnTo>
                  <a:pt x="0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4735" y="5565647"/>
            <a:ext cx="662305" cy="220979"/>
          </a:xfrm>
          <a:custGeom>
            <a:avLst/>
            <a:gdLst/>
            <a:ahLst/>
            <a:cxnLst/>
            <a:rect l="l" t="t" r="r" b="b"/>
            <a:pathLst>
              <a:path w="662304" h="220979">
                <a:moveTo>
                  <a:pt x="0" y="220789"/>
                </a:moveTo>
                <a:lnTo>
                  <a:pt x="662304" y="220789"/>
                </a:lnTo>
                <a:lnTo>
                  <a:pt x="662304" y="0"/>
                </a:lnTo>
                <a:lnTo>
                  <a:pt x="0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67041" y="5565647"/>
            <a:ext cx="662305" cy="220979"/>
          </a:xfrm>
          <a:custGeom>
            <a:avLst/>
            <a:gdLst/>
            <a:ahLst/>
            <a:cxnLst/>
            <a:rect l="l" t="t" r="r" b="b"/>
            <a:pathLst>
              <a:path w="662304" h="220979">
                <a:moveTo>
                  <a:pt x="0" y="220789"/>
                </a:moveTo>
                <a:lnTo>
                  <a:pt x="662304" y="220789"/>
                </a:lnTo>
                <a:lnTo>
                  <a:pt x="662304" y="0"/>
                </a:lnTo>
                <a:lnTo>
                  <a:pt x="0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29345" y="5565647"/>
            <a:ext cx="662305" cy="220979"/>
          </a:xfrm>
          <a:custGeom>
            <a:avLst/>
            <a:gdLst/>
            <a:ahLst/>
            <a:cxnLst/>
            <a:rect l="l" t="t" r="r" b="b"/>
            <a:pathLst>
              <a:path w="662304" h="220979">
                <a:moveTo>
                  <a:pt x="0" y="220789"/>
                </a:moveTo>
                <a:lnTo>
                  <a:pt x="662304" y="220789"/>
                </a:lnTo>
                <a:lnTo>
                  <a:pt x="662304" y="0"/>
                </a:lnTo>
                <a:lnTo>
                  <a:pt x="0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42430" y="1481200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52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04735" y="1481200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52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67041" y="1481200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52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29345" y="1481200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52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73776" y="185826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3776" y="222897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73776" y="259968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73776" y="297040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73776" y="334124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73776" y="3711955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73776" y="408266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73776" y="445338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73776" y="4824221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73776" y="519493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73776" y="556564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80126" y="1481200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52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91651" y="1481200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52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73776" y="1487550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716270" y="1511046"/>
            <a:ext cx="392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490966" y="1511046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40729" y="18766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782309" y="1780031"/>
            <a:ext cx="1520190" cy="7677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0"/>
              </a:spcBef>
              <a:tabLst>
                <a:tab pos="662305" algn="l"/>
              </a:tabLst>
            </a:pPr>
            <a:r>
              <a:rPr sz="1800" dirty="0">
                <a:latin typeface="Calibri"/>
                <a:cs typeface="Calibri"/>
              </a:rPr>
              <a:t>?	?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60"/>
              </a:spcBef>
              <a:tabLst>
                <a:tab pos="575945" algn="l"/>
                <a:tab pos="1388110" algn="l"/>
              </a:tabLst>
            </a:pP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	</a:t>
            </a:r>
            <a:r>
              <a:rPr sz="1800" spc="5" dirty="0">
                <a:latin typeface="Calibri"/>
                <a:cs typeface="Calibri"/>
              </a:rPr>
              <a:t>20.</a:t>
            </a:r>
            <a:r>
              <a:rPr sz="1800" dirty="0">
                <a:latin typeface="Calibri"/>
                <a:cs typeface="Calibri"/>
              </a:rPr>
              <a:t>0	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424676" y="1126418"/>
            <a:ext cx="1689100" cy="6235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69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661670" algn="l"/>
                <a:tab pos="1408430" algn="l"/>
              </a:tabLst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cels	fahr	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tc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53987" y="3419475"/>
            <a:ext cx="5210175" cy="225425"/>
          </a:xfrm>
          <a:custGeom>
            <a:avLst/>
            <a:gdLst/>
            <a:ahLst/>
            <a:cxnLst/>
            <a:rect l="l" t="t" r="r" b="b"/>
            <a:pathLst>
              <a:path w="5210175" h="225425">
                <a:moveTo>
                  <a:pt x="0" y="225425"/>
                </a:moveTo>
                <a:lnTo>
                  <a:pt x="5210175" y="225425"/>
                </a:lnTo>
                <a:lnTo>
                  <a:pt x="521017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48151" y="5786437"/>
            <a:ext cx="5227955" cy="830580"/>
          </a:xfrm>
          <a:custGeom>
            <a:avLst/>
            <a:gdLst/>
            <a:ahLst/>
            <a:cxnLst/>
            <a:rect l="l" t="t" r="r" b="b"/>
            <a:pathLst>
              <a:path w="5227955" h="830579">
                <a:moveTo>
                  <a:pt x="0" y="830262"/>
                </a:moveTo>
                <a:lnTo>
                  <a:pt x="5227574" y="830262"/>
                </a:lnTo>
                <a:lnTo>
                  <a:pt x="5227574" y="0"/>
                </a:lnTo>
                <a:lnTo>
                  <a:pt x="0" y="0"/>
                </a:lnTo>
                <a:lnTo>
                  <a:pt x="0" y="830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48151" y="5786437"/>
            <a:ext cx="5227955" cy="830580"/>
          </a:xfrm>
          <a:custGeom>
            <a:avLst/>
            <a:gdLst/>
            <a:ahLst/>
            <a:cxnLst/>
            <a:rect l="l" t="t" r="r" b="b"/>
            <a:pathLst>
              <a:path w="5227955" h="830579">
                <a:moveTo>
                  <a:pt x="0" y="830262"/>
                </a:moveTo>
                <a:lnTo>
                  <a:pt x="5227574" y="830262"/>
                </a:lnTo>
                <a:lnTo>
                  <a:pt x="5227574" y="0"/>
                </a:lnTo>
                <a:lnTo>
                  <a:pt x="0" y="0"/>
                </a:lnTo>
                <a:lnTo>
                  <a:pt x="0" y="83026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827779" y="5798820"/>
            <a:ext cx="4435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Entre com temperatura em Celsius:</a:t>
            </a:r>
            <a:r>
              <a:rPr sz="1600" spc="-3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20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6375" y="1406525"/>
            <a:ext cx="5302250" cy="5264150"/>
          </a:xfrm>
          <a:custGeom>
            <a:avLst/>
            <a:gdLst/>
            <a:ahLst/>
            <a:cxnLst/>
            <a:rect l="l" t="t" r="r" b="b"/>
            <a:pathLst>
              <a:path w="5302250" h="5264150">
                <a:moveTo>
                  <a:pt x="0" y="5264150"/>
                </a:moveTo>
                <a:lnTo>
                  <a:pt x="5302250" y="5264150"/>
                </a:lnTo>
                <a:lnTo>
                  <a:pt x="5302250" y="0"/>
                </a:lnTo>
                <a:lnTo>
                  <a:pt x="0" y="0"/>
                </a:lnTo>
                <a:lnTo>
                  <a:pt x="0" y="5264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85115" y="1445895"/>
            <a:ext cx="375285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Main(string[]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r>
              <a:rPr sz="1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5115" y="2512948"/>
            <a:ext cx="5135245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6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-8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cels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 indent="-42735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6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fahr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9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em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Celsius:</a:t>
            </a:r>
            <a:r>
              <a:rPr sz="14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9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cels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Convert.ToDouble(Console.ReadLine());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 marR="1387475">
              <a:lnSpc>
                <a:spcPct val="100000"/>
              </a:lnSpc>
              <a:tabLst>
                <a:tab pos="438784" algn="l"/>
              </a:tabLst>
            </a:pPr>
            <a:r>
              <a:rPr sz="1400" spc="-5" dirty="0">
                <a:latin typeface="Courier New"/>
                <a:cs typeface="Courier New"/>
              </a:rPr>
              <a:t>12	fahr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celsiusFahrenheit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cels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14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"Temperatura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em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Fahrenheit:"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14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Console.Write(fahr);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18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20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celsiusFahrenheit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tc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5115" y="5714682"/>
            <a:ext cx="2581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21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1400" spc="-5" dirty="0">
                <a:latin typeface="Courier New"/>
                <a:cs typeface="Courier New"/>
              </a:rPr>
              <a:t>22	tf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1.8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tc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32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23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24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937" y="1365313"/>
          <a:ext cx="8832207" cy="5224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"/>
                <a:gridCol w="3542029"/>
                <a:gridCol w="1760854"/>
                <a:gridCol w="65404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7"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896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36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343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6" gridSpan="2">
                  <a:txBody>
                    <a:bodyPr/>
                    <a:lstStyle/>
                    <a:p>
                      <a:pPr marL="90805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964" y="462915"/>
            <a:ext cx="6424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843" y="1401699"/>
          <a:ext cx="8818876" cy="52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560"/>
                <a:gridCol w="1733550"/>
                <a:gridCol w="92075"/>
                <a:gridCol w="668654"/>
                <a:gridCol w="662305"/>
                <a:gridCol w="662304"/>
                <a:gridCol w="662304"/>
                <a:gridCol w="662304"/>
                <a:gridCol w="83820"/>
              </a:tblGrid>
              <a:tr h="81089">
                <a:tc rowSpan="12"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2766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282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1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4617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2950">
                <a:tc gridSpan="2">
                  <a:txBody>
                    <a:bodyPr/>
                    <a:lstStyle/>
                    <a:p>
                      <a:pPr marL="11430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51693">
                <a:tc>
                  <a:txBody>
                    <a:bodyPr/>
                    <a:lstStyle/>
                    <a:p>
                      <a:pPr marL="114300">
                        <a:lnSpc>
                          <a:spcPts val="123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1871345">
                        <a:lnSpc>
                          <a:spcPct val="10000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8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3002" cy="5247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2781300"/>
                <a:gridCol w="760729"/>
                <a:gridCol w="1760854"/>
                <a:gridCol w="65404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13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7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9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1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29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3002" cy="524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2781300"/>
                <a:gridCol w="760729"/>
                <a:gridCol w="1760854"/>
                <a:gridCol w="65404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13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6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3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9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46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24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551" y="462915"/>
            <a:ext cx="2616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20" dirty="0"/>
              <a:t>b</a:t>
            </a:r>
            <a:r>
              <a:rPr spc="-10" dirty="0"/>
              <a:t>-</a:t>
            </a:r>
            <a:r>
              <a:rPr spc="-75" dirty="0"/>
              <a:t>r</a:t>
            </a:r>
            <a:r>
              <a:rPr spc="-5" dirty="0"/>
              <a:t>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421129"/>
            <a:ext cx="7771130" cy="428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134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sub-rotina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spc="-10" dirty="0">
                <a:latin typeface="Calibri"/>
                <a:cs typeface="Calibri"/>
              </a:rPr>
              <a:t>trecho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código  </a:t>
            </a:r>
            <a:r>
              <a:rPr sz="3000" spc="-10" dirty="0">
                <a:latin typeface="Calibri"/>
                <a:cs typeface="Calibri"/>
              </a:rPr>
              <a:t>computacional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20" dirty="0">
                <a:latin typeface="Calibri"/>
                <a:cs typeface="Calibri"/>
              </a:rPr>
              <a:t>realiza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30" dirty="0">
                <a:latin typeface="Calibri"/>
                <a:cs typeface="Calibri"/>
              </a:rPr>
              <a:t>tarefa </a:t>
            </a:r>
            <a:r>
              <a:rPr sz="3000" spc="-5" dirty="0">
                <a:latin typeface="Calibri"/>
                <a:cs typeface="Calibri"/>
              </a:rPr>
              <a:t>bem  </a:t>
            </a:r>
            <a:r>
              <a:rPr sz="3000" spc="-10" dirty="0">
                <a:latin typeface="Calibri"/>
                <a:cs typeface="Calibri"/>
              </a:rPr>
              <a:t>definida.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Exemplos: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i="1" spc="-5" dirty="0">
                <a:latin typeface="Calibri"/>
                <a:cs typeface="Calibri"/>
              </a:rPr>
              <a:t>Calcular área de um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círculo.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i="1" spc="-10" dirty="0">
                <a:latin typeface="Calibri"/>
                <a:cs typeface="Calibri"/>
              </a:rPr>
              <a:t>Converter </a:t>
            </a:r>
            <a:r>
              <a:rPr sz="2600" i="1" spc="-5" dirty="0">
                <a:latin typeface="Calibri"/>
                <a:cs typeface="Calibri"/>
              </a:rPr>
              <a:t>graus Celsius </a:t>
            </a:r>
            <a:r>
              <a:rPr sz="2600" i="1" dirty="0">
                <a:latin typeface="Calibri"/>
                <a:cs typeface="Calibri"/>
              </a:rPr>
              <a:t>para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Fahrenheit.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única sub-rotina </a:t>
            </a:r>
            <a:r>
              <a:rPr sz="3000" spc="-5" dirty="0">
                <a:latin typeface="Calibri"/>
                <a:cs typeface="Calibri"/>
              </a:rPr>
              <a:t>pode </a:t>
            </a:r>
            <a:r>
              <a:rPr sz="3000" dirty="0">
                <a:latin typeface="Calibri"/>
                <a:cs typeface="Calibri"/>
              </a:rPr>
              <a:t>ser </a:t>
            </a:r>
            <a:r>
              <a:rPr sz="3000" spc="-20" dirty="0">
                <a:latin typeface="Calibri"/>
                <a:cs typeface="Calibri"/>
              </a:rPr>
              <a:t>executada </a:t>
            </a:r>
            <a:r>
              <a:rPr sz="3000" spc="-10" dirty="0">
                <a:latin typeface="Calibri"/>
                <a:cs typeface="Calibri"/>
              </a:rPr>
              <a:t>várias  </a:t>
            </a:r>
            <a:r>
              <a:rPr sz="3000" spc="-20" dirty="0">
                <a:latin typeface="Calibri"/>
                <a:cs typeface="Calibri"/>
              </a:rPr>
              <a:t>vezes </a:t>
            </a:r>
            <a:r>
              <a:rPr sz="3000" dirty="0">
                <a:latin typeface="Calibri"/>
                <a:cs typeface="Calibri"/>
              </a:rPr>
              <a:t>em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dirty="0">
                <a:latin typeface="Calibri"/>
                <a:cs typeface="Calibri"/>
              </a:rPr>
              <a:t>mesmo </a:t>
            </a:r>
            <a:r>
              <a:rPr sz="3000" spc="-15" dirty="0">
                <a:latin typeface="Calibri"/>
                <a:cs typeface="Calibri"/>
              </a:rPr>
              <a:t>programa. </a:t>
            </a:r>
            <a:r>
              <a:rPr sz="3000" spc="-20" dirty="0">
                <a:latin typeface="Calibri"/>
                <a:cs typeface="Calibri"/>
              </a:rPr>
              <a:t>Pode </a:t>
            </a:r>
            <a:r>
              <a:rPr sz="3000" spc="-10" dirty="0">
                <a:latin typeface="Calibri"/>
                <a:cs typeface="Calibri"/>
              </a:rPr>
              <a:t>também  </a:t>
            </a:r>
            <a:r>
              <a:rPr sz="3000" dirty="0">
                <a:latin typeface="Calibri"/>
                <a:cs typeface="Calibri"/>
              </a:rPr>
              <a:t>ser </a:t>
            </a:r>
            <a:r>
              <a:rPr sz="3000" spc="-20" dirty="0">
                <a:latin typeface="Calibri"/>
                <a:cs typeface="Calibri"/>
              </a:rPr>
              <a:t>executada </a:t>
            </a:r>
            <a:r>
              <a:rPr sz="3000" spc="-5" dirty="0">
                <a:latin typeface="Calibri"/>
                <a:cs typeface="Calibri"/>
              </a:rPr>
              <a:t>por </a:t>
            </a:r>
            <a:r>
              <a:rPr sz="3000" spc="-20" dirty="0">
                <a:latin typeface="Calibri"/>
                <a:cs typeface="Calibri"/>
              </a:rPr>
              <a:t>diferentes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programas.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8084" cy="5247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3542029"/>
                <a:gridCol w="525779"/>
                <a:gridCol w="1235710"/>
                <a:gridCol w="66039"/>
                <a:gridCol w="669289"/>
                <a:gridCol w="662939"/>
                <a:gridCol w="662940"/>
                <a:gridCol w="662940"/>
                <a:gridCol w="662940"/>
                <a:gridCol w="84454"/>
              </a:tblGrid>
              <a:tr h="1174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8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36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343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6" gridSpan="3">
                  <a:txBody>
                    <a:bodyPr/>
                    <a:lstStyle/>
                    <a:p>
                      <a:pPr marL="90805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8084" cy="5247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3542029"/>
                <a:gridCol w="525779"/>
                <a:gridCol w="1235710"/>
                <a:gridCol w="66039"/>
                <a:gridCol w="669289"/>
                <a:gridCol w="662939"/>
                <a:gridCol w="662940"/>
                <a:gridCol w="662940"/>
                <a:gridCol w="662940"/>
                <a:gridCol w="84454"/>
              </a:tblGrid>
              <a:tr h="1174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8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36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68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343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6" gridSpan="3">
                  <a:txBody>
                    <a:bodyPr/>
                    <a:lstStyle/>
                    <a:p>
                      <a:pPr marL="90805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8084" cy="5247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3542029"/>
                <a:gridCol w="525779"/>
                <a:gridCol w="1235710"/>
                <a:gridCol w="66039"/>
                <a:gridCol w="669289"/>
                <a:gridCol w="662939"/>
                <a:gridCol w="662940"/>
                <a:gridCol w="662940"/>
                <a:gridCol w="662940"/>
                <a:gridCol w="84454"/>
              </a:tblGrid>
              <a:tr h="1174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8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36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343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6" gridSpan="3">
                  <a:txBody>
                    <a:bodyPr/>
                    <a:lstStyle/>
                    <a:p>
                      <a:pPr marL="90805">
                        <a:lnSpc>
                          <a:spcPts val="15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Console.Write("Temperatura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Fahrenheit:");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7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825" y="1365313"/>
          <a:ext cx="8848084" cy="5247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3542029"/>
                <a:gridCol w="1662429"/>
                <a:gridCol w="99060"/>
                <a:gridCol w="66039"/>
                <a:gridCol w="669289"/>
                <a:gridCol w="662939"/>
                <a:gridCol w="662940"/>
                <a:gridCol w="662940"/>
                <a:gridCol w="662940"/>
                <a:gridCol w="84454"/>
              </a:tblGrid>
              <a:tr h="117475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9"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147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67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8968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4" gridSpan="3">
                  <a:txBody>
                    <a:bodyPr/>
                    <a:lstStyle/>
                    <a:p>
                      <a:pPr marL="90805">
                        <a:lnSpc>
                          <a:spcPts val="14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44039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Temperatura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Fahrenheit: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843" y="1365313"/>
          <a:ext cx="8818239" cy="5247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560"/>
                <a:gridCol w="1049019"/>
                <a:gridCol w="683895"/>
                <a:gridCol w="92075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9"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2766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282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5067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19678">
                <a:tc gridSpan="2">
                  <a:txBody>
                    <a:bodyPr/>
                    <a:lstStyle/>
                    <a:p>
                      <a:pPr marL="114300">
                        <a:lnSpc>
                          <a:spcPts val="1490"/>
                        </a:lnSpc>
                        <a:tabLst>
                          <a:tab pos="5410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71196">
                <a:tc rowSpan="4" gridSpan="3">
                  <a:txBody>
                    <a:bodyPr/>
                    <a:lstStyle/>
                    <a:p>
                      <a:pPr marL="114300">
                        <a:lnSpc>
                          <a:spcPts val="144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>
                  <a:txBody>
                    <a:bodyPr/>
                    <a:lstStyle/>
                    <a:p>
                      <a:pPr marL="114300">
                        <a:lnSpc>
                          <a:spcPts val="925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1871345">
                        <a:lnSpc>
                          <a:spcPct val="10000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Temperatura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7175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7181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 Fahrenheit:</a:t>
                      </a:r>
                      <a:r>
                        <a:rPr sz="1600" spc="-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68.000000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843" y="1365313"/>
          <a:ext cx="8818239" cy="5247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560"/>
                <a:gridCol w="1049019"/>
                <a:gridCol w="683895"/>
                <a:gridCol w="92075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11"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2766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282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41020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41020" algn="l"/>
                          <a:tab pos="54165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11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1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3679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3921">
                <a:tc rowSpan="2" gridSpan="2">
                  <a:txBody>
                    <a:bodyPr/>
                    <a:lstStyle/>
                    <a:p>
                      <a:pPr marL="11430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0579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  <a:lnB w="1905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64922">
                <a:tc rowSpan="2" gridSpan="3">
                  <a:txBody>
                    <a:bodyPr/>
                    <a:lstStyle/>
                    <a:p>
                      <a:pPr marL="114300">
                        <a:lnSpc>
                          <a:spcPts val="138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>
                  <a:txBody>
                    <a:bodyPr/>
                    <a:lstStyle/>
                    <a:p>
                      <a:pPr marL="114300">
                        <a:lnSpc>
                          <a:spcPts val="925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14300" marR="1871345">
                        <a:lnSpc>
                          <a:spcPct val="100000"/>
                        </a:lnSpc>
                        <a:tabLst>
                          <a:tab pos="64770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Temperatura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7175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7181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 Fahrenheit:</a:t>
                      </a:r>
                      <a:r>
                        <a:rPr sz="1600" spc="-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68.000000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18944" y="5832852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964" y="462915"/>
            <a:ext cx="6424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-5" dirty="0"/>
              <a:t> </a:t>
            </a:r>
            <a:r>
              <a:rPr spc="-10" dirty="0"/>
              <a:t>sub-rotina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1365313"/>
          <a:ext cx="8796015" cy="524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0"/>
                <a:gridCol w="1733550"/>
                <a:gridCol w="92075"/>
                <a:gridCol w="668654"/>
                <a:gridCol w="662304"/>
                <a:gridCol w="662304"/>
                <a:gridCol w="662304"/>
                <a:gridCol w="662304"/>
                <a:gridCol w="83820"/>
              </a:tblGrid>
              <a:tr h="117475">
                <a:tc rowSpan="13"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04800" indent="-21399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304800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Main(string[]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args)</a:t>
                      </a:r>
                      <a:r>
                        <a:rPr sz="1400" b="1" spc="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97579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7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fahr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Celsius:</a:t>
                      </a:r>
                      <a:r>
                        <a:rPr sz="1400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94615">
                        <a:lnSpc>
                          <a:spcPct val="100000"/>
                        </a:lnSpc>
                        <a:buAutoNum type="arabicPlain" startAt="9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cels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Convert.ToDouble(Console.ReadLine());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1752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fahr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"Temperatura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400" spc="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Fahrenheit:"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47315">
                        <a:lnSpc>
                          <a:spcPct val="100000"/>
                        </a:lnSpc>
                        <a:buAutoNum type="arabicPlain" startAt="14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Console.Write(fahr);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celsiusFahrenheit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tc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fahr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68.0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7071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2078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677E34"/>
                      </a:solidFill>
                      <a:prstDash val="solid"/>
                    </a:lnB>
                  </a:tcPr>
                </a:tc>
              </a:tr>
              <a:tr h="831056">
                <a:tc>
                  <a:txBody>
                    <a:bodyPr/>
                    <a:lstStyle/>
                    <a:p>
                      <a:pPr marL="90805">
                        <a:lnSpc>
                          <a:spcPts val="92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b="1" spc="-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22	tf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1.8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tc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871345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10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tf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24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77E3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Temperatura</a:t>
                      </a:r>
                      <a:r>
                        <a:rPr sz="1600" spc="-6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38100">
                      <a:solidFill>
                        <a:srgbClr val="677E34"/>
                      </a:solidFill>
                      <a:prstDash val="solid"/>
                    </a:lnL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R="7175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eratura em Celsius:</a:t>
                      </a:r>
                      <a:r>
                        <a:rPr sz="1600" spc="-5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7181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 Fahrenheit:</a:t>
                      </a:r>
                      <a:r>
                        <a:rPr sz="1600" spc="-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68.000000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38100">
                      <a:solidFill>
                        <a:srgbClr val="677E34"/>
                      </a:solidFill>
                      <a:prstDash val="solid"/>
                    </a:lnR>
                    <a:lnT w="38100">
                      <a:solidFill>
                        <a:srgbClr val="677E34"/>
                      </a:solidFill>
                      <a:prstDash val="solid"/>
                    </a:lnT>
                    <a:lnB w="38100">
                      <a:solidFill>
                        <a:srgbClr val="677E3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170" y="462915"/>
            <a:ext cx="4394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Tipos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425828"/>
            <a:ext cx="7920990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737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i="1" spc="-10" dirty="0">
                <a:solidFill>
                  <a:srgbClr val="C00000"/>
                </a:solidFill>
                <a:latin typeface="Calibri"/>
                <a:cs typeface="Calibri"/>
              </a:rPr>
              <a:t>Procedimento: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não </a:t>
            </a:r>
            <a:r>
              <a:rPr sz="3200" spc="-15" dirty="0">
                <a:latin typeface="Calibri"/>
                <a:cs typeface="Calibri"/>
              </a:rPr>
              <a:t>retorna 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programa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a  chamou.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procedimento </a:t>
            </a:r>
            <a:r>
              <a:rPr sz="3200" spc="-5" dirty="0">
                <a:latin typeface="Calibri"/>
                <a:cs typeface="Calibri"/>
              </a:rPr>
              <a:t>normalmente </a:t>
            </a:r>
            <a:r>
              <a:rPr sz="3200" spc="-25" dirty="0">
                <a:latin typeface="Calibri"/>
                <a:cs typeface="Calibri"/>
              </a:rPr>
              <a:t>executa </a:t>
            </a:r>
            <a:r>
              <a:rPr sz="3200" spc="-5" dirty="0">
                <a:latin typeface="Calibri"/>
                <a:cs typeface="Calibri"/>
              </a:rPr>
              <a:t>uma  </a:t>
            </a:r>
            <a:r>
              <a:rPr sz="3200" dirty="0">
                <a:latin typeface="Calibri"/>
                <a:cs typeface="Calibri"/>
              </a:rPr>
              <a:t>ação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não </a:t>
            </a:r>
            <a:r>
              <a:rPr sz="3200" spc="-20" dirty="0">
                <a:latin typeface="Calibri"/>
                <a:cs typeface="Calibri"/>
              </a:rPr>
              <a:t>gera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dados.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688" y="462915"/>
            <a:ext cx="5991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procedimento</a:t>
            </a:r>
          </a:p>
        </p:txBody>
      </p:sp>
      <p:sp>
        <p:nvSpPr>
          <p:cNvPr id="3" name="object 3"/>
          <p:cNvSpPr/>
          <p:nvPr/>
        </p:nvSpPr>
        <p:spPr>
          <a:xfrm>
            <a:off x="611187" y="1858962"/>
            <a:ext cx="6974205" cy="4276725"/>
          </a:xfrm>
          <a:custGeom>
            <a:avLst/>
            <a:gdLst/>
            <a:ahLst/>
            <a:cxnLst/>
            <a:rect l="l" t="t" r="r" b="b"/>
            <a:pathLst>
              <a:path w="6974205" h="4276725">
                <a:moveTo>
                  <a:pt x="0" y="4276725"/>
                </a:moveTo>
                <a:lnTo>
                  <a:pt x="6973824" y="4276725"/>
                </a:lnTo>
                <a:lnTo>
                  <a:pt x="6973824" y="0"/>
                </a:lnTo>
                <a:lnTo>
                  <a:pt x="0" y="0"/>
                </a:lnTo>
                <a:lnTo>
                  <a:pt x="0" y="427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244" y="1889823"/>
            <a:ext cx="6750684" cy="417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1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imprimeFormatoHora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qtdMinutos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2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indent="-48768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499745" algn="l"/>
                <a:tab pos="50038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hora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3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499745" algn="l"/>
                <a:tab pos="500380" algn="l"/>
                <a:tab pos="1109980" algn="l"/>
              </a:tabLst>
            </a:pPr>
            <a:r>
              <a:rPr sz="1600" spc="-5" dirty="0">
                <a:latin typeface="Courier New"/>
                <a:cs typeface="Courier New"/>
              </a:rPr>
              <a:t>min	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6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1841500">
              <a:lnSpc>
                <a:spcPct val="100000"/>
              </a:lnSpc>
              <a:buAutoNum type="arabicPlain" startAt="3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"{0}:{1}"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hora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7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 marR="26949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10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ts val="1920"/>
              </a:lnSpc>
              <a:buClr>
                <a:srgbClr val="000000"/>
              </a:buClr>
              <a:buFont typeface="Courier New"/>
              <a:buAutoNum type="arabicPlain" startAt="11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spcBef>
                <a:spcPts val="5"/>
              </a:spcBef>
              <a:buAutoNum type="arabicPlain" startAt="11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"Minutos para converter em</a:t>
            </a:r>
            <a:r>
              <a:rPr sz="1600" spc="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hora:"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1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1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 minutos equivale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a 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1"/>
              <a:tabLst>
                <a:tab pos="621665" algn="l"/>
                <a:tab pos="622300" algn="l"/>
              </a:tabLst>
            </a:pPr>
            <a:r>
              <a:rPr sz="1600" dirty="0">
                <a:latin typeface="Courier New"/>
                <a:cs typeface="Courier New"/>
              </a:rPr>
              <a:t>imprimeFormatoHora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minutos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 marR="3917315">
              <a:lnSpc>
                <a:spcPts val="1939"/>
              </a:lnSpc>
              <a:spcBef>
                <a:spcPts val="50"/>
              </a:spcBef>
              <a:buAutoNum type="arabicPlain" startAt="11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ReadKey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(); </a:t>
            </a:r>
            <a:r>
              <a:rPr sz="1600" spc="-5" dirty="0">
                <a:latin typeface="Courier New"/>
                <a:cs typeface="Courier New"/>
              </a:rPr>
              <a:t> 17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688" y="462915"/>
            <a:ext cx="5991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procedimento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50825" y="1951037"/>
            <a:ext cx="6091555" cy="3756025"/>
          </a:xfrm>
          <a:custGeom>
            <a:avLst/>
            <a:gdLst/>
            <a:ahLst/>
            <a:cxnLst/>
            <a:rect l="l" t="t" r="r" b="b"/>
            <a:pathLst>
              <a:path w="6091555" h="3756025">
                <a:moveTo>
                  <a:pt x="0" y="3756025"/>
                </a:moveTo>
                <a:lnTo>
                  <a:pt x="6091301" y="3756025"/>
                </a:lnTo>
                <a:lnTo>
                  <a:pt x="6091301" y="0"/>
                </a:lnTo>
                <a:lnTo>
                  <a:pt x="0" y="0"/>
                </a:lnTo>
                <a:lnTo>
                  <a:pt x="0" y="3756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65" y="1983041"/>
            <a:ext cx="5135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qtdMinutos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2410078"/>
            <a:ext cx="28994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3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  <a:tab pos="972819" algn="l"/>
              </a:tabLst>
            </a:pPr>
            <a:r>
              <a:rPr sz="1400" spc="-5" dirty="0">
                <a:latin typeface="Courier New"/>
                <a:cs typeface="Courier New"/>
              </a:rPr>
              <a:t>min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3050540"/>
            <a:ext cx="4283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"{0}:{1}"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hora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7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65" y="3690873"/>
            <a:ext cx="3539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9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10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65" y="4117720"/>
            <a:ext cx="587946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1"/>
              <a:tabLst>
                <a:tab pos="546100" algn="l"/>
                <a:tab pos="54673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"Minutos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converter em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hora:"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minutos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equivale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2924175"/>
            <a:ext cx="2386330" cy="1200150"/>
          </a:xfrm>
          <a:custGeom>
            <a:avLst/>
            <a:gdLst/>
            <a:ahLst/>
            <a:cxnLst/>
            <a:rect l="l" t="t" r="r" b="b"/>
            <a:pathLst>
              <a:path w="2386329" h="1200150">
                <a:moveTo>
                  <a:pt x="0" y="1200150"/>
                </a:moveTo>
                <a:lnTo>
                  <a:pt x="2386076" y="1200150"/>
                </a:lnTo>
                <a:lnTo>
                  <a:pt x="2386076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400" y="2924175"/>
            <a:ext cx="2386330" cy="1200150"/>
          </a:xfrm>
          <a:custGeom>
            <a:avLst/>
            <a:gdLst/>
            <a:ahLst/>
            <a:cxnLst/>
            <a:rect l="l" t="t" r="r" b="b"/>
            <a:pathLst>
              <a:path w="2386329" h="1200150">
                <a:moveTo>
                  <a:pt x="0" y="1200150"/>
                </a:moveTo>
                <a:lnTo>
                  <a:pt x="2386076" y="1200150"/>
                </a:lnTo>
                <a:lnTo>
                  <a:pt x="2386076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7790" y="2953384"/>
            <a:ext cx="169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Tipo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8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retorno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58840" y="3230245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1319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790" y="3227704"/>
            <a:ext cx="2210435" cy="831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6800"/>
              </a:lnSpc>
              <a:spcBef>
                <a:spcPts val="170"/>
              </a:spcBef>
            </a:pP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não há retorno  de valor algum,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tipo  indicado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void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0763" y="2267204"/>
            <a:ext cx="4255770" cy="1116330"/>
          </a:xfrm>
          <a:custGeom>
            <a:avLst/>
            <a:gdLst/>
            <a:ahLst/>
            <a:cxnLst/>
            <a:rect l="l" t="t" r="r" b="b"/>
            <a:pathLst>
              <a:path w="4255770" h="1116329">
                <a:moveTo>
                  <a:pt x="4200507" y="1081518"/>
                </a:moveTo>
                <a:lnTo>
                  <a:pt x="4149471" y="1096264"/>
                </a:lnTo>
                <a:lnTo>
                  <a:pt x="4144391" y="1097661"/>
                </a:lnTo>
                <a:lnTo>
                  <a:pt x="4141470" y="1102995"/>
                </a:lnTo>
                <a:lnTo>
                  <a:pt x="4142994" y="1107948"/>
                </a:lnTo>
                <a:lnTo>
                  <a:pt x="4144391" y="1113028"/>
                </a:lnTo>
                <a:lnTo>
                  <a:pt x="4149725" y="1115949"/>
                </a:lnTo>
                <a:lnTo>
                  <a:pt x="4154805" y="1114552"/>
                </a:lnTo>
                <a:lnTo>
                  <a:pt x="4239400" y="1090168"/>
                </a:lnTo>
                <a:lnTo>
                  <a:pt x="4234688" y="1090168"/>
                </a:lnTo>
                <a:lnTo>
                  <a:pt x="4200507" y="1081518"/>
                </a:lnTo>
                <a:close/>
              </a:path>
              <a:path w="4255770" h="1116329">
                <a:moveTo>
                  <a:pt x="4218556" y="1076303"/>
                </a:moveTo>
                <a:lnTo>
                  <a:pt x="4200507" y="1081518"/>
                </a:lnTo>
                <a:lnTo>
                  <a:pt x="4234688" y="1090168"/>
                </a:lnTo>
                <a:lnTo>
                  <a:pt x="4235303" y="1087755"/>
                </a:lnTo>
                <a:lnTo>
                  <a:pt x="4230243" y="1087755"/>
                </a:lnTo>
                <a:lnTo>
                  <a:pt x="4218556" y="1076303"/>
                </a:lnTo>
                <a:close/>
              </a:path>
              <a:path w="4255770" h="1116329">
                <a:moveTo>
                  <a:pt x="4176903" y="1008761"/>
                </a:moveTo>
                <a:lnTo>
                  <a:pt x="4170807" y="1008761"/>
                </a:lnTo>
                <a:lnTo>
                  <a:pt x="4167124" y="1012571"/>
                </a:lnTo>
                <a:lnTo>
                  <a:pt x="4163441" y="1016254"/>
                </a:lnTo>
                <a:lnTo>
                  <a:pt x="4163568" y="1022350"/>
                </a:lnTo>
                <a:lnTo>
                  <a:pt x="4167251" y="1026033"/>
                </a:lnTo>
                <a:lnTo>
                  <a:pt x="4205040" y="1063060"/>
                </a:lnTo>
                <a:lnTo>
                  <a:pt x="4239387" y="1071753"/>
                </a:lnTo>
                <a:lnTo>
                  <a:pt x="4234688" y="1090168"/>
                </a:lnTo>
                <a:lnTo>
                  <a:pt x="4239400" y="1090168"/>
                </a:lnTo>
                <a:lnTo>
                  <a:pt x="4255262" y="1085596"/>
                </a:lnTo>
                <a:lnTo>
                  <a:pt x="4180586" y="1012444"/>
                </a:lnTo>
                <a:lnTo>
                  <a:pt x="4176903" y="1008761"/>
                </a:lnTo>
                <a:close/>
              </a:path>
              <a:path w="4255770" h="1116329">
                <a:moveTo>
                  <a:pt x="4234307" y="1071753"/>
                </a:moveTo>
                <a:lnTo>
                  <a:pt x="4218556" y="1076303"/>
                </a:lnTo>
                <a:lnTo>
                  <a:pt x="4230243" y="1087755"/>
                </a:lnTo>
                <a:lnTo>
                  <a:pt x="4234307" y="1071753"/>
                </a:lnTo>
                <a:close/>
              </a:path>
              <a:path w="4255770" h="1116329">
                <a:moveTo>
                  <a:pt x="4239387" y="1071753"/>
                </a:moveTo>
                <a:lnTo>
                  <a:pt x="4234307" y="1071753"/>
                </a:lnTo>
                <a:lnTo>
                  <a:pt x="4230243" y="1087755"/>
                </a:lnTo>
                <a:lnTo>
                  <a:pt x="4235303" y="1087755"/>
                </a:lnTo>
                <a:lnTo>
                  <a:pt x="4239387" y="1071753"/>
                </a:lnTo>
                <a:close/>
              </a:path>
              <a:path w="4255770" h="1116329">
                <a:moveTo>
                  <a:pt x="4572" y="0"/>
                </a:moveTo>
                <a:lnTo>
                  <a:pt x="0" y="18542"/>
                </a:lnTo>
                <a:lnTo>
                  <a:pt x="4200507" y="1081518"/>
                </a:lnTo>
                <a:lnTo>
                  <a:pt x="4218556" y="1076303"/>
                </a:lnTo>
                <a:lnTo>
                  <a:pt x="4205040" y="1063060"/>
                </a:lnTo>
                <a:lnTo>
                  <a:pt x="4572" y="0"/>
                </a:lnTo>
                <a:close/>
              </a:path>
              <a:path w="4255770" h="1116329">
                <a:moveTo>
                  <a:pt x="4205040" y="1063060"/>
                </a:moveTo>
                <a:lnTo>
                  <a:pt x="4218556" y="1076303"/>
                </a:lnTo>
                <a:lnTo>
                  <a:pt x="4234307" y="1071753"/>
                </a:lnTo>
                <a:lnTo>
                  <a:pt x="4239387" y="1071753"/>
                </a:lnTo>
                <a:lnTo>
                  <a:pt x="4205040" y="1063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9362" y="2012950"/>
            <a:ext cx="586105" cy="257175"/>
          </a:xfrm>
          <a:custGeom>
            <a:avLst/>
            <a:gdLst/>
            <a:ahLst/>
            <a:cxnLst/>
            <a:rect l="l" t="t" r="r" b="b"/>
            <a:pathLst>
              <a:path w="586105" h="257175">
                <a:moveTo>
                  <a:pt x="0" y="42925"/>
                </a:moveTo>
                <a:lnTo>
                  <a:pt x="3368" y="26199"/>
                </a:lnTo>
                <a:lnTo>
                  <a:pt x="12553" y="12557"/>
                </a:lnTo>
                <a:lnTo>
                  <a:pt x="26178" y="3367"/>
                </a:lnTo>
                <a:lnTo>
                  <a:pt x="42862" y="0"/>
                </a:lnTo>
                <a:lnTo>
                  <a:pt x="542861" y="0"/>
                </a:lnTo>
                <a:lnTo>
                  <a:pt x="559587" y="3367"/>
                </a:lnTo>
                <a:lnTo>
                  <a:pt x="573230" y="12557"/>
                </a:lnTo>
                <a:lnTo>
                  <a:pt x="582420" y="26199"/>
                </a:lnTo>
                <a:lnTo>
                  <a:pt x="585787" y="42925"/>
                </a:lnTo>
                <a:lnTo>
                  <a:pt x="585787" y="214249"/>
                </a:lnTo>
                <a:lnTo>
                  <a:pt x="582420" y="230975"/>
                </a:lnTo>
                <a:lnTo>
                  <a:pt x="573230" y="244617"/>
                </a:lnTo>
                <a:lnTo>
                  <a:pt x="559587" y="253807"/>
                </a:lnTo>
                <a:lnTo>
                  <a:pt x="542861" y="257175"/>
                </a:lnTo>
                <a:lnTo>
                  <a:pt x="42862" y="257175"/>
                </a:lnTo>
                <a:lnTo>
                  <a:pt x="26178" y="253807"/>
                </a:lnTo>
                <a:lnTo>
                  <a:pt x="12553" y="244617"/>
                </a:lnTo>
                <a:lnTo>
                  <a:pt x="3368" y="230975"/>
                </a:lnTo>
                <a:lnTo>
                  <a:pt x="0" y="214249"/>
                </a:lnTo>
                <a:lnTo>
                  <a:pt x="0" y="429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dirty="0"/>
              <a:t>17</a:t>
            </a:r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551" y="462915"/>
            <a:ext cx="2616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20" dirty="0"/>
              <a:t>b</a:t>
            </a:r>
            <a:r>
              <a:rPr spc="-10" dirty="0"/>
              <a:t>-</a:t>
            </a:r>
            <a:r>
              <a:rPr spc="-75" dirty="0"/>
              <a:t>r</a:t>
            </a:r>
            <a:r>
              <a:rPr spc="-5" dirty="0"/>
              <a:t>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247775"/>
            <a:ext cx="8239759" cy="55594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35" dirty="0">
                <a:latin typeface="Calibri"/>
                <a:cs typeface="Calibri"/>
              </a:rPr>
              <a:t>Você </a:t>
            </a:r>
            <a:r>
              <a:rPr sz="2800" spc="5" dirty="0">
                <a:latin typeface="Calibri"/>
                <a:cs typeface="Calibri"/>
              </a:rPr>
              <a:t>já </a:t>
            </a:r>
            <a:r>
              <a:rPr sz="2800" spc="-10" dirty="0">
                <a:latin typeface="Calibri"/>
                <a:cs typeface="Calibri"/>
              </a:rPr>
              <a:t>utiliza </a:t>
            </a:r>
            <a:r>
              <a:rPr sz="2800" spc="-5" dirty="0">
                <a:latin typeface="Calibri"/>
                <a:cs typeface="Calibri"/>
              </a:rPr>
              <a:t>sub-rotinas </a:t>
            </a:r>
            <a:r>
              <a:rPr sz="2800" dirty="0">
                <a:latin typeface="Calibri"/>
                <a:cs typeface="Calibri"/>
              </a:rPr>
              <a:t>em seus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programas:</a:t>
            </a:r>
            <a:endParaRPr sz="2800">
              <a:latin typeface="Calibri"/>
              <a:cs typeface="Calibri"/>
            </a:endParaRPr>
          </a:p>
          <a:p>
            <a:pPr marL="756920" marR="400685" lvl="1" indent="-287020">
              <a:lnSpc>
                <a:spcPct val="101800"/>
              </a:lnSpc>
              <a:spcBef>
                <a:spcPts val="500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b="1" dirty="0">
                <a:latin typeface="Courier New"/>
                <a:cs typeface="Courier New"/>
              </a:rPr>
              <a:t>WriteLine</a:t>
            </a:r>
            <a:r>
              <a:rPr sz="2800" b="1" spc="-116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é </a:t>
            </a:r>
            <a:r>
              <a:rPr sz="2800" spc="-5" dirty="0">
                <a:latin typeface="Calibri"/>
                <a:cs typeface="Calibri"/>
              </a:rPr>
              <a:t>uma sub-rotina </a:t>
            </a:r>
            <a:r>
              <a:rPr sz="2800" dirty="0">
                <a:latin typeface="Calibri"/>
                <a:cs typeface="Calibri"/>
              </a:rPr>
              <a:t>da classe Console  que </a:t>
            </a:r>
            <a:r>
              <a:rPr sz="2800" spc="-15" dirty="0">
                <a:latin typeface="Calibri"/>
                <a:cs typeface="Calibri"/>
              </a:rPr>
              <a:t>realiza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tarefa </a:t>
            </a:r>
            <a:r>
              <a:rPr sz="2800" dirty="0">
                <a:latin typeface="Calibri"/>
                <a:cs typeface="Calibri"/>
              </a:rPr>
              <a:t>de imprimir na </a:t>
            </a:r>
            <a:r>
              <a:rPr sz="2800" spc="-10" dirty="0">
                <a:latin typeface="Calibri"/>
                <a:cs typeface="Calibri"/>
              </a:rPr>
              <a:t>tela </a:t>
            </a:r>
            <a:r>
              <a:rPr sz="2800" dirty="0">
                <a:latin typeface="Calibri"/>
                <a:cs typeface="Calibri"/>
              </a:rPr>
              <a:t>do  </a:t>
            </a:r>
            <a:r>
              <a:rPr sz="2800" spc="-10" dirty="0">
                <a:latin typeface="Calibri"/>
                <a:cs typeface="Calibri"/>
              </a:rPr>
              <a:t>computador</a:t>
            </a:r>
            <a:endParaRPr sz="2800">
              <a:latin typeface="Calibri"/>
              <a:cs typeface="Calibri"/>
            </a:endParaRPr>
          </a:p>
          <a:p>
            <a:pPr marL="756920" marR="523240" lvl="1" indent="-287020">
              <a:lnSpc>
                <a:spcPct val="101499"/>
              </a:lnSpc>
              <a:spcBef>
                <a:spcPts val="509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b="1" dirty="0">
                <a:latin typeface="Courier New"/>
                <a:cs typeface="Courier New"/>
              </a:rPr>
              <a:t>ReadLine </a:t>
            </a:r>
            <a:r>
              <a:rPr sz="2800" dirty="0">
                <a:latin typeface="Calibri"/>
                <a:cs typeface="Calibri"/>
              </a:rPr>
              <a:t>é uma </a:t>
            </a:r>
            <a:r>
              <a:rPr sz="2800" spc="-5" dirty="0">
                <a:latin typeface="Calibri"/>
                <a:cs typeface="Calibri"/>
              </a:rPr>
              <a:t>sub-rotina </a:t>
            </a:r>
            <a:r>
              <a:rPr sz="2800" dirty="0">
                <a:latin typeface="Calibri"/>
                <a:cs typeface="Calibri"/>
              </a:rPr>
              <a:t>que lê </a:t>
            </a:r>
            <a:r>
              <a:rPr sz="2800" spc="-15" dirty="0">
                <a:latin typeface="Calibri"/>
                <a:cs typeface="Calibri"/>
              </a:rPr>
              <a:t>valores </a:t>
            </a:r>
            <a:r>
              <a:rPr sz="2800" dirty="0">
                <a:latin typeface="Calibri"/>
                <a:cs typeface="Calibri"/>
              </a:rPr>
              <a:t>do  </a:t>
            </a:r>
            <a:r>
              <a:rPr sz="2800" spc="-5" dirty="0">
                <a:latin typeface="Calibri"/>
                <a:cs typeface="Calibri"/>
              </a:rPr>
              <a:t>teclado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retorna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5" dirty="0">
                <a:latin typeface="Calibri"/>
                <a:cs typeface="Calibri"/>
              </a:rPr>
              <a:t>lido </a:t>
            </a:r>
            <a:r>
              <a:rPr sz="2800" spc="-20" dirty="0">
                <a:latin typeface="Calibri"/>
                <a:cs typeface="Calibri"/>
              </a:rPr>
              <a:t>para </a:t>
            </a:r>
            <a:r>
              <a:rPr sz="2800" spc="5" dirty="0">
                <a:latin typeface="Calibri"/>
                <a:cs typeface="Calibri"/>
              </a:rPr>
              <a:t>que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mesmo  </a:t>
            </a:r>
            <a:r>
              <a:rPr sz="2800" dirty="0">
                <a:latin typeface="Calibri"/>
                <a:cs typeface="Calibri"/>
              </a:rPr>
              <a:t>possa </a:t>
            </a:r>
            <a:r>
              <a:rPr sz="2800" spc="-5" dirty="0">
                <a:latin typeface="Calibri"/>
                <a:cs typeface="Calibri"/>
              </a:rPr>
              <a:t>ser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utilizado</a:t>
            </a:r>
            <a:endParaRPr sz="2800">
              <a:latin typeface="Calibri"/>
              <a:cs typeface="Calibri"/>
            </a:endParaRPr>
          </a:p>
          <a:p>
            <a:pPr marL="756920" marR="5080" lvl="1" indent="-287020">
              <a:lnSpc>
                <a:spcPct val="103600"/>
              </a:lnSpc>
              <a:spcBef>
                <a:spcPts val="44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b="1" dirty="0">
                <a:latin typeface="Courier New"/>
                <a:cs typeface="Courier New"/>
              </a:rPr>
              <a:t>Sqrt </a:t>
            </a:r>
            <a:r>
              <a:rPr sz="2800" dirty="0">
                <a:latin typeface="Calibri"/>
                <a:cs typeface="Calibri"/>
              </a:rPr>
              <a:t>é </a:t>
            </a:r>
            <a:r>
              <a:rPr sz="2800" spc="-5" dirty="0">
                <a:latin typeface="Calibri"/>
                <a:cs typeface="Calibri"/>
              </a:rPr>
              <a:t>uma sub-rotina </a:t>
            </a:r>
            <a:r>
              <a:rPr sz="2800" dirty="0">
                <a:latin typeface="Calibri"/>
                <a:cs typeface="Calibri"/>
              </a:rPr>
              <a:t>da classe </a:t>
            </a:r>
            <a:r>
              <a:rPr sz="2800" spc="-5" dirty="0">
                <a:latin typeface="Calibri"/>
                <a:cs typeface="Calibri"/>
              </a:rPr>
              <a:t>Math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calcula 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devolve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5" dirty="0">
                <a:latin typeface="Calibri"/>
                <a:cs typeface="Calibri"/>
              </a:rPr>
              <a:t>da </a:t>
            </a:r>
            <a:r>
              <a:rPr sz="2800" spc="-20" dirty="0">
                <a:latin typeface="Calibri"/>
                <a:cs typeface="Calibri"/>
              </a:rPr>
              <a:t>raiz </a:t>
            </a:r>
            <a:r>
              <a:rPr sz="2800" spc="-5" dirty="0">
                <a:latin typeface="Calibri"/>
                <a:cs typeface="Calibri"/>
              </a:rPr>
              <a:t>quadrada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número</a:t>
            </a:r>
            <a:endParaRPr sz="2800">
              <a:latin typeface="Calibri"/>
              <a:cs typeface="Calibri"/>
            </a:endParaRPr>
          </a:p>
          <a:p>
            <a:pPr marL="756920" marR="62865" lvl="1" indent="-287020" algn="just">
              <a:lnSpc>
                <a:spcPct val="101499"/>
              </a:lnSpc>
              <a:spcBef>
                <a:spcPts val="509"/>
              </a:spcBef>
              <a:buFont typeface="Arial"/>
              <a:buChar char="•"/>
              <a:tabLst>
                <a:tab pos="757555" algn="l"/>
              </a:tabLst>
            </a:pPr>
            <a:r>
              <a:rPr sz="2800" b="1" dirty="0">
                <a:latin typeface="Courier New"/>
                <a:cs typeface="Courier New"/>
              </a:rPr>
              <a:t>Pow</a:t>
            </a:r>
            <a:r>
              <a:rPr sz="2800" b="1" spc="-114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é uma </a:t>
            </a:r>
            <a:r>
              <a:rPr sz="2800" spc="-5" dirty="0">
                <a:latin typeface="Calibri"/>
                <a:cs typeface="Calibri"/>
              </a:rPr>
              <a:t>sub-rotina </a:t>
            </a:r>
            <a:r>
              <a:rPr sz="2800" dirty="0">
                <a:latin typeface="Calibri"/>
                <a:cs typeface="Calibri"/>
              </a:rPr>
              <a:t>da classe </a:t>
            </a:r>
            <a:r>
              <a:rPr sz="2800" spc="-5" dirty="0">
                <a:latin typeface="Calibri"/>
                <a:cs typeface="Calibri"/>
              </a:rPr>
              <a:t>Math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calcula </a:t>
            </a:r>
            <a:r>
              <a:rPr sz="2800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retorna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dirty="0">
                <a:latin typeface="Calibri"/>
                <a:cs typeface="Calibri"/>
              </a:rPr>
              <a:t>da </a:t>
            </a:r>
            <a:r>
              <a:rPr sz="2800" spc="-5" dirty="0">
                <a:latin typeface="Calibri"/>
                <a:cs typeface="Calibri"/>
              </a:rPr>
              <a:t>potência, </a:t>
            </a:r>
            <a:r>
              <a:rPr sz="2800" dirty="0">
                <a:latin typeface="Calibri"/>
                <a:cs typeface="Calibri"/>
              </a:rPr>
              <a:t>dados base 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expoente  </a:t>
            </a:r>
            <a:r>
              <a:rPr sz="2800" spc="-5" dirty="0">
                <a:latin typeface="Calibri"/>
                <a:cs typeface="Calibri"/>
              </a:rPr>
              <a:t>indicados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688" y="462915"/>
            <a:ext cx="5991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procedimento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50825" y="1844675"/>
            <a:ext cx="6091555" cy="3968750"/>
          </a:xfrm>
          <a:custGeom>
            <a:avLst/>
            <a:gdLst/>
            <a:ahLst/>
            <a:cxnLst/>
            <a:rect l="l" t="t" r="r" b="b"/>
            <a:pathLst>
              <a:path w="6091555" h="3968750">
                <a:moveTo>
                  <a:pt x="0" y="3968750"/>
                </a:moveTo>
                <a:lnTo>
                  <a:pt x="6091301" y="3968750"/>
                </a:lnTo>
                <a:lnTo>
                  <a:pt x="6091301" y="0"/>
                </a:lnTo>
                <a:lnTo>
                  <a:pt x="0" y="0"/>
                </a:lnTo>
                <a:lnTo>
                  <a:pt x="0" y="396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65" y="1876361"/>
            <a:ext cx="5135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qtdMinutos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2303398"/>
            <a:ext cx="428371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3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  <a:tab pos="972819" algn="l"/>
              </a:tabLst>
            </a:pPr>
            <a:r>
              <a:rPr sz="1400" spc="-5" dirty="0">
                <a:latin typeface="Courier New"/>
                <a:cs typeface="Courier New"/>
              </a:rPr>
              <a:t>min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"{0}:{1}"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hora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3089275">
              <a:lnSpc>
                <a:spcPct val="100000"/>
              </a:lnSpc>
              <a:buClr>
                <a:srgbClr val="000000"/>
              </a:buClr>
              <a:buAutoNum type="arabicPlain" startAt="3"/>
              <a:tabLst>
                <a:tab pos="439420" algn="l"/>
                <a:tab pos="440055" algn="l"/>
              </a:tabLst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dirty="0">
                <a:latin typeface="Courier New"/>
                <a:cs typeface="Courier New"/>
              </a:rPr>
              <a:t>8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3797554"/>
            <a:ext cx="3646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10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65" y="4224273"/>
            <a:ext cx="587946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2"/>
              <a:tabLst>
                <a:tab pos="546100" algn="l"/>
                <a:tab pos="54673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"Minutos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converter 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em</a:t>
            </a:r>
            <a:r>
              <a:rPr sz="1400" spc="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hora:"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minutos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equivale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0250" y="3265678"/>
            <a:ext cx="4727575" cy="111125"/>
          </a:xfrm>
          <a:custGeom>
            <a:avLst/>
            <a:gdLst/>
            <a:ahLst/>
            <a:cxnLst/>
            <a:rect l="l" t="t" r="r" b="b"/>
            <a:pathLst>
              <a:path w="4727575" h="111125">
                <a:moveTo>
                  <a:pt x="4689674" y="55372"/>
                </a:moveTo>
                <a:lnTo>
                  <a:pt x="4623054" y="94234"/>
                </a:lnTo>
                <a:lnTo>
                  <a:pt x="4621530" y="100075"/>
                </a:lnTo>
                <a:lnTo>
                  <a:pt x="4626864" y="109220"/>
                </a:lnTo>
                <a:lnTo>
                  <a:pt x="4632706" y="110744"/>
                </a:lnTo>
                <a:lnTo>
                  <a:pt x="4711255" y="64897"/>
                </a:lnTo>
                <a:lnTo>
                  <a:pt x="4708779" y="64897"/>
                </a:lnTo>
                <a:lnTo>
                  <a:pt x="4708779" y="63626"/>
                </a:lnTo>
                <a:lnTo>
                  <a:pt x="4703826" y="63626"/>
                </a:lnTo>
                <a:lnTo>
                  <a:pt x="4689674" y="55372"/>
                </a:lnTo>
                <a:close/>
              </a:path>
              <a:path w="4727575" h="111125">
                <a:moveTo>
                  <a:pt x="4673346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4673346" y="64897"/>
                </a:lnTo>
                <a:lnTo>
                  <a:pt x="4689674" y="55372"/>
                </a:lnTo>
                <a:lnTo>
                  <a:pt x="4673346" y="45847"/>
                </a:lnTo>
                <a:close/>
              </a:path>
              <a:path w="4727575" h="111125">
                <a:moveTo>
                  <a:pt x="4711256" y="45847"/>
                </a:moveTo>
                <a:lnTo>
                  <a:pt x="4708779" y="45847"/>
                </a:lnTo>
                <a:lnTo>
                  <a:pt x="4708779" y="64897"/>
                </a:lnTo>
                <a:lnTo>
                  <a:pt x="4711255" y="64897"/>
                </a:lnTo>
                <a:lnTo>
                  <a:pt x="4727575" y="55372"/>
                </a:lnTo>
                <a:lnTo>
                  <a:pt x="4711256" y="45847"/>
                </a:lnTo>
                <a:close/>
              </a:path>
              <a:path w="4727575" h="111125">
                <a:moveTo>
                  <a:pt x="4703826" y="47117"/>
                </a:moveTo>
                <a:lnTo>
                  <a:pt x="4689674" y="55372"/>
                </a:lnTo>
                <a:lnTo>
                  <a:pt x="4703826" y="63626"/>
                </a:lnTo>
                <a:lnTo>
                  <a:pt x="4703826" y="47117"/>
                </a:lnTo>
                <a:close/>
              </a:path>
              <a:path w="4727575" h="111125">
                <a:moveTo>
                  <a:pt x="4708779" y="47117"/>
                </a:moveTo>
                <a:lnTo>
                  <a:pt x="4703826" y="47117"/>
                </a:lnTo>
                <a:lnTo>
                  <a:pt x="4703826" y="63626"/>
                </a:lnTo>
                <a:lnTo>
                  <a:pt x="4708779" y="63626"/>
                </a:lnTo>
                <a:lnTo>
                  <a:pt x="4708779" y="47117"/>
                </a:lnTo>
                <a:close/>
              </a:path>
              <a:path w="4727575" h="111125">
                <a:moveTo>
                  <a:pt x="4632706" y="0"/>
                </a:moveTo>
                <a:lnTo>
                  <a:pt x="4626864" y="1524"/>
                </a:lnTo>
                <a:lnTo>
                  <a:pt x="4621530" y="10668"/>
                </a:lnTo>
                <a:lnTo>
                  <a:pt x="4623054" y="16510"/>
                </a:lnTo>
                <a:lnTo>
                  <a:pt x="4689674" y="55372"/>
                </a:lnTo>
                <a:lnTo>
                  <a:pt x="4703826" y="47117"/>
                </a:lnTo>
                <a:lnTo>
                  <a:pt x="4708779" y="47117"/>
                </a:lnTo>
                <a:lnTo>
                  <a:pt x="4708779" y="45847"/>
                </a:lnTo>
                <a:lnTo>
                  <a:pt x="4711256" y="45847"/>
                </a:lnTo>
                <a:lnTo>
                  <a:pt x="46327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137" y="3189351"/>
            <a:ext cx="781685" cy="255904"/>
          </a:xfrm>
          <a:custGeom>
            <a:avLst/>
            <a:gdLst/>
            <a:ahLst/>
            <a:cxnLst/>
            <a:rect l="l" t="t" r="r" b="b"/>
            <a:pathLst>
              <a:path w="781685" h="255904">
                <a:moveTo>
                  <a:pt x="0" y="42545"/>
                </a:moveTo>
                <a:lnTo>
                  <a:pt x="3348" y="25985"/>
                </a:lnTo>
                <a:lnTo>
                  <a:pt x="12477" y="12461"/>
                </a:lnTo>
                <a:lnTo>
                  <a:pt x="26017" y="3343"/>
                </a:lnTo>
                <a:lnTo>
                  <a:pt x="42595" y="0"/>
                </a:lnTo>
                <a:lnTo>
                  <a:pt x="738441" y="0"/>
                </a:lnTo>
                <a:lnTo>
                  <a:pt x="755020" y="3343"/>
                </a:lnTo>
                <a:lnTo>
                  <a:pt x="768588" y="12461"/>
                </a:lnTo>
                <a:lnTo>
                  <a:pt x="777749" y="25985"/>
                </a:lnTo>
                <a:lnTo>
                  <a:pt x="781113" y="42545"/>
                </a:lnTo>
                <a:lnTo>
                  <a:pt x="781113" y="212978"/>
                </a:lnTo>
                <a:lnTo>
                  <a:pt x="777749" y="229538"/>
                </a:lnTo>
                <a:lnTo>
                  <a:pt x="768588" y="243062"/>
                </a:lnTo>
                <a:lnTo>
                  <a:pt x="755020" y="252180"/>
                </a:lnTo>
                <a:lnTo>
                  <a:pt x="738441" y="255524"/>
                </a:lnTo>
                <a:lnTo>
                  <a:pt x="42595" y="255524"/>
                </a:lnTo>
                <a:lnTo>
                  <a:pt x="26017" y="252180"/>
                </a:lnTo>
                <a:lnTo>
                  <a:pt x="12477" y="243062"/>
                </a:lnTo>
                <a:lnTo>
                  <a:pt x="3348" y="229538"/>
                </a:lnTo>
                <a:lnTo>
                  <a:pt x="0" y="212978"/>
                </a:lnTo>
                <a:lnTo>
                  <a:pt x="0" y="4254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0851" y="2536825"/>
            <a:ext cx="2386330" cy="2584450"/>
          </a:xfrm>
          <a:custGeom>
            <a:avLst/>
            <a:gdLst/>
            <a:ahLst/>
            <a:cxnLst/>
            <a:rect l="l" t="t" r="r" b="b"/>
            <a:pathLst>
              <a:path w="2386329" h="2584450">
                <a:moveTo>
                  <a:pt x="0" y="2584450"/>
                </a:moveTo>
                <a:lnTo>
                  <a:pt x="2385949" y="2584450"/>
                </a:lnTo>
                <a:lnTo>
                  <a:pt x="2385949" y="0"/>
                </a:lnTo>
                <a:lnTo>
                  <a:pt x="0" y="0"/>
                </a:lnTo>
                <a:lnTo>
                  <a:pt x="0" y="258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0851" y="2536825"/>
            <a:ext cx="2386330" cy="2584450"/>
          </a:xfrm>
          <a:custGeom>
            <a:avLst/>
            <a:gdLst/>
            <a:ahLst/>
            <a:cxnLst/>
            <a:rect l="l" t="t" r="r" b="b"/>
            <a:pathLst>
              <a:path w="2386329" h="2584450">
                <a:moveTo>
                  <a:pt x="0" y="2584450"/>
                </a:moveTo>
                <a:lnTo>
                  <a:pt x="2385949" y="2584450"/>
                </a:lnTo>
                <a:lnTo>
                  <a:pt x="2385949" y="0"/>
                </a:lnTo>
                <a:lnTo>
                  <a:pt x="0" y="0"/>
                </a:lnTo>
                <a:lnTo>
                  <a:pt x="0" y="25844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1496" y="2565653"/>
            <a:ext cx="21844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Comando</a:t>
            </a:r>
            <a:r>
              <a:rPr sz="1800" b="1" i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retorno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Como </a:t>
            </a:r>
            <a:r>
              <a:rPr sz="1800" spc="-5" dirty="0">
                <a:latin typeface="Arial"/>
                <a:cs typeface="Arial"/>
              </a:rPr>
              <a:t>não há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retorno  de </a:t>
            </a:r>
            <a:r>
              <a:rPr sz="1800" dirty="0">
                <a:latin typeface="Arial"/>
                <a:cs typeface="Arial"/>
              </a:rPr>
              <a:t>valor </a:t>
            </a:r>
            <a:r>
              <a:rPr sz="1800" spc="-5" dirty="0">
                <a:latin typeface="Arial"/>
                <a:cs typeface="Arial"/>
              </a:rPr>
              <a:t>algum, </a:t>
            </a:r>
            <a:r>
              <a:rPr sz="1800" dirty="0">
                <a:latin typeface="Arial"/>
                <a:cs typeface="Arial"/>
              </a:rPr>
              <a:t>o  comando </a:t>
            </a:r>
            <a:r>
              <a:rPr sz="1800" b="1" spc="-5" dirty="0">
                <a:latin typeface="Courier New"/>
                <a:cs typeface="Courier New"/>
              </a:rPr>
              <a:t>return  </a:t>
            </a:r>
            <a:r>
              <a:rPr sz="1800" spc="-5" dirty="0">
                <a:latin typeface="Arial"/>
                <a:cs typeface="Arial"/>
              </a:rPr>
              <a:t>aparece </a:t>
            </a:r>
            <a:r>
              <a:rPr sz="1800" b="1" spc="-5" dirty="0">
                <a:latin typeface="Arial"/>
                <a:cs typeface="Arial"/>
              </a:rPr>
              <a:t>sozinho  </a:t>
            </a:r>
            <a:r>
              <a:rPr sz="1800" dirty="0">
                <a:latin typeface="Arial"/>
                <a:cs typeface="Arial"/>
              </a:rPr>
              <a:t>(apenas </a:t>
            </a:r>
            <a:r>
              <a:rPr sz="1800" spc="-5" dirty="0">
                <a:latin typeface="Arial"/>
                <a:cs typeface="Arial"/>
              </a:rPr>
              <a:t>seguido do  ponto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vírgula) </a:t>
            </a:r>
            <a:r>
              <a:rPr sz="1800" b="1" spc="-5" dirty="0">
                <a:latin typeface="Arial"/>
                <a:cs typeface="Arial"/>
              </a:rPr>
              <a:t>ou </a:t>
            </a:r>
            <a:r>
              <a:rPr sz="1800" b="1" dirty="0">
                <a:latin typeface="Arial"/>
                <a:cs typeface="Arial"/>
              </a:rPr>
              <a:t>é  </a:t>
            </a:r>
            <a:r>
              <a:rPr sz="1800" b="1" spc="-5" dirty="0">
                <a:latin typeface="Arial"/>
                <a:cs typeface="Arial"/>
              </a:rPr>
              <a:t>omitido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dirty="0"/>
              <a:t>18</a:t>
            </a:r>
            <a:r>
              <a:rPr spc="-90" dirty="0"/>
              <a:t>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688" y="462915"/>
            <a:ext cx="5991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procedimento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50825" y="1736725"/>
            <a:ext cx="6307455" cy="4184650"/>
          </a:xfrm>
          <a:custGeom>
            <a:avLst/>
            <a:gdLst/>
            <a:ahLst/>
            <a:cxnLst/>
            <a:rect l="l" t="t" r="r" b="b"/>
            <a:pathLst>
              <a:path w="6307455" h="4184650">
                <a:moveTo>
                  <a:pt x="0" y="4184650"/>
                </a:moveTo>
                <a:lnTo>
                  <a:pt x="6307201" y="4184650"/>
                </a:lnTo>
                <a:lnTo>
                  <a:pt x="6307201" y="0"/>
                </a:lnTo>
                <a:lnTo>
                  <a:pt x="0" y="0"/>
                </a:lnTo>
                <a:lnTo>
                  <a:pt x="0" y="41846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65" y="1769745"/>
            <a:ext cx="5135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qtdMinutos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2196846"/>
            <a:ext cx="587946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ts val="168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3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  <a:tab pos="972819" algn="l"/>
              </a:tabLst>
            </a:pPr>
            <a:r>
              <a:rPr sz="1400" spc="-5" dirty="0">
                <a:latin typeface="Courier New"/>
                <a:cs typeface="Courier New"/>
              </a:rPr>
              <a:t>min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"{0}:{1}"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hora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9420" indent="-427355">
              <a:lnSpc>
                <a:spcPct val="100000"/>
              </a:lnSpc>
              <a:buClr>
                <a:srgbClr val="000000"/>
              </a:buClr>
              <a:buAutoNum type="arabicPlain" startAt="3"/>
              <a:tabLst>
                <a:tab pos="439420" algn="l"/>
                <a:tab pos="440055" algn="l"/>
              </a:tabLst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"Esta linha nunca sera executada!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400" dirty="0">
                <a:latin typeface="Courier New"/>
                <a:cs typeface="Courier New"/>
              </a:rPr>
              <a:t> 9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3904233"/>
            <a:ext cx="3646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11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65" y="4330954"/>
            <a:ext cx="587946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3"/>
              <a:tabLst>
                <a:tab pos="546100" algn="l"/>
                <a:tab pos="54673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3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"Minutos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converter em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hora:"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3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3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minutos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equivale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3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0250" y="3157727"/>
            <a:ext cx="5016500" cy="111125"/>
          </a:xfrm>
          <a:custGeom>
            <a:avLst/>
            <a:gdLst/>
            <a:ahLst/>
            <a:cxnLst/>
            <a:rect l="l" t="t" r="r" b="b"/>
            <a:pathLst>
              <a:path w="5016500" h="111125">
                <a:moveTo>
                  <a:pt x="4978599" y="55372"/>
                </a:moveTo>
                <a:lnTo>
                  <a:pt x="4911979" y="94234"/>
                </a:lnTo>
                <a:lnTo>
                  <a:pt x="4910455" y="100075"/>
                </a:lnTo>
                <a:lnTo>
                  <a:pt x="4915789" y="109220"/>
                </a:lnTo>
                <a:lnTo>
                  <a:pt x="4921631" y="110744"/>
                </a:lnTo>
                <a:lnTo>
                  <a:pt x="5000181" y="64897"/>
                </a:lnTo>
                <a:lnTo>
                  <a:pt x="4997704" y="64897"/>
                </a:lnTo>
                <a:lnTo>
                  <a:pt x="4997704" y="63626"/>
                </a:lnTo>
                <a:lnTo>
                  <a:pt x="4992751" y="63626"/>
                </a:lnTo>
                <a:lnTo>
                  <a:pt x="4978599" y="55372"/>
                </a:lnTo>
                <a:close/>
              </a:path>
              <a:path w="5016500" h="111125">
                <a:moveTo>
                  <a:pt x="4962271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4962271" y="64897"/>
                </a:lnTo>
                <a:lnTo>
                  <a:pt x="4978599" y="55372"/>
                </a:lnTo>
                <a:lnTo>
                  <a:pt x="4962271" y="45847"/>
                </a:lnTo>
                <a:close/>
              </a:path>
              <a:path w="5016500" h="111125">
                <a:moveTo>
                  <a:pt x="5000180" y="45847"/>
                </a:moveTo>
                <a:lnTo>
                  <a:pt x="4997704" y="45847"/>
                </a:lnTo>
                <a:lnTo>
                  <a:pt x="4997704" y="64897"/>
                </a:lnTo>
                <a:lnTo>
                  <a:pt x="5000181" y="64897"/>
                </a:lnTo>
                <a:lnTo>
                  <a:pt x="5016500" y="55372"/>
                </a:lnTo>
                <a:lnTo>
                  <a:pt x="5000180" y="45847"/>
                </a:lnTo>
                <a:close/>
              </a:path>
              <a:path w="5016500" h="111125">
                <a:moveTo>
                  <a:pt x="4992751" y="47117"/>
                </a:moveTo>
                <a:lnTo>
                  <a:pt x="4978599" y="55372"/>
                </a:lnTo>
                <a:lnTo>
                  <a:pt x="4992751" y="63626"/>
                </a:lnTo>
                <a:lnTo>
                  <a:pt x="4992751" y="47117"/>
                </a:lnTo>
                <a:close/>
              </a:path>
              <a:path w="5016500" h="111125">
                <a:moveTo>
                  <a:pt x="4997704" y="47117"/>
                </a:moveTo>
                <a:lnTo>
                  <a:pt x="4992751" y="47117"/>
                </a:lnTo>
                <a:lnTo>
                  <a:pt x="4992751" y="63626"/>
                </a:lnTo>
                <a:lnTo>
                  <a:pt x="4997704" y="63626"/>
                </a:lnTo>
                <a:lnTo>
                  <a:pt x="4997704" y="47117"/>
                </a:lnTo>
                <a:close/>
              </a:path>
              <a:path w="5016500" h="111125">
                <a:moveTo>
                  <a:pt x="4921631" y="0"/>
                </a:moveTo>
                <a:lnTo>
                  <a:pt x="4915789" y="1524"/>
                </a:lnTo>
                <a:lnTo>
                  <a:pt x="4910455" y="10668"/>
                </a:lnTo>
                <a:lnTo>
                  <a:pt x="4911979" y="16510"/>
                </a:lnTo>
                <a:lnTo>
                  <a:pt x="4978599" y="55372"/>
                </a:lnTo>
                <a:lnTo>
                  <a:pt x="4992751" y="47117"/>
                </a:lnTo>
                <a:lnTo>
                  <a:pt x="4997704" y="47117"/>
                </a:lnTo>
                <a:lnTo>
                  <a:pt x="4997704" y="45847"/>
                </a:lnTo>
                <a:lnTo>
                  <a:pt x="5000180" y="45847"/>
                </a:lnTo>
                <a:lnTo>
                  <a:pt x="49216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137" y="3094101"/>
            <a:ext cx="781685" cy="203200"/>
          </a:xfrm>
          <a:custGeom>
            <a:avLst/>
            <a:gdLst/>
            <a:ahLst/>
            <a:cxnLst/>
            <a:rect l="l" t="t" r="r" b="b"/>
            <a:pathLst>
              <a:path w="781685" h="203200">
                <a:moveTo>
                  <a:pt x="0" y="33782"/>
                </a:moveTo>
                <a:lnTo>
                  <a:pt x="2661" y="20627"/>
                </a:lnTo>
                <a:lnTo>
                  <a:pt x="9920" y="9890"/>
                </a:lnTo>
                <a:lnTo>
                  <a:pt x="20686" y="2653"/>
                </a:lnTo>
                <a:lnTo>
                  <a:pt x="33870" y="0"/>
                </a:lnTo>
                <a:lnTo>
                  <a:pt x="747204" y="0"/>
                </a:lnTo>
                <a:lnTo>
                  <a:pt x="760378" y="2653"/>
                </a:lnTo>
                <a:lnTo>
                  <a:pt x="771159" y="9890"/>
                </a:lnTo>
                <a:lnTo>
                  <a:pt x="778440" y="20627"/>
                </a:lnTo>
                <a:lnTo>
                  <a:pt x="781113" y="33782"/>
                </a:lnTo>
                <a:lnTo>
                  <a:pt x="781113" y="169290"/>
                </a:lnTo>
                <a:lnTo>
                  <a:pt x="778440" y="182465"/>
                </a:lnTo>
                <a:lnTo>
                  <a:pt x="771159" y="193246"/>
                </a:lnTo>
                <a:lnTo>
                  <a:pt x="760378" y="200527"/>
                </a:lnTo>
                <a:lnTo>
                  <a:pt x="747204" y="203200"/>
                </a:lnTo>
                <a:lnTo>
                  <a:pt x="33870" y="203200"/>
                </a:lnTo>
                <a:lnTo>
                  <a:pt x="20686" y="200527"/>
                </a:lnTo>
                <a:lnTo>
                  <a:pt x="9920" y="193246"/>
                </a:lnTo>
                <a:lnTo>
                  <a:pt x="2661" y="182465"/>
                </a:lnTo>
                <a:lnTo>
                  <a:pt x="0" y="169290"/>
                </a:lnTo>
                <a:lnTo>
                  <a:pt x="0" y="3378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59626" y="2260600"/>
            <a:ext cx="2386330" cy="31388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 marR="901065">
              <a:lnSpc>
                <a:spcPct val="100000"/>
              </a:lnSpc>
              <a:spcBef>
                <a:spcPts val="325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Comando</a:t>
            </a:r>
            <a:r>
              <a:rPr sz="1800" b="1" i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retorno</a:t>
            </a:r>
            <a:endParaRPr sz="1800">
              <a:latin typeface="Arial"/>
              <a:cs typeface="Arial"/>
            </a:endParaRPr>
          </a:p>
          <a:p>
            <a:pPr marL="92710" marR="869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Cuidado ao usar </a:t>
            </a:r>
            <a:r>
              <a:rPr sz="1800" dirty="0">
                <a:latin typeface="Arial"/>
                <a:cs typeface="Arial"/>
              </a:rPr>
              <a:t>o  comando </a:t>
            </a:r>
            <a:r>
              <a:rPr sz="1800" b="1" spc="-5" dirty="0">
                <a:latin typeface="Courier New"/>
                <a:cs typeface="Courier New"/>
              </a:rPr>
              <a:t>return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no  </a:t>
            </a:r>
            <a:r>
              <a:rPr sz="1800" dirty="0">
                <a:latin typeface="Arial"/>
                <a:cs typeface="Arial"/>
              </a:rPr>
              <a:t>meio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uma sub-  </a:t>
            </a:r>
            <a:r>
              <a:rPr sz="1800" spc="-5" dirty="0">
                <a:latin typeface="Arial"/>
                <a:cs typeface="Arial"/>
              </a:rPr>
              <a:t>rotina, pois, </a:t>
            </a:r>
            <a:r>
              <a:rPr sz="1800" dirty="0">
                <a:latin typeface="Arial"/>
                <a:cs typeface="Arial"/>
              </a:rPr>
              <a:t>mesmo  </a:t>
            </a:r>
            <a:r>
              <a:rPr sz="1800" spc="-5" dirty="0">
                <a:latin typeface="Arial"/>
                <a:cs typeface="Arial"/>
              </a:rPr>
              <a:t>que haja comandos  depois,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sub-rotina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  </a:t>
            </a:r>
            <a:r>
              <a:rPr sz="1800" spc="-5" dirty="0">
                <a:latin typeface="Arial"/>
                <a:cs typeface="Arial"/>
              </a:rPr>
              <a:t>encerrada assim que  </a:t>
            </a:r>
            <a:r>
              <a:rPr sz="1800" dirty="0">
                <a:latin typeface="Arial"/>
                <a:cs typeface="Arial"/>
              </a:rPr>
              <a:t>o comando </a:t>
            </a:r>
            <a:r>
              <a:rPr sz="1800" b="1" spc="-5" dirty="0">
                <a:latin typeface="Courier New"/>
                <a:cs typeface="Courier New"/>
              </a:rPr>
              <a:t>return 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executado.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65" y="5428230"/>
            <a:ext cx="45275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latin typeface="Courier New"/>
                <a:cs typeface="Courier New"/>
              </a:rPr>
              <a:t>18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19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930" y="5428230"/>
            <a:ext cx="19418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688" y="462915"/>
            <a:ext cx="5991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procedimento</a:t>
            </a:r>
          </a:p>
        </p:txBody>
      </p:sp>
      <p:sp>
        <p:nvSpPr>
          <p:cNvPr id="3" name="object 3"/>
          <p:cNvSpPr/>
          <p:nvPr/>
        </p:nvSpPr>
        <p:spPr>
          <a:xfrm>
            <a:off x="250825" y="1951037"/>
            <a:ext cx="6091555" cy="3756025"/>
          </a:xfrm>
          <a:custGeom>
            <a:avLst/>
            <a:gdLst/>
            <a:ahLst/>
            <a:cxnLst/>
            <a:rect l="l" t="t" r="r" b="b"/>
            <a:pathLst>
              <a:path w="6091555" h="3756025">
                <a:moveTo>
                  <a:pt x="0" y="3756025"/>
                </a:moveTo>
                <a:lnTo>
                  <a:pt x="6091301" y="3756025"/>
                </a:lnTo>
                <a:lnTo>
                  <a:pt x="6091301" y="0"/>
                </a:lnTo>
                <a:lnTo>
                  <a:pt x="0" y="0"/>
                </a:lnTo>
                <a:lnTo>
                  <a:pt x="0" y="3756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65" y="1983041"/>
            <a:ext cx="5135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qtdMinutos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2410078"/>
            <a:ext cx="428371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3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  <a:tab pos="972819" algn="l"/>
              </a:tabLst>
            </a:pPr>
            <a:r>
              <a:rPr sz="1400" spc="-5" dirty="0">
                <a:latin typeface="Courier New"/>
                <a:cs typeface="Courier New"/>
              </a:rPr>
              <a:t>min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"{0}:{1}"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hora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7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3690873"/>
            <a:ext cx="3539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9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10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65" y="4117720"/>
            <a:ext cx="587946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1"/>
              <a:tabLst>
                <a:tab pos="546100" algn="l"/>
                <a:tab pos="54673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"Minutos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converter em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hora:"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minutos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equivale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3409315">
              <a:lnSpc>
                <a:spcPts val="1700"/>
              </a:lnSpc>
              <a:spcBef>
                <a:spcPts val="40"/>
              </a:spcBef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6421" y="2708275"/>
            <a:ext cx="2494280" cy="2440940"/>
          </a:xfrm>
          <a:custGeom>
            <a:avLst/>
            <a:gdLst/>
            <a:ahLst/>
            <a:cxnLst/>
            <a:rect l="l" t="t" r="r" b="b"/>
            <a:pathLst>
              <a:path w="2494279" h="2440940">
                <a:moveTo>
                  <a:pt x="2467208" y="26463"/>
                </a:moveTo>
                <a:lnTo>
                  <a:pt x="2448814" y="31075"/>
                </a:lnTo>
                <a:lnTo>
                  <a:pt x="0" y="2426843"/>
                </a:lnTo>
                <a:lnTo>
                  <a:pt x="13207" y="2440432"/>
                </a:lnTo>
                <a:lnTo>
                  <a:pt x="2462232" y="44581"/>
                </a:lnTo>
                <a:lnTo>
                  <a:pt x="2467208" y="26463"/>
                </a:lnTo>
                <a:close/>
              </a:path>
              <a:path w="2494279" h="2440940">
                <a:moveTo>
                  <a:pt x="2492534" y="6350"/>
                </a:moveTo>
                <a:lnTo>
                  <a:pt x="2474087" y="6350"/>
                </a:lnTo>
                <a:lnTo>
                  <a:pt x="2487421" y="19938"/>
                </a:lnTo>
                <a:lnTo>
                  <a:pt x="2462232" y="44581"/>
                </a:lnTo>
                <a:lnTo>
                  <a:pt x="2446781" y="100837"/>
                </a:lnTo>
                <a:lnTo>
                  <a:pt x="2449703" y="106045"/>
                </a:lnTo>
                <a:lnTo>
                  <a:pt x="2459863" y="108838"/>
                </a:lnTo>
                <a:lnTo>
                  <a:pt x="2465196" y="105790"/>
                </a:lnTo>
                <a:lnTo>
                  <a:pt x="2492534" y="6350"/>
                </a:lnTo>
                <a:close/>
              </a:path>
              <a:path w="2494279" h="2440940">
                <a:moveTo>
                  <a:pt x="2494279" y="0"/>
                </a:moveTo>
                <a:lnTo>
                  <a:pt x="2387727" y="26797"/>
                </a:lnTo>
                <a:lnTo>
                  <a:pt x="2384679" y="31876"/>
                </a:lnTo>
                <a:lnTo>
                  <a:pt x="2385949" y="37084"/>
                </a:lnTo>
                <a:lnTo>
                  <a:pt x="2387218" y="42163"/>
                </a:lnTo>
                <a:lnTo>
                  <a:pt x="2392426" y="45212"/>
                </a:lnTo>
                <a:lnTo>
                  <a:pt x="2448814" y="31075"/>
                </a:lnTo>
                <a:lnTo>
                  <a:pt x="2474087" y="6350"/>
                </a:lnTo>
                <a:lnTo>
                  <a:pt x="2492534" y="6350"/>
                </a:lnTo>
                <a:lnTo>
                  <a:pt x="2494279" y="0"/>
                </a:lnTo>
                <a:close/>
              </a:path>
              <a:path w="2494279" h="2440940">
                <a:moveTo>
                  <a:pt x="2478324" y="10667"/>
                </a:moveTo>
                <a:lnTo>
                  <a:pt x="2471546" y="10667"/>
                </a:lnTo>
                <a:lnTo>
                  <a:pt x="2483104" y="22478"/>
                </a:lnTo>
                <a:lnTo>
                  <a:pt x="2467208" y="26463"/>
                </a:lnTo>
                <a:lnTo>
                  <a:pt x="2462232" y="44581"/>
                </a:lnTo>
                <a:lnTo>
                  <a:pt x="2487421" y="19938"/>
                </a:lnTo>
                <a:lnTo>
                  <a:pt x="2478324" y="10667"/>
                </a:lnTo>
                <a:close/>
              </a:path>
              <a:path w="2494279" h="2440940">
                <a:moveTo>
                  <a:pt x="2474087" y="6350"/>
                </a:moveTo>
                <a:lnTo>
                  <a:pt x="2448814" y="31075"/>
                </a:lnTo>
                <a:lnTo>
                  <a:pt x="2467208" y="26463"/>
                </a:lnTo>
                <a:lnTo>
                  <a:pt x="2471546" y="10667"/>
                </a:lnTo>
                <a:lnTo>
                  <a:pt x="2478324" y="10667"/>
                </a:lnTo>
                <a:lnTo>
                  <a:pt x="2474087" y="6350"/>
                </a:lnTo>
                <a:close/>
              </a:path>
              <a:path w="2494279" h="2440940">
                <a:moveTo>
                  <a:pt x="2471546" y="10667"/>
                </a:moveTo>
                <a:lnTo>
                  <a:pt x="2467208" y="26463"/>
                </a:lnTo>
                <a:lnTo>
                  <a:pt x="2483104" y="22478"/>
                </a:lnTo>
                <a:lnTo>
                  <a:pt x="2471546" y="1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087" y="5013325"/>
            <a:ext cx="3067685" cy="257175"/>
          </a:xfrm>
          <a:custGeom>
            <a:avLst/>
            <a:gdLst/>
            <a:ahLst/>
            <a:cxnLst/>
            <a:rect l="l" t="t" r="r" b="b"/>
            <a:pathLst>
              <a:path w="3067685" h="257175">
                <a:moveTo>
                  <a:pt x="0" y="42925"/>
                </a:moveTo>
                <a:lnTo>
                  <a:pt x="3368" y="26199"/>
                </a:lnTo>
                <a:lnTo>
                  <a:pt x="12553" y="12557"/>
                </a:lnTo>
                <a:lnTo>
                  <a:pt x="26178" y="3367"/>
                </a:lnTo>
                <a:lnTo>
                  <a:pt x="42862" y="0"/>
                </a:lnTo>
                <a:lnTo>
                  <a:pt x="3024187" y="0"/>
                </a:lnTo>
                <a:lnTo>
                  <a:pt x="3040860" y="3367"/>
                </a:lnTo>
                <a:lnTo>
                  <a:pt x="3054508" y="12557"/>
                </a:lnTo>
                <a:lnTo>
                  <a:pt x="3063728" y="26199"/>
                </a:lnTo>
                <a:lnTo>
                  <a:pt x="3067113" y="42925"/>
                </a:lnTo>
                <a:lnTo>
                  <a:pt x="3067113" y="214249"/>
                </a:lnTo>
                <a:lnTo>
                  <a:pt x="3063728" y="230975"/>
                </a:lnTo>
                <a:lnTo>
                  <a:pt x="3054508" y="244617"/>
                </a:lnTo>
                <a:lnTo>
                  <a:pt x="3040860" y="253807"/>
                </a:lnTo>
                <a:lnTo>
                  <a:pt x="3024187" y="257175"/>
                </a:lnTo>
                <a:lnTo>
                  <a:pt x="42862" y="257175"/>
                </a:lnTo>
                <a:lnTo>
                  <a:pt x="26178" y="253807"/>
                </a:lnTo>
                <a:lnTo>
                  <a:pt x="12553" y="244617"/>
                </a:lnTo>
                <a:lnTo>
                  <a:pt x="3368" y="230975"/>
                </a:lnTo>
                <a:lnTo>
                  <a:pt x="0" y="214249"/>
                </a:lnTo>
                <a:lnTo>
                  <a:pt x="0" y="429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34201" y="2349500"/>
            <a:ext cx="253047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Chamada</a:t>
            </a:r>
            <a:endParaRPr sz="1800">
              <a:latin typeface="Arial"/>
              <a:cs typeface="Arial"/>
            </a:endParaRPr>
          </a:p>
          <a:p>
            <a:pPr marL="92710" marR="207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chamada a </a:t>
            </a:r>
            <a:r>
              <a:rPr sz="1800" spc="-5" dirty="0">
                <a:latin typeface="Arial"/>
                <a:cs typeface="Arial"/>
              </a:rPr>
              <a:t>um  procedimento  normalmente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aparece  </a:t>
            </a:r>
            <a:r>
              <a:rPr sz="1800" spc="-10" dirty="0">
                <a:latin typeface="Arial"/>
                <a:cs typeface="Arial"/>
              </a:rPr>
              <a:t>sozinha </a:t>
            </a:r>
            <a:r>
              <a:rPr sz="1800" spc="-5" dirty="0">
                <a:latin typeface="Arial"/>
                <a:cs typeface="Arial"/>
              </a:rPr>
              <a:t>em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5" dirty="0">
                <a:latin typeface="Arial"/>
                <a:cs typeface="Arial"/>
              </a:rPr>
              <a:t>linha 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comando.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462915"/>
            <a:ext cx="7018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50" y="1560575"/>
            <a:ext cx="6091555" cy="3756025"/>
          </a:xfrm>
          <a:custGeom>
            <a:avLst/>
            <a:gdLst/>
            <a:ahLst/>
            <a:cxnLst/>
            <a:rect l="l" t="t" r="r" b="b"/>
            <a:pathLst>
              <a:path w="6091555" h="3756025">
                <a:moveTo>
                  <a:pt x="0" y="3756025"/>
                </a:moveTo>
                <a:lnTo>
                  <a:pt x="6091301" y="3756025"/>
                </a:lnTo>
                <a:lnTo>
                  <a:pt x="6091301" y="0"/>
                </a:lnTo>
                <a:lnTo>
                  <a:pt x="0" y="0"/>
                </a:lnTo>
                <a:lnTo>
                  <a:pt x="0" y="3756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89" y="1592579"/>
            <a:ext cx="5135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1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qtdMinutos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89" y="2019553"/>
            <a:ext cx="5879465" cy="322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3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5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  <a:tab pos="972819" algn="l"/>
              </a:tabLst>
            </a:pPr>
            <a:r>
              <a:rPr sz="1400" spc="-5" dirty="0">
                <a:latin typeface="Courier New"/>
                <a:cs typeface="Courier New"/>
              </a:rPr>
              <a:t>min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 marR="1600200">
              <a:lnSpc>
                <a:spcPct val="100000"/>
              </a:lnSpc>
              <a:buAutoNum type="arabicPlain" startAt="3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"{0}:{1}"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hora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 marR="23444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10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ourier New"/>
              <a:buAutoNum type="arabicPlain" startAt="11"/>
              <a:tabLst>
                <a:tab pos="546100" algn="l"/>
                <a:tab pos="54673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"Minutos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para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converter em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hora:"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minutos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equivale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imprimeFormatoHora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 marR="3409315">
              <a:lnSpc>
                <a:spcPts val="1700"/>
              </a:lnSpc>
              <a:spcBef>
                <a:spcPts val="40"/>
              </a:spcBef>
              <a:buAutoNum type="arabicPlain" startAt="11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8700" y="1462049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6756" y="1462049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69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0717" y="1462049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8772" y="1462049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6702" y="1462049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69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8700" y="1831111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6756" y="1831111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69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0717" y="1831111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8772" y="1831111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6702" y="1831111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69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8700" y="2200173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6756" y="2200173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69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0717" y="2200173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8772" y="2200173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6702" y="2200173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69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8700" y="256923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6756" y="2569235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69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60717" y="256923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8772" y="256923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69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6702" y="2569235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69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8700" y="2938170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6756" y="2938170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0717" y="2938170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8772" y="2938170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6702" y="2938170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8700" y="3307232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6756" y="3307232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60717" y="3307232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8772" y="3307232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6702" y="3307232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08700" y="3676294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6756" y="3676294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717" y="3676294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8772" y="3676294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56702" y="3676294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8700" y="4045356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56756" y="4045356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0717" y="4045356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08772" y="4045356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56702" y="4045356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8700" y="4414291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56756" y="4414291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60717" y="4414291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8772" y="4414291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56702" y="4414291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08700" y="4783353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6756" y="4783353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60717" y="4783353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08772" y="4783353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56702" y="4783353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8700" y="515241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56756" y="5152415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0717" y="515241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08772" y="515241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56702" y="5152415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08700" y="5521452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56756" y="5521452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60717" y="5521452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8772" y="5521452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56702" y="5521452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8700" y="589047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8043" y="369036"/>
                </a:lnTo>
                <a:lnTo>
                  <a:pt x="448043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56756" y="5890475"/>
            <a:ext cx="704215" cy="369570"/>
          </a:xfrm>
          <a:custGeom>
            <a:avLst/>
            <a:gdLst/>
            <a:ahLst/>
            <a:cxnLst/>
            <a:rect l="l" t="t" r="r" b="b"/>
            <a:pathLst>
              <a:path w="704215" h="369570">
                <a:moveTo>
                  <a:pt x="0" y="369036"/>
                </a:moveTo>
                <a:lnTo>
                  <a:pt x="703999" y="369036"/>
                </a:lnTo>
                <a:lnTo>
                  <a:pt x="703999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0717" y="589047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08772" y="5890475"/>
            <a:ext cx="448309" cy="369570"/>
          </a:xfrm>
          <a:custGeom>
            <a:avLst/>
            <a:gdLst/>
            <a:ahLst/>
            <a:cxnLst/>
            <a:rect l="l" t="t" r="r" b="b"/>
            <a:pathLst>
              <a:path w="448309" h="369570">
                <a:moveTo>
                  <a:pt x="0" y="369036"/>
                </a:moveTo>
                <a:lnTo>
                  <a:pt x="447992" y="369036"/>
                </a:lnTo>
                <a:lnTo>
                  <a:pt x="447992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56702" y="5890475"/>
            <a:ext cx="895350" cy="369570"/>
          </a:xfrm>
          <a:custGeom>
            <a:avLst/>
            <a:gdLst/>
            <a:ahLst/>
            <a:cxnLst/>
            <a:rect l="l" t="t" r="r" b="b"/>
            <a:pathLst>
              <a:path w="895350" h="369570">
                <a:moveTo>
                  <a:pt x="0" y="369036"/>
                </a:moveTo>
                <a:lnTo>
                  <a:pt x="895197" y="369036"/>
                </a:lnTo>
                <a:lnTo>
                  <a:pt x="895197" y="0"/>
                </a:lnTo>
                <a:lnTo>
                  <a:pt x="0" y="0"/>
                </a:lnTo>
                <a:lnTo>
                  <a:pt x="0" y="369036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56756" y="145580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60717" y="145580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08772" y="145580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56702" y="145580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02350" y="1831085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02350" y="2200148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02350" y="2569210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02350" y="293827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02350" y="3307207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02350" y="3676269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02350" y="4045330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02350" y="441439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02350" y="4783328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02350" y="5152390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02350" y="552145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02350" y="5890488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8700" y="145580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51925" y="145580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02350" y="1462150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02350" y="625951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9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136004" y="1517650"/>
            <a:ext cx="2917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080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linha </a:t>
            </a:r>
            <a:r>
              <a:rPr sz="14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Minutos </a:t>
            </a:r>
            <a:r>
              <a:rPr sz="14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qtdMinutos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3284601"/>
            <a:ext cx="5233035" cy="255904"/>
          </a:xfrm>
          <a:custGeom>
            <a:avLst/>
            <a:gdLst/>
            <a:ahLst/>
            <a:cxnLst/>
            <a:rect l="l" t="t" r="r" b="b"/>
            <a:pathLst>
              <a:path w="5233035" h="255904">
                <a:moveTo>
                  <a:pt x="0" y="42545"/>
                </a:moveTo>
                <a:lnTo>
                  <a:pt x="3348" y="25985"/>
                </a:lnTo>
                <a:lnTo>
                  <a:pt x="12477" y="12461"/>
                </a:lnTo>
                <a:lnTo>
                  <a:pt x="26017" y="3343"/>
                </a:lnTo>
                <a:lnTo>
                  <a:pt x="42595" y="0"/>
                </a:lnTo>
                <a:lnTo>
                  <a:pt x="5189791" y="0"/>
                </a:lnTo>
                <a:lnTo>
                  <a:pt x="5206370" y="3343"/>
                </a:lnTo>
                <a:lnTo>
                  <a:pt x="5219938" y="12461"/>
                </a:lnTo>
                <a:lnTo>
                  <a:pt x="5229099" y="25985"/>
                </a:lnTo>
                <a:lnTo>
                  <a:pt x="5232463" y="42545"/>
                </a:lnTo>
                <a:lnTo>
                  <a:pt x="5232463" y="212978"/>
                </a:lnTo>
                <a:lnTo>
                  <a:pt x="5229099" y="229538"/>
                </a:lnTo>
                <a:lnTo>
                  <a:pt x="5219938" y="243062"/>
                </a:lnTo>
                <a:lnTo>
                  <a:pt x="5206370" y="252180"/>
                </a:lnTo>
                <a:lnTo>
                  <a:pt x="5189791" y="255524"/>
                </a:lnTo>
                <a:lnTo>
                  <a:pt x="42595" y="255524"/>
                </a:lnTo>
                <a:lnTo>
                  <a:pt x="26017" y="252180"/>
                </a:lnTo>
                <a:lnTo>
                  <a:pt x="12477" y="243062"/>
                </a:lnTo>
                <a:lnTo>
                  <a:pt x="3348" y="229538"/>
                </a:lnTo>
                <a:lnTo>
                  <a:pt x="0" y="212978"/>
                </a:lnTo>
                <a:lnTo>
                  <a:pt x="0" y="4254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250" y="1481200"/>
          <a:ext cx="8936988" cy="4918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8525"/>
                <a:gridCol w="112395"/>
                <a:gridCol w="342900"/>
                <a:gridCol w="706120"/>
                <a:gridCol w="449579"/>
                <a:gridCol w="449579"/>
                <a:gridCol w="89789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qtdMinutos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03402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Consol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ReadKe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67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64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65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6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6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6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6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6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6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6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642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1219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6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3933825"/>
            <a:ext cx="5833110" cy="255904"/>
          </a:xfrm>
          <a:custGeom>
            <a:avLst/>
            <a:gdLst/>
            <a:ahLst/>
            <a:cxnLst/>
            <a:rect l="l" t="t" r="r" b="b"/>
            <a:pathLst>
              <a:path w="5833110" h="255904">
                <a:moveTo>
                  <a:pt x="0" y="42544"/>
                </a:moveTo>
                <a:lnTo>
                  <a:pt x="3348" y="25985"/>
                </a:lnTo>
                <a:lnTo>
                  <a:pt x="12477" y="12461"/>
                </a:lnTo>
                <a:lnTo>
                  <a:pt x="26017" y="3343"/>
                </a:lnTo>
                <a:lnTo>
                  <a:pt x="42595" y="0"/>
                </a:lnTo>
                <a:lnTo>
                  <a:pt x="5789866" y="0"/>
                </a:lnTo>
                <a:lnTo>
                  <a:pt x="5806445" y="3343"/>
                </a:lnTo>
                <a:lnTo>
                  <a:pt x="5820013" y="12461"/>
                </a:lnTo>
                <a:lnTo>
                  <a:pt x="5829174" y="25985"/>
                </a:lnTo>
                <a:lnTo>
                  <a:pt x="5832538" y="42544"/>
                </a:lnTo>
                <a:lnTo>
                  <a:pt x="5832538" y="212979"/>
                </a:lnTo>
                <a:lnTo>
                  <a:pt x="5829174" y="229558"/>
                </a:lnTo>
                <a:lnTo>
                  <a:pt x="5820013" y="243125"/>
                </a:lnTo>
                <a:lnTo>
                  <a:pt x="5806445" y="252287"/>
                </a:lnTo>
                <a:lnTo>
                  <a:pt x="5789866" y="255650"/>
                </a:lnTo>
                <a:lnTo>
                  <a:pt x="42595" y="255650"/>
                </a:lnTo>
                <a:lnTo>
                  <a:pt x="26017" y="252287"/>
                </a:lnTo>
                <a:lnTo>
                  <a:pt x="12477" y="243125"/>
                </a:lnTo>
                <a:lnTo>
                  <a:pt x="3348" y="229558"/>
                </a:lnTo>
                <a:lnTo>
                  <a:pt x="0" y="212979"/>
                </a:lnTo>
                <a:lnTo>
                  <a:pt x="0" y="4254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1600" spc="-1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4221226"/>
            <a:ext cx="5545455" cy="224154"/>
          </a:xfrm>
          <a:custGeom>
            <a:avLst/>
            <a:gdLst/>
            <a:ahLst/>
            <a:cxnLst/>
            <a:rect l="l" t="t" r="r" b="b"/>
            <a:pathLst>
              <a:path w="5545455" h="224154">
                <a:moveTo>
                  <a:pt x="0" y="37211"/>
                </a:moveTo>
                <a:lnTo>
                  <a:pt x="2931" y="22717"/>
                </a:lnTo>
                <a:lnTo>
                  <a:pt x="10926" y="10890"/>
                </a:lnTo>
                <a:lnTo>
                  <a:pt x="22786" y="2920"/>
                </a:lnTo>
                <a:lnTo>
                  <a:pt x="37312" y="0"/>
                </a:lnTo>
                <a:lnTo>
                  <a:pt x="5507799" y="0"/>
                </a:lnTo>
                <a:lnTo>
                  <a:pt x="5522313" y="2920"/>
                </a:lnTo>
                <a:lnTo>
                  <a:pt x="5534183" y="10890"/>
                </a:lnTo>
                <a:lnTo>
                  <a:pt x="5542196" y="22717"/>
                </a:lnTo>
                <a:lnTo>
                  <a:pt x="5545137" y="37211"/>
                </a:lnTo>
                <a:lnTo>
                  <a:pt x="5545137" y="186436"/>
                </a:lnTo>
                <a:lnTo>
                  <a:pt x="5542196" y="200949"/>
                </a:lnTo>
                <a:lnTo>
                  <a:pt x="5534183" y="212820"/>
                </a:lnTo>
                <a:lnTo>
                  <a:pt x="5522313" y="220833"/>
                </a:lnTo>
                <a:lnTo>
                  <a:pt x="5507799" y="223774"/>
                </a:lnTo>
                <a:lnTo>
                  <a:pt x="37312" y="223774"/>
                </a:lnTo>
                <a:lnTo>
                  <a:pt x="22786" y="220833"/>
                </a:lnTo>
                <a:lnTo>
                  <a:pt x="10926" y="212820"/>
                </a:lnTo>
                <a:lnTo>
                  <a:pt x="2931" y="200949"/>
                </a:lnTo>
                <a:lnTo>
                  <a:pt x="0" y="186436"/>
                </a:lnTo>
                <a:lnTo>
                  <a:pt x="0" y="3721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4416425"/>
            <a:ext cx="5977255" cy="225425"/>
          </a:xfrm>
          <a:custGeom>
            <a:avLst/>
            <a:gdLst/>
            <a:ahLst/>
            <a:cxnLst/>
            <a:rect l="l" t="t" r="r" b="b"/>
            <a:pathLst>
              <a:path w="5977255" h="225425">
                <a:moveTo>
                  <a:pt x="0" y="37592"/>
                </a:moveTo>
                <a:lnTo>
                  <a:pt x="2953" y="22931"/>
                </a:lnTo>
                <a:lnTo>
                  <a:pt x="11006" y="10985"/>
                </a:lnTo>
                <a:lnTo>
                  <a:pt x="22947" y="2944"/>
                </a:lnTo>
                <a:lnTo>
                  <a:pt x="37566" y="0"/>
                </a:lnTo>
                <a:lnTo>
                  <a:pt x="5939345" y="0"/>
                </a:lnTo>
                <a:lnTo>
                  <a:pt x="5954006" y="2944"/>
                </a:lnTo>
                <a:lnTo>
                  <a:pt x="5965952" y="10985"/>
                </a:lnTo>
                <a:lnTo>
                  <a:pt x="5973992" y="22931"/>
                </a:lnTo>
                <a:lnTo>
                  <a:pt x="5976937" y="37592"/>
                </a:lnTo>
                <a:lnTo>
                  <a:pt x="5976937" y="187832"/>
                </a:lnTo>
                <a:lnTo>
                  <a:pt x="5973992" y="202493"/>
                </a:lnTo>
                <a:lnTo>
                  <a:pt x="5965952" y="214439"/>
                </a:lnTo>
                <a:lnTo>
                  <a:pt x="5954006" y="222480"/>
                </a:lnTo>
                <a:lnTo>
                  <a:pt x="5939345" y="225425"/>
                </a:lnTo>
                <a:lnTo>
                  <a:pt x="37566" y="225425"/>
                </a:lnTo>
                <a:lnTo>
                  <a:pt x="22947" y="222480"/>
                </a:lnTo>
                <a:lnTo>
                  <a:pt x="11006" y="214439"/>
                </a:lnTo>
                <a:lnTo>
                  <a:pt x="2953" y="202493"/>
                </a:lnTo>
                <a:lnTo>
                  <a:pt x="0" y="187832"/>
                </a:lnTo>
                <a:lnTo>
                  <a:pt x="0" y="3759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4326" y="1503425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0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279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496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685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4079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</a:t>
                      </a:r>
                      <a:r>
                        <a:rPr sz="1600" spc="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4605401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465"/>
                </a:moveTo>
                <a:lnTo>
                  <a:pt x="2953" y="22877"/>
                </a:lnTo>
                <a:lnTo>
                  <a:pt x="11006" y="10969"/>
                </a:lnTo>
                <a:lnTo>
                  <a:pt x="22947" y="2942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2"/>
                </a:lnTo>
                <a:lnTo>
                  <a:pt x="5221430" y="10969"/>
                </a:lnTo>
                <a:lnTo>
                  <a:pt x="5229500" y="22877"/>
                </a:lnTo>
                <a:lnTo>
                  <a:pt x="5232463" y="37465"/>
                </a:lnTo>
                <a:lnTo>
                  <a:pt x="5232463" y="187832"/>
                </a:lnTo>
                <a:lnTo>
                  <a:pt x="5229500" y="202439"/>
                </a:lnTo>
                <a:lnTo>
                  <a:pt x="5221430" y="214391"/>
                </a:lnTo>
                <a:lnTo>
                  <a:pt x="5209478" y="222462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62"/>
                </a:lnTo>
                <a:lnTo>
                  <a:pt x="11006" y="214391"/>
                </a:lnTo>
                <a:lnTo>
                  <a:pt x="2953" y="202439"/>
                </a:lnTo>
                <a:lnTo>
                  <a:pt x="0" y="187832"/>
                </a:lnTo>
                <a:lnTo>
                  <a:pt x="0" y="3746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</a:t>
                      </a:r>
                      <a:r>
                        <a:rPr sz="1600" spc="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1628775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591"/>
                </a:moveTo>
                <a:lnTo>
                  <a:pt x="2953" y="22931"/>
                </a:lnTo>
                <a:lnTo>
                  <a:pt x="11006" y="10985"/>
                </a:lnTo>
                <a:lnTo>
                  <a:pt x="22947" y="2944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4"/>
                </a:lnTo>
                <a:lnTo>
                  <a:pt x="5221430" y="10985"/>
                </a:lnTo>
                <a:lnTo>
                  <a:pt x="5229500" y="22931"/>
                </a:lnTo>
                <a:lnTo>
                  <a:pt x="5232463" y="37591"/>
                </a:lnTo>
                <a:lnTo>
                  <a:pt x="5232463" y="187833"/>
                </a:lnTo>
                <a:lnTo>
                  <a:pt x="5229500" y="202493"/>
                </a:lnTo>
                <a:lnTo>
                  <a:pt x="5221430" y="214439"/>
                </a:lnTo>
                <a:lnTo>
                  <a:pt x="5209478" y="222480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80"/>
                </a:lnTo>
                <a:lnTo>
                  <a:pt x="11006" y="214439"/>
                </a:lnTo>
                <a:lnTo>
                  <a:pt x="2953" y="202493"/>
                </a:lnTo>
                <a:lnTo>
                  <a:pt x="0" y="187833"/>
                </a:lnTo>
                <a:lnTo>
                  <a:pt x="0" y="37591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</a:t>
                      </a:r>
                      <a:r>
                        <a:rPr sz="1600" spc="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551" y="462915"/>
            <a:ext cx="2616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20" dirty="0"/>
              <a:t>b</a:t>
            </a:r>
            <a:r>
              <a:rPr spc="-10" dirty="0"/>
              <a:t>-</a:t>
            </a:r>
            <a:r>
              <a:rPr spc="-75" dirty="0"/>
              <a:t>r</a:t>
            </a:r>
            <a:r>
              <a:rPr spc="-5" dirty="0"/>
              <a:t>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27" y="1463421"/>
            <a:ext cx="8179434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Repare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10" dirty="0">
                <a:latin typeface="Calibri"/>
                <a:cs typeface="Calibri"/>
              </a:rPr>
              <a:t>você </a:t>
            </a:r>
            <a:r>
              <a:rPr sz="2800" dirty="0">
                <a:latin typeface="Calibri"/>
                <a:cs typeface="Calibri"/>
              </a:rPr>
              <a:t>não </a:t>
            </a:r>
            <a:r>
              <a:rPr sz="2800" spc="-5" dirty="0">
                <a:latin typeface="Calibri"/>
                <a:cs typeface="Calibri"/>
              </a:rPr>
              <a:t>precisa </a:t>
            </a:r>
            <a:r>
              <a:rPr sz="2800" dirty="0">
                <a:latin typeface="Calibri"/>
                <a:cs typeface="Calibri"/>
              </a:rPr>
              <a:t>saber </a:t>
            </a:r>
            <a:r>
              <a:rPr sz="2800" spc="-10" dirty="0">
                <a:latin typeface="Calibri"/>
                <a:cs typeface="Calibri"/>
              </a:rPr>
              <a:t>como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sub-  </a:t>
            </a:r>
            <a:r>
              <a:rPr sz="2800" spc="-5" dirty="0">
                <a:latin typeface="Calibri"/>
                <a:cs typeface="Calibri"/>
              </a:rPr>
              <a:t>rotinas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WriteLine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ReadLine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ourier New"/>
                <a:cs typeface="Courier New"/>
              </a:rPr>
              <a:t>Sqrt</a:t>
            </a:r>
            <a:r>
              <a:rPr sz="2800" b="1" spc="-107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ourier New"/>
                <a:cs typeface="Courier New"/>
              </a:rPr>
              <a:t>Pow</a:t>
            </a:r>
            <a:r>
              <a:rPr sz="2800" b="1" spc="-106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alibri"/>
                <a:cs typeface="Calibri"/>
              </a:rPr>
              <a:t>foram  </a:t>
            </a:r>
            <a:r>
              <a:rPr sz="2800" dirty="0">
                <a:latin typeface="Calibri"/>
                <a:cs typeface="Calibri"/>
              </a:rPr>
              <a:t>implementadas, </a:t>
            </a:r>
            <a:r>
              <a:rPr sz="2800" spc="-5" dirty="0">
                <a:latin typeface="Calibri"/>
                <a:cs typeface="Calibri"/>
              </a:rPr>
              <a:t>precisa </a:t>
            </a:r>
            <a:r>
              <a:rPr sz="2800" dirty="0">
                <a:latin typeface="Calibri"/>
                <a:cs typeface="Calibri"/>
              </a:rPr>
              <a:t>saber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apenas:</a:t>
            </a:r>
            <a:endParaRPr sz="2800">
              <a:latin typeface="Calibri"/>
              <a:cs typeface="Calibri"/>
            </a:endParaRPr>
          </a:p>
          <a:p>
            <a:pPr marL="756920" marR="135191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o que a </a:t>
            </a:r>
            <a:r>
              <a:rPr sz="2800" spc="-5" dirty="0">
                <a:latin typeface="Calibri"/>
                <a:cs typeface="Calibri"/>
              </a:rPr>
              <a:t>sub-rotina </a:t>
            </a:r>
            <a:r>
              <a:rPr sz="2800" spc="-15" dirty="0">
                <a:latin typeface="Calibri"/>
                <a:cs typeface="Calibri"/>
              </a:rPr>
              <a:t>faz, isto </a:t>
            </a:r>
            <a:r>
              <a:rPr sz="2800" dirty="0">
                <a:latin typeface="Calibri"/>
                <a:cs typeface="Calibri"/>
              </a:rPr>
              <a:t>é, qual a </a:t>
            </a:r>
            <a:r>
              <a:rPr sz="2800" spc="-25" dirty="0">
                <a:latin typeface="Calibri"/>
                <a:cs typeface="Calibri"/>
              </a:rPr>
              <a:t>tarefa  </a:t>
            </a:r>
            <a:r>
              <a:rPr sz="2800" spc="-15" dirty="0">
                <a:latin typeface="Calibri"/>
                <a:cs typeface="Calibri"/>
              </a:rPr>
              <a:t>executada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ela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spc="-10" dirty="0">
                <a:latin typeface="Calibri"/>
                <a:cs typeface="Calibri"/>
              </a:rPr>
              <a:t>como </a:t>
            </a:r>
            <a:r>
              <a:rPr sz="2800" dirty="0">
                <a:latin typeface="Calibri"/>
                <a:cs typeface="Calibri"/>
              </a:rPr>
              <a:t>ela pode ser </a:t>
            </a:r>
            <a:r>
              <a:rPr sz="2800" spc="-5" dirty="0">
                <a:latin typeface="Calibri"/>
                <a:cs typeface="Calibri"/>
              </a:rPr>
              <a:t>utilizada </a:t>
            </a:r>
            <a:r>
              <a:rPr sz="2800" dirty="0">
                <a:latin typeface="Calibri"/>
                <a:cs typeface="Calibri"/>
              </a:rPr>
              <a:t>(sua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sintaxe)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2265426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464"/>
                </a:moveTo>
                <a:lnTo>
                  <a:pt x="2953" y="22877"/>
                </a:lnTo>
                <a:lnTo>
                  <a:pt x="11006" y="10969"/>
                </a:lnTo>
                <a:lnTo>
                  <a:pt x="22947" y="2942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2"/>
                </a:lnTo>
                <a:lnTo>
                  <a:pt x="5221430" y="10969"/>
                </a:lnTo>
                <a:lnTo>
                  <a:pt x="5229500" y="22877"/>
                </a:lnTo>
                <a:lnTo>
                  <a:pt x="5232463" y="37464"/>
                </a:lnTo>
                <a:lnTo>
                  <a:pt x="5232463" y="187833"/>
                </a:lnTo>
                <a:lnTo>
                  <a:pt x="5229500" y="202439"/>
                </a:lnTo>
                <a:lnTo>
                  <a:pt x="5221430" y="214391"/>
                </a:lnTo>
                <a:lnTo>
                  <a:pt x="5209478" y="222462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62"/>
                </a:lnTo>
                <a:lnTo>
                  <a:pt x="11006" y="214391"/>
                </a:lnTo>
                <a:lnTo>
                  <a:pt x="2953" y="202439"/>
                </a:lnTo>
                <a:lnTo>
                  <a:pt x="0" y="187833"/>
                </a:lnTo>
                <a:lnTo>
                  <a:pt x="0" y="3746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</a:t>
                      </a:r>
                      <a:r>
                        <a:rPr sz="1600" spc="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2481326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464"/>
                </a:moveTo>
                <a:lnTo>
                  <a:pt x="2953" y="22877"/>
                </a:lnTo>
                <a:lnTo>
                  <a:pt x="11006" y="10969"/>
                </a:lnTo>
                <a:lnTo>
                  <a:pt x="22947" y="2942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2"/>
                </a:lnTo>
                <a:lnTo>
                  <a:pt x="5221430" y="10969"/>
                </a:lnTo>
                <a:lnTo>
                  <a:pt x="5229500" y="22877"/>
                </a:lnTo>
                <a:lnTo>
                  <a:pt x="5232463" y="37464"/>
                </a:lnTo>
                <a:lnTo>
                  <a:pt x="5232463" y="187833"/>
                </a:lnTo>
                <a:lnTo>
                  <a:pt x="5229500" y="202439"/>
                </a:lnTo>
                <a:lnTo>
                  <a:pt x="5221430" y="214391"/>
                </a:lnTo>
                <a:lnTo>
                  <a:pt x="5209478" y="222462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62"/>
                </a:lnTo>
                <a:lnTo>
                  <a:pt x="11006" y="214391"/>
                </a:lnTo>
                <a:lnTo>
                  <a:pt x="2953" y="202439"/>
                </a:lnTo>
                <a:lnTo>
                  <a:pt x="0" y="187833"/>
                </a:lnTo>
                <a:lnTo>
                  <a:pt x="0" y="3746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</a:t>
                      </a:r>
                      <a:r>
                        <a:rPr sz="1600" spc="2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2697226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464"/>
                </a:moveTo>
                <a:lnTo>
                  <a:pt x="2953" y="22877"/>
                </a:lnTo>
                <a:lnTo>
                  <a:pt x="11006" y="10969"/>
                </a:lnTo>
                <a:lnTo>
                  <a:pt x="22947" y="2942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2"/>
                </a:lnTo>
                <a:lnTo>
                  <a:pt x="5221430" y="10969"/>
                </a:lnTo>
                <a:lnTo>
                  <a:pt x="5229500" y="22877"/>
                </a:lnTo>
                <a:lnTo>
                  <a:pt x="5232463" y="37464"/>
                </a:lnTo>
                <a:lnTo>
                  <a:pt x="5232463" y="187833"/>
                </a:lnTo>
                <a:lnTo>
                  <a:pt x="5229500" y="202439"/>
                </a:lnTo>
                <a:lnTo>
                  <a:pt x="5221430" y="214391"/>
                </a:lnTo>
                <a:lnTo>
                  <a:pt x="5209478" y="222462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62"/>
                </a:lnTo>
                <a:lnTo>
                  <a:pt x="11006" y="214391"/>
                </a:lnTo>
                <a:lnTo>
                  <a:pt x="2953" y="202439"/>
                </a:lnTo>
                <a:lnTo>
                  <a:pt x="0" y="187833"/>
                </a:lnTo>
                <a:lnTo>
                  <a:pt x="0" y="3746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5:45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4616450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592"/>
                </a:moveTo>
                <a:lnTo>
                  <a:pt x="2953" y="22931"/>
                </a:lnTo>
                <a:lnTo>
                  <a:pt x="11006" y="10985"/>
                </a:lnTo>
                <a:lnTo>
                  <a:pt x="22947" y="2944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4"/>
                </a:lnTo>
                <a:lnTo>
                  <a:pt x="5221430" y="10985"/>
                </a:lnTo>
                <a:lnTo>
                  <a:pt x="5229500" y="22931"/>
                </a:lnTo>
                <a:lnTo>
                  <a:pt x="5232463" y="37592"/>
                </a:lnTo>
                <a:lnTo>
                  <a:pt x="5232463" y="187832"/>
                </a:lnTo>
                <a:lnTo>
                  <a:pt x="5229500" y="202493"/>
                </a:lnTo>
                <a:lnTo>
                  <a:pt x="5221430" y="214439"/>
                </a:lnTo>
                <a:lnTo>
                  <a:pt x="5209478" y="222480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80"/>
                </a:lnTo>
                <a:lnTo>
                  <a:pt x="11006" y="214439"/>
                </a:lnTo>
                <a:lnTo>
                  <a:pt x="2953" y="202493"/>
                </a:lnTo>
                <a:lnTo>
                  <a:pt x="0" y="187832"/>
                </a:lnTo>
                <a:lnTo>
                  <a:pt x="0" y="3759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5:45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72" y="276532"/>
            <a:ext cx="7051040" cy="119507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</a:t>
            </a:r>
            <a:r>
              <a:rPr spc="30" dirty="0"/>
              <a:t> </a:t>
            </a:r>
            <a:r>
              <a:rPr spc="-20" dirty="0"/>
              <a:t>procedimento</a:t>
            </a: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8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7" y="4848225"/>
            <a:ext cx="5233035" cy="225425"/>
          </a:xfrm>
          <a:custGeom>
            <a:avLst/>
            <a:gdLst/>
            <a:ahLst/>
            <a:cxnLst/>
            <a:rect l="l" t="t" r="r" b="b"/>
            <a:pathLst>
              <a:path w="5233035" h="225425">
                <a:moveTo>
                  <a:pt x="0" y="37592"/>
                </a:moveTo>
                <a:lnTo>
                  <a:pt x="2953" y="22931"/>
                </a:lnTo>
                <a:lnTo>
                  <a:pt x="11006" y="10985"/>
                </a:lnTo>
                <a:lnTo>
                  <a:pt x="22947" y="2944"/>
                </a:lnTo>
                <a:lnTo>
                  <a:pt x="37566" y="0"/>
                </a:lnTo>
                <a:lnTo>
                  <a:pt x="5194871" y="0"/>
                </a:lnTo>
                <a:lnTo>
                  <a:pt x="5209478" y="2944"/>
                </a:lnTo>
                <a:lnTo>
                  <a:pt x="5221430" y="10985"/>
                </a:lnTo>
                <a:lnTo>
                  <a:pt x="5229500" y="22931"/>
                </a:lnTo>
                <a:lnTo>
                  <a:pt x="5232463" y="37592"/>
                </a:lnTo>
                <a:lnTo>
                  <a:pt x="5232463" y="187832"/>
                </a:lnTo>
                <a:lnTo>
                  <a:pt x="5229500" y="202493"/>
                </a:lnTo>
                <a:lnTo>
                  <a:pt x="5221430" y="214439"/>
                </a:lnTo>
                <a:lnTo>
                  <a:pt x="5209478" y="222480"/>
                </a:lnTo>
                <a:lnTo>
                  <a:pt x="5194871" y="225425"/>
                </a:lnTo>
                <a:lnTo>
                  <a:pt x="37566" y="225425"/>
                </a:lnTo>
                <a:lnTo>
                  <a:pt x="22947" y="222480"/>
                </a:lnTo>
                <a:lnTo>
                  <a:pt x="11006" y="214439"/>
                </a:lnTo>
                <a:lnTo>
                  <a:pt x="2953" y="202493"/>
                </a:lnTo>
                <a:lnTo>
                  <a:pt x="0" y="187832"/>
                </a:lnTo>
                <a:lnTo>
                  <a:pt x="0" y="3759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7976" y="224777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7976" y="261683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7976" y="298589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7976" y="3354832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7976" y="3723894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7976" y="409295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7976" y="446201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7976" y="483095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7976" y="520001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7976" y="5569077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7976" y="5938113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7976" y="1509775"/>
            <a:ext cx="2957830" cy="0"/>
          </a:xfrm>
          <a:custGeom>
            <a:avLst/>
            <a:gdLst/>
            <a:ahLst/>
            <a:cxnLst/>
            <a:rect l="l" t="t" r="r" b="b"/>
            <a:pathLst>
              <a:path w="2957829">
                <a:moveTo>
                  <a:pt x="0" y="0"/>
                </a:moveTo>
                <a:lnTo>
                  <a:pt x="29574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387" y="1509775"/>
          <a:ext cx="8956038" cy="478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0"/>
                <a:gridCol w="137160"/>
                <a:gridCol w="341629"/>
                <a:gridCol w="704215"/>
                <a:gridCol w="447675"/>
                <a:gridCol w="447675"/>
                <a:gridCol w="895984"/>
              </a:tblGrid>
              <a:tr h="343535">
                <a:tc rowSpan="11">
                  <a:txBody>
                    <a:bodyPr/>
                    <a:lstStyle/>
                    <a:p>
                      <a:pPr marL="90805" marR="77597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  <a:tab pos="105156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28139">
                        <a:lnSpc>
                          <a:spcPct val="100000"/>
                        </a:lnSpc>
                        <a:buAutoNum type="arabicPlain" startAt="3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71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1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"Minutos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para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converter em</a:t>
                      </a:r>
                      <a:r>
                        <a:rPr sz="1400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hora:"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equivale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imprimeFormatoHora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437254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1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ReadKey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17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116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2524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spc="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os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 345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345 minutos equivale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2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5:45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4E9E9"/>
                    </a:solidFill>
                  </a:tcPr>
                </a:tc>
              </a:tr>
              <a:tr h="369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8D0D0"/>
                    </a:solidFill>
                  </a:tcPr>
                </a:tc>
              </a:tr>
              <a:tr h="381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170" y="462915"/>
            <a:ext cx="4394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Tipos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425828"/>
            <a:ext cx="8070850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i="1" spc="-15" dirty="0">
                <a:solidFill>
                  <a:srgbClr val="C00000"/>
                </a:solidFill>
                <a:latin typeface="Calibri"/>
                <a:cs typeface="Calibri"/>
              </a:rPr>
              <a:t>Função: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15" dirty="0">
                <a:latin typeface="Calibri"/>
                <a:cs typeface="Calibri"/>
              </a:rPr>
              <a:t>retorna </a:t>
            </a:r>
            <a:r>
              <a:rPr sz="3200" spc="-5" dirty="0">
                <a:latin typeface="Calibri"/>
                <a:cs typeface="Calibri"/>
              </a:rPr>
              <a:t>um único </a:t>
            </a:r>
            <a:r>
              <a:rPr sz="3200" spc="-10" dirty="0">
                <a:latin typeface="Calibri"/>
                <a:cs typeface="Calibri"/>
              </a:rPr>
              <a:t>valor  </a:t>
            </a:r>
            <a:r>
              <a:rPr sz="3200" spc="-15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programa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chamou.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9334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Funções </a:t>
            </a:r>
            <a:r>
              <a:rPr sz="3200" dirty="0">
                <a:latin typeface="Calibri"/>
                <a:cs typeface="Calibri"/>
              </a:rPr>
              <a:t>são </a:t>
            </a:r>
            <a:r>
              <a:rPr sz="3200" spc="-10" dirty="0">
                <a:latin typeface="Calibri"/>
                <a:cs typeface="Calibri"/>
              </a:rPr>
              <a:t>utilizadas </a:t>
            </a:r>
            <a:r>
              <a:rPr sz="3200" spc="-15" dirty="0">
                <a:latin typeface="Calibri"/>
                <a:cs typeface="Calibri"/>
              </a:rPr>
              <a:t>para </a:t>
            </a:r>
            <a:r>
              <a:rPr sz="3200" spc="-10" dirty="0">
                <a:latin typeface="Calibri"/>
                <a:cs typeface="Calibri"/>
              </a:rPr>
              <a:t>realizar </a:t>
            </a:r>
            <a:r>
              <a:rPr sz="3200" spc="-5" dirty="0">
                <a:latin typeface="Calibri"/>
                <a:cs typeface="Calibri"/>
              </a:rPr>
              <a:t>uma  </a:t>
            </a:r>
            <a:r>
              <a:rPr sz="3200" spc="-10" dirty="0">
                <a:latin typeface="Calibri"/>
                <a:cs typeface="Calibri"/>
              </a:rPr>
              <a:t>operação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retornam </a:t>
            </a:r>
            <a:r>
              <a:rPr sz="3200" dirty="0">
                <a:latin typeface="Calibri"/>
                <a:cs typeface="Calibri"/>
              </a:rPr>
              <a:t>alguma </a:t>
            </a:r>
            <a:r>
              <a:rPr sz="3200" spc="-15" dirty="0">
                <a:latin typeface="Calibri"/>
                <a:cs typeface="Calibri"/>
              </a:rPr>
              <a:t>resposta relativa  </a:t>
            </a:r>
            <a:r>
              <a:rPr sz="3200" dirty="0">
                <a:latin typeface="Calibri"/>
                <a:cs typeface="Calibri"/>
              </a:rPr>
              <a:t>à </a:t>
            </a:r>
            <a:r>
              <a:rPr sz="3200" spc="-10" dirty="0">
                <a:latin typeface="Calibri"/>
                <a:cs typeface="Calibri"/>
              </a:rPr>
              <a:t>operação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realizada.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70" y="462915"/>
            <a:ext cx="434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/>
          <p:nvPr/>
        </p:nvSpPr>
        <p:spPr>
          <a:xfrm>
            <a:off x="827087" y="1520761"/>
            <a:ext cx="6232525" cy="4770755"/>
          </a:xfrm>
          <a:custGeom>
            <a:avLst/>
            <a:gdLst/>
            <a:ahLst/>
            <a:cxnLst/>
            <a:rect l="l" t="t" r="r" b="b"/>
            <a:pathLst>
              <a:path w="6232525" h="4770755">
                <a:moveTo>
                  <a:pt x="0" y="4770501"/>
                </a:moveTo>
                <a:lnTo>
                  <a:pt x="6232525" y="4770501"/>
                </a:lnTo>
                <a:lnTo>
                  <a:pt x="6232525" y="0"/>
                </a:lnTo>
                <a:lnTo>
                  <a:pt x="0" y="0"/>
                </a:lnTo>
                <a:lnTo>
                  <a:pt x="0" y="47705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144" y="2042540"/>
            <a:ext cx="6016625" cy="417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4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indent="-48768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499745" algn="l"/>
                <a:tab pos="50038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totalMinutos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5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totalMinutos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 indent="-48768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499745" algn="l"/>
                <a:tab pos="50038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totalMinutos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8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10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12"/>
              <a:tabLst>
                <a:tab pos="621665" algn="l"/>
                <a:tab pos="622300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"Horas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minutos:"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ts val="1920"/>
              </a:lnSpc>
              <a:spcBef>
                <a:spcPts val="5"/>
              </a:spcBef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min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"{0}:{1}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 {2}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minutos."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477645" indent="-1465580">
              <a:lnSpc>
                <a:spcPct val="100000"/>
              </a:lnSpc>
              <a:buAutoNum type="arabicPlain" startAt="12"/>
              <a:tabLst>
                <a:tab pos="1477645" algn="l"/>
                <a:tab pos="1478280" algn="l"/>
              </a:tabLst>
            </a:pP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5" dirty="0">
                <a:latin typeface="Courier New"/>
                <a:cs typeface="Courier New"/>
              </a:rPr>
              <a:t>min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19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754251"/>
            <a:ext cx="6232525" cy="4770755"/>
          </a:xfrm>
          <a:custGeom>
            <a:avLst/>
            <a:gdLst/>
            <a:ahLst/>
            <a:cxnLst/>
            <a:rect l="l" t="t" r="r" b="b"/>
            <a:pathLst>
              <a:path w="6232525" h="4770755">
                <a:moveTo>
                  <a:pt x="0" y="4770374"/>
                </a:moveTo>
                <a:lnTo>
                  <a:pt x="6232525" y="4770374"/>
                </a:lnTo>
                <a:lnTo>
                  <a:pt x="6232525" y="0"/>
                </a:lnTo>
                <a:lnTo>
                  <a:pt x="0" y="0"/>
                </a:lnTo>
                <a:lnTo>
                  <a:pt x="0" y="4770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65" y="2275840"/>
            <a:ext cx="6017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2763773"/>
            <a:ext cx="43046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totalMinutos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5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totalMinutos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totalMinutos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3983291"/>
            <a:ext cx="4182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10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4471416"/>
            <a:ext cx="5894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2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"Horas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minutos:"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1570" y="462915"/>
            <a:ext cx="434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40143" y="2810192"/>
            <a:ext cx="212153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345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Tipo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retorno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tipo </a:t>
            </a:r>
            <a:r>
              <a:rPr sz="1800" spc="-5" dirty="0">
                <a:latin typeface="Arial"/>
                <a:cs typeface="Arial"/>
              </a:rPr>
              <a:t>informado  deve ser definido 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base no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dado  </a:t>
            </a:r>
            <a:r>
              <a:rPr sz="1800" spc="-10" dirty="0">
                <a:latin typeface="Arial"/>
                <a:cs typeface="Arial"/>
              </a:rPr>
              <a:t>produzido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pela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função. Neste </a:t>
            </a:r>
            <a:r>
              <a:rPr sz="1800" dirty="0">
                <a:latin typeface="Arial"/>
                <a:cs typeface="Arial"/>
              </a:rPr>
              <a:t>caso,  o </a:t>
            </a:r>
            <a:r>
              <a:rPr sz="1800" spc="-5" dirty="0">
                <a:latin typeface="Arial"/>
                <a:cs typeface="Arial"/>
              </a:rPr>
              <a:t>valor que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função  </a:t>
            </a:r>
            <a:r>
              <a:rPr sz="1800" dirty="0">
                <a:latin typeface="Arial"/>
                <a:cs typeface="Arial"/>
              </a:rPr>
              <a:t>vai retornar </a:t>
            </a:r>
            <a:r>
              <a:rPr sz="1800" spc="-5" dirty="0">
                <a:latin typeface="Arial"/>
                <a:cs typeface="Arial"/>
              </a:rPr>
              <a:t>deve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  </a:t>
            </a:r>
            <a:r>
              <a:rPr sz="1800" spc="-5" dirty="0">
                <a:latin typeface="Arial"/>
                <a:cs typeface="Arial"/>
              </a:rPr>
              <a:t>um número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inteiro.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75" y="2311400"/>
            <a:ext cx="414655" cy="217804"/>
          </a:xfrm>
          <a:custGeom>
            <a:avLst/>
            <a:gdLst/>
            <a:ahLst/>
            <a:cxnLst/>
            <a:rect l="l" t="t" r="r" b="b"/>
            <a:pathLst>
              <a:path w="414655" h="217805">
                <a:moveTo>
                  <a:pt x="0" y="36195"/>
                </a:moveTo>
                <a:lnTo>
                  <a:pt x="2833" y="22127"/>
                </a:lnTo>
                <a:lnTo>
                  <a:pt x="10572" y="10620"/>
                </a:lnTo>
                <a:lnTo>
                  <a:pt x="22074" y="2851"/>
                </a:lnTo>
                <a:lnTo>
                  <a:pt x="36195" y="0"/>
                </a:lnTo>
                <a:lnTo>
                  <a:pt x="378079" y="0"/>
                </a:lnTo>
                <a:lnTo>
                  <a:pt x="392146" y="2851"/>
                </a:lnTo>
                <a:lnTo>
                  <a:pt x="403653" y="10620"/>
                </a:lnTo>
                <a:lnTo>
                  <a:pt x="411422" y="22127"/>
                </a:lnTo>
                <a:lnTo>
                  <a:pt x="414274" y="36195"/>
                </a:lnTo>
                <a:lnTo>
                  <a:pt x="414274" y="181228"/>
                </a:lnTo>
                <a:lnTo>
                  <a:pt x="411422" y="195369"/>
                </a:lnTo>
                <a:lnTo>
                  <a:pt x="403653" y="206914"/>
                </a:lnTo>
                <a:lnTo>
                  <a:pt x="392146" y="214697"/>
                </a:lnTo>
                <a:lnTo>
                  <a:pt x="378079" y="217550"/>
                </a:lnTo>
                <a:lnTo>
                  <a:pt x="36195" y="217550"/>
                </a:lnTo>
                <a:lnTo>
                  <a:pt x="22074" y="214697"/>
                </a:lnTo>
                <a:lnTo>
                  <a:pt x="10572" y="206914"/>
                </a:lnTo>
                <a:lnTo>
                  <a:pt x="2833" y="195369"/>
                </a:lnTo>
                <a:lnTo>
                  <a:pt x="0" y="181228"/>
                </a:lnTo>
                <a:lnTo>
                  <a:pt x="0" y="3619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8013" y="2519426"/>
            <a:ext cx="5031740" cy="452755"/>
          </a:xfrm>
          <a:custGeom>
            <a:avLst/>
            <a:gdLst/>
            <a:ahLst/>
            <a:cxnLst/>
            <a:rect l="l" t="t" r="r" b="b"/>
            <a:pathLst>
              <a:path w="5031740" h="452755">
                <a:moveTo>
                  <a:pt x="4976960" y="409992"/>
                </a:moveTo>
                <a:lnTo>
                  <a:pt x="4924425" y="435356"/>
                </a:lnTo>
                <a:lnTo>
                  <a:pt x="4922393" y="441071"/>
                </a:lnTo>
                <a:lnTo>
                  <a:pt x="4926965" y="450469"/>
                </a:lnTo>
                <a:lnTo>
                  <a:pt x="4932680" y="452500"/>
                </a:lnTo>
                <a:lnTo>
                  <a:pt x="5015029" y="412750"/>
                </a:lnTo>
                <a:lnTo>
                  <a:pt x="5012055" y="412750"/>
                </a:lnTo>
                <a:lnTo>
                  <a:pt x="4976960" y="409992"/>
                </a:lnTo>
                <a:close/>
              </a:path>
              <a:path w="5031740" h="452755">
                <a:moveTo>
                  <a:pt x="4993945" y="401798"/>
                </a:moveTo>
                <a:lnTo>
                  <a:pt x="4976960" y="409992"/>
                </a:lnTo>
                <a:lnTo>
                  <a:pt x="5012055" y="412750"/>
                </a:lnTo>
                <a:lnTo>
                  <a:pt x="5012187" y="411099"/>
                </a:lnTo>
                <a:lnTo>
                  <a:pt x="5007356" y="411099"/>
                </a:lnTo>
                <a:lnTo>
                  <a:pt x="4993945" y="401798"/>
                </a:lnTo>
                <a:close/>
              </a:path>
              <a:path w="5031740" h="452755">
                <a:moveTo>
                  <a:pt x="4941316" y="342138"/>
                </a:moveTo>
                <a:lnTo>
                  <a:pt x="4935473" y="343281"/>
                </a:lnTo>
                <a:lnTo>
                  <a:pt x="4929378" y="351916"/>
                </a:lnTo>
                <a:lnTo>
                  <a:pt x="4930520" y="357759"/>
                </a:lnTo>
                <a:lnTo>
                  <a:pt x="4934839" y="360807"/>
                </a:lnTo>
                <a:lnTo>
                  <a:pt x="4978473" y="391068"/>
                </a:lnTo>
                <a:lnTo>
                  <a:pt x="5013579" y="393826"/>
                </a:lnTo>
                <a:lnTo>
                  <a:pt x="5012055" y="412750"/>
                </a:lnTo>
                <a:lnTo>
                  <a:pt x="5015029" y="412750"/>
                </a:lnTo>
                <a:lnTo>
                  <a:pt x="5031613" y="404749"/>
                </a:lnTo>
                <a:lnTo>
                  <a:pt x="4945634" y="345186"/>
                </a:lnTo>
                <a:lnTo>
                  <a:pt x="4941316" y="342138"/>
                </a:lnTo>
                <a:close/>
              </a:path>
              <a:path w="5031740" h="452755">
                <a:moveTo>
                  <a:pt x="5008626" y="394715"/>
                </a:moveTo>
                <a:lnTo>
                  <a:pt x="4993945" y="401798"/>
                </a:lnTo>
                <a:lnTo>
                  <a:pt x="5007356" y="411099"/>
                </a:lnTo>
                <a:lnTo>
                  <a:pt x="5008626" y="394715"/>
                </a:lnTo>
                <a:close/>
              </a:path>
              <a:path w="5031740" h="452755">
                <a:moveTo>
                  <a:pt x="5013507" y="394715"/>
                </a:moveTo>
                <a:lnTo>
                  <a:pt x="5008626" y="394715"/>
                </a:lnTo>
                <a:lnTo>
                  <a:pt x="5007356" y="411099"/>
                </a:lnTo>
                <a:lnTo>
                  <a:pt x="5012187" y="411099"/>
                </a:lnTo>
                <a:lnTo>
                  <a:pt x="5013507" y="394715"/>
                </a:lnTo>
                <a:close/>
              </a:path>
              <a:path w="5031740" h="452755">
                <a:moveTo>
                  <a:pt x="1524" y="0"/>
                </a:moveTo>
                <a:lnTo>
                  <a:pt x="0" y="18923"/>
                </a:lnTo>
                <a:lnTo>
                  <a:pt x="4976960" y="409992"/>
                </a:lnTo>
                <a:lnTo>
                  <a:pt x="4993945" y="401798"/>
                </a:lnTo>
                <a:lnTo>
                  <a:pt x="4978473" y="391068"/>
                </a:lnTo>
                <a:lnTo>
                  <a:pt x="1524" y="0"/>
                </a:lnTo>
                <a:close/>
              </a:path>
              <a:path w="5031740" h="452755">
                <a:moveTo>
                  <a:pt x="4978473" y="391068"/>
                </a:moveTo>
                <a:lnTo>
                  <a:pt x="4993945" y="401798"/>
                </a:lnTo>
                <a:lnTo>
                  <a:pt x="5008626" y="394715"/>
                </a:lnTo>
                <a:lnTo>
                  <a:pt x="5013507" y="394715"/>
                </a:lnTo>
                <a:lnTo>
                  <a:pt x="5013579" y="393826"/>
                </a:lnTo>
                <a:lnTo>
                  <a:pt x="4978473" y="391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65" y="5237222"/>
            <a:ext cx="269240" cy="123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125" y="5237222"/>
            <a:ext cx="516318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min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"{0}:{1}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 {2}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minutos."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86804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5" dirty="0">
                <a:latin typeface="Courier New"/>
                <a:cs typeface="Courier New"/>
              </a:rPr>
              <a:t>min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642" y="62154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754251"/>
            <a:ext cx="6232525" cy="4770755"/>
          </a:xfrm>
          <a:custGeom>
            <a:avLst/>
            <a:gdLst/>
            <a:ahLst/>
            <a:cxnLst/>
            <a:rect l="l" t="t" r="r" b="b"/>
            <a:pathLst>
              <a:path w="6232525" h="4770755">
                <a:moveTo>
                  <a:pt x="0" y="4770374"/>
                </a:moveTo>
                <a:lnTo>
                  <a:pt x="6232525" y="4770374"/>
                </a:lnTo>
                <a:lnTo>
                  <a:pt x="6232525" y="0"/>
                </a:lnTo>
                <a:lnTo>
                  <a:pt x="0" y="0"/>
                </a:lnTo>
                <a:lnTo>
                  <a:pt x="0" y="4770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65" y="2275840"/>
            <a:ext cx="6017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2763773"/>
            <a:ext cx="43046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totalMinutos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5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totalMinutos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totalMinutos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3983291"/>
            <a:ext cx="4182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10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4471416"/>
            <a:ext cx="5894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2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"Horas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minutos:"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1570" y="462915"/>
            <a:ext cx="434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68769" y="2594228"/>
            <a:ext cx="2286000" cy="275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7780">
              <a:lnSpc>
                <a:spcPct val="98800"/>
              </a:lnSpc>
              <a:spcBef>
                <a:spcPts val="125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Comando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1800" b="1" i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retorno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valor que será  </a:t>
            </a:r>
            <a:r>
              <a:rPr sz="1800" dirty="0">
                <a:latin typeface="Arial"/>
                <a:cs typeface="Arial"/>
              </a:rPr>
              <a:t>informado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retorno  </a:t>
            </a:r>
            <a:r>
              <a:rPr sz="1800" spc="-5" dirty="0">
                <a:latin typeface="Arial"/>
                <a:cs typeface="Arial"/>
              </a:rPr>
              <a:t>da função precisa </a:t>
            </a:r>
            <a:r>
              <a:rPr sz="1800" dirty="0">
                <a:latin typeface="Arial"/>
                <a:cs typeface="Arial"/>
              </a:rPr>
              <a:t>ser  </a:t>
            </a:r>
            <a:r>
              <a:rPr sz="1800" spc="-5" dirty="0">
                <a:latin typeface="Arial"/>
                <a:cs typeface="Arial"/>
              </a:rPr>
              <a:t>indicado junto ao  </a:t>
            </a:r>
            <a:r>
              <a:rPr sz="1800" dirty="0">
                <a:latin typeface="Arial"/>
                <a:cs typeface="Arial"/>
              </a:rPr>
              <a:t>comando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7900"/>
              </a:lnSpc>
              <a:spcBef>
                <a:spcPts val="185"/>
              </a:spcBef>
            </a:pPr>
            <a:r>
              <a:rPr sz="1800" spc="-5" dirty="0">
                <a:latin typeface="Arial"/>
                <a:cs typeface="Arial"/>
              </a:rPr>
              <a:t>Neste </a:t>
            </a:r>
            <a:r>
              <a:rPr sz="1800" dirty="0">
                <a:latin typeface="Arial"/>
                <a:cs typeface="Arial"/>
              </a:rPr>
              <a:t>caso, </a:t>
            </a:r>
            <a:r>
              <a:rPr sz="1800" spc="-5" dirty="0">
                <a:latin typeface="Arial"/>
                <a:cs typeface="Arial"/>
              </a:rPr>
              <a:t>este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valor  </a:t>
            </a:r>
            <a:r>
              <a:rPr sz="1800" spc="-5" dirty="0">
                <a:latin typeface="Arial"/>
                <a:cs typeface="Arial"/>
              </a:rPr>
              <a:t>corresponde ao  </a:t>
            </a:r>
            <a:r>
              <a:rPr sz="1800" dirty="0">
                <a:latin typeface="Arial"/>
                <a:cs typeface="Arial"/>
              </a:rPr>
              <a:t>conteúdo </a:t>
            </a:r>
            <a:r>
              <a:rPr sz="1800" spc="-5" dirty="0">
                <a:latin typeface="Arial"/>
                <a:cs typeface="Arial"/>
              </a:rPr>
              <a:t>da </a:t>
            </a:r>
            <a:r>
              <a:rPr sz="1800" dirty="0">
                <a:latin typeface="Arial"/>
                <a:cs typeface="Arial"/>
              </a:rPr>
              <a:t>variável  </a:t>
            </a:r>
            <a:r>
              <a:rPr sz="1800" spc="-5" dirty="0">
                <a:latin typeface="Courier New"/>
                <a:cs typeface="Courier New"/>
              </a:rPr>
              <a:t>totalMinutos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650" y="3244850"/>
            <a:ext cx="2675255" cy="255904"/>
          </a:xfrm>
          <a:custGeom>
            <a:avLst/>
            <a:gdLst/>
            <a:ahLst/>
            <a:cxnLst/>
            <a:rect l="l" t="t" r="r" b="b"/>
            <a:pathLst>
              <a:path w="2675254" h="255904">
                <a:moveTo>
                  <a:pt x="0" y="42545"/>
                </a:moveTo>
                <a:lnTo>
                  <a:pt x="3348" y="25985"/>
                </a:lnTo>
                <a:lnTo>
                  <a:pt x="12477" y="12461"/>
                </a:lnTo>
                <a:lnTo>
                  <a:pt x="26017" y="3343"/>
                </a:lnTo>
                <a:lnTo>
                  <a:pt x="42595" y="0"/>
                </a:lnTo>
                <a:lnTo>
                  <a:pt x="2632329" y="0"/>
                </a:lnTo>
                <a:lnTo>
                  <a:pt x="2648908" y="3343"/>
                </a:lnTo>
                <a:lnTo>
                  <a:pt x="2662475" y="12461"/>
                </a:lnTo>
                <a:lnTo>
                  <a:pt x="2671637" y="25985"/>
                </a:lnTo>
                <a:lnTo>
                  <a:pt x="2675001" y="42545"/>
                </a:lnTo>
                <a:lnTo>
                  <a:pt x="2675001" y="212978"/>
                </a:lnTo>
                <a:lnTo>
                  <a:pt x="2671637" y="229558"/>
                </a:lnTo>
                <a:lnTo>
                  <a:pt x="2662475" y="243125"/>
                </a:lnTo>
                <a:lnTo>
                  <a:pt x="2648908" y="252287"/>
                </a:lnTo>
                <a:lnTo>
                  <a:pt x="2632329" y="255650"/>
                </a:lnTo>
                <a:lnTo>
                  <a:pt x="42595" y="255650"/>
                </a:lnTo>
                <a:lnTo>
                  <a:pt x="26017" y="252287"/>
                </a:lnTo>
                <a:lnTo>
                  <a:pt x="12477" y="243125"/>
                </a:lnTo>
                <a:lnTo>
                  <a:pt x="3348" y="229558"/>
                </a:lnTo>
                <a:lnTo>
                  <a:pt x="0" y="212978"/>
                </a:lnTo>
                <a:lnTo>
                  <a:pt x="0" y="4254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8872" y="2744342"/>
            <a:ext cx="3176905" cy="638810"/>
          </a:xfrm>
          <a:custGeom>
            <a:avLst/>
            <a:gdLst/>
            <a:ahLst/>
            <a:cxnLst/>
            <a:rect l="l" t="t" r="r" b="b"/>
            <a:pathLst>
              <a:path w="3176904" h="638810">
                <a:moveTo>
                  <a:pt x="3121629" y="37484"/>
                </a:moveTo>
                <a:lnTo>
                  <a:pt x="0" y="619760"/>
                </a:lnTo>
                <a:lnTo>
                  <a:pt x="3428" y="638429"/>
                </a:lnTo>
                <a:lnTo>
                  <a:pt x="3125198" y="56276"/>
                </a:lnTo>
                <a:lnTo>
                  <a:pt x="3139501" y="43880"/>
                </a:lnTo>
                <a:lnTo>
                  <a:pt x="3121629" y="37484"/>
                </a:lnTo>
                <a:close/>
              </a:path>
              <a:path w="3176904" h="638810">
                <a:moveTo>
                  <a:pt x="3160081" y="30987"/>
                </a:moveTo>
                <a:lnTo>
                  <a:pt x="3156457" y="30987"/>
                </a:lnTo>
                <a:lnTo>
                  <a:pt x="3160013" y="49784"/>
                </a:lnTo>
                <a:lnTo>
                  <a:pt x="3125198" y="56276"/>
                </a:lnTo>
                <a:lnTo>
                  <a:pt x="3085210" y="90932"/>
                </a:lnTo>
                <a:lnTo>
                  <a:pt x="3081147" y="94361"/>
                </a:lnTo>
                <a:lnTo>
                  <a:pt x="3080766" y="100330"/>
                </a:lnTo>
                <a:lnTo>
                  <a:pt x="3084195" y="104267"/>
                </a:lnTo>
                <a:lnTo>
                  <a:pt x="3087624" y="108331"/>
                </a:lnTo>
                <a:lnTo>
                  <a:pt x="3093720" y="108712"/>
                </a:lnTo>
                <a:lnTo>
                  <a:pt x="3176778" y="36957"/>
                </a:lnTo>
                <a:lnTo>
                  <a:pt x="3160081" y="30987"/>
                </a:lnTo>
                <a:close/>
              </a:path>
              <a:path w="3176904" h="638810">
                <a:moveTo>
                  <a:pt x="3139501" y="43880"/>
                </a:moveTo>
                <a:lnTo>
                  <a:pt x="3125198" y="56276"/>
                </a:lnTo>
                <a:lnTo>
                  <a:pt x="3160013" y="49784"/>
                </a:lnTo>
                <a:lnTo>
                  <a:pt x="3159941" y="49403"/>
                </a:lnTo>
                <a:lnTo>
                  <a:pt x="3154933" y="49403"/>
                </a:lnTo>
                <a:lnTo>
                  <a:pt x="3139501" y="43880"/>
                </a:lnTo>
                <a:close/>
              </a:path>
              <a:path w="3176904" h="638810">
                <a:moveTo>
                  <a:pt x="3151885" y="33147"/>
                </a:moveTo>
                <a:lnTo>
                  <a:pt x="3139501" y="43880"/>
                </a:lnTo>
                <a:lnTo>
                  <a:pt x="3154933" y="49403"/>
                </a:lnTo>
                <a:lnTo>
                  <a:pt x="3151885" y="33147"/>
                </a:lnTo>
                <a:close/>
              </a:path>
              <a:path w="3176904" h="638810">
                <a:moveTo>
                  <a:pt x="3156866" y="33147"/>
                </a:moveTo>
                <a:lnTo>
                  <a:pt x="3151885" y="33147"/>
                </a:lnTo>
                <a:lnTo>
                  <a:pt x="3154933" y="49403"/>
                </a:lnTo>
                <a:lnTo>
                  <a:pt x="3159941" y="49403"/>
                </a:lnTo>
                <a:lnTo>
                  <a:pt x="3156866" y="33147"/>
                </a:lnTo>
                <a:close/>
              </a:path>
              <a:path w="3176904" h="638810">
                <a:moveTo>
                  <a:pt x="3156457" y="30987"/>
                </a:moveTo>
                <a:lnTo>
                  <a:pt x="3121629" y="37484"/>
                </a:lnTo>
                <a:lnTo>
                  <a:pt x="3139501" y="43880"/>
                </a:lnTo>
                <a:lnTo>
                  <a:pt x="3151885" y="33147"/>
                </a:lnTo>
                <a:lnTo>
                  <a:pt x="3156866" y="33147"/>
                </a:lnTo>
                <a:lnTo>
                  <a:pt x="3156457" y="30987"/>
                </a:lnTo>
                <a:close/>
              </a:path>
              <a:path w="3176904" h="638810">
                <a:moveTo>
                  <a:pt x="3073400" y="0"/>
                </a:moveTo>
                <a:lnTo>
                  <a:pt x="3067939" y="2540"/>
                </a:lnTo>
                <a:lnTo>
                  <a:pt x="3064382" y="12446"/>
                </a:lnTo>
                <a:lnTo>
                  <a:pt x="3066923" y="17907"/>
                </a:lnTo>
                <a:lnTo>
                  <a:pt x="3121629" y="37484"/>
                </a:lnTo>
                <a:lnTo>
                  <a:pt x="3156457" y="30987"/>
                </a:lnTo>
                <a:lnTo>
                  <a:pt x="3160081" y="30987"/>
                </a:lnTo>
                <a:lnTo>
                  <a:pt x="3073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65" y="5237222"/>
            <a:ext cx="269240" cy="123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125" y="5237222"/>
            <a:ext cx="516318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min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"{0}:{1}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 {2}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minutos."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86804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5" dirty="0">
                <a:latin typeface="Courier New"/>
                <a:cs typeface="Courier New"/>
              </a:rPr>
              <a:t>min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642" y="62154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754251"/>
            <a:ext cx="6232525" cy="4770755"/>
          </a:xfrm>
          <a:custGeom>
            <a:avLst/>
            <a:gdLst/>
            <a:ahLst/>
            <a:cxnLst/>
            <a:rect l="l" t="t" r="r" b="b"/>
            <a:pathLst>
              <a:path w="6232525" h="4770755">
                <a:moveTo>
                  <a:pt x="0" y="4770374"/>
                </a:moveTo>
                <a:lnTo>
                  <a:pt x="6232525" y="4770374"/>
                </a:lnTo>
                <a:lnTo>
                  <a:pt x="6232525" y="0"/>
                </a:lnTo>
                <a:lnTo>
                  <a:pt x="0" y="0"/>
                </a:lnTo>
                <a:lnTo>
                  <a:pt x="0" y="4770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65" y="2275840"/>
            <a:ext cx="6017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2763773"/>
            <a:ext cx="43046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totalMinutos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5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totalMinutos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totalMinutos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3983291"/>
            <a:ext cx="4182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10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4471416"/>
            <a:ext cx="4791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2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"Horas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minutos:"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1570" y="462915"/>
            <a:ext cx="434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68769" y="2305303"/>
            <a:ext cx="237553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Chamada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Como a </a:t>
            </a:r>
            <a:r>
              <a:rPr sz="1800" spc="-5" dirty="0">
                <a:latin typeface="Arial"/>
                <a:cs typeface="Arial"/>
              </a:rPr>
              <a:t>função, ao </a:t>
            </a:r>
            <a:r>
              <a:rPr sz="1800" dirty="0">
                <a:latin typeface="Arial"/>
                <a:cs typeface="Arial"/>
              </a:rPr>
              <a:t>ser  </a:t>
            </a:r>
            <a:r>
              <a:rPr sz="1800" spc="-5" dirty="0">
                <a:latin typeface="Arial"/>
                <a:cs typeface="Arial"/>
              </a:rPr>
              <a:t>executada, retorna um  </a:t>
            </a:r>
            <a:r>
              <a:rPr sz="1800" dirty="0">
                <a:latin typeface="Arial"/>
                <a:cs typeface="Arial"/>
              </a:rPr>
              <a:t>valor </a:t>
            </a: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sub-rotina  que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chamou, este  valor normalmente </a:t>
            </a:r>
            <a:r>
              <a:rPr sz="1800" dirty="0">
                <a:latin typeface="Arial"/>
                <a:cs typeface="Arial"/>
              </a:rPr>
              <a:t>é  </a:t>
            </a:r>
            <a:r>
              <a:rPr sz="1800" spc="-5" dirty="0">
                <a:latin typeface="Arial"/>
                <a:cs typeface="Arial"/>
              </a:rPr>
              <a:t>armazenado em </a:t>
            </a:r>
            <a:r>
              <a:rPr sz="1800" dirty="0">
                <a:latin typeface="Arial"/>
                <a:cs typeface="Arial"/>
              </a:rPr>
              <a:t>uma  variável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mesmo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tipo  </a:t>
            </a:r>
            <a:r>
              <a:rPr sz="1800" spc="-5" dirty="0">
                <a:latin typeface="Arial"/>
                <a:cs typeface="Arial"/>
              </a:rPr>
              <a:t>(recomendável para  quem está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começando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5478526"/>
            <a:ext cx="5227955" cy="254000"/>
          </a:xfrm>
          <a:custGeom>
            <a:avLst/>
            <a:gdLst/>
            <a:ahLst/>
            <a:cxnLst/>
            <a:rect l="l" t="t" r="r" b="b"/>
            <a:pathLst>
              <a:path w="5227955" h="254000">
                <a:moveTo>
                  <a:pt x="0" y="42290"/>
                </a:moveTo>
                <a:lnTo>
                  <a:pt x="3326" y="25824"/>
                </a:lnTo>
                <a:lnTo>
                  <a:pt x="12396" y="12382"/>
                </a:lnTo>
                <a:lnTo>
                  <a:pt x="25851" y="3321"/>
                </a:lnTo>
                <a:lnTo>
                  <a:pt x="42329" y="0"/>
                </a:lnTo>
                <a:lnTo>
                  <a:pt x="5185346" y="0"/>
                </a:lnTo>
                <a:lnTo>
                  <a:pt x="5201812" y="3321"/>
                </a:lnTo>
                <a:lnTo>
                  <a:pt x="5215255" y="12382"/>
                </a:lnTo>
                <a:lnTo>
                  <a:pt x="5224315" y="25824"/>
                </a:lnTo>
                <a:lnTo>
                  <a:pt x="5227637" y="42290"/>
                </a:lnTo>
                <a:lnTo>
                  <a:pt x="5227637" y="211607"/>
                </a:lnTo>
                <a:lnTo>
                  <a:pt x="5224315" y="228085"/>
                </a:lnTo>
                <a:lnTo>
                  <a:pt x="5215255" y="241539"/>
                </a:lnTo>
                <a:lnTo>
                  <a:pt x="5201812" y="250610"/>
                </a:lnTo>
                <a:lnTo>
                  <a:pt x="5185346" y="253936"/>
                </a:lnTo>
                <a:lnTo>
                  <a:pt x="42329" y="253936"/>
                </a:lnTo>
                <a:lnTo>
                  <a:pt x="25851" y="250610"/>
                </a:lnTo>
                <a:lnTo>
                  <a:pt x="12396" y="241539"/>
                </a:lnTo>
                <a:lnTo>
                  <a:pt x="3326" y="228085"/>
                </a:lnTo>
                <a:lnTo>
                  <a:pt x="0" y="211607"/>
                </a:lnTo>
                <a:lnTo>
                  <a:pt x="0" y="4229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6723" y="2565400"/>
            <a:ext cx="3153410" cy="2920365"/>
          </a:xfrm>
          <a:custGeom>
            <a:avLst/>
            <a:gdLst/>
            <a:ahLst/>
            <a:cxnLst/>
            <a:rect l="l" t="t" r="r" b="b"/>
            <a:pathLst>
              <a:path w="3153409" h="2920365">
                <a:moveTo>
                  <a:pt x="3125140" y="25650"/>
                </a:moveTo>
                <a:lnTo>
                  <a:pt x="3106766" y="29742"/>
                </a:lnTo>
                <a:lnTo>
                  <a:pt x="0" y="2906014"/>
                </a:lnTo>
                <a:lnTo>
                  <a:pt x="12826" y="2920111"/>
                </a:lnTo>
                <a:lnTo>
                  <a:pt x="3119578" y="43844"/>
                </a:lnTo>
                <a:lnTo>
                  <a:pt x="3125140" y="25650"/>
                </a:lnTo>
                <a:close/>
              </a:path>
              <a:path w="3153409" h="2920365">
                <a:moveTo>
                  <a:pt x="3151120" y="5841"/>
                </a:moveTo>
                <a:lnTo>
                  <a:pt x="3132581" y="5841"/>
                </a:lnTo>
                <a:lnTo>
                  <a:pt x="3145535" y="19812"/>
                </a:lnTo>
                <a:lnTo>
                  <a:pt x="3119578" y="43844"/>
                </a:lnTo>
                <a:lnTo>
                  <a:pt x="3104133" y="94361"/>
                </a:lnTo>
                <a:lnTo>
                  <a:pt x="3102609" y="99440"/>
                </a:lnTo>
                <a:lnTo>
                  <a:pt x="3105530" y="104775"/>
                </a:lnTo>
                <a:lnTo>
                  <a:pt x="3115564" y="107823"/>
                </a:lnTo>
                <a:lnTo>
                  <a:pt x="3120898" y="105028"/>
                </a:lnTo>
                <a:lnTo>
                  <a:pt x="3122422" y="99949"/>
                </a:lnTo>
                <a:lnTo>
                  <a:pt x="3151120" y="5841"/>
                </a:lnTo>
                <a:close/>
              </a:path>
              <a:path w="3153409" h="2920365">
                <a:moveTo>
                  <a:pt x="3136468" y="10033"/>
                </a:moveTo>
                <a:lnTo>
                  <a:pt x="3129915" y="10033"/>
                </a:lnTo>
                <a:lnTo>
                  <a:pt x="3141091" y="22098"/>
                </a:lnTo>
                <a:lnTo>
                  <a:pt x="3125140" y="25650"/>
                </a:lnTo>
                <a:lnTo>
                  <a:pt x="3119578" y="43844"/>
                </a:lnTo>
                <a:lnTo>
                  <a:pt x="3145535" y="19812"/>
                </a:lnTo>
                <a:lnTo>
                  <a:pt x="3136468" y="10033"/>
                </a:lnTo>
                <a:close/>
              </a:path>
              <a:path w="3153409" h="2920365">
                <a:moveTo>
                  <a:pt x="3152902" y="0"/>
                </a:moveTo>
                <a:lnTo>
                  <a:pt x="3045714" y="23749"/>
                </a:lnTo>
                <a:lnTo>
                  <a:pt x="3042411" y="28955"/>
                </a:lnTo>
                <a:lnTo>
                  <a:pt x="3044698" y="39115"/>
                </a:lnTo>
                <a:lnTo>
                  <a:pt x="3049778" y="42417"/>
                </a:lnTo>
                <a:lnTo>
                  <a:pt x="3106766" y="29742"/>
                </a:lnTo>
                <a:lnTo>
                  <a:pt x="3132581" y="5841"/>
                </a:lnTo>
                <a:lnTo>
                  <a:pt x="3151120" y="5841"/>
                </a:lnTo>
                <a:lnTo>
                  <a:pt x="3152902" y="0"/>
                </a:lnTo>
                <a:close/>
              </a:path>
              <a:path w="3153409" h="2920365">
                <a:moveTo>
                  <a:pt x="3132581" y="5841"/>
                </a:moveTo>
                <a:lnTo>
                  <a:pt x="3106766" y="29742"/>
                </a:lnTo>
                <a:lnTo>
                  <a:pt x="3125140" y="25650"/>
                </a:lnTo>
                <a:lnTo>
                  <a:pt x="3129915" y="10033"/>
                </a:lnTo>
                <a:lnTo>
                  <a:pt x="3136468" y="10033"/>
                </a:lnTo>
                <a:lnTo>
                  <a:pt x="3132581" y="5841"/>
                </a:lnTo>
                <a:close/>
              </a:path>
              <a:path w="3153409" h="2920365">
                <a:moveTo>
                  <a:pt x="3129915" y="10033"/>
                </a:moveTo>
                <a:lnTo>
                  <a:pt x="3125140" y="25650"/>
                </a:lnTo>
                <a:lnTo>
                  <a:pt x="3141091" y="22098"/>
                </a:lnTo>
                <a:lnTo>
                  <a:pt x="3129915" y="10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65" y="4993382"/>
            <a:ext cx="26924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125" y="4993382"/>
            <a:ext cx="528510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12700" marR="126364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min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"{0}:{1}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 {2}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minutos."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868044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5" dirty="0">
                <a:latin typeface="Courier New"/>
                <a:cs typeface="Courier New"/>
              </a:rPr>
              <a:t>min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8769" y="5071174"/>
            <a:ext cx="14122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programar).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642" y="62154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32" y="386715"/>
            <a:ext cx="73317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Vantagem </a:t>
            </a:r>
            <a:r>
              <a:rPr spc="-5" dirty="0"/>
              <a:t>do uso de</a:t>
            </a:r>
            <a:r>
              <a:rPr spc="70" dirty="0"/>
              <a:t> </a:t>
            </a:r>
            <a:r>
              <a:rPr spc="-10" dirty="0"/>
              <a:t>sub-rotinas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27" y="1412621"/>
            <a:ext cx="8141970" cy="48075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603250" indent="-343535">
              <a:lnSpc>
                <a:spcPct val="899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Uma mesma </a:t>
            </a:r>
            <a:r>
              <a:rPr sz="3200" spc="-25" dirty="0">
                <a:latin typeface="Calibri"/>
                <a:cs typeface="Calibri"/>
              </a:rPr>
              <a:t>tarefa </a:t>
            </a:r>
            <a:r>
              <a:rPr sz="3200" spc="-5" dirty="0">
                <a:latin typeface="Calibri"/>
                <a:cs typeface="Calibri"/>
              </a:rPr>
              <a:t>pode </a:t>
            </a:r>
            <a:r>
              <a:rPr sz="3200" dirty="0">
                <a:latin typeface="Calibri"/>
                <a:cs typeface="Calibri"/>
              </a:rPr>
              <a:t>ser </a:t>
            </a:r>
            <a:r>
              <a:rPr sz="3200" spc="-5" dirty="0">
                <a:latin typeface="Calibri"/>
                <a:cs typeface="Calibri"/>
              </a:rPr>
              <a:t>implementada  uma única </a:t>
            </a:r>
            <a:r>
              <a:rPr sz="3200" spc="-30" dirty="0">
                <a:latin typeface="Calibri"/>
                <a:cs typeface="Calibri"/>
              </a:rPr>
              <a:t>vez </a:t>
            </a:r>
            <a:r>
              <a:rPr sz="3200" dirty="0">
                <a:latin typeface="Calibri"/>
                <a:cs typeface="Calibri"/>
              </a:rPr>
              <a:t>e ser </a:t>
            </a:r>
            <a:r>
              <a:rPr sz="3200" spc="-5" dirty="0">
                <a:latin typeface="Calibri"/>
                <a:cs typeface="Calibri"/>
              </a:rPr>
              <a:t>utilizada </a:t>
            </a:r>
            <a:r>
              <a:rPr sz="3200" b="1" spc="-5" dirty="0">
                <a:latin typeface="Calibri"/>
                <a:cs typeface="Calibri"/>
              </a:rPr>
              <a:t>várias </a:t>
            </a:r>
            <a:r>
              <a:rPr sz="3200" b="1" spc="-20" dirty="0">
                <a:latin typeface="Calibri"/>
                <a:cs typeface="Calibri"/>
              </a:rPr>
              <a:t>vezes  </a:t>
            </a:r>
            <a:r>
              <a:rPr sz="3200" spc="-5" dirty="0">
                <a:latin typeface="Calibri"/>
                <a:cs typeface="Calibri"/>
              </a:rPr>
              <a:t>(por um ou </a:t>
            </a:r>
            <a:r>
              <a:rPr sz="3200" dirty="0">
                <a:latin typeface="Calibri"/>
                <a:cs typeface="Calibri"/>
              </a:rPr>
              <a:t>mais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programas):</a:t>
            </a:r>
            <a:endParaRPr sz="32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spc="-10" dirty="0">
                <a:latin typeface="Calibri"/>
                <a:cs typeface="Calibri"/>
              </a:rPr>
              <a:t>erros </a:t>
            </a:r>
            <a:r>
              <a:rPr sz="2800" spc="-5" dirty="0">
                <a:latin typeface="Calibri"/>
                <a:cs typeface="Calibri"/>
              </a:rPr>
              <a:t>precisam ser corrigidos </a:t>
            </a:r>
            <a:r>
              <a:rPr sz="2800" dirty="0">
                <a:latin typeface="Calibri"/>
                <a:cs typeface="Calibri"/>
              </a:rPr>
              <a:t>em um </a:t>
            </a:r>
            <a:r>
              <a:rPr sz="2800" spc="-5" dirty="0">
                <a:latin typeface="Calibri"/>
                <a:cs typeface="Calibri"/>
              </a:rPr>
              <a:t>único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lugar</a:t>
            </a:r>
            <a:endParaRPr sz="2800">
              <a:latin typeface="Calibri"/>
              <a:cs typeface="Calibri"/>
            </a:endParaRPr>
          </a:p>
          <a:p>
            <a:pPr marL="756920" marR="502920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reutilização </a:t>
            </a:r>
            <a:r>
              <a:rPr sz="2800" dirty="0">
                <a:latin typeface="Calibri"/>
                <a:cs typeface="Calibri"/>
              </a:rPr>
              <a:t>da </a:t>
            </a:r>
            <a:r>
              <a:rPr sz="2800" spc="-5" dirty="0">
                <a:latin typeface="Calibri"/>
                <a:cs typeface="Calibri"/>
              </a:rPr>
              <a:t>sub-rotina (chamada) </a:t>
            </a:r>
            <a:r>
              <a:rPr sz="2800" spc="5" dirty="0">
                <a:latin typeface="Calibri"/>
                <a:cs typeface="Calibri"/>
              </a:rPr>
              <a:t>pode </a:t>
            </a:r>
            <a:r>
              <a:rPr sz="2800" dirty="0">
                <a:latin typeface="Calibri"/>
                <a:cs typeface="Calibri"/>
              </a:rPr>
              <a:t>ser  </a:t>
            </a:r>
            <a:r>
              <a:rPr sz="2800" spc="-20" dirty="0">
                <a:latin typeface="Calibri"/>
                <a:cs typeface="Calibri"/>
              </a:rPr>
              <a:t>feita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forma </a:t>
            </a:r>
            <a:r>
              <a:rPr sz="2800" dirty="0">
                <a:latin typeface="Calibri"/>
                <a:cs typeface="Calibri"/>
              </a:rPr>
              <a:t>simples</a:t>
            </a:r>
            <a:endParaRPr sz="2800">
              <a:latin typeface="Calibri"/>
              <a:cs typeface="Calibri"/>
            </a:endParaRPr>
          </a:p>
          <a:p>
            <a:pPr marL="756920" marR="257810" lvl="1" indent="-287020">
              <a:lnSpc>
                <a:spcPts val="302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código fica </a:t>
            </a:r>
            <a:r>
              <a:rPr sz="2800" spc="-5" dirty="0">
                <a:latin typeface="Calibri"/>
                <a:cs typeface="Calibri"/>
              </a:rPr>
              <a:t>legível, </a:t>
            </a:r>
            <a:r>
              <a:rPr sz="2800" dirty="0">
                <a:latin typeface="Calibri"/>
                <a:cs typeface="Calibri"/>
              </a:rPr>
              <a:t>mais </a:t>
            </a:r>
            <a:r>
              <a:rPr sz="2800" spc="-15" dirty="0">
                <a:latin typeface="Calibri"/>
                <a:cs typeface="Calibri"/>
              </a:rPr>
              <a:t>fácil </a:t>
            </a:r>
            <a:r>
              <a:rPr sz="2800" spc="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ser </a:t>
            </a:r>
            <a:r>
              <a:rPr sz="2800" spc="-5" dirty="0">
                <a:latin typeface="Calibri"/>
                <a:cs typeface="Calibri"/>
              </a:rPr>
              <a:t>entendido </a:t>
            </a:r>
            <a:r>
              <a:rPr sz="2800" dirty="0">
                <a:latin typeface="Calibri"/>
                <a:cs typeface="Calibri"/>
              </a:rPr>
              <a:t>e  mais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compacto</a:t>
            </a:r>
            <a:endParaRPr sz="2800">
              <a:latin typeface="Calibri"/>
              <a:cs typeface="Calibri"/>
            </a:endParaRPr>
          </a:p>
          <a:p>
            <a:pPr marL="756920" marR="5080" lvl="1" indent="-287020" algn="just">
              <a:lnSpc>
                <a:spcPts val="3020"/>
              </a:lnSpc>
              <a:spcBef>
                <a:spcPts val="685"/>
              </a:spcBef>
              <a:buFont typeface="Arial"/>
              <a:buChar char="•"/>
              <a:tabLst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o uso de </a:t>
            </a:r>
            <a:r>
              <a:rPr sz="2800" spc="-5" dirty="0">
                <a:latin typeface="Calibri"/>
                <a:cs typeface="Calibri"/>
              </a:rPr>
              <a:t>sub-rotinas possibilita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modularização </a:t>
            </a:r>
            <a:r>
              <a:rPr sz="2800" dirty="0">
                <a:latin typeface="Calibri"/>
                <a:cs typeface="Calibri"/>
              </a:rPr>
              <a:t>do  </a:t>
            </a:r>
            <a:r>
              <a:rPr sz="2800" spc="-10" dirty="0">
                <a:latin typeface="Calibri"/>
                <a:cs typeface="Calibri"/>
              </a:rPr>
              <a:t>código </a:t>
            </a:r>
            <a:r>
              <a:rPr sz="2800" dirty="0">
                <a:latin typeface="Calibri"/>
                <a:cs typeface="Calibri"/>
              </a:rPr>
              <a:t>de um </a:t>
            </a:r>
            <a:r>
              <a:rPr sz="2800" spc="-10" dirty="0">
                <a:latin typeface="Calibri"/>
                <a:cs typeface="Calibri"/>
              </a:rPr>
              <a:t>programa, </a:t>
            </a:r>
            <a:r>
              <a:rPr sz="2800" spc="-15" dirty="0">
                <a:latin typeface="Calibri"/>
                <a:cs typeface="Calibri"/>
              </a:rPr>
              <a:t>isto </a:t>
            </a:r>
            <a:r>
              <a:rPr sz="2800" dirty="0">
                <a:latin typeface="Calibri"/>
                <a:cs typeface="Calibri"/>
              </a:rPr>
              <a:t>é, o </a:t>
            </a:r>
            <a:r>
              <a:rPr sz="2800" spc="-10" dirty="0">
                <a:latin typeface="Calibri"/>
                <a:cs typeface="Calibri"/>
              </a:rPr>
              <a:t>desenvolvimento 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código </a:t>
            </a:r>
            <a:r>
              <a:rPr sz="2800" spc="-15" dirty="0">
                <a:latin typeface="Calibri"/>
                <a:cs typeface="Calibri"/>
              </a:rPr>
              <a:t>organizado </a:t>
            </a:r>
            <a:r>
              <a:rPr sz="2800" dirty="0">
                <a:latin typeface="Calibri"/>
                <a:cs typeface="Calibri"/>
              </a:rPr>
              <a:t>em módulos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754251"/>
            <a:ext cx="6232525" cy="4770755"/>
          </a:xfrm>
          <a:custGeom>
            <a:avLst/>
            <a:gdLst/>
            <a:ahLst/>
            <a:cxnLst/>
            <a:rect l="l" t="t" r="r" b="b"/>
            <a:pathLst>
              <a:path w="6232525" h="4770755">
                <a:moveTo>
                  <a:pt x="0" y="4770374"/>
                </a:moveTo>
                <a:lnTo>
                  <a:pt x="6232525" y="4770374"/>
                </a:lnTo>
                <a:lnTo>
                  <a:pt x="6232525" y="0"/>
                </a:lnTo>
                <a:lnTo>
                  <a:pt x="0" y="0"/>
                </a:lnTo>
                <a:lnTo>
                  <a:pt x="0" y="4770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65" y="2275840"/>
            <a:ext cx="6017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3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2763773"/>
            <a:ext cx="43046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totalMinutos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AutoNum type="arabicPlain" startAt="5"/>
              <a:tabLst>
                <a:tab pos="499745" algn="l"/>
                <a:tab pos="500380" algn="l"/>
              </a:tabLst>
            </a:pPr>
            <a:r>
              <a:rPr sz="1600" spc="-5" dirty="0">
                <a:latin typeface="Courier New"/>
                <a:cs typeface="Courier New"/>
              </a:rPr>
              <a:t>totalMinutos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00380" indent="-48831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500380" algn="l"/>
                <a:tab pos="50101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totalMinutos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8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65" y="3983291"/>
            <a:ext cx="4182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10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600" dirty="0">
                <a:latin typeface="Courier New"/>
                <a:cs typeface="Courier New"/>
              </a:rPr>
              <a:t>Main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11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4471416"/>
            <a:ext cx="4791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2"/>
              <a:tabLst>
                <a:tab pos="622300" algn="l"/>
                <a:tab pos="622935" algn="l"/>
              </a:tabLst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21665" indent="-609600">
              <a:lnSpc>
                <a:spcPct val="100000"/>
              </a:lnSpc>
              <a:buAutoNum type="arabicPlain" startAt="12"/>
              <a:tabLst>
                <a:tab pos="621665" algn="l"/>
                <a:tab pos="622300" algn="l"/>
              </a:tabLst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"Horas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minutos:"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1570" y="462915"/>
            <a:ext cx="434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Exemplo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68769" y="2311653"/>
            <a:ext cx="241363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Chamada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Outras </a:t>
            </a:r>
            <a:r>
              <a:rPr sz="1800" spc="-5" dirty="0">
                <a:latin typeface="Arial"/>
                <a:cs typeface="Arial"/>
              </a:rPr>
              <a:t>opções são  </a:t>
            </a:r>
            <a:r>
              <a:rPr sz="1800" dirty="0">
                <a:latin typeface="Arial"/>
                <a:cs typeface="Arial"/>
              </a:rPr>
              <a:t>imprimir o </a:t>
            </a:r>
            <a:r>
              <a:rPr sz="1800" spc="-5" dirty="0">
                <a:latin typeface="Arial"/>
                <a:cs typeface="Arial"/>
              </a:rPr>
              <a:t>valor de  </a:t>
            </a:r>
            <a:r>
              <a:rPr sz="1800" dirty="0">
                <a:latin typeface="Arial"/>
                <a:cs typeface="Arial"/>
              </a:rPr>
              <a:t>retorno, </a:t>
            </a:r>
            <a:r>
              <a:rPr sz="1800" spc="-10" dirty="0">
                <a:latin typeface="Arial"/>
                <a:cs typeface="Arial"/>
              </a:rPr>
              <a:t>utilizar </a:t>
            </a:r>
            <a:r>
              <a:rPr sz="1800" dirty="0">
                <a:latin typeface="Arial"/>
                <a:cs typeface="Arial"/>
              </a:rPr>
              <a:t>o valor  </a:t>
            </a:r>
            <a:r>
              <a:rPr sz="1800" spc="-5" dirty="0">
                <a:latin typeface="Arial"/>
                <a:cs typeface="Arial"/>
              </a:rPr>
              <a:t>em </a:t>
            </a:r>
            <a:r>
              <a:rPr sz="1800" dirty="0">
                <a:latin typeface="Arial"/>
                <a:cs typeface="Arial"/>
              </a:rPr>
              <a:t>uma </a:t>
            </a:r>
            <a:r>
              <a:rPr sz="1800" spc="-5" dirty="0">
                <a:latin typeface="Arial"/>
                <a:cs typeface="Arial"/>
              </a:rPr>
              <a:t>expressão, ou  </a:t>
            </a:r>
            <a:r>
              <a:rPr sz="1800" spc="-10" dirty="0">
                <a:latin typeface="Arial"/>
                <a:cs typeface="Arial"/>
              </a:rPr>
              <a:t>utilizá-lo </a:t>
            </a:r>
            <a:r>
              <a:rPr sz="1800" spc="-5" dirty="0">
                <a:latin typeface="Arial"/>
                <a:cs typeface="Arial"/>
              </a:rPr>
              <a:t>em qualquer  outra </a:t>
            </a:r>
            <a:r>
              <a:rPr sz="1800" dirty="0">
                <a:latin typeface="Arial"/>
                <a:cs typeface="Arial"/>
              </a:rPr>
              <a:t>situação </a:t>
            </a:r>
            <a:r>
              <a:rPr sz="1800" spc="-5" dirty="0">
                <a:latin typeface="Arial"/>
                <a:cs typeface="Arial"/>
              </a:rPr>
              <a:t>onde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um  </a:t>
            </a:r>
            <a:r>
              <a:rPr sz="1800" dirty="0">
                <a:latin typeface="Arial"/>
                <a:cs typeface="Arial"/>
              </a:rPr>
              <a:t>valor </a:t>
            </a:r>
            <a:r>
              <a:rPr sz="1800" spc="-5" dirty="0">
                <a:latin typeface="Arial"/>
                <a:cs typeface="Arial"/>
              </a:rPr>
              <a:t>do </a:t>
            </a:r>
            <a:r>
              <a:rPr sz="1800" dirty="0">
                <a:latin typeface="Arial"/>
                <a:cs typeface="Arial"/>
              </a:rPr>
              <a:t>mesmo tipo é  </a:t>
            </a:r>
            <a:r>
              <a:rPr sz="1800" spc="-5" dirty="0">
                <a:latin typeface="Arial"/>
                <a:cs typeface="Arial"/>
              </a:rPr>
              <a:t>esperado.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5662" y="5478526"/>
            <a:ext cx="5229860" cy="254000"/>
          </a:xfrm>
          <a:custGeom>
            <a:avLst/>
            <a:gdLst/>
            <a:ahLst/>
            <a:cxnLst/>
            <a:rect l="l" t="t" r="r" b="b"/>
            <a:pathLst>
              <a:path w="5229860" h="254000">
                <a:moveTo>
                  <a:pt x="0" y="42290"/>
                </a:moveTo>
                <a:lnTo>
                  <a:pt x="3326" y="25824"/>
                </a:lnTo>
                <a:lnTo>
                  <a:pt x="12396" y="12382"/>
                </a:lnTo>
                <a:lnTo>
                  <a:pt x="25851" y="3321"/>
                </a:lnTo>
                <a:lnTo>
                  <a:pt x="42329" y="0"/>
                </a:lnTo>
                <a:lnTo>
                  <a:pt x="5186870" y="0"/>
                </a:lnTo>
                <a:lnTo>
                  <a:pt x="5203356" y="3321"/>
                </a:lnTo>
                <a:lnTo>
                  <a:pt x="5216842" y="12382"/>
                </a:lnTo>
                <a:lnTo>
                  <a:pt x="5225946" y="25824"/>
                </a:lnTo>
                <a:lnTo>
                  <a:pt x="5229288" y="42290"/>
                </a:lnTo>
                <a:lnTo>
                  <a:pt x="5229288" y="211607"/>
                </a:lnTo>
                <a:lnTo>
                  <a:pt x="5225946" y="228085"/>
                </a:lnTo>
                <a:lnTo>
                  <a:pt x="5216842" y="241539"/>
                </a:lnTo>
                <a:lnTo>
                  <a:pt x="5203356" y="250610"/>
                </a:lnTo>
                <a:lnTo>
                  <a:pt x="5186870" y="253936"/>
                </a:lnTo>
                <a:lnTo>
                  <a:pt x="42329" y="253936"/>
                </a:lnTo>
                <a:lnTo>
                  <a:pt x="25851" y="250610"/>
                </a:lnTo>
                <a:lnTo>
                  <a:pt x="12396" y="241539"/>
                </a:lnTo>
                <a:lnTo>
                  <a:pt x="3326" y="228085"/>
                </a:lnTo>
                <a:lnTo>
                  <a:pt x="0" y="211607"/>
                </a:lnTo>
                <a:lnTo>
                  <a:pt x="0" y="4229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3797" y="2565400"/>
            <a:ext cx="3195955" cy="2920365"/>
          </a:xfrm>
          <a:custGeom>
            <a:avLst/>
            <a:gdLst/>
            <a:ahLst/>
            <a:cxnLst/>
            <a:rect l="l" t="t" r="r" b="b"/>
            <a:pathLst>
              <a:path w="3195954" h="2920365">
                <a:moveTo>
                  <a:pt x="3167863" y="25440"/>
                </a:moveTo>
                <a:lnTo>
                  <a:pt x="3149394" y="29439"/>
                </a:lnTo>
                <a:lnTo>
                  <a:pt x="0" y="2906014"/>
                </a:lnTo>
                <a:lnTo>
                  <a:pt x="12953" y="2920111"/>
                </a:lnTo>
                <a:lnTo>
                  <a:pt x="3162210" y="43547"/>
                </a:lnTo>
                <a:lnTo>
                  <a:pt x="3167863" y="25440"/>
                </a:lnTo>
                <a:close/>
              </a:path>
              <a:path w="3195954" h="2920365">
                <a:moveTo>
                  <a:pt x="3194079" y="5587"/>
                </a:moveTo>
                <a:lnTo>
                  <a:pt x="3175507" y="5587"/>
                </a:lnTo>
                <a:lnTo>
                  <a:pt x="3188334" y="19685"/>
                </a:lnTo>
                <a:lnTo>
                  <a:pt x="3162210" y="43547"/>
                </a:lnTo>
                <a:lnTo>
                  <a:pt x="3146425" y="94107"/>
                </a:lnTo>
                <a:lnTo>
                  <a:pt x="3144901" y="99060"/>
                </a:lnTo>
                <a:lnTo>
                  <a:pt x="3147695" y="104394"/>
                </a:lnTo>
                <a:lnTo>
                  <a:pt x="3152775" y="106045"/>
                </a:lnTo>
                <a:lnTo>
                  <a:pt x="3157728" y="107569"/>
                </a:lnTo>
                <a:lnTo>
                  <a:pt x="3163061" y="104775"/>
                </a:lnTo>
                <a:lnTo>
                  <a:pt x="3164585" y="99822"/>
                </a:lnTo>
                <a:lnTo>
                  <a:pt x="3194079" y="5587"/>
                </a:lnTo>
                <a:close/>
              </a:path>
              <a:path w="3195954" h="2920365">
                <a:moveTo>
                  <a:pt x="3179436" y="9905"/>
                </a:moveTo>
                <a:lnTo>
                  <a:pt x="3172713" y="9905"/>
                </a:lnTo>
                <a:lnTo>
                  <a:pt x="3183890" y="21971"/>
                </a:lnTo>
                <a:lnTo>
                  <a:pt x="3167863" y="25440"/>
                </a:lnTo>
                <a:lnTo>
                  <a:pt x="3162210" y="43547"/>
                </a:lnTo>
                <a:lnTo>
                  <a:pt x="3188334" y="19685"/>
                </a:lnTo>
                <a:lnTo>
                  <a:pt x="3179436" y="9905"/>
                </a:lnTo>
                <a:close/>
              </a:path>
              <a:path w="3195954" h="2920365">
                <a:moveTo>
                  <a:pt x="3195828" y="0"/>
                </a:moveTo>
                <a:lnTo>
                  <a:pt x="3088385" y="23113"/>
                </a:lnTo>
                <a:lnTo>
                  <a:pt x="3085210" y="28194"/>
                </a:lnTo>
                <a:lnTo>
                  <a:pt x="3086227" y="33274"/>
                </a:lnTo>
                <a:lnTo>
                  <a:pt x="3087370" y="38480"/>
                </a:lnTo>
                <a:lnTo>
                  <a:pt x="3092450" y="41655"/>
                </a:lnTo>
                <a:lnTo>
                  <a:pt x="3097656" y="40639"/>
                </a:lnTo>
                <a:lnTo>
                  <a:pt x="3149394" y="29439"/>
                </a:lnTo>
                <a:lnTo>
                  <a:pt x="3175507" y="5587"/>
                </a:lnTo>
                <a:lnTo>
                  <a:pt x="3194079" y="5587"/>
                </a:lnTo>
                <a:lnTo>
                  <a:pt x="3195828" y="0"/>
                </a:lnTo>
                <a:close/>
              </a:path>
              <a:path w="3195954" h="2920365">
                <a:moveTo>
                  <a:pt x="3175507" y="5587"/>
                </a:moveTo>
                <a:lnTo>
                  <a:pt x="3149394" y="29439"/>
                </a:lnTo>
                <a:lnTo>
                  <a:pt x="3167863" y="25440"/>
                </a:lnTo>
                <a:lnTo>
                  <a:pt x="3172713" y="9905"/>
                </a:lnTo>
                <a:lnTo>
                  <a:pt x="3179436" y="9905"/>
                </a:lnTo>
                <a:lnTo>
                  <a:pt x="3175507" y="5587"/>
                </a:lnTo>
                <a:close/>
              </a:path>
              <a:path w="3195954" h="2920365">
                <a:moveTo>
                  <a:pt x="3172713" y="9905"/>
                </a:moveTo>
                <a:lnTo>
                  <a:pt x="3167863" y="25440"/>
                </a:lnTo>
                <a:lnTo>
                  <a:pt x="3183890" y="21971"/>
                </a:lnTo>
                <a:lnTo>
                  <a:pt x="3172713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65" y="4993382"/>
            <a:ext cx="26924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125" y="4993382"/>
            <a:ext cx="528510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750"/>
              </a:lnSpc>
            </a:pPr>
            <a:r>
              <a:rPr sz="1600" spc="-5" dirty="0">
                <a:latin typeface="Courier New"/>
                <a:cs typeface="Courier New"/>
              </a:rPr>
              <a:t>hora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12700" marR="126364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min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600" spc="-5" dirty="0">
                <a:latin typeface="Courier New"/>
                <a:cs typeface="Courier New"/>
              </a:rPr>
              <a:t>qtdMinutos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converteEmMinutos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min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Console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"{0}:{1}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 {2}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minutos."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868044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hora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5" dirty="0">
                <a:latin typeface="Courier New"/>
                <a:cs typeface="Courier New"/>
              </a:rPr>
              <a:t>min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qtdMinutos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642" y="6215439"/>
            <a:ext cx="1479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6062" y="1339913"/>
          <a:ext cx="8658223" cy="496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3205"/>
                <a:gridCol w="142240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8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2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187" y="1339913"/>
          <a:ext cx="8796652" cy="49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5245100"/>
                <a:gridCol w="78104"/>
                <a:gridCol w="142240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7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2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50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3843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6" gridSpan="2"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8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2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187" y="1339913"/>
          <a:ext cx="8800460" cy="496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5245100"/>
                <a:gridCol w="78104"/>
                <a:gridCol w="142240"/>
                <a:gridCol w="328929"/>
                <a:gridCol w="418464"/>
                <a:gridCol w="432435"/>
                <a:gridCol w="432434"/>
                <a:gridCol w="432434"/>
                <a:gridCol w="1151890"/>
              </a:tblGrid>
              <a:tr h="1428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6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42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281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ts val="1660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38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3215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4" gridSpan="2">
                  <a:txBody>
                    <a:bodyPr/>
                    <a:lstStyle/>
                    <a:p>
                      <a:pPr marL="624205" indent="-534035">
                        <a:lnSpc>
                          <a:spcPts val="1245"/>
                        </a:lnSpc>
                        <a:buAutoNum type="arabicPlain" startAt="1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80"/>
                        </a:lnSpc>
                        <a:buAutoNum type="arabicPlain" startAt="1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4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4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</a:t>
                      </a:r>
                      <a:r>
                        <a:rPr sz="1600" spc="-3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minutos: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831850"/>
          </a:xfrm>
          <a:custGeom>
            <a:avLst/>
            <a:gdLst/>
            <a:ahLst/>
            <a:cxnLst/>
            <a:rect l="l" t="t" r="r" b="b"/>
            <a:pathLst>
              <a:path w="4888230" h="831850">
                <a:moveTo>
                  <a:pt x="0" y="831850"/>
                </a:moveTo>
                <a:lnTo>
                  <a:pt x="4887849" y="831850"/>
                </a:lnTo>
                <a:lnTo>
                  <a:pt x="4887849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187" y="1339913"/>
          <a:ext cx="8796016" cy="496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5245100"/>
                <a:gridCol w="78104"/>
                <a:gridCol w="141604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455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67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285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	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893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 marL="624205" indent="-534035">
                        <a:lnSpc>
                          <a:spcPts val="1240"/>
                        </a:lnSpc>
                        <a:buAutoNum type="arabicPlain" startAt="15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5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5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5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 minutos:</a:t>
                      </a:r>
                      <a:r>
                        <a:rPr sz="1600" spc="-4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187" y="1339913"/>
          <a:ext cx="8801094" cy="496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5245100"/>
                <a:gridCol w="78739"/>
                <a:gridCol w="142240"/>
                <a:gridCol w="328929"/>
                <a:gridCol w="418464"/>
                <a:gridCol w="432434"/>
                <a:gridCol w="432434"/>
                <a:gridCol w="432434"/>
                <a:gridCol w="1151890"/>
              </a:tblGrid>
              <a:tr h="142875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475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829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877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	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789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19189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 marL="624205" indent="-534035">
                        <a:lnSpc>
                          <a:spcPts val="1365"/>
                        </a:lnSpc>
                        <a:buAutoNum type="arabicPlain" startAt="16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6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6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0515" marR="1728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 minutos: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1300" y="1339913"/>
          <a:ext cx="8658221" cy="496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/>
                <a:gridCol w="78739"/>
                <a:gridCol w="141604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rowSpan="9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55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4884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marL="90805">
                        <a:lnSpc>
                          <a:spcPts val="1605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rowSpan="2" gridSpan="2">
                  <a:txBody>
                    <a:bodyPr/>
                    <a:lstStyle/>
                    <a:p>
                      <a:pPr marL="624205" indent="-534035">
                        <a:lnSpc>
                          <a:spcPts val="1565"/>
                        </a:lnSpc>
                        <a:buAutoNum type="arabicPlain" startAt="17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7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2085" marR="1728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 minutos: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0126" y="1487525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6022" y="1487525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4234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6288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8342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0395" y="1487525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126" y="1858238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6022" y="1858238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4234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76288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8342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0395" y="1858238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0126" y="2228951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6022" y="2228951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4234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6288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8342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0395" y="2228951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0126" y="2599664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6022" y="2599664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4234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6288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8342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0395" y="2599664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0126" y="2970504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6022" y="2970504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4234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6288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8342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0395" y="2970504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126" y="3341217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26022" y="3341217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234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76288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08342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40395" y="3341217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80126" y="3711930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6022" y="3711930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4234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6288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08342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395" y="3711930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80126" y="4082643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6022" y="4082643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4234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6288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08342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0395" y="4082643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80126" y="4453483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26022" y="4453483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44234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76288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08342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0395" y="4453483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80126" y="4824196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6022" y="4824196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4234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6288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08342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40395" y="4824196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80126" y="5194909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26022" y="5194909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4234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6288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8342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0395" y="5194909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80126" y="5565647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26022" y="5565647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4234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76288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08342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40395" y="5565647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80126" y="5936399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26022" y="5936399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234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76288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8342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0395" y="5936399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6022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44234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76288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8342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40395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73776" y="185826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73776" y="222897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73776" y="259968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73776" y="297040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73776" y="334124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73776" y="3711955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73776" y="408266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73776" y="445338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73776" y="4824221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73776" y="519493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73776" y="556564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73776" y="593638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80126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91651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73776" y="1487550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73776" y="630713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453504" y="1088622"/>
            <a:ext cx="2357755" cy="6946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15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775"/>
              </a:spcBef>
              <a:tabLst>
                <a:tab pos="1382395" algn="l"/>
              </a:tabLst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 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  </a:t>
            </a:r>
            <a:r>
              <a:rPr sz="1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	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totalMinutos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607684" y="1451313"/>
            <a:ext cx="1184275" cy="14674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linha</a:t>
            </a:r>
            <a:r>
              <a:rPr sz="1400" b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</a:t>
            </a:r>
            <a:endParaRPr sz="14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940"/>
              </a:spcBef>
              <a:tabLst>
                <a:tab pos="574675" algn="l"/>
                <a:tab pos="1001394" algn="l"/>
              </a:tabLst>
            </a:pPr>
            <a:r>
              <a:rPr sz="1800" dirty="0">
                <a:latin typeface="Calibri"/>
                <a:cs typeface="Calibri"/>
              </a:rPr>
              <a:t>10	?	?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760"/>
              </a:spcBef>
              <a:tabLst>
                <a:tab pos="569595" algn="l"/>
                <a:tab pos="937260" algn="l"/>
              </a:tabLst>
            </a:pP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4	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23734" y="2618422"/>
            <a:ext cx="632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1800" dirty="0">
                <a:latin typeface="Calibri"/>
                <a:cs typeface="Calibri"/>
              </a:rPr>
              <a:t>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250808" y="2618422"/>
            <a:ext cx="132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12712" y="1844675"/>
            <a:ext cx="5383530" cy="266700"/>
          </a:xfrm>
          <a:custGeom>
            <a:avLst/>
            <a:gdLst/>
            <a:ahLst/>
            <a:cxnLst/>
            <a:rect l="l" t="t" r="r" b="b"/>
            <a:pathLst>
              <a:path w="5383530" h="266700">
                <a:moveTo>
                  <a:pt x="0" y="266700"/>
                </a:moveTo>
                <a:lnTo>
                  <a:pt x="5383149" y="266700"/>
                </a:lnTo>
                <a:lnTo>
                  <a:pt x="5383149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0825" y="1344675"/>
            <a:ext cx="5447030" cy="4186554"/>
          </a:xfrm>
          <a:custGeom>
            <a:avLst/>
            <a:gdLst/>
            <a:ahLst/>
            <a:cxnLst/>
            <a:rect l="l" t="t" r="r" b="b"/>
            <a:pathLst>
              <a:path w="5447030" h="4186554">
                <a:moveTo>
                  <a:pt x="0" y="4186174"/>
                </a:moveTo>
                <a:lnTo>
                  <a:pt x="5446776" y="4186174"/>
                </a:lnTo>
                <a:lnTo>
                  <a:pt x="5446776" y="0"/>
                </a:lnTo>
                <a:lnTo>
                  <a:pt x="0" y="0"/>
                </a:lnTo>
                <a:lnTo>
                  <a:pt x="0" y="4186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329565" y="1805304"/>
            <a:ext cx="5239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3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400" spc="-10" dirty="0">
                <a:latin typeface="Courier New"/>
                <a:cs typeface="Courier New"/>
              </a:rPr>
              <a:t>converteEmMinutos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10527" y="5788402"/>
            <a:ext cx="344614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Entre com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horas e minutos:</a:t>
            </a:r>
            <a:r>
              <a:rPr sz="1600" spc="-10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45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29565" y="2018665"/>
            <a:ext cx="346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4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29565" y="2232025"/>
            <a:ext cx="375348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5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totalMinutos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5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totalMinutos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 marR="117729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5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totalMinutos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8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352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10 </a:t>
            </a:r>
            <a:r>
              <a:rPr b="1" spc="-5" dirty="0">
                <a:latin typeface="Courier New"/>
                <a:cs typeface="Courier New"/>
              </a:rPr>
              <a:t>static </a:t>
            </a:r>
            <a:r>
              <a:rPr b="1" spc="-10" dirty="0">
                <a:latin typeface="Courier New"/>
                <a:cs typeface="Courier New"/>
              </a:rPr>
              <a:t>void </a:t>
            </a:r>
            <a:r>
              <a:rPr spc="-10" dirty="0">
                <a:solidFill>
                  <a:srgbClr val="000000"/>
                </a:solidFill>
              </a:rPr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latin typeface="Courier New"/>
                <a:cs typeface="Courier New"/>
              </a:rPr>
              <a:t>string</a:t>
            </a:r>
            <a:r>
              <a:rPr spc="-10" dirty="0">
                <a:solidFill>
                  <a:srgbClr val="FF0000"/>
                </a:solidFill>
              </a:rPr>
              <a:t>[] </a:t>
            </a:r>
            <a:r>
              <a:rPr spc="-5" dirty="0">
                <a:solidFill>
                  <a:srgbClr val="000000"/>
                </a:solidFill>
              </a:rPr>
              <a:t>args</a:t>
            </a:r>
            <a:r>
              <a:rPr spc="-5" dirty="0">
                <a:solidFill>
                  <a:srgbClr val="FF0000"/>
                </a:solidFill>
              </a:rPr>
              <a:t>) </a:t>
            </a:r>
            <a:r>
              <a:rPr spc="-5" dirty="0">
                <a:solidFill>
                  <a:srgbClr val="000000"/>
                </a:solidFill>
              </a:rPr>
              <a:t> 11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12"/>
              <a:tabLst>
                <a:tab pos="546100" algn="l"/>
                <a:tab pos="546735" algn="l"/>
              </a:tabLst>
            </a:pPr>
            <a:r>
              <a:rPr b="1" spc="-5" dirty="0">
                <a:latin typeface="Courier New"/>
                <a:cs typeface="Courier New"/>
              </a:rPr>
              <a:t>int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hora</a:t>
            </a:r>
            <a:r>
              <a:rPr spc="-10" dirty="0">
                <a:solidFill>
                  <a:srgbClr val="FF0000"/>
                </a:solidFill>
              </a:rPr>
              <a:t>,</a:t>
            </a:r>
            <a:r>
              <a:rPr spc="-10" dirty="0">
                <a:solidFill>
                  <a:srgbClr val="000000"/>
                </a:solidFill>
              </a:rPr>
              <a:t>min</a:t>
            </a:r>
            <a:r>
              <a:rPr spc="-10" dirty="0">
                <a:solidFill>
                  <a:srgbClr val="FF0000"/>
                </a:solidFill>
              </a:rPr>
              <a:t>,</a:t>
            </a:r>
            <a:r>
              <a:rPr spc="-10" dirty="0">
                <a:solidFill>
                  <a:srgbClr val="000000"/>
                </a:solidFill>
              </a:rPr>
              <a:t>qtdMinutos</a:t>
            </a:r>
            <a:r>
              <a:rPr spc="-10" dirty="0">
                <a:solidFill>
                  <a:srgbClr val="FF0000"/>
                </a:solidFill>
              </a:rPr>
              <a:t>;</a:t>
            </a: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10" dirty="0">
                <a:solidFill>
                  <a:srgbClr val="000000"/>
                </a:solidFill>
              </a:rPr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"Horas </a:t>
            </a:r>
            <a:r>
              <a:rPr dirty="0">
                <a:solidFill>
                  <a:srgbClr val="0000FF"/>
                </a:solidFill>
              </a:rPr>
              <a:t>e </a:t>
            </a:r>
            <a:r>
              <a:rPr spc="-10" dirty="0">
                <a:solidFill>
                  <a:srgbClr val="0000FF"/>
                </a:solidFill>
              </a:rPr>
              <a:t>minutos:"</a:t>
            </a:r>
            <a:r>
              <a:rPr spc="-10" dirty="0">
                <a:solidFill>
                  <a:srgbClr val="FF0000"/>
                </a:solidFill>
              </a:rPr>
              <a:t>);</a:t>
            </a: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5" dirty="0">
                <a:solidFill>
                  <a:srgbClr val="000000"/>
                </a:solidFill>
              </a:rPr>
              <a:t>hora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Convert</a:t>
            </a:r>
            <a:r>
              <a:rPr spc="-10" dirty="0">
                <a:solidFill>
                  <a:srgbClr val="FF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</a:rPr>
              <a:t>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</a:rPr>
              <a:t>Console.ReadLine</a:t>
            </a:r>
            <a:r>
              <a:rPr spc="-10" dirty="0">
                <a:solidFill>
                  <a:srgbClr val="FF0000"/>
                </a:solidFill>
              </a:rPr>
              <a:t>());</a:t>
            </a:r>
          </a:p>
          <a:p>
            <a:pPr marL="545465" indent="-533400">
              <a:lnSpc>
                <a:spcPts val="168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5" dirty="0">
                <a:solidFill>
                  <a:srgbClr val="000000"/>
                </a:solidFill>
              </a:rPr>
              <a:t>min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Convert</a:t>
            </a:r>
            <a:r>
              <a:rPr spc="-10" dirty="0">
                <a:solidFill>
                  <a:srgbClr val="FF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</a:rPr>
              <a:t>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</a:rPr>
              <a:t>Console.ReadLine</a:t>
            </a:r>
            <a:r>
              <a:rPr spc="-10" dirty="0">
                <a:solidFill>
                  <a:srgbClr val="FF0000"/>
                </a:solidFill>
              </a:rPr>
              <a:t>());</a:t>
            </a: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10" dirty="0">
                <a:solidFill>
                  <a:srgbClr val="000000"/>
                </a:solidFill>
              </a:rPr>
              <a:t>qtdMinutos </a:t>
            </a:r>
            <a:r>
              <a:rPr dirty="0">
                <a:solidFill>
                  <a:srgbClr val="FF0000"/>
                </a:solidFill>
              </a:rPr>
              <a:t>= </a:t>
            </a:r>
            <a:r>
              <a:rPr spc="-10" dirty="0">
                <a:solidFill>
                  <a:srgbClr val="000000"/>
                </a:solidFill>
              </a:rPr>
              <a:t>converteEmMinutos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</a:rPr>
              <a:t>hora</a:t>
            </a:r>
            <a:r>
              <a:rPr spc="-10" dirty="0">
                <a:solidFill>
                  <a:srgbClr val="FF0000"/>
                </a:solidFill>
              </a:rPr>
              <a:t>,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min</a:t>
            </a:r>
            <a:r>
              <a:rPr spc="-10" dirty="0">
                <a:solidFill>
                  <a:srgbClr val="FF0000"/>
                </a:solidFill>
              </a:rPr>
              <a:t>);</a:t>
            </a:r>
          </a:p>
          <a:p>
            <a:pPr marL="545465" indent="-533400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545465" algn="l"/>
                <a:tab pos="546100" algn="l"/>
              </a:tabLst>
            </a:pPr>
            <a:r>
              <a:rPr spc="-10" dirty="0">
                <a:solidFill>
                  <a:srgbClr val="000000"/>
                </a:solidFill>
              </a:rPr>
              <a:t>Console</a:t>
            </a:r>
            <a:r>
              <a:rPr spc="-10" dirty="0">
                <a:solidFill>
                  <a:srgbClr val="FF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</a:rPr>
              <a:t>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"{0}:{1} </a:t>
            </a:r>
            <a:r>
              <a:rPr dirty="0">
                <a:solidFill>
                  <a:srgbClr val="0000FF"/>
                </a:solidFill>
              </a:rPr>
              <a:t>= </a:t>
            </a:r>
            <a:r>
              <a:rPr spc="-5" dirty="0">
                <a:solidFill>
                  <a:srgbClr val="0000FF"/>
                </a:solidFill>
              </a:rPr>
              <a:t>{2}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minutos."</a:t>
            </a:r>
            <a:r>
              <a:rPr spc="-5" dirty="0">
                <a:solidFill>
                  <a:srgbClr val="FF0000"/>
                </a:solidFill>
              </a:rPr>
              <a:t>,</a:t>
            </a:r>
          </a:p>
          <a:p>
            <a:pPr marL="12700" marR="1386840">
              <a:lnSpc>
                <a:spcPts val="1700"/>
              </a:lnSpc>
              <a:spcBef>
                <a:spcPts val="40"/>
              </a:spcBef>
              <a:buAutoNum type="arabicPlain" startAt="12"/>
              <a:tabLst>
                <a:tab pos="1289685" algn="l"/>
                <a:tab pos="1290955" algn="l"/>
              </a:tabLst>
            </a:pPr>
            <a:r>
              <a:rPr spc="-5" dirty="0">
                <a:solidFill>
                  <a:srgbClr val="000000"/>
                </a:solidFill>
              </a:rPr>
              <a:t>hora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000000"/>
                </a:solidFill>
              </a:rPr>
              <a:t>min</a:t>
            </a:r>
            <a:r>
              <a:rPr spc="-10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000000"/>
                </a:solidFill>
              </a:rPr>
              <a:t>qtdMinutos</a:t>
            </a:r>
            <a:r>
              <a:rPr spc="-10" dirty="0">
                <a:solidFill>
                  <a:srgbClr val="FF0000"/>
                </a:solidFill>
              </a:rPr>
              <a:t>); 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19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0126" y="1487525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6022" y="1487525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4234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6288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8342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0395" y="1487525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126" y="1858238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6022" y="1858238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4234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76288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8342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0395" y="1858238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0126" y="2228951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6022" y="2228951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4234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6288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8342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0395" y="2228951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0126" y="2599664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6022" y="2599664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4234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6288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8342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0395" y="2599664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0126" y="2970504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6022" y="2970504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4234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6288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8342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0395" y="2970504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126" y="3341217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26022" y="3341217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234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76288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08342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40395" y="3341217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80126" y="3711930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6022" y="3711930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4234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6288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08342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395" y="3711930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80126" y="4082643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6022" y="4082643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4234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6288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08342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0395" y="4082643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80126" y="4453483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26022" y="4453483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44234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76288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08342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0395" y="4453483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80126" y="4824196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6022" y="4824196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4234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6288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08342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40395" y="4824196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80126" y="5194909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26022" y="5194909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4234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6288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8342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0395" y="5194909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80126" y="5565647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26022" y="5565647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4234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76288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08342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40395" y="5565647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80126" y="5936399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26022" y="5936399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234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76288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8342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0395" y="5936399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6022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44234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76288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8342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40395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73776" y="185826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73776" y="222897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73776" y="259968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73776" y="297040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73776" y="334124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73776" y="3711955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73776" y="408266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73776" y="445338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73776" y="4824221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73776" y="519493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73776" y="556564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73776" y="593638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80126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91651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73776" y="1487550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73776" y="630713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453504" y="1088622"/>
            <a:ext cx="2357755" cy="6946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15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775"/>
              </a:spcBef>
              <a:tabLst>
                <a:tab pos="1382395" algn="l"/>
              </a:tabLst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 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  </a:t>
            </a:r>
            <a:r>
              <a:rPr sz="1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	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totalMinutos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607684" y="1451313"/>
            <a:ext cx="1184275" cy="14674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linha</a:t>
            </a:r>
            <a:r>
              <a:rPr sz="1400" b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</a:t>
            </a:r>
            <a:endParaRPr sz="14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940"/>
              </a:spcBef>
              <a:tabLst>
                <a:tab pos="574675" algn="l"/>
                <a:tab pos="1001394" algn="l"/>
              </a:tabLst>
            </a:pPr>
            <a:r>
              <a:rPr sz="1800" dirty="0">
                <a:latin typeface="Calibri"/>
                <a:cs typeface="Calibri"/>
              </a:rPr>
              <a:t>10	?	?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760"/>
              </a:spcBef>
              <a:tabLst>
                <a:tab pos="569595" algn="l"/>
                <a:tab pos="937260" algn="l"/>
              </a:tabLst>
            </a:pP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4	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23734" y="2618422"/>
            <a:ext cx="632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1800" dirty="0">
                <a:latin typeface="Calibri"/>
                <a:cs typeface="Calibri"/>
              </a:rPr>
              <a:t>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250808" y="2618422"/>
            <a:ext cx="132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32145" y="29892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023734" y="2989262"/>
            <a:ext cx="632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1800" dirty="0">
                <a:latin typeface="Calibri"/>
                <a:cs typeface="Calibri"/>
              </a:rPr>
              <a:t>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128634" y="2989262"/>
            <a:ext cx="375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345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12712" y="2441575"/>
            <a:ext cx="5383530" cy="266700"/>
          </a:xfrm>
          <a:custGeom>
            <a:avLst/>
            <a:gdLst/>
            <a:ahLst/>
            <a:cxnLst/>
            <a:rect l="l" t="t" r="r" b="b"/>
            <a:pathLst>
              <a:path w="5383530" h="266700">
                <a:moveTo>
                  <a:pt x="0" y="266700"/>
                </a:moveTo>
                <a:lnTo>
                  <a:pt x="5383149" y="266700"/>
                </a:lnTo>
                <a:lnTo>
                  <a:pt x="5383149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0825" y="1344675"/>
            <a:ext cx="5447030" cy="4186554"/>
          </a:xfrm>
          <a:custGeom>
            <a:avLst/>
            <a:gdLst/>
            <a:ahLst/>
            <a:cxnLst/>
            <a:rect l="l" t="t" r="r" b="b"/>
            <a:pathLst>
              <a:path w="5447030" h="4186554">
                <a:moveTo>
                  <a:pt x="0" y="4186174"/>
                </a:moveTo>
                <a:lnTo>
                  <a:pt x="5446776" y="4186174"/>
                </a:lnTo>
                <a:lnTo>
                  <a:pt x="5446776" y="0"/>
                </a:lnTo>
                <a:lnTo>
                  <a:pt x="0" y="0"/>
                </a:lnTo>
                <a:lnTo>
                  <a:pt x="0" y="4186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29565" y="1805304"/>
            <a:ext cx="5239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3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400" spc="-10" dirty="0">
                <a:latin typeface="Courier New"/>
                <a:cs typeface="Courier New"/>
              </a:rPr>
              <a:t>converteEmMinutos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4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totalMinutos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10527" y="5788402"/>
            <a:ext cx="344614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Entre com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horas e minutos:</a:t>
            </a:r>
            <a:r>
              <a:rPr sz="1600" spc="-10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45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29565" y="2445765"/>
            <a:ext cx="375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spc="-10" dirty="0">
                <a:latin typeface="Courier New"/>
                <a:cs typeface="Courier New"/>
              </a:rPr>
              <a:t>totalMinutos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9565" y="2658998"/>
            <a:ext cx="25819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9420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totalMinutos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8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352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10 </a:t>
            </a:r>
            <a:r>
              <a:rPr b="1" spc="-5" dirty="0">
                <a:latin typeface="Courier New"/>
                <a:cs typeface="Courier New"/>
              </a:rPr>
              <a:t>static </a:t>
            </a:r>
            <a:r>
              <a:rPr b="1" spc="-10" dirty="0">
                <a:latin typeface="Courier New"/>
                <a:cs typeface="Courier New"/>
              </a:rPr>
              <a:t>void </a:t>
            </a:r>
            <a:r>
              <a:rPr spc="-10" dirty="0">
                <a:solidFill>
                  <a:srgbClr val="000000"/>
                </a:solidFill>
              </a:rPr>
              <a:t>Main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b="1" spc="-10" dirty="0">
                <a:latin typeface="Courier New"/>
                <a:cs typeface="Courier New"/>
              </a:rPr>
              <a:t>string</a:t>
            </a:r>
            <a:r>
              <a:rPr spc="-10" dirty="0">
                <a:solidFill>
                  <a:srgbClr val="FF0000"/>
                </a:solidFill>
              </a:rPr>
              <a:t>[] </a:t>
            </a:r>
            <a:r>
              <a:rPr spc="-5" dirty="0">
                <a:solidFill>
                  <a:srgbClr val="000000"/>
                </a:solidFill>
              </a:rPr>
              <a:t>args</a:t>
            </a:r>
            <a:r>
              <a:rPr spc="-5" dirty="0">
                <a:solidFill>
                  <a:srgbClr val="FF0000"/>
                </a:solidFill>
              </a:rPr>
              <a:t>) </a:t>
            </a:r>
            <a:r>
              <a:rPr spc="-5" dirty="0">
                <a:solidFill>
                  <a:srgbClr val="000000"/>
                </a:solidFill>
              </a:rPr>
              <a:t> 11 </a:t>
            </a:r>
            <a:r>
              <a:rPr dirty="0">
                <a:solidFill>
                  <a:srgbClr val="FF0000"/>
                </a:solidFill>
              </a:rPr>
              <a:t>{</a:t>
            </a: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12"/>
              <a:tabLst>
                <a:tab pos="546100" algn="l"/>
                <a:tab pos="546735" algn="l"/>
              </a:tabLst>
            </a:pPr>
            <a:r>
              <a:rPr b="1" spc="-5" dirty="0">
                <a:latin typeface="Courier New"/>
                <a:cs typeface="Courier New"/>
              </a:rPr>
              <a:t>int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hora</a:t>
            </a:r>
            <a:r>
              <a:rPr spc="-10" dirty="0">
                <a:solidFill>
                  <a:srgbClr val="FF0000"/>
                </a:solidFill>
              </a:rPr>
              <a:t>,</a:t>
            </a:r>
            <a:r>
              <a:rPr spc="-10" dirty="0">
                <a:solidFill>
                  <a:srgbClr val="000000"/>
                </a:solidFill>
              </a:rPr>
              <a:t>min</a:t>
            </a:r>
            <a:r>
              <a:rPr spc="-10" dirty="0">
                <a:solidFill>
                  <a:srgbClr val="FF0000"/>
                </a:solidFill>
              </a:rPr>
              <a:t>,</a:t>
            </a:r>
            <a:r>
              <a:rPr spc="-10" dirty="0">
                <a:solidFill>
                  <a:srgbClr val="000000"/>
                </a:solidFill>
              </a:rPr>
              <a:t>qtdMinutos</a:t>
            </a:r>
            <a:r>
              <a:rPr spc="-10" dirty="0">
                <a:solidFill>
                  <a:srgbClr val="FF0000"/>
                </a:solidFill>
              </a:rPr>
              <a:t>;</a:t>
            </a: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10" dirty="0">
                <a:solidFill>
                  <a:srgbClr val="000000"/>
                </a:solidFill>
              </a:rPr>
              <a:t>Console.Write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"Horas </a:t>
            </a:r>
            <a:r>
              <a:rPr dirty="0">
                <a:solidFill>
                  <a:srgbClr val="0000FF"/>
                </a:solidFill>
              </a:rPr>
              <a:t>e </a:t>
            </a:r>
            <a:r>
              <a:rPr spc="-10" dirty="0">
                <a:solidFill>
                  <a:srgbClr val="0000FF"/>
                </a:solidFill>
              </a:rPr>
              <a:t>minutos:"</a:t>
            </a:r>
            <a:r>
              <a:rPr spc="-10" dirty="0">
                <a:solidFill>
                  <a:srgbClr val="FF0000"/>
                </a:solidFill>
              </a:rPr>
              <a:t>);</a:t>
            </a: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5" dirty="0">
                <a:solidFill>
                  <a:srgbClr val="000000"/>
                </a:solidFill>
              </a:rPr>
              <a:t>hora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Convert</a:t>
            </a:r>
            <a:r>
              <a:rPr spc="-10" dirty="0">
                <a:solidFill>
                  <a:srgbClr val="FF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</a:rPr>
              <a:t>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</a:rPr>
              <a:t>Console.ReadLine</a:t>
            </a:r>
            <a:r>
              <a:rPr spc="-10" dirty="0">
                <a:solidFill>
                  <a:srgbClr val="FF0000"/>
                </a:solidFill>
              </a:rPr>
              <a:t>());</a:t>
            </a:r>
          </a:p>
          <a:p>
            <a:pPr marL="545465" indent="-533400">
              <a:lnSpc>
                <a:spcPts val="168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5" dirty="0">
                <a:solidFill>
                  <a:srgbClr val="000000"/>
                </a:solidFill>
              </a:rPr>
              <a:t>min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Convert</a:t>
            </a:r>
            <a:r>
              <a:rPr spc="-10" dirty="0">
                <a:solidFill>
                  <a:srgbClr val="FF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</a:rPr>
              <a:t>ToInt32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</a:rPr>
              <a:t>Console.ReadLine</a:t>
            </a:r>
            <a:r>
              <a:rPr spc="-10" dirty="0">
                <a:solidFill>
                  <a:srgbClr val="FF0000"/>
                </a:solidFill>
              </a:rPr>
              <a:t>());</a:t>
            </a: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pc="-10" dirty="0">
                <a:solidFill>
                  <a:srgbClr val="000000"/>
                </a:solidFill>
              </a:rPr>
              <a:t>qtdMinutos </a:t>
            </a:r>
            <a:r>
              <a:rPr dirty="0">
                <a:solidFill>
                  <a:srgbClr val="FF0000"/>
                </a:solidFill>
              </a:rPr>
              <a:t>= </a:t>
            </a:r>
            <a:r>
              <a:rPr spc="-10" dirty="0">
                <a:solidFill>
                  <a:srgbClr val="000000"/>
                </a:solidFill>
              </a:rPr>
              <a:t>converteEmMinutos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</a:rPr>
              <a:t>hora</a:t>
            </a:r>
            <a:r>
              <a:rPr spc="-10" dirty="0">
                <a:solidFill>
                  <a:srgbClr val="FF0000"/>
                </a:solidFill>
              </a:rPr>
              <a:t>,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min</a:t>
            </a:r>
            <a:r>
              <a:rPr spc="-10" dirty="0">
                <a:solidFill>
                  <a:srgbClr val="FF0000"/>
                </a:solidFill>
              </a:rPr>
              <a:t>);</a:t>
            </a:r>
          </a:p>
          <a:p>
            <a:pPr marL="545465" indent="-533400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545465" algn="l"/>
                <a:tab pos="546100" algn="l"/>
              </a:tabLst>
            </a:pPr>
            <a:r>
              <a:rPr spc="-10" dirty="0">
                <a:solidFill>
                  <a:srgbClr val="000000"/>
                </a:solidFill>
              </a:rPr>
              <a:t>Console</a:t>
            </a:r>
            <a:r>
              <a:rPr spc="-10" dirty="0">
                <a:solidFill>
                  <a:srgbClr val="FF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</a:rPr>
              <a:t>Write</a:t>
            </a:r>
            <a:r>
              <a:rPr spc="-10" dirty="0">
                <a:solidFill>
                  <a:srgbClr val="FF0000"/>
                </a:solidFill>
              </a:rPr>
              <a:t>(</a:t>
            </a:r>
            <a:r>
              <a:rPr spc="-10" dirty="0">
                <a:solidFill>
                  <a:srgbClr val="0000FF"/>
                </a:solidFill>
              </a:rPr>
              <a:t>"{0}:{1} </a:t>
            </a:r>
            <a:r>
              <a:rPr dirty="0">
                <a:solidFill>
                  <a:srgbClr val="0000FF"/>
                </a:solidFill>
              </a:rPr>
              <a:t>= </a:t>
            </a:r>
            <a:r>
              <a:rPr spc="-5" dirty="0">
                <a:solidFill>
                  <a:srgbClr val="0000FF"/>
                </a:solidFill>
              </a:rPr>
              <a:t>{2}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minutos."</a:t>
            </a:r>
            <a:r>
              <a:rPr spc="-5" dirty="0">
                <a:solidFill>
                  <a:srgbClr val="FF0000"/>
                </a:solidFill>
              </a:rPr>
              <a:t>,</a:t>
            </a:r>
          </a:p>
          <a:p>
            <a:pPr marL="12700" marR="1386840">
              <a:lnSpc>
                <a:spcPts val="1700"/>
              </a:lnSpc>
              <a:spcBef>
                <a:spcPts val="40"/>
              </a:spcBef>
              <a:buAutoNum type="arabicPlain" startAt="12"/>
              <a:tabLst>
                <a:tab pos="1289685" algn="l"/>
                <a:tab pos="1290955" algn="l"/>
              </a:tabLst>
            </a:pPr>
            <a:r>
              <a:rPr spc="-5" dirty="0">
                <a:solidFill>
                  <a:srgbClr val="000000"/>
                </a:solidFill>
              </a:rPr>
              <a:t>hora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000000"/>
                </a:solidFill>
              </a:rPr>
              <a:t>min</a:t>
            </a:r>
            <a:r>
              <a:rPr spc="-10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000000"/>
                </a:solidFill>
              </a:rPr>
              <a:t>qtdMinutos</a:t>
            </a:r>
            <a:r>
              <a:rPr spc="-10" dirty="0">
                <a:solidFill>
                  <a:srgbClr val="FF0000"/>
                </a:solidFill>
              </a:rPr>
              <a:t>); 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19 </a:t>
            </a:r>
            <a:r>
              <a:rPr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0126" y="1487525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6022" y="1487525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4234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6288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8342" y="1487525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0395" y="1487525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126" y="1858238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6022" y="1858238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4234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76288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8342" y="1858238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0395" y="1858238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0126" y="2228951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6022" y="2228951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4234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6288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8342" y="2228951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0395" y="2228951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0126" y="2599664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6022" y="2599664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4234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6288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8342" y="259966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0395" y="2599664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0126" y="2970504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6022" y="2970504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4234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6288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08342" y="2970504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0395" y="2970504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80126" y="3341217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26022" y="3341217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234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76288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08342" y="334121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40395" y="3341217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80126" y="3711930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6022" y="3711930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4234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6288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08342" y="3711930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395" y="3711930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80126" y="4082643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6022" y="4082643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4234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6288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08342" y="408264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0395" y="4082643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80126" y="4453483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26022" y="4453483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44234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76288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08342" y="4453483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0395" y="4453483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80126" y="4824196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6022" y="4824196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4234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6288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08342" y="4824196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40395" y="4824196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80126" y="5194909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26022" y="5194909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4234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76288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8342" y="519490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0395" y="5194909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80126" y="5565647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26022" y="5565647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4234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76288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08342" y="5565647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40395" y="5565647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80126" y="5936399"/>
            <a:ext cx="446405" cy="370840"/>
          </a:xfrm>
          <a:custGeom>
            <a:avLst/>
            <a:gdLst/>
            <a:ahLst/>
            <a:cxnLst/>
            <a:rect l="l" t="t" r="r" b="b"/>
            <a:pathLst>
              <a:path w="446404" h="370839">
                <a:moveTo>
                  <a:pt x="0" y="370738"/>
                </a:moveTo>
                <a:lnTo>
                  <a:pt x="445922" y="370738"/>
                </a:lnTo>
                <a:lnTo>
                  <a:pt x="44592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26022" y="5936399"/>
            <a:ext cx="418465" cy="370840"/>
          </a:xfrm>
          <a:custGeom>
            <a:avLst/>
            <a:gdLst/>
            <a:ahLst/>
            <a:cxnLst/>
            <a:rect l="l" t="t" r="r" b="b"/>
            <a:pathLst>
              <a:path w="418464" h="370839">
                <a:moveTo>
                  <a:pt x="0" y="370738"/>
                </a:moveTo>
                <a:lnTo>
                  <a:pt x="418223" y="370738"/>
                </a:lnTo>
                <a:lnTo>
                  <a:pt x="41822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234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4" y="370738"/>
                </a:lnTo>
                <a:lnTo>
                  <a:pt x="432054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76288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8342" y="5936399"/>
            <a:ext cx="432434" cy="370840"/>
          </a:xfrm>
          <a:custGeom>
            <a:avLst/>
            <a:gdLst/>
            <a:ahLst/>
            <a:cxnLst/>
            <a:rect l="l" t="t" r="r" b="b"/>
            <a:pathLst>
              <a:path w="432434" h="370839">
                <a:moveTo>
                  <a:pt x="0" y="370738"/>
                </a:moveTo>
                <a:lnTo>
                  <a:pt x="432053" y="370738"/>
                </a:lnTo>
                <a:lnTo>
                  <a:pt x="432053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0395" y="5936399"/>
            <a:ext cx="1151255" cy="370840"/>
          </a:xfrm>
          <a:custGeom>
            <a:avLst/>
            <a:gdLst/>
            <a:ahLst/>
            <a:cxnLst/>
            <a:rect l="l" t="t" r="r" b="b"/>
            <a:pathLst>
              <a:path w="1151254" h="370839">
                <a:moveTo>
                  <a:pt x="0" y="370738"/>
                </a:moveTo>
                <a:lnTo>
                  <a:pt x="1151242" y="370738"/>
                </a:lnTo>
                <a:lnTo>
                  <a:pt x="1151242" y="0"/>
                </a:lnTo>
                <a:lnTo>
                  <a:pt x="0" y="0"/>
                </a:lnTo>
                <a:lnTo>
                  <a:pt x="0" y="370738"/>
                </a:lnTo>
                <a:close/>
              </a:path>
            </a:pathLst>
          </a:custGeom>
          <a:solidFill>
            <a:srgbClr val="F4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6022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44234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76288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8342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40395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73776" y="185826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73776" y="222897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73776" y="259968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73776" y="297040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73776" y="334124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73776" y="3711955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73776" y="4082669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73776" y="4453382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73776" y="4824221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73776" y="5194934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73776" y="556564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73776" y="5936386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80126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91651" y="1481200"/>
            <a:ext cx="0" cy="4832350"/>
          </a:xfrm>
          <a:custGeom>
            <a:avLst/>
            <a:gdLst/>
            <a:ahLst/>
            <a:cxnLst/>
            <a:rect l="l" t="t" r="r" b="b"/>
            <a:pathLst>
              <a:path h="4832350">
                <a:moveTo>
                  <a:pt x="0" y="0"/>
                </a:moveTo>
                <a:lnTo>
                  <a:pt x="0" y="48322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73776" y="1487550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73776" y="6307137"/>
            <a:ext cx="3324225" cy="0"/>
          </a:xfrm>
          <a:custGeom>
            <a:avLst/>
            <a:gdLst/>
            <a:ahLst/>
            <a:cxnLst/>
            <a:rect l="l" t="t" r="r" b="b"/>
            <a:pathLst>
              <a:path w="3324225">
                <a:moveTo>
                  <a:pt x="0" y="0"/>
                </a:moveTo>
                <a:lnTo>
                  <a:pt x="33242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453504" y="1088622"/>
            <a:ext cx="2357755" cy="6946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15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775"/>
              </a:spcBef>
              <a:tabLst>
                <a:tab pos="1382395" algn="l"/>
              </a:tabLst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  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  </a:t>
            </a:r>
            <a:r>
              <a:rPr sz="1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min	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totalMinutos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607684" y="1451313"/>
            <a:ext cx="1184275" cy="14674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linha</a:t>
            </a:r>
            <a:r>
              <a:rPr sz="1400" b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hora</a:t>
            </a:r>
            <a:endParaRPr sz="14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940"/>
              </a:spcBef>
              <a:tabLst>
                <a:tab pos="574675" algn="l"/>
                <a:tab pos="1001394" algn="l"/>
              </a:tabLst>
            </a:pPr>
            <a:r>
              <a:rPr sz="1800" dirty="0">
                <a:latin typeface="Calibri"/>
                <a:cs typeface="Calibri"/>
              </a:rPr>
              <a:t>10	?	?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760"/>
              </a:spcBef>
              <a:tabLst>
                <a:tab pos="569595" algn="l"/>
                <a:tab pos="937260" algn="l"/>
              </a:tabLst>
            </a:pP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4	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23734" y="2618422"/>
            <a:ext cx="632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1800" dirty="0">
                <a:latin typeface="Calibri"/>
                <a:cs typeface="Calibri"/>
              </a:rPr>
              <a:t>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250808" y="2618422"/>
            <a:ext cx="132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32145" y="29892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023734" y="2989262"/>
            <a:ext cx="632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1800" dirty="0">
                <a:latin typeface="Calibri"/>
                <a:cs typeface="Calibri"/>
              </a:rPr>
              <a:t>5	</a:t>
            </a:r>
            <a:r>
              <a:rPr sz="1800" spc="5" dirty="0"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128634" y="2989262"/>
            <a:ext cx="375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345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12712" y="2655887"/>
            <a:ext cx="5383530" cy="268605"/>
          </a:xfrm>
          <a:custGeom>
            <a:avLst/>
            <a:gdLst/>
            <a:ahLst/>
            <a:cxnLst/>
            <a:rect l="l" t="t" r="r" b="b"/>
            <a:pathLst>
              <a:path w="5383530" h="268605">
                <a:moveTo>
                  <a:pt x="0" y="268287"/>
                </a:moveTo>
                <a:lnTo>
                  <a:pt x="5383149" y="268287"/>
                </a:lnTo>
                <a:lnTo>
                  <a:pt x="5383149" y="0"/>
                </a:lnTo>
                <a:lnTo>
                  <a:pt x="0" y="0"/>
                </a:lnTo>
                <a:lnTo>
                  <a:pt x="0" y="26828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0825" y="1344675"/>
            <a:ext cx="5447030" cy="4186554"/>
          </a:xfrm>
          <a:custGeom>
            <a:avLst/>
            <a:gdLst/>
            <a:ahLst/>
            <a:cxnLst/>
            <a:rect l="l" t="t" r="r" b="b"/>
            <a:pathLst>
              <a:path w="5447030" h="4186554">
                <a:moveTo>
                  <a:pt x="0" y="4186174"/>
                </a:moveTo>
                <a:lnTo>
                  <a:pt x="5446776" y="4186174"/>
                </a:lnTo>
                <a:lnTo>
                  <a:pt x="5446776" y="0"/>
                </a:lnTo>
                <a:lnTo>
                  <a:pt x="0" y="0"/>
                </a:lnTo>
                <a:lnTo>
                  <a:pt x="0" y="4186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29565" y="1805304"/>
            <a:ext cx="523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3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400" spc="-10" dirty="0">
                <a:latin typeface="Courier New"/>
                <a:cs typeface="Courier New"/>
              </a:rPr>
              <a:t>converteEmMinutos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4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10527" y="5788402"/>
            <a:ext cx="344614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Entre com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horas e minutos:</a:t>
            </a:r>
            <a:r>
              <a:rPr sz="1600" spc="-100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45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29565" y="2232025"/>
            <a:ext cx="37534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5"/>
              <a:tabLst>
                <a:tab pos="439420" algn="l"/>
                <a:tab pos="44005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totalMinutos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indent="-426720">
              <a:lnSpc>
                <a:spcPct val="100000"/>
              </a:lnSpc>
              <a:buAutoNum type="arabicPlain" startAt="5"/>
              <a:tabLst>
                <a:tab pos="438784" algn="l"/>
                <a:tab pos="439420" algn="l"/>
              </a:tabLst>
            </a:pPr>
            <a:r>
              <a:rPr sz="1400" spc="-10" dirty="0">
                <a:latin typeface="Courier New"/>
                <a:cs typeface="Courier New"/>
              </a:rPr>
              <a:t>totalMinutos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60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9565" y="2658998"/>
            <a:ext cx="2581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9420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totalMinutos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8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29565" y="3085846"/>
            <a:ext cx="3646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29565" y="3726179"/>
            <a:ext cx="513461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AutoNum type="arabicPlain" startAt="12"/>
              <a:tabLst>
                <a:tab pos="546100" algn="l"/>
                <a:tab pos="546735" algn="l"/>
              </a:tabLst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qtdMinutos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"Horas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minutos:"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hora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ts val="168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min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ToInt32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qtdMinutos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converteEmMinutos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hora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5465" indent="-533400">
              <a:lnSpc>
                <a:spcPct val="100000"/>
              </a:lnSpc>
              <a:spcBef>
                <a:spcPts val="5"/>
              </a:spcBef>
              <a:buAutoNum type="arabicPlain" startAt="12"/>
              <a:tabLst>
                <a:tab pos="545465" algn="l"/>
                <a:tab pos="546100" algn="l"/>
              </a:tabLst>
            </a:pPr>
            <a:r>
              <a:rPr sz="1400" spc="-10" dirty="0">
                <a:latin typeface="Courier New"/>
                <a:cs typeface="Courier New"/>
              </a:rPr>
              <a:t>Console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latin typeface="Courier New"/>
                <a:cs typeface="Courier New"/>
              </a:rPr>
              <a:t>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"{0}:{1}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{2}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minutos."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1386840">
              <a:lnSpc>
                <a:spcPts val="1700"/>
              </a:lnSpc>
              <a:spcBef>
                <a:spcPts val="40"/>
              </a:spcBef>
              <a:buAutoNum type="arabicPlain" startAt="12"/>
              <a:tabLst>
                <a:tab pos="1289685" algn="l"/>
                <a:tab pos="1290955" algn="l"/>
              </a:tabLst>
            </a:pPr>
            <a:r>
              <a:rPr sz="1400" spc="-5" dirty="0">
                <a:latin typeface="Courier New"/>
                <a:cs typeface="Courier New"/>
              </a:rPr>
              <a:t>hora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min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qtdMinutos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19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462915"/>
            <a:ext cx="5789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Programando</a:t>
            </a:r>
            <a:r>
              <a:rPr spc="-5" dirty="0"/>
              <a:t> </a:t>
            </a:r>
            <a:r>
              <a:rPr spc="-10" dirty="0"/>
              <a:t>sub-rotinas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473453"/>
            <a:ext cx="7936865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759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Existem </a:t>
            </a:r>
            <a:r>
              <a:rPr sz="3200" spc="-10" dirty="0">
                <a:latin typeface="Calibri"/>
                <a:cs typeface="Calibri"/>
              </a:rPr>
              <a:t>três </a:t>
            </a:r>
            <a:r>
              <a:rPr sz="3200" spc="-5" dirty="0">
                <a:latin typeface="Calibri"/>
                <a:cs typeface="Calibri"/>
              </a:rPr>
              <a:t>situações </a:t>
            </a:r>
            <a:r>
              <a:rPr sz="3200" spc="-15" dirty="0">
                <a:latin typeface="Calibri"/>
                <a:cs typeface="Calibri"/>
              </a:rPr>
              <a:t>distintas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processo 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programação envolvendo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sub-rotinas: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4965" marR="349885" lvl="1">
              <a:lnSpc>
                <a:spcPct val="100000"/>
              </a:lnSpc>
              <a:buClr>
                <a:srgbClr val="7E7E7E"/>
              </a:buClr>
              <a:buAutoNum type="arabicParenR"/>
              <a:tabLst>
                <a:tab pos="754380" algn="l"/>
              </a:tabLst>
            </a:pPr>
            <a:r>
              <a:rPr sz="3000" b="1" i="1" spc="-5" dirty="0">
                <a:solidFill>
                  <a:srgbClr val="C00000"/>
                </a:solidFill>
                <a:latin typeface="Calibri"/>
                <a:cs typeface="Calibri"/>
              </a:rPr>
              <a:t>Declaração: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declaração </a:t>
            </a:r>
            <a:r>
              <a:rPr sz="3000" dirty="0">
                <a:latin typeface="Calibri"/>
                <a:cs typeface="Calibri"/>
              </a:rPr>
              <a:t>de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sub-rotina  especifica </a:t>
            </a:r>
            <a:r>
              <a:rPr sz="3000" dirty="0">
                <a:latin typeface="Calibri"/>
                <a:cs typeface="Calibri"/>
              </a:rPr>
              <a:t>sua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sintaxe.</a:t>
            </a:r>
            <a:endParaRPr sz="3000">
              <a:latin typeface="Calibri"/>
              <a:cs typeface="Calibri"/>
            </a:endParaRPr>
          </a:p>
          <a:p>
            <a:pPr marL="354965" marR="5080">
              <a:lnSpc>
                <a:spcPct val="100000"/>
              </a:lnSpc>
              <a:spcBef>
                <a:spcPts val="5"/>
              </a:spcBef>
            </a:pPr>
            <a:r>
              <a:rPr sz="3000" spc="-20" dirty="0">
                <a:latin typeface="Calibri"/>
                <a:cs typeface="Calibri"/>
              </a:rPr>
              <a:t>Permite </a:t>
            </a:r>
            <a:r>
              <a:rPr sz="3000" dirty="0">
                <a:latin typeface="Calibri"/>
                <a:cs typeface="Calibri"/>
              </a:rPr>
              <a:t>que o </a:t>
            </a:r>
            <a:r>
              <a:rPr sz="3000" spc="-5" dirty="0">
                <a:latin typeface="Calibri"/>
                <a:cs typeface="Calibri"/>
              </a:rPr>
              <a:t>usuário </a:t>
            </a:r>
            <a:r>
              <a:rPr sz="3000" dirty="0">
                <a:latin typeface="Calibri"/>
                <a:cs typeface="Calibri"/>
              </a:rPr>
              <a:t>que </a:t>
            </a:r>
            <a:r>
              <a:rPr sz="3000" spc="-5" dirty="0">
                <a:latin typeface="Calibri"/>
                <a:cs typeface="Calibri"/>
              </a:rPr>
              <a:t>não implementou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sub-rotina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quer </a:t>
            </a:r>
            <a:r>
              <a:rPr sz="3000" spc="-15" dirty="0">
                <a:latin typeface="Calibri"/>
                <a:cs typeface="Calibri"/>
              </a:rPr>
              <a:t>utilizá-la </a:t>
            </a:r>
            <a:r>
              <a:rPr sz="3000" spc="-10" dirty="0">
                <a:latin typeface="Calibri"/>
                <a:cs typeface="Calibri"/>
              </a:rPr>
              <a:t>conheça </a:t>
            </a:r>
            <a:r>
              <a:rPr sz="3000" dirty="0">
                <a:latin typeface="Calibri"/>
                <a:cs typeface="Calibri"/>
              </a:rPr>
              <a:t>seu </a:t>
            </a:r>
            <a:r>
              <a:rPr sz="3000" spc="-5" dirty="0">
                <a:latin typeface="Calibri"/>
                <a:cs typeface="Calibri"/>
              </a:rPr>
              <a:t>nome, os  </a:t>
            </a:r>
            <a:r>
              <a:rPr sz="3000" spc="-15" dirty="0">
                <a:latin typeface="Calibri"/>
                <a:cs typeface="Calibri"/>
              </a:rPr>
              <a:t>valores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10" dirty="0">
                <a:latin typeface="Calibri"/>
                <a:cs typeface="Calibri"/>
              </a:rPr>
              <a:t>necessita </a:t>
            </a:r>
            <a:r>
              <a:rPr sz="3000" dirty="0">
                <a:latin typeface="Calibri"/>
                <a:cs typeface="Calibri"/>
              </a:rPr>
              <a:t>e o </a:t>
            </a:r>
            <a:r>
              <a:rPr sz="3000" spc="-10" dirty="0">
                <a:latin typeface="Calibri"/>
                <a:cs typeface="Calibri"/>
              </a:rPr>
              <a:t>valor </a:t>
            </a:r>
            <a:r>
              <a:rPr sz="3000" dirty="0">
                <a:latin typeface="Calibri"/>
                <a:cs typeface="Calibri"/>
              </a:rPr>
              <a:t>que </a:t>
            </a:r>
            <a:r>
              <a:rPr sz="3000" spc="-20" dirty="0">
                <a:latin typeface="Calibri"/>
                <a:cs typeface="Calibri"/>
              </a:rPr>
              <a:t>será  </a:t>
            </a:r>
            <a:r>
              <a:rPr sz="3000" spc="-15" dirty="0">
                <a:latin typeface="Calibri"/>
                <a:cs typeface="Calibri"/>
              </a:rPr>
              <a:t>retornado.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187" y="1339913"/>
          <a:ext cx="8796651" cy="496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5245100"/>
                <a:gridCol w="78739"/>
                <a:gridCol w="141604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9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55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1488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05"/>
                        </a:lnSpc>
                        <a:tabLst>
                          <a:tab pos="62420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37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624205" indent="-534035">
                        <a:lnSpc>
                          <a:spcPts val="1565"/>
                        </a:lnSpc>
                        <a:buAutoNum type="arabicPlain" startAt="17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7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0515" marR="1728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 minutos: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187" y="1339913"/>
          <a:ext cx="8796652" cy="4962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5245100"/>
                <a:gridCol w="78104"/>
                <a:gridCol w="142240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9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8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96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1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4205" indent="-534035">
                        <a:lnSpc>
                          <a:spcPts val="1470"/>
                        </a:lnSpc>
                        <a:buAutoNum type="arabicPlain" startAt="17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369060" indent="-1278890">
                        <a:lnSpc>
                          <a:spcPts val="1435"/>
                        </a:lnSpc>
                        <a:buAutoNum type="arabicPlain" startAt="17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34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0515" marR="1728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 minutos: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527" y="6276399"/>
            <a:ext cx="23444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5:45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345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minutos.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329" y="462915"/>
            <a:ext cx="5641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Execução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3504" y="1201356"/>
            <a:ext cx="1660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TESTE DE</a:t>
            </a:r>
            <a:r>
              <a:rPr sz="1600" b="1" spc="-70" dirty="0">
                <a:solidFill>
                  <a:srgbClr val="F9C0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9C090"/>
                </a:solidFill>
                <a:latin typeface="Arial"/>
                <a:cs typeface="Arial"/>
              </a:rPr>
              <a:t>MESA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787" y="5741987"/>
            <a:ext cx="4888230" cy="1078230"/>
          </a:xfrm>
          <a:custGeom>
            <a:avLst/>
            <a:gdLst/>
            <a:ahLst/>
            <a:cxnLst/>
            <a:rect l="l" t="t" r="r" b="b"/>
            <a:pathLst>
              <a:path w="4888230" h="1078229">
                <a:moveTo>
                  <a:pt x="0" y="1077912"/>
                </a:moveTo>
                <a:lnTo>
                  <a:pt x="4887849" y="1077912"/>
                </a:lnTo>
                <a:lnTo>
                  <a:pt x="4887849" y="0"/>
                </a:lnTo>
                <a:lnTo>
                  <a:pt x="0" y="0"/>
                </a:lnTo>
                <a:lnTo>
                  <a:pt x="0" y="1077912"/>
                </a:lnTo>
                <a:close/>
              </a:path>
            </a:pathLst>
          </a:custGeom>
          <a:ln w="38100">
            <a:solidFill>
              <a:srgbClr val="677E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6062" y="1339913"/>
          <a:ext cx="8658223" cy="496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3205"/>
                <a:gridCol w="142240"/>
                <a:gridCol w="328295"/>
                <a:gridCol w="417829"/>
                <a:gridCol w="431800"/>
                <a:gridCol w="431800"/>
                <a:gridCol w="431800"/>
                <a:gridCol w="1151254"/>
              </a:tblGrid>
              <a:tr h="142875"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713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0805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8159" indent="-42799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7525" indent="-427355">
                        <a:lnSpc>
                          <a:spcPct val="100000"/>
                        </a:lnSpc>
                        <a:buAutoNum type="arabicPlain" startAt="5"/>
                        <a:tabLst>
                          <a:tab pos="517525" algn="l"/>
                          <a:tab pos="518159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60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6739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5"/>
                        <a:tabLst>
                          <a:tab pos="518159" algn="l"/>
                          <a:tab pos="51879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5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totalMinutos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60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10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11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12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"Horas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minutos:"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ts val="168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min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ToInt32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converteEmMinutos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205" indent="-5340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12"/>
                        <a:tabLst>
                          <a:tab pos="624205" algn="l"/>
                          <a:tab pos="624840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"{0}:{1}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{2}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minutos."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1503680">
                        <a:lnSpc>
                          <a:spcPts val="1700"/>
                        </a:lnSpc>
                        <a:spcBef>
                          <a:spcPts val="40"/>
                        </a:spcBef>
                        <a:buAutoNum type="arabicPlain" startAt="12"/>
                        <a:tabLst>
                          <a:tab pos="1368425" algn="l"/>
                          <a:tab pos="136969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hora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qtdMinutos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19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totalMinutos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54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873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2085" marR="1728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Entre com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horas e minutos:</a:t>
                      </a:r>
                      <a:r>
                        <a:rPr sz="1600" spc="-1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5  </a:t>
                      </a:r>
                      <a:r>
                        <a:rPr sz="1600" spc="-5" dirty="0">
                          <a:solidFill>
                            <a:srgbClr val="F1DCDB"/>
                          </a:solidFill>
                          <a:latin typeface="Courier New"/>
                          <a:cs typeface="Courier New"/>
                        </a:rPr>
                        <a:t>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527" y="6276399"/>
            <a:ext cx="23444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5:45 </a:t>
            </a:r>
            <a:r>
              <a:rPr sz="1600" dirty="0">
                <a:solidFill>
                  <a:srgbClr val="F1DCDB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345</a:t>
            </a:r>
            <a:r>
              <a:rPr sz="1600" spc="-75" dirty="0">
                <a:solidFill>
                  <a:srgbClr val="F1DC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1DCDB"/>
                </a:solidFill>
                <a:latin typeface="Courier New"/>
                <a:cs typeface="Courier New"/>
              </a:rPr>
              <a:t>minutos.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236" y="462915"/>
            <a:ext cx="6132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Projetando </a:t>
            </a:r>
            <a:r>
              <a:rPr dirty="0"/>
              <a:t>uma</a:t>
            </a:r>
            <a:r>
              <a:rPr spc="-1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92607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Durante </a:t>
            </a:r>
            <a:r>
              <a:rPr sz="3200" dirty="0">
                <a:latin typeface="Calibri"/>
                <a:cs typeface="Calibri"/>
              </a:rPr>
              <a:t>a criação </a:t>
            </a:r>
            <a:r>
              <a:rPr sz="3200" spc="-5" dirty="0">
                <a:latin typeface="Calibri"/>
                <a:cs typeface="Calibri"/>
              </a:rPr>
              <a:t>de um </a:t>
            </a:r>
            <a:r>
              <a:rPr sz="3200" spc="-20" dirty="0">
                <a:latin typeface="Calibri"/>
                <a:cs typeface="Calibri"/>
              </a:rPr>
              <a:t>programa, </a:t>
            </a:r>
            <a:r>
              <a:rPr sz="3200" spc="-5" dirty="0">
                <a:latin typeface="Calibri"/>
                <a:cs typeface="Calibri"/>
              </a:rPr>
              <a:t>quando </a:t>
            </a:r>
            <a:r>
              <a:rPr sz="3200" dirty="0">
                <a:latin typeface="Calibri"/>
                <a:cs typeface="Calibri"/>
              </a:rPr>
              <a:t>é  </a:t>
            </a:r>
            <a:r>
              <a:rPr sz="3200" spc="-5" dirty="0">
                <a:latin typeface="Calibri"/>
                <a:cs typeface="Calibri"/>
              </a:rPr>
              <a:t>identificada uma </a:t>
            </a:r>
            <a:r>
              <a:rPr sz="3200" spc="-25" dirty="0">
                <a:latin typeface="Calibri"/>
                <a:cs typeface="Calibri"/>
              </a:rPr>
              <a:t>tarefa </a:t>
            </a:r>
            <a:r>
              <a:rPr sz="3200" spc="-5" dirty="0">
                <a:latin typeface="Calibri"/>
                <a:cs typeface="Calibri"/>
              </a:rPr>
              <a:t>que pode </a:t>
            </a:r>
            <a:r>
              <a:rPr sz="3200" dirty="0">
                <a:latin typeface="Calibri"/>
                <a:cs typeface="Calibri"/>
              </a:rPr>
              <a:t>ser  </a:t>
            </a:r>
            <a:r>
              <a:rPr sz="3200" spc="-5" dirty="0">
                <a:latin typeface="Calibri"/>
                <a:cs typeface="Calibri"/>
              </a:rPr>
              <a:t>codificada </a:t>
            </a:r>
            <a:r>
              <a:rPr sz="3200" spc="-10" dirty="0">
                <a:latin typeface="Calibri"/>
                <a:cs typeface="Calibri"/>
              </a:rPr>
              <a:t>como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0" dirty="0">
                <a:latin typeface="Calibri"/>
                <a:cs typeface="Calibri"/>
              </a:rPr>
              <a:t>sub-rotina, </a:t>
            </a:r>
            <a:r>
              <a:rPr sz="3200" dirty="0">
                <a:latin typeface="Calibri"/>
                <a:cs typeface="Calibri"/>
              </a:rPr>
              <a:t>é necessário  </a:t>
            </a:r>
            <a:r>
              <a:rPr sz="3200" spc="-10" dirty="0">
                <a:latin typeface="Calibri"/>
                <a:cs typeface="Calibri"/>
              </a:rPr>
              <a:t>primeiramente </a:t>
            </a:r>
            <a:r>
              <a:rPr sz="3200" dirty="0">
                <a:latin typeface="Calibri"/>
                <a:cs typeface="Calibri"/>
              </a:rPr>
              <a:t>analisar a sua </a:t>
            </a:r>
            <a:r>
              <a:rPr sz="3200" b="1" i="1" spc="-5" dirty="0">
                <a:solidFill>
                  <a:srgbClr val="C00000"/>
                </a:solidFill>
                <a:latin typeface="Calibri"/>
                <a:cs typeface="Calibri"/>
              </a:rPr>
              <a:t>SEMÂNTICA </a:t>
            </a:r>
            <a:r>
              <a:rPr sz="3200" b="1" i="1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10" dirty="0">
                <a:latin typeface="Calibri"/>
                <a:cs typeface="Calibri"/>
              </a:rPr>
              <a:t>então </a:t>
            </a:r>
            <a:r>
              <a:rPr sz="3200" spc="-5" dirty="0">
                <a:latin typeface="Calibri"/>
                <a:cs typeface="Calibri"/>
              </a:rPr>
              <a:t>seja </a:t>
            </a:r>
            <a:r>
              <a:rPr sz="3200" spc="-10" dirty="0">
                <a:latin typeface="Calibri"/>
                <a:cs typeface="Calibri"/>
              </a:rPr>
              <a:t>possível </a:t>
            </a:r>
            <a:r>
              <a:rPr sz="3200" spc="-5" dirty="0">
                <a:latin typeface="Calibri"/>
                <a:cs typeface="Calibri"/>
              </a:rPr>
              <a:t>definir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sua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i="1" spc="-35" dirty="0">
                <a:solidFill>
                  <a:srgbClr val="C00000"/>
                </a:solidFill>
                <a:latin typeface="Calibri"/>
                <a:cs typeface="Calibri"/>
              </a:rPr>
              <a:t>SINTAXE</a:t>
            </a:r>
            <a:r>
              <a:rPr sz="3200" spc="-3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236" y="462915"/>
            <a:ext cx="6132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Projetando </a:t>
            </a:r>
            <a:r>
              <a:rPr dirty="0"/>
              <a:t>uma</a:t>
            </a:r>
            <a:r>
              <a:rPr spc="-1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81812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i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SEMÂNTICA:</a:t>
            </a:r>
            <a:r>
              <a:rPr sz="32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refletindo </a:t>
            </a:r>
            <a:r>
              <a:rPr sz="3200" spc="-15" dirty="0">
                <a:latin typeface="Calibri"/>
                <a:cs typeface="Calibri"/>
              </a:rPr>
              <a:t>sobre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tarefa </a:t>
            </a:r>
            <a:r>
              <a:rPr sz="3200" dirty="0">
                <a:latin typeface="Calibri"/>
                <a:cs typeface="Calibri"/>
              </a:rPr>
              <a:t>a ser  </a:t>
            </a:r>
            <a:r>
              <a:rPr sz="3200" spc="-20" dirty="0">
                <a:latin typeface="Calibri"/>
                <a:cs typeface="Calibri"/>
              </a:rPr>
              <a:t>executada </a:t>
            </a:r>
            <a:r>
              <a:rPr sz="3200" spc="-5" dirty="0">
                <a:latin typeface="Calibri"/>
                <a:cs typeface="Calibri"/>
              </a:rPr>
              <a:t>pela </a:t>
            </a:r>
            <a:r>
              <a:rPr sz="3200" spc="-10" dirty="0">
                <a:latin typeface="Calibri"/>
                <a:cs typeface="Calibri"/>
              </a:rPr>
              <a:t>sub-rotina, </a:t>
            </a:r>
            <a:r>
              <a:rPr sz="3200" dirty="0">
                <a:latin typeface="Calibri"/>
                <a:cs typeface="Calibri"/>
              </a:rPr>
              <a:t>é necessário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definir: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Quais </a:t>
            </a:r>
            <a:r>
              <a:rPr sz="3200" spc="-5" dirty="0">
                <a:latin typeface="Calibri"/>
                <a:cs typeface="Calibri"/>
              </a:rPr>
              <a:t>dados de </a:t>
            </a:r>
            <a:r>
              <a:rPr sz="3200" spc="-10" dirty="0">
                <a:latin typeface="Calibri"/>
                <a:cs typeface="Calibri"/>
              </a:rPr>
              <a:t>entrada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necessários?</a:t>
            </a:r>
            <a:endParaRPr sz="3200">
              <a:latin typeface="Calibri"/>
              <a:cs typeface="Calibri"/>
            </a:endParaRPr>
          </a:p>
          <a:p>
            <a:pPr marL="354965" marR="489584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tarefa </a:t>
            </a:r>
            <a:r>
              <a:rPr sz="3200" spc="-20" dirty="0">
                <a:latin typeface="Calibri"/>
                <a:cs typeface="Calibri"/>
              </a:rPr>
              <a:t>deve </a:t>
            </a:r>
            <a:r>
              <a:rPr sz="3200" spc="-15" dirty="0">
                <a:latin typeface="Calibri"/>
                <a:cs typeface="Calibri"/>
              </a:rPr>
              <a:t>produzir </a:t>
            </a:r>
            <a:r>
              <a:rPr sz="3200" spc="-5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resultado como  </a:t>
            </a:r>
            <a:r>
              <a:rPr sz="3200" spc="-15" dirty="0">
                <a:latin typeface="Calibri"/>
                <a:cs typeface="Calibri"/>
              </a:rPr>
              <a:t>retorno?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236" y="462915"/>
            <a:ext cx="6132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Projetando </a:t>
            </a:r>
            <a:r>
              <a:rPr dirty="0"/>
              <a:t>uma</a:t>
            </a:r>
            <a:r>
              <a:rPr spc="-1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454"/>
            <a:ext cx="7977505" cy="410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i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SINTAXE:</a:t>
            </a:r>
            <a:r>
              <a:rPr sz="32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após </a:t>
            </a:r>
            <a:r>
              <a:rPr sz="3200" spc="-5" dirty="0">
                <a:latin typeface="Calibri"/>
                <a:cs typeface="Calibri"/>
              </a:rPr>
              <a:t>definir os dados de </a:t>
            </a:r>
            <a:r>
              <a:rPr sz="3200" spc="-10" dirty="0">
                <a:latin typeface="Calibri"/>
                <a:cs typeface="Calibri"/>
              </a:rPr>
              <a:t>entrada </a:t>
            </a:r>
            <a:r>
              <a:rPr sz="3200" dirty="0">
                <a:latin typeface="Calibri"/>
                <a:cs typeface="Calibri"/>
              </a:rPr>
              <a:t>e o  </a:t>
            </a:r>
            <a:r>
              <a:rPr sz="3200" spc="-10" dirty="0">
                <a:latin typeface="Calibri"/>
                <a:cs typeface="Calibri"/>
              </a:rPr>
              <a:t>resultado </a:t>
            </a:r>
            <a:r>
              <a:rPr sz="3200" spc="-5" dirty="0">
                <a:latin typeface="Calibri"/>
                <a:cs typeface="Calibri"/>
              </a:rPr>
              <a:t>da </a:t>
            </a:r>
            <a:r>
              <a:rPr sz="3200" spc="-10" dirty="0">
                <a:latin typeface="Calibri"/>
                <a:cs typeface="Calibri"/>
              </a:rPr>
              <a:t>sub-rotina, </a:t>
            </a:r>
            <a:r>
              <a:rPr sz="3200" dirty="0">
                <a:latin typeface="Calibri"/>
                <a:cs typeface="Calibri"/>
              </a:rPr>
              <a:t>é necessário </a:t>
            </a:r>
            <a:r>
              <a:rPr sz="3200" spc="-5" dirty="0">
                <a:latin typeface="Calibri"/>
                <a:cs typeface="Calibri"/>
              </a:rPr>
              <a:t>especificar  </a:t>
            </a:r>
            <a:r>
              <a:rPr sz="3200" dirty="0">
                <a:latin typeface="Calibri"/>
                <a:cs typeface="Calibri"/>
              </a:rPr>
              <a:t>o tipo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cada um dos </a:t>
            </a:r>
            <a:r>
              <a:rPr sz="3200" spc="-15" dirty="0">
                <a:latin typeface="Calibri"/>
                <a:cs typeface="Calibri"/>
              </a:rPr>
              <a:t>parâmetros </a:t>
            </a:r>
            <a:r>
              <a:rPr sz="3200" dirty="0">
                <a:latin typeface="Calibri"/>
                <a:cs typeface="Calibri"/>
              </a:rPr>
              <a:t>e o tipo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retorno.</a:t>
            </a:r>
            <a:endParaRPr sz="3200">
              <a:latin typeface="Calibri"/>
              <a:cs typeface="Calibri"/>
            </a:endParaRPr>
          </a:p>
          <a:p>
            <a:pPr marL="354965" marR="21336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 a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spc="-5" dirty="0">
                <a:latin typeface="Calibri"/>
                <a:cs typeface="Calibri"/>
              </a:rPr>
              <a:t>não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spc="-20" dirty="0">
                <a:latin typeface="Calibri"/>
                <a:cs typeface="Calibri"/>
              </a:rPr>
              <a:t>parâmetro, </a:t>
            </a:r>
            <a:r>
              <a:rPr sz="3200" dirty="0">
                <a:latin typeface="Calibri"/>
                <a:cs typeface="Calibri"/>
              </a:rPr>
              <a:t>ainda  assim </a:t>
            </a: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parênteses </a:t>
            </a:r>
            <a:r>
              <a:rPr sz="3200" dirty="0">
                <a:latin typeface="Calibri"/>
                <a:cs typeface="Calibri"/>
              </a:rPr>
              <a:t>são necessários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(mesmo  sem </a:t>
            </a:r>
            <a:r>
              <a:rPr sz="3200" spc="-15" dirty="0">
                <a:latin typeface="Calibri"/>
                <a:cs typeface="Calibri"/>
              </a:rPr>
              <a:t>conteúdo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algum).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 </a:t>
            </a:r>
            <a:r>
              <a:rPr sz="3200" spc="-5" dirty="0">
                <a:latin typeface="Calibri"/>
                <a:cs typeface="Calibri"/>
              </a:rPr>
              <a:t>não há </a:t>
            </a:r>
            <a:r>
              <a:rPr sz="3200" spc="-15" dirty="0">
                <a:latin typeface="Calibri"/>
                <a:cs typeface="Calibri"/>
              </a:rPr>
              <a:t>retorno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55" dirty="0">
                <a:latin typeface="Calibri"/>
                <a:cs typeface="Calibri"/>
              </a:rPr>
              <a:t>valor, </a:t>
            </a:r>
            <a:r>
              <a:rPr sz="3200" dirty="0">
                <a:latin typeface="Calibri"/>
                <a:cs typeface="Calibri"/>
              </a:rPr>
              <a:t>o tipo é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9F"/>
                </a:solidFill>
                <a:latin typeface="Courier New"/>
                <a:cs typeface="Courier New"/>
              </a:rPr>
              <a:t>void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236" y="462915"/>
            <a:ext cx="6132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Projetando </a:t>
            </a:r>
            <a:r>
              <a:rPr dirty="0"/>
              <a:t>uma</a:t>
            </a:r>
            <a:r>
              <a:rPr spc="-15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421129"/>
            <a:ext cx="7961630" cy="503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Depois de definir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declaração </a:t>
            </a:r>
            <a:r>
              <a:rPr sz="3200" dirty="0">
                <a:latin typeface="Calibri"/>
                <a:cs typeface="Calibri"/>
              </a:rPr>
              <a:t>(ou </a:t>
            </a:r>
            <a:r>
              <a:rPr sz="3200" spc="-15" dirty="0">
                <a:latin typeface="Calibri"/>
                <a:cs typeface="Calibri"/>
              </a:rPr>
              <a:t>protótipo)  </a:t>
            </a:r>
            <a:r>
              <a:rPr sz="3200" spc="-5" dirty="0">
                <a:latin typeface="Calibri"/>
                <a:cs typeface="Calibri"/>
              </a:rPr>
              <a:t>da </a:t>
            </a:r>
            <a:r>
              <a:rPr sz="3200" spc="-10" dirty="0">
                <a:latin typeface="Calibri"/>
                <a:cs typeface="Calibri"/>
              </a:rPr>
              <a:t>sub-rotina,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procedimento </a:t>
            </a:r>
            <a:r>
              <a:rPr sz="3200" spc="-10" dirty="0">
                <a:latin typeface="Calibri"/>
                <a:cs typeface="Calibri"/>
              </a:rPr>
              <a:t>utilizado </a:t>
            </a:r>
            <a:r>
              <a:rPr sz="3200" spc="-20" dirty="0">
                <a:latin typeface="Calibri"/>
                <a:cs typeface="Calibri"/>
              </a:rPr>
              <a:t>para  </a:t>
            </a:r>
            <a:r>
              <a:rPr sz="3200" spc="-10" dirty="0">
                <a:latin typeface="Calibri"/>
                <a:cs typeface="Calibri"/>
              </a:rPr>
              <a:t>codificar </a:t>
            </a:r>
            <a:r>
              <a:rPr sz="3200" dirty="0">
                <a:latin typeface="Calibri"/>
                <a:cs typeface="Calibri"/>
              </a:rPr>
              <a:t>seu </a:t>
            </a:r>
            <a:r>
              <a:rPr sz="3200" spc="-10" dirty="0">
                <a:latin typeface="Calibri"/>
                <a:cs typeface="Calibri"/>
              </a:rPr>
              <a:t>bloco </a:t>
            </a:r>
            <a:r>
              <a:rPr sz="3200" spc="-5" dirty="0">
                <a:latin typeface="Calibri"/>
                <a:cs typeface="Calibri"/>
              </a:rPr>
              <a:t>de comandos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idêntico </a:t>
            </a:r>
            <a:r>
              <a:rPr sz="3200" dirty="0">
                <a:latin typeface="Calibri"/>
                <a:cs typeface="Calibri"/>
              </a:rPr>
              <a:t>ao 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10" dirty="0">
                <a:latin typeface="Calibri"/>
                <a:cs typeface="Calibri"/>
              </a:rPr>
              <a:t>você </a:t>
            </a:r>
            <a:r>
              <a:rPr sz="3200" spc="-5" dirty="0">
                <a:latin typeface="Calibri"/>
                <a:cs typeface="Calibri"/>
              </a:rPr>
              <a:t>já </a:t>
            </a:r>
            <a:r>
              <a:rPr sz="3200" spc="-20" dirty="0">
                <a:latin typeface="Calibri"/>
                <a:cs typeface="Calibri"/>
              </a:rPr>
              <a:t>utilizava para </a:t>
            </a:r>
            <a:r>
              <a:rPr sz="3200" dirty="0">
                <a:latin typeface="Calibri"/>
                <a:cs typeface="Calibri"/>
              </a:rPr>
              <a:t>criar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programas: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identificar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variáveis </a:t>
            </a:r>
            <a:r>
              <a:rPr sz="2800" dirty="0">
                <a:latin typeface="Calibri"/>
                <a:cs typeface="Calibri"/>
              </a:rPr>
              <a:t>adicionais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necessárias;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declarar tais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variáveis;</a:t>
            </a:r>
            <a:endParaRPr sz="2800">
              <a:latin typeface="Calibri"/>
              <a:cs typeface="Calibri"/>
            </a:endParaRPr>
          </a:p>
          <a:p>
            <a:pPr marL="756285" marR="54419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fazer </a:t>
            </a:r>
            <a:r>
              <a:rPr sz="2800" spc="-10" dirty="0">
                <a:latin typeface="Calibri"/>
                <a:cs typeface="Calibri"/>
              </a:rPr>
              <a:t>refinamentos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spc="-10" dirty="0">
                <a:latin typeface="Calibri"/>
                <a:cs typeface="Calibri"/>
              </a:rPr>
              <a:t>utilizar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5" dirty="0">
                <a:latin typeface="Calibri"/>
                <a:cs typeface="Calibri"/>
              </a:rPr>
              <a:t>método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direto  para </a:t>
            </a:r>
            <a:r>
              <a:rPr sz="2800" spc="-5" dirty="0">
                <a:latin typeface="Calibri"/>
                <a:cs typeface="Calibri"/>
              </a:rPr>
              <a:t>implementar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tarefa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necessária.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Ao </a:t>
            </a:r>
            <a:r>
              <a:rPr sz="3200" spc="-5" dirty="0">
                <a:latin typeface="Calibri"/>
                <a:cs typeface="Calibri"/>
              </a:rPr>
              <a:t>final, </a:t>
            </a:r>
            <a:r>
              <a:rPr sz="3200" spc="-10" dirty="0">
                <a:latin typeface="Calibri"/>
                <a:cs typeface="Calibri"/>
              </a:rPr>
              <a:t>deve-se </a:t>
            </a:r>
            <a:r>
              <a:rPr sz="3200" spc="-5" dirty="0">
                <a:latin typeface="Calibri"/>
                <a:cs typeface="Calibri"/>
              </a:rPr>
              <a:t>usar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comando 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retorno.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470" y="239077"/>
            <a:ext cx="177736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E</a:t>
            </a:r>
            <a:r>
              <a:rPr sz="3500" spc="-110" dirty="0"/>
              <a:t>x</a:t>
            </a:r>
            <a:r>
              <a:rPr sz="3500" dirty="0"/>
              <a:t>e</a:t>
            </a:r>
            <a:r>
              <a:rPr sz="3500" spc="-65" dirty="0"/>
              <a:t>r</a:t>
            </a:r>
            <a:r>
              <a:rPr sz="3500" dirty="0"/>
              <a:t>cíc</a:t>
            </a:r>
            <a:r>
              <a:rPr sz="3500" spc="-15" dirty="0"/>
              <a:t>i</a:t>
            </a:r>
            <a:r>
              <a:rPr sz="3500" spc="-5" dirty="0"/>
              <a:t>os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" y="1072578"/>
            <a:ext cx="8057515" cy="509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ts val="2600"/>
              </a:lnSpc>
              <a:spcBef>
                <a:spcPts val="100"/>
              </a:spcBef>
              <a:buClr>
                <a:srgbClr val="800000"/>
              </a:buClr>
              <a:buAutoNum type="arabicParenR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receba </a:t>
            </a:r>
            <a:r>
              <a:rPr sz="2400" spc="-15" dirty="0">
                <a:latin typeface="Calibri"/>
                <a:cs typeface="Calibri"/>
              </a:rPr>
              <a:t>três valores </a:t>
            </a:r>
            <a:r>
              <a:rPr sz="2400" spc="-10" dirty="0">
                <a:latin typeface="Calibri"/>
                <a:cs typeface="Calibri"/>
              </a:rPr>
              <a:t>reais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imprima a média </a:t>
            </a:r>
            <a:r>
              <a:rPr sz="2400" spc="-5" dirty="0">
                <a:latin typeface="Calibri"/>
                <a:cs typeface="Calibri"/>
              </a:rPr>
              <a:t>aritmética desses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valores.</a:t>
            </a:r>
            <a:endParaRPr sz="2400">
              <a:latin typeface="Calibri"/>
              <a:cs typeface="Calibri"/>
            </a:endParaRPr>
          </a:p>
          <a:p>
            <a:pPr marL="327660" indent="-314960">
              <a:lnSpc>
                <a:spcPts val="2590"/>
              </a:lnSpc>
              <a:spcBef>
                <a:spcPts val="1205"/>
              </a:spcBef>
              <a:buClr>
                <a:srgbClr val="800000"/>
              </a:buClr>
              <a:buAutoNum type="arabicParenR" startAt="2"/>
              <a:tabLst>
                <a:tab pos="327660" algn="l"/>
              </a:tabLst>
            </a:pPr>
            <a:r>
              <a:rPr sz="2400" spc="-10" dirty="0">
                <a:latin typeface="Calibri"/>
                <a:cs typeface="Calibri"/>
              </a:rPr>
              <a:t>Considerando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fórmula </a:t>
            </a:r>
            <a:r>
              <a:rPr sz="2400" spc="-20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cálculo da </a:t>
            </a:r>
            <a:r>
              <a:rPr sz="2400" spc="-10" dirty="0">
                <a:latin typeface="Calibri"/>
                <a:cs typeface="Calibri"/>
              </a:rPr>
              <a:t>distância </a:t>
            </a:r>
            <a:r>
              <a:rPr sz="2400" spc="-15" dirty="0">
                <a:latin typeface="Calibri"/>
                <a:cs typeface="Calibri"/>
              </a:rPr>
              <a:t>entre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-15" dirty="0">
                <a:latin typeface="Calibri"/>
                <a:cs typeface="Calibri"/>
              </a:rPr>
              <a:t>pontos </a:t>
            </a:r>
            <a:r>
              <a:rPr sz="2400" spc="-10" dirty="0">
                <a:latin typeface="Calibri"/>
                <a:cs typeface="Calibri"/>
              </a:rPr>
              <a:t>(x1, </a:t>
            </a:r>
            <a:r>
              <a:rPr sz="2400" dirty="0">
                <a:latin typeface="Calibri"/>
                <a:cs typeface="Calibri"/>
              </a:rPr>
              <a:t>y1) e </a:t>
            </a:r>
            <a:r>
              <a:rPr sz="2400" spc="-10" dirty="0">
                <a:latin typeface="Calibri"/>
                <a:cs typeface="Calibri"/>
              </a:rPr>
              <a:t>(x2,y2):</a:t>
            </a:r>
            <a:endParaRPr sz="2400">
              <a:latin typeface="Calibri"/>
              <a:cs typeface="Calibri"/>
            </a:endParaRPr>
          </a:p>
          <a:p>
            <a:pPr marL="876300" marR="369570" lvl="1" indent="-513715">
              <a:lnSpc>
                <a:spcPct val="79900"/>
              </a:lnSpc>
              <a:spcBef>
                <a:spcPts val="1780"/>
              </a:spcBef>
              <a:buAutoNum type="alphaLcParenR"/>
              <a:tabLst>
                <a:tab pos="876300" algn="l"/>
                <a:tab pos="876935" algn="l"/>
              </a:tabLst>
            </a:pPr>
            <a:r>
              <a:rPr sz="2400" spc="-15" dirty="0">
                <a:latin typeface="Calibri"/>
                <a:cs typeface="Calibri"/>
              </a:rPr>
              <a:t>Escreva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receba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15" dirty="0">
                <a:latin typeface="Calibri"/>
                <a:cs typeface="Calibri"/>
              </a:rPr>
              <a:t>parâmetros </a:t>
            </a:r>
            <a:r>
              <a:rPr sz="2400" spc="-5" dirty="0">
                <a:latin typeface="Calibri"/>
                <a:cs typeface="Calibri"/>
              </a:rPr>
              <a:t>as  </a:t>
            </a:r>
            <a:r>
              <a:rPr sz="2400" spc="-15" dirty="0">
                <a:latin typeface="Calibri"/>
                <a:cs typeface="Calibri"/>
              </a:rPr>
              <a:t>coordenadas </a:t>
            </a:r>
            <a:r>
              <a:rPr sz="2400" spc="-5" dirty="0">
                <a:latin typeface="Calibri"/>
                <a:cs typeface="Calibri"/>
              </a:rPr>
              <a:t>de dois </a:t>
            </a:r>
            <a:r>
              <a:rPr sz="2400" spc="-15" dirty="0">
                <a:latin typeface="Calibri"/>
                <a:cs typeface="Calibri"/>
              </a:rPr>
              <a:t>pontos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retorne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distância </a:t>
            </a:r>
            <a:r>
              <a:rPr sz="2400" spc="-15" dirty="0">
                <a:latin typeface="Calibri"/>
                <a:cs typeface="Calibri"/>
              </a:rPr>
              <a:t>entre  </a:t>
            </a:r>
            <a:r>
              <a:rPr sz="2400" dirty="0">
                <a:latin typeface="Calibri"/>
                <a:cs typeface="Calibri"/>
              </a:rPr>
              <a:t>eles.</a:t>
            </a:r>
            <a:endParaRPr sz="2400">
              <a:latin typeface="Calibri"/>
              <a:cs typeface="Calibri"/>
            </a:endParaRPr>
          </a:p>
          <a:p>
            <a:pPr marL="876300" marR="5080" lvl="1" indent="-513715">
              <a:lnSpc>
                <a:spcPct val="80100"/>
              </a:lnSpc>
              <a:spcBef>
                <a:spcPts val="1775"/>
              </a:spcBef>
              <a:buAutoNum type="alphaLcParenR"/>
              <a:tabLst>
                <a:tab pos="876300" algn="l"/>
                <a:tab pos="876935" algn="l"/>
              </a:tabLst>
            </a:pPr>
            <a:r>
              <a:rPr sz="2400" spc="-15" dirty="0">
                <a:latin typeface="Calibri"/>
                <a:cs typeface="Calibri"/>
              </a:rPr>
              <a:t>Escreva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C# </a:t>
            </a:r>
            <a:r>
              <a:rPr sz="2400" spc="-10" dirty="0">
                <a:latin typeface="Calibri"/>
                <a:cs typeface="Calibri"/>
              </a:rPr>
              <a:t>(função </a:t>
            </a:r>
            <a:r>
              <a:rPr sz="2400" spc="-5" dirty="0">
                <a:latin typeface="Calibri"/>
                <a:cs typeface="Calibri"/>
              </a:rPr>
              <a:t>principal) que </a:t>
            </a:r>
            <a:r>
              <a:rPr sz="2400" spc="-15" dirty="0">
                <a:latin typeface="Calibri"/>
                <a:cs typeface="Calibri"/>
              </a:rPr>
              <a:t>capture 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teclado as </a:t>
            </a:r>
            <a:r>
              <a:rPr sz="2400" spc="-15" dirty="0">
                <a:latin typeface="Calibri"/>
                <a:cs typeface="Calibri"/>
              </a:rPr>
              <a:t>coordenadas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vértices de um </a:t>
            </a:r>
            <a:r>
              <a:rPr sz="2400" spc="-10" dirty="0">
                <a:latin typeface="Calibri"/>
                <a:cs typeface="Calibri"/>
              </a:rPr>
              <a:t>triângulo,  </a:t>
            </a:r>
            <a:r>
              <a:rPr sz="2400" spc="-5" dirty="0">
                <a:latin typeface="Calibri"/>
                <a:cs typeface="Calibri"/>
              </a:rPr>
              <a:t>calcule </a:t>
            </a:r>
            <a:r>
              <a:rPr sz="2400" dirty="0">
                <a:latin typeface="Calibri"/>
                <a:cs typeface="Calibri"/>
              </a:rPr>
              <a:t>e imprima o </a:t>
            </a:r>
            <a:r>
              <a:rPr sz="2400" spc="-10" dirty="0">
                <a:latin typeface="Calibri"/>
                <a:cs typeface="Calibri"/>
              </a:rPr>
              <a:t>perímetro deste </a:t>
            </a:r>
            <a:r>
              <a:rPr sz="2400" spc="-5" dirty="0">
                <a:latin typeface="Calibri"/>
                <a:cs typeface="Calibri"/>
              </a:rPr>
              <a:t>triângulo. </a:t>
            </a:r>
            <a:r>
              <a:rPr sz="2400" spc="-15" dirty="0">
                <a:latin typeface="Calibri"/>
                <a:cs typeface="Calibri"/>
              </a:rPr>
              <a:t>Este  programa deve </a:t>
            </a:r>
            <a:r>
              <a:rPr sz="2400" spc="-10" dirty="0">
                <a:latin typeface="Calibri"/>
                <a:cs typeface="Calibri"/>
              </a:rPr>
              <a:t>utilizar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do item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anterior.</a:t>
            </a:r>
            <a:endParaRPr sz="2400">
              <a:latin typeface="Calibri"/>
              <a:cs typeface="Calibri"/>
            </a:endParaRPr>
          </a:p>
          <a:p>
            <a:pPr marL="12700" marR="94615">
              <a:lnSpc>
                <a:spcPct val="79900"/>
              </a:lnSpc>
              <a:spcBef>
                <a:spcPts val="1785"/>
              </a:spcBef>
              <a:buClr>
                <a:srgbClr val="800000"/>
              </a:buClr>
              <a:buAutoNum type="arabicParenR" startAt="3"/>
              <a:tabLst>
                <a:tab pos="327660" algn="l"/>
              </a:tabLst>
            </a:pPr>
            <a:r>
              <a:rPr sz="2400" spc="-15" dirty="0">
                <a:latin typeface="Calibri"/>
                <a:cs typeface="Calibri"/>
              </a:rPr>
              <a:t>Escreva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recebe dois </a:t>
            </a:r>
            <a:r>
              <a:rPr sz="2400" spc="-10" dirty="0">
                <a:latin typeface="Calibri"/>
                <a:cs typeface="Calibri"/>
              </a:rPr>
              <a:t>números inteiros </a:t>
            </a:r>
            <a:r>
              <a:rPr sz="2400" dirty="0">
                <a:latin typeface="Calibri"/>
                <a:cs typeface="Calibri"/>
              </a:rPr>
              <a:t>e  imprime, a </a:t>
            </a:r>
            <a:r>
              <a:rPr sz="2400" spc="-5" dirty="0">
                <a:latin typeface="Calibri"/>
                <a:cs typeface="Calibri"/>
              </a:rPr>
              <a:t>soma,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20" dirty="0">
                <a:latin typeface="Calibri"/>
                <a:cs typeface="Calibri"/>
              </a:rPr>
              <a:t>produto,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diferença,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quociente </a:t>
            </a:r>
            <a:r>
              <a:rPr sz="2400" dirty="0">
                <a:latin typeface="Calibri"/>
                <a:cs typeface="Calibri"/>
              </a:rPr>
              <a:t>e o </a:t>
            </a:r>
            <a:r>
              <a:rPr sz="2400" spc="-20" dirty="0">
                <a:latin typeface="Calibri"/>
                <a:cs typeface="Calibri"/>
              </a:rPr>
              <a:t>resto  </a:t>
            </a:r>
            <a:r>
              <a:rPr sz="2400" spc="-15" dirty="0">
                <a:latin typeface="Calibri"/>
                <a:cs typeface="Calibri"/>
              </a:rPr>
              <a:t>entre </a:t>
            </a:r>
            <a:r>
              <a:rPr sz="2400" spc="-5" dirty="0">
                <a:latin typeface="Calibri"/>
                <a:cs typeface="Calibri"/>
              </a:rPr>
              <a:t>esses dois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462915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Variáveis </a:t>
            </a:r>
            <a:r>
              <a:rPr dirty="0"/>
              <a:t>e</a:t>
            </a:r>
            <a:r>
              <a:rPr spc="75" dirty="0"/>
              <a:t> </a:t>
            </a:r>
            <a:r>
              <a:rPr spc="-15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708467"/>
            <a:ext cx="7572375" cy="412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Escopo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spc="-20" dirty="0">
                <a:latin typeface="Calibri"/>
                <a:cs typeface="Calibri"/>
              </a:rPr>
              <a:t>contexto </a:t>
            </a:r>
            <a:r>
              <a:rPr sz="3200" spc="-5" dirty="0">
                <a:latin typeface="Calibri"/>
                <a:cs typeface="Calibri"/>
              </a:rPr>
              <a:t>que define </a:t>
            </a:r>
            <a:r>
              <a:rPr sz="3200" dirty="0">
                <a:latin typeface="Calibri"/>
                <a:cs typeface="Calibri"/>
              </a:rPr>
              <a:t>a visibilidade e  acessibilidade das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20" dirty="0">
                <a:latin typeface="Calibri"/>
                <a:cs typeface="Calibri"/>
              </a:rPr>
              <a:t>diferentes  </a:t>
            </a:r>
            <a:r>
              <a:rPr sz="3200" spc="-5" dirty="0">
                <a:latin typeface="Calibri"/>
                <a:cs typeface="Calibri"/>
              </a:rPr>
              <a:t>partes do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2095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latin typeface="Calibri"/>
                <a:cs typeface="Calibri"/>
              </a:rPr>
              <a:t>Toda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spc="-5" dirty="0">
                <a:latin typeface="Calibri"/>
                <a:cs typeface="Calibri"/>
              </a:rPr>
              <a:t>um escopo.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escopo da 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spc="-5" dirty="0">
                <a:latin typeface="Calibri"/>
                <a:cs typeface="Calibri"/>
              </a:rPr>
              <a:t>equivale </a:t>
            </a:r>
            <a:r>
              <a:rPr sz="3200" dirty="0">
                <a:latin typeface="Calibri"/>
                <a:cs typeface="Calibri"/>
              </a:rPr>
              <a:t>às linhas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código </a:t>
            </a:r>
            <a:r>
              <a:rPr sz="3200" spc="-5" dirty="0">
                <a:latin typeface="Calibri"/>
                <a:cs typeface="Calibri"/>
              </a:rPr>
              <a:t>onde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spc="-5" dirty="0">
                <a:latin typeface="Calibri"/>
                <a:cs typeface="Calibri"/>
              </a:rPr>
              <a:t>pode </a:t>
            </a:r>
            <a:r>
              <a:rPr sz="3200" dirty="0">
                <a:latin typeface="Calibri"/>
                <a:cs typeface="Calibri"/>
              </a:rPr>
              <a:t>ser acessada, lida </a:t>
            </a:r>
            <a:r>
              <a:rPr sz="3200" spc="-15" dirty="0">
                <a:latin typeface="Calibri"/>
                <a:cs typeface="Calibri"/>
              </a:rPr>
              <a:t>e/ou  </a:t>
            </a:r>
            <a:r>
              <a:rPr sz="3200" dirty="0">
                <a:latin typeface="Calibri"/>
                <a:cs typeface="Calibri"/>
              </a:rPr>
              <a:t>modificada.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462915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Variáveis </a:t>
            </a:r>
            <a:r>
              <a:rPr dirty="0"/>
              <a:t>e</a:t>
            </a:r>
            <a:r>
              <a:rPr spc="75" dirty="0"/>
              <a:t> </a:t>
            </a:r>
            <a:r>
              <a:rPr spc="-15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606860"/>
            <a:ext cx="8046084" cy="42741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São </a:t>
            </a:r>
            <a:r>
              <a:rPr sz="3200" spc="-5" dirty="0">
                <a:latin typeface="Calibri"/>
                <a:cs typeface="Calibri"/>
              </a:rPr>
              <a:t>denominadas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variáveis</a:t>
            </a:r>
            <a:r>
              <a:rPr sz="3200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locais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variáveis </a:t>
            </a:r>
            <a:r>
              <a:rPr sz="2800" spc="-5" dirty="0">
                <a:latin typeface="Calibri"/>
                <a:cs typeface="Calibri"/>
              </a:rPr>
              <a:t>declaradas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sub-rotina;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spc="-5" dirty="0">
                <a:latin typeface="Calibri"/>
                <a:cs typeface="Calibri"/>
              </a:rPr>
              <a:t>todos os </a:t>
            </a:r>
            <a:r>
              <a:rPr sz="2800" spc="-10" dirty="0">
                <a:latin typeface="Calibri"/>
                <a:cs typeface="Calibri"/>
              </a:rPr>
              <a:t>parâmetros </a:t>
            </a:r>
            <a:r>
              <a:rPr sz="2800" spc="-5" dirty="0">
                <a:latin typeface="Calibri"/>
                <a:cs typeface="Calibri"/>
              </a:rPr>
              <a:t>recebidos </a:t>
            </a:r>
            <a:r>
              <a:rPr sz="2800" dirty="0">
                <a:latin typeface="Calibri"/>
                <a:cs typeface="Calibri"/>
              </a:rPr>
              <a:t>pela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sub-rotina.</a:t>
            </a:r>
            <a:endParaRPr sz="2800">
              <a:latin typeface="Calibri"/>
              <a:cs typeface="Calibri"/>
            </a:endParaRPr>
          </a:p>
          <a:p>
            <a:pPr marL="355600" marR="414020" indent="-34353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escopo de uma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spc="-10" dirty="0">
                <a:latin typeface="Calibri"/>
                <a:cs typeface="Calibri"/>
              </a:rPr>
              <a:t>corresponde  </a:t>
            </a:r>
            <a:r>
              <a:rPr sz="3200" dirty="0">
                <a:latin typeface="Calibri"/>
                <a:cs typeface="Calibri"/>
              </a:rPr>
              <a:t>apenas ao </a:t>
            </a:r>
            <a:r>
              <a:rPr sz="3200" spc="-5" dirty="0">
                <a:latin typeface="Calibri"/>
                <a:cs typeface="Calibri"/>
              </a:rPr>
              <a:t>bloco de comandos de </a:t>
            </a:r>
            <a:r>
              <a:rPr sz="3200" dirty="0">
                <a:latin typeface="Calibri"/>
                <a:cs typeface="Calibri"/>
              </a:rPr>
              <a:t>sua </a:t>
            </a:r>
            <a:r>
              <a:rPr sz="3200" spc="-5" dirty="0">
                <a:latin typeface="Calibri"/>
                <a:cs typeface="Calibri"/>
              </a:rPr>
              <a:t>sub-  </a:t>
            </a:r>
            <a:r>
              <a:rPr sz="3200" spc="-10" dirty="0">
                <a:latin typeface="Calibri"/>
                <a:cs typeface="Calibri"/>
              </a:rPr>
              <a:t>rotina.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Dentro </a:t>
            </a:r>
            <a:r>
              <a:rPr sz="3200" spc="-5" dirty="0">
                <a:latin typeface="Calibri"/>
                <a:cs typeface="Calibri"/>
              </a:rPr>
              <a:t>de uma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dirty="0">
                <a:latin typeface="Calibri"/>
                <a:cs typeface="Calibri"/>
              </a:rPr>
              <a:t>não se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spc="5" dirty="0">
                <a:latin typeface="Calibri"/>
                <a:cs typeface="Calibri"/>
              </a:rPr>
              <a:t>acesso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spc="-5" dirty="0">
                <a:latin typeface="Calibri"/>
                <a:cs typeface="Calibri"/>
              </a:rPr>
              <a:t>declaradas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outra</a:t>
            </a:r>
            <a:r>
              <a:rPr sz="3200" spc="-10" dirty="0">
                <a:latin typeface="Calibri"/>
                <a:cs typeface="Calibri"/>
              </a:rPr>
              <a:t> sub-rotina.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462915"/>
            <a:ext cx="5789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Programando</a:t>
            </a:r>
            <a:r>
              <a:rPr spc="-5" dirty="0"/>
              <a:t> </a:t>
            </a:r>
            <a:r>
              <a:rPr spc="-10" dirty="0"/>
              <a:t>sub-rotinas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57" y="1230884"/>
            <a:ext cx="7541895" cy="41954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59"/>
              </a:spcBef>
              <a:buClr>
                <a:srgbClr val="7E7E7E"/>
              </a:buClr>
              <a:buAutoNum type="arabicParenR" startAt="2"/>
              <a:tabLst>
                <a:tab pos="411480" algn="l"/>
              </a:tabLst>
            </a:pPr>
            <a:r>
              <a:rPr sz="3000" b="1" i="1" spc="-5" dirty="0">
                <a:solidFill>
                  <a:srgbClr val="C00000"/>
                </a:solidFill>
                <a:latin typeface="Calibri"/>
                <a:cs typeface="Calibri"/>
              </a:rPr>
              <a:t>Definição: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definição </a:t>
            </a:r>
            <a:r>
              <a:rPr sz="3000" spc="-5" dirty="0">
                <a:latin typeface="Calibri"/>
                <a:cs typeface="Calibri"/>
              </a:rPr>
              <a:t>de uma </a:t>
            </a:r>
            <a:r>
              <a:rPr sz="3000" spc="-10" dirty="0">
                <a:latin typeface="Calibri"/>
                <a:cs typeface="Calibri"/>
              </a:rPr>
              <a:t>sub-rotina </a:t>
            </a:r>
            <a:r>
              <a:rPr sz="3000" dirty="0">
                <a:latin typeface="Calibri"/>
                <a:cs typeface="Calibri"/>
              </a:rPr>
              <a:t>é a  </a:t>
            </a:r>
            <a:r>
              <a:rPr sz="3000" spc="-10" dirty="0">
                <a:latin typeface="Calibri"/>
                <a:cs typeface="Calibri"/>
              </a:rPr>
              <a:t>implementação </a:t>
            </a:r>
            <a:r>
              <a:rPr sz="3000" spc="-5" dirty="0">
                <a:latin typeface="Calibri"/>
                <a:cs typeface="Calibri"/>
              </a:rPr>
              <a:t>da </a:t>
            </a:r>
            <a:r>
              <a:rPr sz="3000" dirty="0">
                <a:latin typeface="Calibri"/>
                <a:cs typeface="Calibri"/>
              </a:rPr>
              <a:t>mesma. É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extensão </a:t>
            </a:r>
            <a:r>
              <a:rPr sz="3000" spc="-5" dirty="0">
                <a:latin typeface="Calibri"/>
                <a:cs typeface="Calibri"/>
              </a:rPr>
              <a:t>da  </a:t>
            </a:r>
            <a:r>
              <a:rPr sz="3000" spc="-20" dirty="0">
                <a:latin typeface="Calibri"/>
                <a:cs typeface="Calibri"/>
              </a:rPr>
              <a:t>declaração, </a:t>
            </a:r>
            <a:r>
              <a:rPr sz="3000" spc="-5" dirty="0">
                <a:latin typeface="Calibri"/>
                <a:cs typeface="Calibri"/>
              </a:rPr>
              <a:t>dado </a:t>
            </a:r>
            <a:r>
              <a:rPr sz="3000" dirty="0">
                <a:latin typeface="Calibri"/>
                <a:cs typeface="Calibri"/>
              </a:rPr>
              <a:t>que, além </a:t>
            </a:r>
            <a:r>
              <a:rPr sz="3000" spc="-5" dirty="0">
                <a:latin typeface="Calibri"/>
                <a:cs typeface="Calibri"/>
              </a:rPr>
              <a:t>da </a:t>
            </a:r>
            <a:r>
              <a:rPr sz="3000" spc="-25" dirty="0">
                <a:latin typeface="Calibri"/>
                <a:cs typeface="Calibri"/>
              </a:rPr>
              <a:t>sintaxe, </a:t>
            </a:r>
            <a:r>
              <a:rPr sz="3000" spc="-20" dirty="0">
                <a:latin typeface="Calibri"/>
                <a:cs typeface="Calibri"/>
              </a:rPr>
              <a:t>contém 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10" dirty="0">
                <a:latin typeface="Calibri"/>
                <a:cs typeface="Calibri"/>
              </a:rPr>
              <a:t>código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20" dirty="0">
                <a:latin typeface="Calibri"/>
                <a:cs typeface="Calibri"/>
              </a:rPr>
              <a:t>realiza </a:t>
            </a:r>
            <a:r>
              <a:rPr sz="3000" dirty="0">
                <a:latin typeface="Calibri"/>
                <a:cs typeface="Calibri"/>
              </a:rPr>
              <a:t>a sua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tarefa.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arenR" startAt="2"/>
            </a:pPr>
            <a:endParaRPr sz="3800">
              <a:latin typeface="Times New Roman"/>
              <a:cs typeface="Times New Roman"/>
            </a:endParaRPr>
          </a:p>
          <a:p>
            <a:pPr marL="12700" marR="332105">
              <a:lnSpc>
                <a:spcPct val="89900"/>
              </a:lnSpc>
              <a:spcBef>
                <a:spcPts val="5"/>
              </a:spcBef>
              <a:buClr>
                <a:srgbClr val="7E7E7E"/>
              </a:buClr>
              <a:buAutoNum type="arabicParenR" startAt="2"/>
              <a:tabLst>
                <a:tab pos="386080" algn="l"/>
              </a:tabLst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Chamada: </a:t>
            </a:r>
            <a:r>
              <a:rPr sz="2800" dirty="0">
                <a:latin typeface="Calibri"/>
                <a:cs typeface="Calibri"/>
              </a:rPr>
              <a:t>a chamada à uma </a:t>
            </a:r>
            <a:r>
              <a:rPr sz="2800" spc="-5" dirty="0">
                <a:latin typeface="Calibri"/>
                <a:cs typeface="Calibri"/>
              </a:rPr>
              <a:t>sub-rotina </a:t>
            </a:r>
            <a:r>
              <a:rPr sz="2800" dirty="0">
                <a:latin typeface="Calibri"/>
                <a:cs typeface="Calibri"/>
              </a:rPr>
              <a:t>é a  </a:t>
            </a:r>
            <a:r>
              <a:rPr sz="2800" spc="-10" dirty="0">
                <a:latin typeface="Calibri"/>
                <a:cs typeface="Calibri"/>
              </a:rPr>
              <a:t>utilização </a:t>
            </a:r>
            <a:r>
              <a:rPr sz="2800" dirty="0">
                <a:latin typeface="Calibri"/>
                <a:cs typeface="Calibri"/>
              </a:rPr>
              <a:t>da mesma </a:t>
            </a:r>
            <a:r>
              <a:rPr sz="2800" spc="-10" dirty="0">
                <a:latin typeface="Calibri"/>
                <a:cs typeface="Calibri"/>
              </a:rPr>
              <a:t>dentro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alguma </a:t>
            </a:r>
            <a:r>
              <a:rPr sz="2800" spc="-15" dirty="0">
                <a:latin typeface="Calibri"/>
                <a:cs typeface="Calibri"/>
              </a:rPr>
              <a:t>outra </a:t>
            </a:r>
            <a:r>
              <a:rPr sz="2800" spc="10" dirty="0">
                <a:latin typeface="Calibri"/>
                <a:cs typeface="Calibri"/>
              </a:rPr>
              <a:t>sub-  </a:t>
            </a:r>
            <a:r>
              <a:rPr sz="2800" spc="-10" dirty="0">
                <a:latin typeface="Calibri"/>
                <a:cs typeface="Calibri"/>
              </a:rPr>
              <a:t>rotina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spc="-15" dirty="0">
                <a:latin typeface="Calibri"/>
                <a:cs typeface="Calibri"/>
              </a:rPr>
              <a:t>programa. </a:t>
            </a:r>
            <a:r>
              <a:rPr sz="280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sub-rotina </a:t>
            </a:r>
            <a:r>
              <a:rPr sz="2800" dirty="0">
                <a:latin typeface="Calibri"/>
                <a:cs typeface="Calibri"/>
              </a:rPr>
              <a:t>não </a:t>
            </a:r>
            <a:r>
              <a:rPr sz="2800" spc="-5" dirty="0">
                <a:latin typeface="Calibri"/>
                <a:cs typeface="Calibri"/>
              </a:rPr>
              <a:t>funciona  </a:t>
            </a:r>
            <a:r>
              <a:rPr sz="2800" spc="-10" dirty="0">
                <a:latin typeface="Calibri"/>
                <a:cs typeface="Calibri"/>
              </a:rPr>
              <a:t>sozinha, </a:t>
            </a:r>
            <a:r>
              <a:rPr sz="2800" spc="-5" dirty="0">
                <a:latin typeface="Calibri"/>
                <a:cs typeface="Calibri"/>
              </a:rPr>
              <a:t>precisa </a:t>
            </a:r>
            <a:r>
              <a:rPr sz="2800" dirty="0">
                <a:latin typeface="Calibri"/>
                <a:cs typeface="Calibri"/>
              </a:rPr>
              <a:t>ser chamada </a:t>
            </a:r>
            <a:r>
              <a:rPr sz="2800" spc="-5" dirty="0">
                <a:latin typeface="Calibri"/>
                <a:cs typeface="Calibri"/>
              </a:rPr>
              <a:t>cada </a:t>
            </a:r>
            <a:r>
              <a:rPr sz="2800" spc="-15" dirty="0">
                <a:latin typeface="Calibri"/>
                <a:cs typeface="Calibri"/>
              </a:rPr>
              <a:t>vez </a:t>
            </a:r>
            <a:r>
              <a:rPr sz="2800" dirty="0">
                <a:latin typeface="Calibri"/>
                <a:cs typeface="Calibri"/>
              </a:rPr>
              <a:t>que sua  </a:t>
            </a:r>
            <a:r>
              <a:rPr sz="2800" spc="-20" dirty="0">
                <a:latin typeface="Calibri"/>
                <a:cs typeface="Calibri"/>
              </a:rPr>
              <a:t>execução 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462915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Variáveis </a:t>
            </a:r>
            <a:r>
              <a:rPr dirty="0"/>
              <a:t>e</a:t>
            </a:r>
            <a:r>
              <a:rPr spc="75" dirty="0"/>
              <a:t> </a:t>
            </a:r>
            <a:r>
              <a:rPr spc="-15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781492"/>
            <a:ext cx="8209280" cy="416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94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reserva de </a:t>
            </a:r>
            <a:r>
              <a:rPr sz="3200" dirty="0">
                <a:latin typeface="Calibri"/>
                <a:cs typeface="Calibri"/>
              </a:rPr>
              <a:t>memória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dirty="0">
                <a:latin typeface="Calibri"/>
                <a:cs typeface="Calibri"/>
              </a:rPr>
              <a:t>é  </a:t>
            </a:r>
            <a:r>
              <a:rPr sz="3200" spc="-5" dirty="0">
                <a:latin typeface="Calibri"/>
                <a:cs typeface="Calibri"/>
              </a:rPr>
              <a:t>condicionada </a:t>
            </a:r>
            <a:r>
              <a:rPr sz="3200" dirty="0">
                <a:latin typeface="Calibri"/>
                <a:cs typeface="Calibri"/>
              </a:rPr>
              <a:t>à </a:t>
            </a:r>
            <a:r>
              <a:rPr sz="3200" spc="-15" dirty="0">
                <a:latin typeface="Calibri"/>
                <a:cs typeface="Calibri"/>
              </a:rPr>
              <a:t>execução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spc="-10" dirty="0">
                <a:latin typeface="Calibri"/>
                <a:cs typeface="Calibri"/>
              </a:rPr>
              <a:t> sub-rotina:</a:t>
            </a:r>
            <a:endParaRPr sz="3200">
              <a:latin typeface="Calibri"/>
              <a:cs typeface="Calibri"/>
            </a:endParaRPr>
          </a:p>
          <a:p>
            <a:pPr marL="756920" marR="805815" lvl="1" indent="-2870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reserva </a:t>
            </a:r>
            <a:r>
              <a:rPr sz="2800" dirty="0">
                <a:latin typeface="Calibri"/>
                <a:cs typeface="Calibri"/>
              </a:rPr>
              <a:t>é </a:t>
            </a:r>
            <a:r>
              <a:rPr sz="2800" spc="-25" dirty="0">
                <a:latin typeface="Calibri"/>
                <a:cs typeface="Calibri"/>
              </a:rPr>
              <a:t>refeita </a:t>
            </a:r>
            <a:r>
              <a:rPr sz="2800" spc="-5" dirty="0">
                <a:latin typeface="Calibri"/>
                <a:cs typeface="Calibri"/>
              </a:rPr>
              <a:t>cada </a:t>
            </a:r>
            <a:r>
              <a:rPr sz="2800" spc="-15" dirty="0">
                <a:latin typeface="Calibri"/>
                <a:cs typeface="Calibri"/>
              </a:rPr>
              <a:t>vez </a:t>
            </a:r>
            <a:r>
              <a:rPr sz="2800" dirty="0">
                <a:latin typeface="Calibri"/>
                <a:cs typeface="Calibri"/>
              </a:rPr>
              <a:t>que a </a:t>
            </a:r>
            <a:r>
              <a:rPr sz="2800" spc="-5" dirty="0">
                <a:latin typeface="Calibri"/>
                <a:cs typeface="Calibri"/>
              </a:rPr>
              <a:t>sub-rotina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  </a:t>
            </a:r>
            <a:r>
              <a:rPr sz="2800" spc="-15" dirty="0">
                <a:latin typeface="Calibri"/>
                <a:cs typeface="Calibri"/>
              </a:rPr>
              <a:t>executada </a:t>
            </a:r>
            <a:r>
              <a:rPr sz="2800" dirty="0">
                <a:latin typeface="Calibri"/>
                <a:cs typeface="Calibri"/>
              </a:rPr>
              <a:t>(podem ser </a:t>
            </a:r>
            <a:r>
              <a:rPr sz="2800" spc="-5" dirty="0">
                <a:latin typeface="Calibri"/>
                <a:cs typeface="Calibri"/>
              </a:rPr>
              <a:t>reservados endereços  </a:t>
            </a:r>
            <a:r>
              <a:rPr sz="2800" spc="-10" dirty="0">
                <a:latin typeface="Calibri"/>
                <a:cs typeface="Calibri"/>
              </a:rPr>
              <a:t>distintos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cada</a:t>
            </a:r>
            <a:r>
              <a:rPr sz="2800" spc="-15" dirty="0">
                <a:latin typeface="Calibri"/>
                <a:cs typeface="Calibri"/>
              </a:rPr>
              <a:t> execução).</a:t>
            </a:r>
            <a:endParaRPr sz="2800">
              <a:latin typeface="Calibri"/>
              <a:cs typeface="Calibri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Quando a </a:t>
            </a:r>
            <a:r>
              <a:rPr sz="2800" spc="-15" dirty="0">
                <a:latin typeface="Calibri"/>
                <a:cs typeface="Calibri"/>
              </a:rPr>
              <a:t>execução </a:t>
            </a:r>
            <a:r>
              <a:rPr sz="2800" dirty="0">
                <a:latin typeface="Calibri"/>
                <a:cs typeface="Calibri"/>
              </a:rPr>
              <a:t>da </a:t>
            </a:r>
            <a:r>
              <a:rPr sz="2800" spc="-5" dirty="0">
                <a:latin typeface="Calibri"/>
                <a:cs typeface="Calibri"/>
              </a:rPr>
              <a:t>sub-rotina termina, os  espaços </a:t>
            </a:r>
            <a:r>
              <a:rPr sz="2800" dirty="0">
                <a:latin typeface="Calibri"/>
                <a:cs typeface="Calibri"/>
              </a:rPr>
              <a:t>de memória </a:t>
            </a:r>
            <a:r>
              <a:rPr sz="2800" spc="-5" dirty="0">
                <a:latin typeface="Calibri"/>
                <a:cs typeface="Calibri"/>
              </a:rPr>
              <a:t>reservados (e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respectivas  </a:t>
            </a:r>
            <a:r>
              <a:rPr sz="2800" spc="-15" dirty="0">
                <a:latin typeface="Calibri"/>
                <a:cs typeface="Calibri"/>
              </a:rPr>
              <a:t>variáveis </a:t>
            </a:r>
            <a:r>
              <a:rPr sz="2800" spc="-5" dirty="0">
                <a:latin typeface="Calibri"/>
                <a:cs typeface="Calibri"/>
              </a:rPr>
              <a:t>associadas) são </a:t>
            </a:r>
            <a:r>
              <a:rPr sz="2800" spc="-10" dirty="0">
                <a:latin typeface="Calibri"/>
                <a:cs typeface="Calibri"/>
              </a:rPr>
              <a:t>liberados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outros </a:t>
            </a:r>
            <a:r>
              <a:rPr sz="2800" dirty="0">
                <a:latin typeface="Calibri"/>
                <a:cs typeface="Calibri"/>
              </a:rPr>
              <a:t>usos  e </a:t>
            </a:r>
            <a:r>
              <a:rPr sz="2800" spc="-5" dirty="0">
                <a:latin typeface="Calibri"/>
                <a:cs typeface="Calibri"/>
              </a:rPr>
              <a:t>já </a:t>
            </a:r>
            <a:r>
              <a:rPr sz="2800" dirty="0">
                <a:latin typeface="Calibri"/>
                <a:cs typeface="Calibri"/>
              </a:rPr>
              <a:t>não podem ser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462915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Variáveis </a:t>
            </a:r>
            <a:r>
              <a:rPr dirty="0"/>
              <a:t>e</a:t>
            </a:r>
            <a:r>
              <a:rPr spc="75" dirty="0"/>
              <a:t> </a:t>
            </a:r>
            <a:r>
              <a:rPr spc="-15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25" y="1268412"/>
            <a:ext cx="2736850" cy="5016500"/>
          </a:xfrm>
          <a:prstGeom prst="rect">
            <a:avLst/>
          </a:prstGeom>
          <a:solidFill>
            <a:srgbClr val="FFD6CD"/>
          </a:solidFill>
          <a:ln w="28575">
            <a:solidFill>
              <a:srgbClr val="C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marR="100076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Os </a:t>
            </a:r>
            <a:r>
              <a:rPr sz="2000" spc="5" dirty="0">
                <a:latin typeface="Arial"/>
                <a:cs typeface="Arial"/>
              </a:rPr>
              <a:t>nomes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das  </a:t>
            </a:r>
            <a:r>
              <a:rPr sz="2000" spc="-10" dirty="0">
                <a:latin typeface="Arial"/>
                <a:cs typeface="Arial"/>
              </a:rPr>
              <a:t>variáveis  </a:t>
            </a:r>
            <a:r>
              <a:rPr sz="2000" spc="-5" dirty="0">
                <a:latin typeface="Arial"/>
                <a:cs typeface="Arial"/>
              </a:rPr>
              <a:t>locais</a:t>
            </a:r>
            <a:endParaRPr sz="2000">
              <a:latin typeface="Arial"/>
              <a:cs typeface="Arial"/>
            </a:endParaRPr>
          </a:p>
          <a:p>
            <a:pPr marL="90805" marR="41020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coincidentemente  são </a:t>
            </a:r>
            <a:r>
              <a:rPr sz="2000" spc="-5" dirty="0">
                <a:latin typeface="Arial"/>
                <a:cs typeface="Arial"/>
              </a:rPr>
              <a:t>iguais </a:t>
            </a:r>
            <a:r>
              <a:rPr sz="2000" spc="5" dirty="0">
                <a:latin typeface="Arial"/>
                <a:cs typeface="Arial"/>
              </a:rPr>
              <a:t>mas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elas  </a:t>
            </a:r>
            <a:r>
              <a:rPr sz="2000" dirty="0">
                <a:latin typeface="Arial"/>
                <a:cs typeface="Arial"/>
              </a:rPr>
              <a:t>são </a:t>
            </a:r>
            <a:r>
              <a:rPr sz="2000" spc="-5" dirty="0">
                <a:latin typeface="Arial"/>
                <a:cs typeface="Arial"/>
              </a:rPr>
              <a:t>completamente  </a:t>
            </a:r>
            <a:r>
              <a:rPr sz="2000" dirty="0">
                <a:latin typeface="Arial"/>
                <a:cs typeface="Arial"/>
              </a:rPr>
              <a:t>independentes.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90805" marR="94615">
              <a:lnSpc>
                <a:spcPct val="99200"/>
              </a:lnSpc>
            </a:pPr>
            <a:r>
              <a:rPr sz="2000" dirty="0">
                <a:latin typeface="Arial"/>
                <a:cs typeface="Arial"/>
              </a:rPr>
              <a:t>O endereço de  memória da </a:t>
            </a:r>
            <a:r>
              <a:rPr sz="2000" spc="-10" dirty="0">
                <a:latin typeface="Arial"/>
                <a:cs typeface="Arial"/>
              </a:rPr>
              <a:t>variável  </a:t>
            </a:r>
            <a:r>
              <a:rPr sz="2000" spc="-5" dirty="0">
                <a:latin typeface="Courier New"/>
                <a:cs typeface="Courier New"/>
              </a:rPr>
              <a:t>raio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da função </a:t>
            </a:r>
            <a:r>
              <a:rPr sz="2000" spc="-5" dirty="0">
                <a:latin typeface="Courier New"/>
                <a:cs typeface="Courier New"/>
              </a:rPr>
              <a:t>main  </a:t>
            </a:r>
            <a:r>
              <a:rPr sz="2000" dirty="0">
                <a:latin typeface="Arial"/>
                <a:cs typeface="Arial"/>
              </a:rPr>
              <a:t>é diferente do  endereço de memória  do parâmetro </a:t>
            </a:r>
            <a:r>
              <a:rPr sz="2000" spc="-5" dirty="0">
                <a:latin typeface="Courier New"/>
                <a:cs typeface="Courier New"/>
              </a:rPr>
              <a:t>raio</a:t>
            </a:r>
            <a:r>
              <a:rPr sz="2000" spc="-7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Arial"/>
                <a:cs typeface="Arial"/>
              </a:rPr>
              <a:t>da  </a:t>
            </a:r>
            <a:r>
              <a:rPr sz="2000" dirty="0">
                <a:latin typeface="Arial"/>
                <a:cs typeface="Arial"/>
              </a:rPr>
              <a:t>sub-rotina  </a:t>
            </a:r>
            <a:r>
              <a:rPr sz="2000" spc="-5" dirty="0">
                <a:latin typeface="Courier New"/>
                <a:cs typeface="Courier New"/>
              </a:rPr>
              <a:t>volume_cilindro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805" y="2781300"/>
            <a:ext cx="582295" cy="372745"/>
          </a:xfrm>
          <a:custGeom>
            <a:avLst/>
            <a:gdLst/>
            <a:ahLst/>
            <a:cxnLst/>
            <a:rect l="l" t="t" r="r" b="b"/>
            <a:pathLst>
              <a:path w="582295" h="372744">
                <a:moveTo>
                  <a:pt x="501994" y="33495"/>
                </a:moveTo>
                <a:lnTo>
                  <a:pt x="0" y="348234"/>
                </a:lnTo>
                <a:lnTo>
                  <a:pt x="15112" y="372490"/>
                </a:lnTo>
                <a:lnTo>
                  <a:pt x="517166" y="57669"/>
                </a:lnTo>
                <a:lnTo>
                  <a:pt x="501994" y="33495"/>
                </a:lnTo>
                <a:close/>
              </a:path>
              <a:path w="582295" h="372744">
                <a:moveTo>
                  <a:pt x="566422" y="25908"/>
                </a:moveTo>
                <a:lnTo>
                  <a:pt x="514095" y="25908"/>
                </a:lnTo>
                <a:lnTo>
                  <a:pt x="529335" y="50037"/>
                </a:lnTo>
                <a:lnTo>
                  <a:pt x="517166" y="57669"/>
                </a:lnTo>
                <a:lnTo>
                  <a:pt x="532383" y="81914"/>
                </a:lnTo>
                <a:lnTo>
                  <a:pt x="566422" y="25908"/>
                </a:lnTo>
                <a:close/>
              </a:path>
              <a:path w="582295" h="372744">
                <a:moveTo>
                  <a:pt x="514095" y="25908"/>
                </a:moveTo>
                <a:lnTo>
                  <a:pt x="501994" y="33495"/>
                </a:lnTo>
                <a:lnTo>
                  <a:pt x="517166" y="57669"/>
                </a:lnTo>
                <a:lnTo>
                  <a:pt x="529335" y="50037"/>
                </a:lnTo>
                <a:lnTo>
                  <a:pt x="514095" y="25908"/>
                </a:lnTo>
                <a:close/>
              </a:path>
              <a:path w="582295" h="372744">
                <a:moveTo>
                  <a:pt x="582168" y="0"/>
                </a:moveTo>
                <a:lnTo>
                  <a:pt x="486791" y="9271"/>
                </a:lnTo>
                <a:lnTo>
                  <a:pt x="501994" y="33495"/>
                </a:lnTo>
                <a:lnTo>
                  <a:pt x="514095" y="25908"/>
                </a:lnTo>
                <a:lnTo>
                  <a:pt x="566422" y="25908"/>
                </a:lnTo>
                <a:lnTo>
                  <a:pt x="5821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5170" y="3632200"/>
            <a:ext cx="582930" cy="313055"/>
          </a:xfrm>
          <a:custGeom>
            <a:avLst/>
            <a:gdLst/>
            <a:ahLst/>
            <a:cxnLst/>
            <a:rect l="l" t="t" r="r" b="b"/>
            <a:pathLst>
              <a:path w="582929" h="313054">
                <a:moveTo>
                  <a:pt x="500221" y="285852"/>
                </a:moveTo>
                <a:lnTo>
                  <a:pt x="487044" y="311150"/>
                </a:lnTo>
                <a:lnTo>
                  <a:pt x="582803" y="312674"/>
                </a:lnTo>
                <a:lnTo>
                  <a:pt x="568195" y="292481"/>
                </a:lnTo>
                <a:lnTo>
                  <a:pt x="512953" y="292481"/>
                </a:lnTo>
                <a:lnTo>
                  <a:pt x="500221" y="285852"/>
                </a:lnTo>
                <a:close/>
              </a:path>
              <a:path w="582929" h="313054">
                <a:moveTo>
                  <a:pt x="513447" y="260461"/>
                </a:moveTo>
                <a:lnTo>
                  <a:pt x="500221" y="285852"/>
                </a:lnTo>
                <a:lnTo>
                  <a:pt x="512953" y="292481"/>
                </a:lnTo>
                <a:lnTo>
                  <a:pt x="526161" y="267081"/>
                </a:lnTo>
                <a:lnTo>
                  <a:pt x="513447" y="260461"/>
                </a:lnTo>
                <a:close/>
              </a:path>
              <a:path w="582929" h="313054">
                <a:moveTo>
                  <a:pt x="526669" y="235076"/>
                </a:moveTo>
                <a:lnTo>
                  <a:pt x="513447" y="260461"/>
                </a:lnTo>
                <a:lnTo>
                  <a:pt x="526161" y="267081"/>
                </a:lnTo>
                <a:lnTo>
                  <a:pt x="512953" y="292481"/>
                </a:lnTo>
                <a:lnTo>
                  <a:pt x="568195" y="292481"/>
                </a:lnTo>
                <a:lnTo>
                  <a:pt x="526669" y="235076"/>
                </a:lnTo>
                <a:close/>
              </a:path>
              <a:path w="582929" h="313054">
                <a:moveTo>
                  <a:pt x="13208" y="0"/>
                </a:moveTo>
                <a:lnTo>
                  <a:pt x="0" y="25400"/>
                </a:lnTo>
                <a:lnTo>
                  <a:pt x="500221" y="285852"/>
                </a:lnTo>
                <a:lnTo>
                  <a:pt x="513447" y="260461"/>
                </a:lnTo>
                <a:lnTo>
                  <a:pt x="132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675" y="6524625"/>
            <a:ext cx="6156325" cy="0"/>
          </a:xfrm>
          <a:custGeom>
            <a:avLst/>
            <a:gdLst/>
            <a:ahLst/>
            <a:cxnLst/>
            <a:rect l="l" t="t" r="r" b="b"/>
            <a:pathLst>
              <a:path w="6156325">
                <a:moveTo>
                  <a:pt x="0" y="0"/>
                </a:moveTo>
                <a:lnTo>
                  <a:pt x="61563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1260475"/>
            <a:ext cx="6156325" cy="5264150"/>
          </a:xfrm>
          <a:custGeom>
            <a:avLst/>
            <a:gdLst/>
            <a:ahLst/>
            <a:cxnLst/>
            <a:rect l="l" t="t" r="r" b="b"/>
            <a:pathLst>
              <a:path w="6156325" h="5264150">
                <a:moveTo>
                  <a:pt x="6156325" y="0"/>
                </a:moveTo>
                <a:lnTo>
                  <a:pt x="0" y="0"/>
                </a:lnTo>
                <a:lnTo>
                  <a:pt x="0" y="5264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7304" y="2153665"/>
            <a:ext cx="6092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volume_cilindro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raio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altura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304" y="2366898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0790" y="2580259"/>
            <a:ext cx="5026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volume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009F00"/>
                </a:solidFill>
                <a:latin typeface="Courier New"/>
                <a:cs typeface="Courier New"/>
              </a:rPr>
              <a:t>3.14159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7304" y="300735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7304" y="3434079"/>
            <a:ext cx="5236210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Main(string[]</a:t>
            </a:r>
            <a:r>
              <a:rPr sz="1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 marR="508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raio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"Entre com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do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raio: 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com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da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altura: 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altura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0790" y="5141595"/>
            <a:ext cx="41770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volume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volume_cilindro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raio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0790" y="5568632"/>
            <a:ext cx="41770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"Volume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do cilindro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7304" y="621157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462915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Variáveis </a:t>
            </a:r>
            <a:r>
              <a:rPr dirty="0"/>
              <a:t>e</a:t>
            </a:r>
            <a:r>
              <a:rPr spc="75" dirty="0"/>
              <a:t> </a:t>
            </a:r>
            <a:r>
              <a:rPr spc="-15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337" y="2889250"/>
            <a:ext cx="3024505" cy="1938655"/>
          </a:xfrm>
          <a:prstGeom prst="rect">
            <a:avLst/>
          </a:prstGeom>
          <a:solidFill>
            <a:srgbClr val="FFD6CD"/>
          </a:solidFill>
          <a:ln w="28575">
            <a:solidFill>
              <a:srgbClr val="C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 marR="24384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A modificação do </a:t>
            </a:r>
            <a:r>
              <a:rPr sz="2000" spc="5" dirty="0">
                <a:latin typeface="Arial"/>
                <a:cs typeface="Arial"/>
              </a:rPr>
              <a:t>nome  </a:t>
            </a:r>
            <a:r>
              <a:rPr sz="2000" dirty="0">
                <a:latin typeface="Arial"/>
                <a:cs typeface="Arial"/>
              </a:rPr>
              <a:t>dos parâmetros e  </a:t>
            </a:r>
            <a:r>
              <a:rPr sz="2000" spc="-10" dirty="0">
                <a:latin typeface="Arial"/>
                <a:cs typeface="Arial"/>
              </a:rPr>
              <a:t>variáveis </a:t>
            </a:r>
            <a:r>
              <a:rPr sz="2000" dirty="0">
                <a:latin typeface="Arial"/>
                <a:cs typeface="Arial"/>
              </a:rPr>
              <a:t>da função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não  </a:t>
            </a:r>
            <a:r>
              <a:rPr sz="2000" spc="-5" dirty="0">
                <a:latin typeface="Arial"/>
                <a:cs typeface="Arial"/>
              </a:rPr>
              <a:t>implica </a:t>
            </a:r>
            <a:r>
              <a:rPr sz="2000" dirty="0">
                <a:latin typeface="Arial"/>
                <a:cs typeface="Arial"/>
              </a:rPr>
              <a:t>em </a:t>
            </a:r>
            <a:r>
              <a:rPr sz="2000" spc="-5" dirty="0">
                <a:latin typeface="Arial"/>
                <a:cs typeface="Arial"/>
              </a:rPr>
              <a:t>qualquer  </a:t>
            </a:r>
            <a:r>
              <a:rPr sz="2000" dirty="0">
                <a:latin typeface="Arial"/>
                <a:cs typeface="Arial"/>
              </a:rPr>
              <a:t>modificação no  </a:t>
            </a:r>
            <a:r>
              <a:rPr sz="2000" spc="-5" dirty="0">
                <a:latin typeface="Arial"/>
                <a:cs typeface="Arial"/>
              </a:rPr>
              <a:t>programa.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5302" y="2635250"/>
            <a:ext cx="906780" cy="446405"/>
          </a:xfrm>
          <a:custGeom>
            <a:avLst/>
            <a:gdLst/>
            <a:ahLst/>
            <a:cxnLst/>
            <a:rect l="l" t="t" r="r" b="b"/>
            <a:pathLst>
              <a:path w="906779" h="446405">
                <a:moveTo>
                  <a:pt x="822863" y="25757"/>
                </a:moveTo>
                <a:lnTo>
                  <a:pt x="0" y="420497"/>
                </a:lnTo>
                <a:lnTo>
                  <a:pt x="12446" y="446277"/>
                </a:lnTo>
                <a:lnTo>
                  <a:pt x="835217" y="51522"/>
                </a:lnTo>
                <a:lnTo>
                  <a:pt x="822863" y="25757"/>
                </a:lnTo>
                <a:close/>
              </a:path>
              <a:path w="906779" h="446405">
                <a:moveTo>
                  <a:pt x="892316" y="19558"/>
                </a:moveTo>
                <a:lnTo>
                  <a:pt x="835787" y="19558"/>
                </a:lnTo>
                <a:lnTo>
                  <a:pt x="848106" y="45338"/>
                </a:lnTo>
                <a:lnTo>
                  <a:pt x="835217" y="51522"/>
                </a:lnTo>
                <a:lnTo>
                  <a:pt x="847598" y="77342"/>
                </a:lnTo>
                <a:lnTo>
                  <a:pt x="892316" y="19558"/>
                </a:lnTo>
                <a:close/>
              </a:path>
              <a:path w="906779" h="446405">
                <a:moveTo>
                  <a:pt x="835787" y="19558"/>
                </a:moveTo>
                <a:lnTo>
                  <a:pt x="822863" y="25757"/>
                </a:lnTo>
                <a:lnTo>
                  <a:pt x="835217" y="51522"/>
                </a:lnTo>
                <a:lnTo>
                  <a:pt x="848106" y="45338"/>
                </a:lnTo>
                <a:lnTo>
                  <a:pt x="835787" y="19558"/>
                </a:lnTo>
                <a:close/>
              </a:path>
              <a:path w="906779" h="446405">
                <a:moveTo>
                  <a:pt x="810513" y="0"/>
                </a:moveTo>
                <a:lnTo>
                  <a:pt x="822863" y="25757"/>
                </a:lnTo>
                <a:lnTo>
                  <a:pt x="835787" y="19558"/>
                </a:lnTo>
                <a:lnTo>
                  <a:pt x="892316" y="19558"/>
                </a:lnTo>
                <a:lnTo>
                  <a:pt x="906272" y="1524"/>
                </a:lnTo>
                <a:lnTo>
                  <a:pt x="8105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0635" y="3846576"/>
            <a:ext cx="891540" cy="106045"/>
          </a:xfrm>
          <a:custGeom>
            <a:avLst/>
            <a:gdLst/>
            <a:ahLst/>
            <a:cxnLst/>
            <a:rect l="l" t="t" r="r" b="b"/>
            <a:pathLst>
              <a:path w="891539" h="106045">
                <a:moveTo>
                  <a:pt x="808481" y="20193"/>
                </a:moveTo>
                <a:lnTo>
                  <a:pt x="806742" y="48789"/>
                </a:lnTo>
                <a:lnTo>
                  <a:pt x="821054" y="49656"/>
                </a:lnTo>
                <a:lnTo>
                  <a:pt x="819276" y="78105"/>
                </a:lnTo>
                <a:lnTo>
                  <a:pt x="804959" y="78105"/>
                </a:lnTo>
                <a:lnTo>
                  <a:pt x="803275" y="105791"/>
                </a:lnTo>
                <a:lnTo>
                  <a:pt x="868187" y="78105"/>
                </a:lnTo>
                <a:lnTo>
                  <a:pt x="819276" y="78105"/>
                </a:lnTo>
                <a:lnTo>
                  <a:pt x="805011" y="77240"/>
                </a:lnTo>
                <a:lnTo>
                  <a:pt x="870214" y="77240"/>
                </a:lnTo>
                <a:lnTo>
                  <a:pt x="891413" y="68199"/>
                </a:lnTo>
                <a:lnTo>
                  <a:pt x="808481" y="20193"/>
                </a:lnTo>
                <a:close/>
              </a:path>
              <a:path w="891539" h="106045">
                <a:moveTo>
                  <a:pt x="806742" y="48789"/>
                </a:moveTo>
                <a:lnTo>
                  <a:pt x="805011" y="77240"/>
                </a:lnTo>
                <a:lnTo>
                  <a:pt x="819276" y="78105"/>
                </a:lnTo>
                <a:lnTo>
                  <a:pt x="821054" y="49656"/>
                </a:lnTo>
                <a:lnTo>
                  <a:pt x="806742" y="48789"/>
                </a:lnTo>
                <a:close/>
              </a:path>
              <a:path w="891539" h="106045">
                <a:moveTo>
                  <a:pt x="1777" y="0"/>
                </a:moveTo>
                <a:lnTo>
                  <a:pt x="0" y="28448"/>
                </a:lnTo>
                <a:lnTo>
                  <a:pt x="805011" y="77240"/>
                </a:lnTo>
                <a:lnTo>
                  <a:pt x="806742" y="48789"/>
                </a:lnTo>
                <a:lnTo>
                  <a:pt x="17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275" y="6029325"/>
            <a:ext cx="5292725" cy="0"/>
          </a:xfrm>
          <a:custGeom>
            <a:avLst/>
            <a:gdLst/>
            <a:ahLst/>
            <a:cxnLst/>
            <a:rect l="l" t="t" r="r" b="b"/>
            <a:pathLst>
              <a:path w="5292725">
                <a:moveTo>
                  <a:pt x="0" y="0"/>
                </a:moveTo>
                <a:lnTo>
                  <a:pt x="5292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1275" y="1196975"/>
            <a:ext cx="5292725" cy="4832350"/>
          </a:xfrm>
          <a:custGeom>
            <a:avLst/>
            <a:gdLst/>
            <a:ahLst/>
            <a:cxnLst/>
            <a:rect l="l" t="t" r="r" b="b"/>
            <a:pathLst>
              <a:path w="5292725" h="4832350">
                <a:moveTo>
                  <a:pt x="5292725" y="0"/>
                </a:moveTo>
                <a:lnTo>
                  <a:pt x="0" y="0"/>
                </a:lnTo>
                <a:lnTo>
                  <a:pt x="0" y="4832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1284" y="2087498"/>
            <a:ext cx="5236210" cy="344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volume_cilindro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dirty="0">
                <a:latin typeface="Courier New"/>
                <a:cs typeface="Courier New"/>
              </a:rPr>
              <a:t>v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9F00"/>
                </a:solidFill>
                <a:latin typeface="Courier New"/>
                <a:cs typeface="Courier New"/>
              </a:rPr>
              <a:t>3.14159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dirty="0">
                <a:latin typeface="Courier New"/>
                <a:cs typeface="Courier New"/>
              </a:rPr>
              <a:t>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dirty="0">
                <a:latin typeface="Courier New"/>
                <a:cs typeface="Courier New"/>
              </a:rPr>
              <a:t>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h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Main(string[]</a:t>
            </a:r>
            <a:r>
              <a:rPr sz="1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18745" marR="320040" indent="10668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raio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"Entre com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do raio: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 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ts val="1680"/>
              </a:lnSpc>
            </a:pP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 marL="226060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com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da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altura: 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altura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400" spc="-5" dirty="0">
                <a:latin typeface="Courier New"/>
                <a:cs typeface="Courier New"/>
              </a:rPr>
              <a:t>volume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volume_cilindro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raio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"Volume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do cilindro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1284" y="5718492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50" y="462915"/>
            <a:ext cx="417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Variáveis </a:t>
            </a:r>
            <a:r>
              <a:rPr dirty="0"/>
              <a:t>e</a:t>
            </a:r>
            <a:r>
              <a:rPr spc="75" dirty="0"/>
              <a:t> </a:t>
            </a:r>
            <a:r>
              <a:rPr spc="-15" dirty="0"/>
              <a:t>escopo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37" y="2421001"/>
            <a:ext cx="2738755" cy="2586355"/>
          </a:xfrm>
          <a:prstGeom prst="rect">
            <a:avLst/>
          </a:prstGeom>
          <a:solidFill>
            <a:srgbClr val="FFD6CD"/>
          </a:solidFill>
          <a:ln w="28575">
            <a:solidFill>
              <a:srgbClr val="C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12890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Neste exemplo, quando 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função </a:t>
            </a:r>
            <a:r>
              <a:rPr sz="1800" dirty="0">
                <a:latin typeface="Arial"/>
                <a:cs typeface="Arial"/>
              </a:rPr>
              <a:t>é </a:t>
            </a:r>
            <a:r>
              <a:rPr sz="1800" spc="-5" dirty="0">
                <a:latin typeface="Arial"/>
                <a:cs typeface="Arial"/>
              </a:rPr>
              <a:t>chamada, </a:t>
            </a:r>
            <a:r>
              <a:rPr sz="1800" dirty="0">
                <a:latin typeface="Arial"/>
                <a:cs typeface="Arial"/>
              </a:rPr>
              <a:t>o  valor </a:t>
            </a:r>
            <a:r>
              <a:rPr sz="1800" spc="-5" dirty="0">
                <a:latin typeface="Arial"/>
                <a:cs typeface="Arial"/>
              </a:rPr>
              <a:t>das </a:t>
            </a:r>
            <a:r>
              <a:rPr sz="1800" dirty="0">
                <a:latin typeface="Arial"/>
                <a:cs typeface="Arial"/>
              </a:rPr>
              <a:t>variáveis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raio 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Courier New"/>
                <a:cs typeface="Courier New"/>
              </a:rPr>
              <a:t>altura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declaradas na  função </a:t>
            </a:r>
            <a:r>
              <a:rPr sz="1800" dirty="0">
                <a:latin typeface="Arial"/>
                <a:cs typeface="Arial"/>
              </a:rPr>
              <a:t>main são  </a:t>
            </a:r>
            <a:r>
              <a:rPr sz="1800" spc="-10" dirty="0">
                <a:latin typeface="Arial"/>
                <a:cs typeface="Arial"/>
              </a:rPr>
              <a:t>utilizados </a:t>
            </a:r>
            <a:r>
              <a:rPr sz="1800" spc="-5" dirty="0">
                <a:latin typeface="Arial"/>
                <a:cs typeface="Arial"/>
              </a:rPr>
              <a:t>para </a:t>
            </a:r>
            <a:r>
              <a:rPr sz="1800" spc="-10" dirty="0">
                <a:latin typeface="Arial"/>
                <a:cs typeface="Arial"/>
              </a:rPr>
              <a:t>inicializar  </a:t>
            </a:r>
            <a:r>
              <a:rPr sz="1800" spc="-5" dirty="0">
                <a:latin typeface="Arial"/>
                <a:cs typeface="Arial"/>
              </a:rPr>
              <a:t>os parâmetros </a:t>
            </a:r>
            <a:r>
              <a:rPr sz="1800" spc="-5" dirty="0">
                <a:latin typeface="Courier New"/>
                <a:cs typeface="Courier New"/>
              </a:rPr>
              <a:t>raio </a:t>
            </a:r>
            <a:r>
              <a:rPr sz="1800" dirty="0">
                <a:latin typeface="Arial"/>
                <a:cs typeface="Arial"/>
              </a:rPr>
              <a:t>e  </a:t>
            </a:r>
            <a:r>
              <a:rPr sz="1800" spc="-5" dirty="0">
                <a:latin typeface="Courier New"/>
                <a:cs typeface="Courier New"/>
              </a:rPr>
              <a:t>altura </a:t>
            </a:r>
            <a:r>
              <a:rPr sz="1800" spc="-5" dirty="0">
                <a:latin typeface="Arial"/>
                <a:cs typeface="Arial"/>
              </a:rPr>
              <a:t>da função  volume_cilindro.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3266" y="4719065"/>
            <a:ext cx="513715" cy="510540"/>
          </a:xfrm>
          <a:custGeom>
            <a:avLst/>
            <a:gdLst/>
            <a:ahLst/>
            <a:cxnLst/>
            <a:rect l="l" t="t" r="r" b="b"/>
            <a:pathLst>
              <a:path w="513714" h="510539">
                <a:moveTo>
                  <a:pt x="442498" y="459835"/>
                </a:moveTo>
                <a:lnTo>
                  <a:pt x="422275" y="480186"/>
                </a:lnTo>
                <a:lnTo>
                  <a:pt x="513333" y="510158"/>
                </a:lnTo>
                <a:lnTo>
                  <a:pt x="499764" y="469899"/>
                </a:lnTo>
                <a:lnTo>
                  <a:pt x="452627" y="469899"/>
                </a:lnTo>
                <a:lnTo>
                  <a:pt x="442498" y="459835"/>
                </a:lnTo>
                <a:close/>
              </a:path>
              <a:path w="513714" h="510539">
                <a:moveTo>
                  <a:pt x="462566" y="439641"/>
                </a:moveTo>
                <a:lnTo>
                  <a:pt x="442498" y="459835"/>
                </a:lnTo>
                <a:lnTo>
                  <a:pt x="452627" y="469899"/>
                </a:lnTo>
                <a:lnTo>
                  <a:pt x="472694" y="449706"/>
                </a:lnTo>
                <a:lnTo>
                  <a:pt x="462566" y="439641"/>
                </a:lnTo>
                <a:close/>
              </a:path>
              <a:path w="513714" h="510539">
                <a:moveTo>
                  <a:pt x="482726" y="419353"/>
                </a:moveTo>
                <a:lnTo>
                  <a:pt x="462566" y="439641"/>
                </a:lnTo>
                <a:lnTo>
                  <a:pt x="472694" y="449706"/>
                </a:lnTo>
                <a:lnTo>
                  <a:pt x="452627" y="469899"/>
                </a:lnTo>
                <a:lnTo>
                  <a:pt x="499764" y="469899"/>
                </a:lnTo>
                <a:lnTo>
                  <a:pt x="482726" y="419353"/>
                </a:lnTo>
                <a:close/>
              </a:path>
              <a:path w="513714" h="510539">
                <a:moveTo>
                  <a:pt x="20192" y="0"/>
                </a:moveTo>
                <a:lnTo>
                  <a:pt x="0" y="20192"/>
                </a:lnTo>
                <a:lnTo>
                  <a:pt x="442498" y="459835"/>
                </a:lnTo>
                <a:lnTo>
                  <a:pt x="462566" y="439641"/>
                </a:lnTo>
                <a:lnTo>
                  <a:pt x="2019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675" y="6492875"/>
            <a:ext cx="6156325" cy="0"/>
          </a:xfrm>
          <a:custGeom>
            <a:avLst/>
            <a:gdLst/>
            <a:ahLst/>
            <a:cxnLst/>
            <a:rect l="l" t="t" r="r" b="b"/>
            <a:pathLst>
              <a:path w="6156325">
                <a:moveTo>
                  <a:pt x="0" y="0"/>
                </a:moveTo>
                <a:lnTo>
                  <a:pt x="61563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7675" y="1228725"/>
            <a:ext cx="6156325" cy="5264150"/>
          </a:xfrm>
          <a:custGeom>
            <a:avLst/>
            <a:gdLst/>
            <a:ahLst/>
            <a:cxnLst/>
            <a:rect l="l" t="t" r="r" b="b"/>
            <a:pathLst>
              <a:path w="6156325" h="5264150">
                <a:moveTo>
                  <a:pt x="6156325" y="0"/>
                </a:moveTo>
                <a:lnTo>
                  <a:pt x="0" y="0"/>
                </a:lnTo>
                <a:lnTo>
                  <a:pt x="0" y="5264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7304" y="2121915"/>
            <a:ext cx="6092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volume_cilindro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raio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altura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7304" y="2335148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0790" y="2548509"/>
            <a:ext cx="5026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volume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009F00"/>
                </a:solidFill>
                <a:latin typeface="Courier New"/>
                <a:cs typeface="Courier New"/>
              </a:rPr>
              <a:t>3.14159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400" spc="-10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304" y="297560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7304" y="3402329"/>
            <a:ext cx="5236210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Main(string[]</a:t>
            </a:r>
            <a:r>
              <a:rPr sz="1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19380" marR="5080" indent="10668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raio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"Entre com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do raio: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"Entre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com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da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altura: 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5" dirty="0">
                <a:latin typeface="Courier New"/>
                <a:cs typeface="Courier New"/>
              </a:rPr>
              <a:t>altura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7304" y="5109845"/>
            <a:ext cx="4390390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volume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volume_cilindro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raio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altura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26060" marR="508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"Volume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do cilindro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volume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421129"/>
            <a:ext cx="795528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676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Quando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dirty="0">
                <a:latin typeface="Calibri"/>
                <a:cs typeface="Calibri"/>
              </a:rPr>
              <a:t>é chamada, é  necessário </a:t>
            </a:r>
            <a:r>
              <a:rPr sz="3200" spc="-5" dirty="0">
                <a:latin typeface="Calibri"/>
                <a:cs typeface="Calibri"/>
              </a:rPr>
              <a:t>indicar um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entrada </a:t>
            </a:r>
            <a:r>
              <a:rPr sz="3200" spc="-20" dirty="0">
                <a:latin typeface="Calibri"/>
                <a:cs typeface="Calibri"/>
              </a:rPr>
              <a:t>para  </a:t>
            </a:r>
            <a:r>
              <a:rPr sz="3200" spc="-5" dirty="0">
                <a:latin typeface="Calibri"/>
                <a:cs typeface="Calibri"/>
              </a:rPr>
              <a:t>cada um de </a:t>
            </a:r>
            <a:r>
              <a:rPr sz="3200" dirty="0">
                <a:latin typeface="Calibri"/>
                <a:cs typeface="Calibri"/>
              </a:rPr>
              <a:t>seus</a:t>
            </a:r>
            <a:r>
              <a:rPr sz="3200" spc="-15" dirty="0">
                <a:latin typeface="Calibri"/>
                <a:cs typeface="Calibri"/>
              </a:rPr>
              <a:t> parâmetros.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Este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5" dirty="0">
                <a:latin typeface="Calibri"/>
                <a:cs typeface="Calibri"/>
              </a:rPr>
              <a:t>pode </a:t>
            </a:r>
            <a:r>
              <a:rPr sz="3200" dirty="0">
                <a:latin typeface="Calibri"/>
                <a:cs typeface="Calibri"/>
              </a:rPr>
              <a:t>ser </a:t>
            </a:r>
            <a:r>
              <a:rPr sz="3200" spc="-10" dirty="0">
                <a:latin typeface="Calibri"/>
                <a:cs typeface="Calibri"/>
              </a:rPr>
              <a:t>obtido </a:t>
            </a:r>
            <a:r>
              <a:rPr sz="3200" spc="-15" dirty="0">
                <a:latin typeface="Calibri"/>
                <a:cs typeface="Calibri"/>
              </a:rPr>
              <a:t>diretamente </a:t>
            </a:r>
            <a:r>
              <a:rPr sz="3200" spc="-5" dirty="0">
                <a:latin typeface="Calibri"/>
                <a:cs typeface="Calibri"/>
              </a:rPr>
              <a:t>de  uma </a:t>
            </a:r>
            <a:r>
              <a:rPr sz="3200" spc="-20" dirty="0">
                <a:latin typeface="Calibri"/>
                <a:cs typeface="Calibri"/>
              </a:rPr>
              <a:t>constante, </a:t>
            </a:r>
            <a:r>
              <a:rPr sz="3200" spc="-5" dirty="0">
                <a:latin typeface="Calibri"/>
                <a:cs typeface="Calibri"/>
              </a:rPr>
              <a:t>de uma </a:t>
            </a:r>
            <a:r>
              <a:rPr sz="3200" spc="-20" dirty="0">
                <a:latin typeface="Calibri"/>
                <a:cs typeface="Calibri"/>
              </a:rPr>
              <a:t>variável, </a:t>
            </a:r>
            <a:r>
              <a:rPr sz="3200" spc="-5" dirty="0">
                <a:latin typeface="Calibri"/>
                <a:cs typeface="Calibri"/>
              </a:rPr>
              <a:t>de uma 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spc="-5" dirty="0">
                <a:latin typeface="Calibri"/>
                <a:cs typeface="Calibri"/>
              </a:rPr>
              <a:t>ou, </a:t>
            </a:r>
            <a:r>
              <a:rPr sz="3200" spc="-20" dirty="0">
                <a:latin typeface="Calibri"/>
                <a:cs typeface="Calibri"/>
              </a:rPr>
              <a:t>até </a:t>
            </a:r>
            <a:r>
              <a:rPr sz="3200" spc="-10" dirty="0">
                <a:latin typeface="Calibri"/>
                <a:cs typeface="Calibri"/>
              </a:rPr>
              <a:t>mesmo,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retorno 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outra</a:t>
            </a:r>
            <a:r>
              <a:rPr sz="3200" spc="-5" dirty="0">
                <a:latin typeface="Calibri"/>
                <a:cs typeface="Calibri"/>
              </a:rPr>
              <a:t> função.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625" y="5157787"/>
          <a:ext cx="8881742" cy="1076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245109"/>
                <a:gridCol w="2079625"/>
                <a:gridCol w="5673089"/>
              </a:tblGrid>
              <a:tr h="300732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volume_cilindro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5.0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998">
                <a:tc>
                  <a:txBody>
                    <a:bodyPr/>
                    <a:lstStyle/>
                    <a:p>
                      <a:pPr marL="29845" algn="ct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volume_cilindro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raio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10.0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2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5109">
                <a:tc>
                  <a:txBody>
                    <a:bodyPr/>
                    <a:lstStyle/>
                    <a:p>
                      <a:pPr marL="29845" algn="ct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volume_cilindro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diametro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altura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6484">
                <a:tc>
                  <a:txBody>
                    <a:bodyPr/>
                    <a:lstStyle/>
                    <a:p>
                      <a:pPr marL="29845" algn="ctr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714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volume_cilindro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raio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9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+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Math.Sqrt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raio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3250" y="3417887"/>
            <a:ext cx="5955030" cy="3324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500" spc="-5" dirty="0">
                <a:latin typeface="Courier New"/>
                <a:cs typeface="Courier New"/>
              </a:rPr>
              <a:t>volume_cilindro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spc="-5" dirty="0">
                <a:latin typeface="Courier New"/>
                <a:cs typeface="Courier New"/>
              </a:rPr>
              <a:t>r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5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dirty="0">
                <a:latin typeface="Courier New"/>
                <a:cs typeface="Courier New"/>
              </a:rPr>
              <a:t>v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009F00"/>
                </a:solidFill>
                <a:latin typeface="Courier New"/>
                <a:cs typeface="Courier New"/>
              </a:rPr>
              <a:t>3.14159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5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500" spc="-5" dirty="0">
                <a:latin typeface="Courier New"/>
                <a:cs typeface="Courier New"/>
              </a:rPr>
              <a:t>v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5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675" marR="1167130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spc="-5" dirty="0">
                <a:latin typeface="Courier New"/>
                <a:cs typeface="Courier New"/>
              </a:rPr>
              <a:t>raio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4.0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altura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5.0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volume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500" spc="-5" dirty="0">
                <a:latin typeface="Courier New"/>
                <a:cs typeface="Courier New"/>
              </a:rPr>
              <a:t>volume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volume_cilindro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latin typeface="Courier New"/>
                <a:cs typeface="Courier New"/>
              </a:rPr>
              <a:t>raio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altura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Console.Write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"Volume do cilindro: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%f"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volume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57" y="1421129"/>
            <a:ext cx="7658734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Quando </a:t>
            </a:r>
            <a:r>
              <a:rPr sz="3200" spc="-5" dirty="0">
                <a:latin typeface="Calibri"/>
                <a:cs typeface="Calibri"/>
              </a:rPr>
              <a:t>uma única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dirty="0">
                <a:latin typeface="Calibri"/>
                <a:cs typeface="Calibri"/>
              </a:rPr>
              <a:t>indica o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5" dirty="0">
                <a:latin typeface="Calibri"/>
                <a:cs typeface="Calibri"/>
              </a:rPr>
              <a:t>de  um </a:t>
            </a:r>
            <a:r>
              <a:rPr sz="3200" spc="-15" dirty="0">
                <a:latin typeface="Calibri"/>
                <a:cs typeface="Calibri"/>
              </a:rPr>
              <a:t>parâmetro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chamada, apenas o 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20" dirty="0">
                <a:latin typeface="Calibri"/>
                <a:cs typeface="Calibri"/>
              </a:rPr>
              <a:t>desta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repassado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sub-rotina 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0" dirty="0">
                <a:latin typeface="Calibri"/>
                <a:cs typeface="Calibri"/>
              </a:rPr>
              <a:t>utilizado </a:t>
            </a:r>
            <a:r>
              <a:rPr sz="3200" spc="-5" dirty="0">
                <a:latin typeface="Calibri"/>
                <a:cs typeface="Calibri"/>
              </a:rPr>
              <a:t>na inicialização do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parâmetro.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4916" y="4167123"/>
            <a:ext cx="980440" cy="1648460"/>
          </a:xfrm>
          <a:custGeom>
            <a:avLst/>
            <a:gdLst/>
            <a:ahLst/>
            <a:cxnLst/>
            <a:rect l="l" t="t" r="r" b="b"/>
            <a:pathLst>
              <a:path w="980439" h="1648460">
                <a:moveTo>
                  <a:pt x="905638" y="88925"/>
                </a:moveTo>
                <a:lnTo>
                  <a:pt x="0" y="1628711"/>
                </a:lnTo>
                <a:lnTo>
                  <a:pt x="32766" y="1648015"/>
                </a:lnTo>
                <a:lnTo>
                  <a:pt x="938519" y="108247"/>
                </a:lnTo>
                <a:lnTo>
                  <a:pt x="905638" y="88925"/>
                </a:lnTo>
                <a:close/>
              </a:path>
              <a:path w="980439" h="1648460">
                <a:moveTo>
                  <a:pt x="975020" y="72517"/>
                </a:moveTo>
                <a:lnTo>
                  <a:pt x="915288" y="72517"/>
                </a:lnTo>
                <a:lnTo>
                  <a:pt x="948182" y="91820"/>
                </a:lnTo>
                <a:lnTo>
                  <a:pt x="938519" y="108247"/>
                </a:lnTo>
                <a:lnTo>
                  <a:pt x="971296" y="127507"/>
                </a:lnTo>
                <a:lnTo>
                  <a:pt x="975020" y="72517"/>
                </a:lnTo>
                <a:close/>
              </a:path>
              <a:path w="980439" h="1648460">
                <a:moveTo>
                  <a:pt x="915288" y="72517"/>
                </a:moveTo>
                <a:lnTo>
                  <a:pt x="905638" y="88925"/>
                </a:lnTo>
                <a:lnTo>
                  <a:pt x="938519" y="108247"/>
                </a:lnTo>
                <a:lnTo>
                  <a:pt x="948182" y="91820"/>
                </a:lnTo>
                <a:lnTo>
                  <a:pt x="915288" y="72517"/>
                </a:lnTo>
                <a:close/>
              </a:path>
              <a:path w="980439" h="1648460">
                <a:moveTo>
                  <a:pt x="979932" y="0"/>
                </a:moveTo>
                <a:lnTo>
                  <a:pt x="872744" y="69595"/>
                </a:lnTo>
                <a:lnTo>
                  <a:pt x="905638" y="88925"/>
                </a:lnTo>
                <a:lnTo>
                  <a:pt x="915288" y="72517"/>
                </a:lnTo>
                <a:lnTo>
                  <a:pt x="975020" y="72517"/>
                </a:lnTo>
                <a:lnTo>
                  <a:pt x="9799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1720" y="4167123"/>
            <a:ext cx="1383030" cy="1651000"/>
          </a:xfrm>
          <a:custGeom>
            <a:avLst/>
            <a:gdLst/>
            <a:ahLst/>
            <a:cxnLst/>
            <a:rect l="l" t="t" r="r" b="b"/>
            <a:pathLst>
              <a:path w="1383029" h="1651000">
                <a:moveTo>
                  <a:pt x="1295121" y="75586"/>
                </a:moveTo>
                <a:lnTo>
                  <a:pt x="0" y="1626146"/>
                </a:lnTo>
                <a:lnTo>
                  <a:pt x="29209" y="1650580"/>
                </a:lnTo>
                <a:lnTo>
                  <a:pt x="1324310" y="99995"/>
                </a:lnTo>
                <a:lnTo>
                  <a:pt x="1295121" y="75586"/>
                </a:lnTo>
                <a:close/>
              </a:path>
              <a:path w="1383029" h="1651000">
                <a:moveTo>
                  <a:pt x="1368598" y="60959"/>
                </a:moveTo>
                <a:lnTo>
                  <a:pt x="1307337" y="60959"/>
                </a:lnTo>
                <a:lnTo>
                  <a:pt x="1336548" y="85343"/>
                </a:lnTo>
                <a:lnTo>
                  <a:pt x="1324310" y="99995"/>
                </a:lnTo>
                <a:lnTo>
                  <a:pt x="1353565" y="124459"/>
                </a:lnTo>
                <a:lnTo>
                  <a:pt x="1368598" y="60959"/>
                </a:lnTo>
                <a:close/>
              </a:path>
              <a:path w="1383029" h="1651000">
                <a:moveTo>
                  <a:pt x="1307337" y="60959"/>
                </a:moveTo>
                <a:lnTo>
                  <a:pt x="1295121" y="75586"/>
                </a:lnTo>
                <a:lnTo>
                  <a:pt x="1324310" y="99995"/>
                </a:lnTo>
                <a:lnTo>
                  <a:pt x="1336548" y="85343"/>
                </a:lnTo>
                <a:lnTo>
                  <a:pt x="1307337" y="60959"/>
                </a:lnTo>
                <a:close/>
              </a:path>
              <a:path w="1383029" h="1651000">
                <a:moveTo>
                  <a:pt x="1383029" y="0"/>
                </a:moveTo>
                <a:lnTo>
                  <a:pt x="1265935" y="51181"/>
                </a:lnTo>
                <a:lnTo>
                  <a:pt x="1295121" y="75586"/>
                </a:lnTo>
                <a:lnTo>
                  <a:pt x="1307337" y="60959"/>
                </a:lnTo>
                <a:lnTo>
                  <a:pt x="1368598" y="60959"/>
                </a:lnTo>
                <a:lnTo>
                  <a:pt x="13830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1726" y="4652962"/>
            <a:ext cx="546100" cy="3067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4.0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9626" y="4724400"/>
            <a:ext cx="576580" cy="307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5.0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3250" y="3417887"/>
            <a:ext cx="5955030" cy="3324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500" spc="-5" dirty="0">
                <a:latin typeface="Courier New"/>
                <a:cs typeface="Courier New"/>
              </a:rPr>
              <a:t>volume_cilindro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spc="-5" dirty="0">
                <a:latin typeface="Courier New"/>
                <a:cs typeface="Courier New"/>
              </a:rPr>
              <a:t>r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5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dirty="0">
                <a:latin typeface="Courier New"/>
                <a:cs typeface="Courier New"/>
              </a:rPr>
              <a:t>v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009F00"/>
                </a:solidFill>
                <a:latin typeface="Courier New"/>
                <a:cs typeface="Courier New"/>
              </a:rPr>
              <a:t>3.14159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5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500" spc="-5" dirty="0">
                <a:latin typeface="Courier New"/>
                <a:cs typeface="Courier New"/>
              </a:rPr>
              <a:t>v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5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675" marR="1167130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spc="-5" dirty="0">
                <a:latin typeface="Courier New"/>
                <a:cs typeface="Courier New"/>
              </a:rPr>
              <a:t>raio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4.0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altura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5.0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volume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500" spc="-5" dirty="0">
                <a:latin typeface="Courier New"/>
                <a:cs typeface="Courier New"/>
              </a:rPr>
              <a:t>volume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volume_cilindro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latin typeface="Courier New"/>
                <a:cs typeface="Courier New"/>
              </a:rPr>
              <a:t>raio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altura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Console.Write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"Volume do cilindro: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%f"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volume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27" y="1375677"/>
            <a:ext cx="8020684" cy="16878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Não </a:t>
            </a:r>
            <a:r>
              <a:rPr sz="3200" spc="-5" dirty="0">
                <a:latin typeface="Calibri"/>
                <a:cs typeface="Calibri"/>
              </a:rPr>
              <a:t>há relação </a:t>
            </a:r>
            <a:r>
              <a:rPr sz="3200" spc="-10" dirty="0">
                <a:latin typeface="Calibri"/>
                <a:cs typeface="Calibri"/>
              </a:rPr>
              <a:t>entre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b="1" dirty="0">
                <a:solidFill>
                  <a:srgbClr val="6F2F9F"/>
                </a:solidFill>
                <a:latin typeface="Courier New"/>
                <a:cs typeface="Courier New"/>
              </a:rPr>
              <a:t>raio</a:t>
            </a:r>
            <a:r>
              <a:rPr sz="3200" b="1" spc="-129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b="1" spc="-5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Se o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b="1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3200" b="1" spc="-117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modificado </a:t>
            </a:r>
            <a:r>
              <a:rPr sz="3200" spc="-5" dirty="0">
                <a:latin typeface="Calibri"/>
                <a:cs typeface="Calibri"/>
              </a:rPr>
              <a:t>na </a:t>
            </a:r>
            <a:r>
              <a:rPr sz="3200" spc="-10" dirty="0">
                <a:latin typeface="Calibri"/>
                <a:cs typeface="Calibri"/>
              </a:rPr>
              <a:t>sub-rotina,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b="1" dirty="0">
                <a:solidFill>
                  <a:srgbClr val="6F2F9F"/>
                </a:solidFill>
                <a:latin typeface="Courier New"/>
                <a:cs typeface="Courier New"/>
              </a:rPr>
              <a:t>raio</a:t>
            </a:r>
            <a:r>
              <a:rPr sz="3200" b="1" spc="-119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permanece </a:t>
            </a:r>
            <a:r>
              <a:rPr sz="3200" spc="-5" dirty="0">
                <a:latin typeface="Calibri"/>
                <a:cs typeface="Calibri"/>
              </a:rPr>
              <a:t>inalterada.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044" y="4167123"/>
            <a:ext cx="979805" cy="1575435"/>
          </a:xfrm>
          <a:custGeom>
            <a:avLst/>
            <a:gdLst/>
            <a:ahLst/>
            <a:cxnLst/>
            <a:rect l="l" t="t" r="r" b="b"/>
            <a:pathLst>
              <a:path w="979804" h="1575435">
                <a:moveTo>
                  <a:pt x="903775" y="87471"/>
                </a:moveTo>
                <a:lnTo>
                  <a:pt x="0" y="1555356"/>
                </a:lnTo>
                <a:lnTo>
                  <a:pt x="32511" y="1575320"/>
                </a:lnTo>
                <a:lnTo>
                  <a:pt x="936166" y="107403"/>
                </a:lnTo>
                <a:lnTo>
                  <a:pt x="903775" y="87471"/>
                </a:lnTo>
                <a:close/>
              </a:path>
              <a:path w="979804" h="1575435">
                <a:moveTo>
                  <a:pt x="973554" y="71246"/>
                </a:moveTo>
                <a:lnTo>
                  <a:pt x="913764" y="71246"/>
                </a:lnTo>
                <a:lnTo>
                  <a:pt x="946150" y="91186"/>
                </a:lnTo>
                <a:lnTo>
                  <a:pt x="936166" y="107403"/>
                </a:lnTo>
                <a:lnTo>
                  <a:pt x="968628" y="127381"/>
                </a:lnTo>
                <a:lnTo>
                  <a:pt x="973554" y="71246"/>
                </a:lnTo>
                <a:close/>
              </a:path>
              <a:path w="979804" h="1575435">
                <a:moveTo>
                  <a:pt x="913764" y="71246"/>
                </a:moveTo>
                <a:lnTo>
                  <a:pt x="903775" y="87471"/>
                </a:lnTo>
                <a:lnTo>
                  <a:pt x="936166" y="107403"/>
                </a:lnTo>
                <a:lnTo>
                  <a:pt x="946150" y="91186"/>
                </a:lnTo>
                <a:lnTo>
                  <a:pt x="913764" y="71246"/>
                </a:lnTo>
                <a:close/>
              </a:path>
              <a:path w="979804" h="1575435">
                <a:moveTo>
                  <a:pt x="979804" y="0"/>
                </a:moveTo>
                <a:lnTo>
                  <a:pt x="871219" y="67437"/>
                </a:lnTo>
                <a:lnTo>
                  <a:pt x="903775" y="87471"/>
                </a:lnTo>
                <a:lnTo>
                  <a:pt x="913764" y="71246"/>
                </a:lnTo>
                <a:lnTo>
                  <a:pt x="973554" y="71246"/>
                </a:lnTo>
                <a:lnTo>
                  <a:pt x="9798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0853" y="4167123"/>
            <a:ext cx="1454150" cy="1578610"/>
          </a:xfrm>
          <a:custGeom>
            <a:avLst/>
            <a:gdLst/>
            <a:ahLst/>
            <a:cxnLst/>
            <a:rect l="l" t="t" r="r" b="b"/>
            <a:pathLst>
              <a:path w="1454150" h="1578610">
                <a:moveTo>
                  <a:pt x="1362490" y="71321"/>
                </a:moveTo>
                <a:lnTo>
                  <a:pt x="0" y="1552448"/>
                </a:lnTo>
                <a:lnTo>
                  <a:pt x="28067" y="1578241"/>
                </a:lnTo>
                <a:lnTo>
                  <a:pt x="1390536" y="97125"/>
                </a:lnTo>
                <a:lnTo>
                  <a:pt x="1362490" y="71321"/>
                </a:lnTo>
                <a:close/>
              </a:path>
              <a:path w="1454150" h="1578610">
                <a:moveTo>
                  <a:pt x="1437446" y="57276"/>
                </a:moveTo>
                <a:lnTo>
                  <a:pt x="1375410" y="57276"/>
                </a:lnTo>
                <a:lnTo>
                  <a:pt x="1403477" y="83057"/>
                </a:lnTo>
                <a:lnTo>
                  <a:pt x="1390536" y="97125"/>
                </a:lnTo>
                <a:lnTo>
                  <a:pt x="1418590" y="122936"/>
                </a:lnTo>
                <a:lnTo>
                  <a:pt x="1437446" y="57276"/>
                </a:lnTo>
                <a:close/>
              </a:path>
              <a:path w="1454150" h="1578610">
                <a:moveTo>
                  <a:pt x="1375410" y="57276"/>
                </a:moveTo>
                <a:lnTo>
                  <a:pt x="1362490" y="71321"/>
                </a:lnTo>
                <a:lnTo>
                  <a:pt x="1390536" y="97125"/>
                </a:lnTo>
                <a:lnTo>
                  <a:pt x="1403477" y="83057"/>
                </a:lnTo>
                <a:lnTo>
                  <a:pt x="1375410" y="57276"/>
                </a:lnTo>
                <a:close/>
              </a:path>
              <a:path w="1454150" h="1578610">
                <a:moveTo>
                  <a:pt x="1453896" y="0"/>
                </a:moveTo>
                <a:lnTo>
                  <a:pt x="1334389" y="45465"/>
                </a:lnTo>
                <a:lnTo>
                  <a:pt x="1362490" y="71321"/>
                </a:lnTo>
                <a:lnTo>
                  <a:pt x="1375410" y="57276"/>
                </a:lnTo>
                <a:lnTo>
                  <a:pt x="1437446" y="57276"/>
                </a:lnTo>
                <a:lnTo>
                  <a:pt x="14538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0225" y="4652962"/>
            <a:ext cx="546100" cy="3067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4.0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9626" y="4724400"/>
            <a:ext cx="576580" cy="307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5.0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3250" y="3417887"/>
            <a:ext cx="5955030" cy="3324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double </a:t>
            </a:r>
            <a:r>
              <a:rPr sz="1500" spc="-5" dirty="0">
                <a:latin typeface="Courier New"/>
                <a:cs typeface="Courier New"/>
              </a:rPr>
              <a:t>volume_cilindro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spc="-5" dirty="0">
                <a:latin typeface="Courier New"/>
                <a:cs typeface="Courier New"/>
              </a:rPr>
              <a:t>r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500" b="1" spc="-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dirty="0">
                <a:latin typeface="Courier New"/>
                <a:cs typeface="Courier New"/>
              </a:rPr>
              <a:t>v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009F00"/>
                </a:solidFill>
                <a:latin typeface="Courier New"/>
                <a:cs typeface="Courier New"/>
              </a:rPr>
              <a:t>3.14159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1500" dirty="0"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5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500" spc="-5" dirty="0">
                <a:latin typeface="Courier New"/>
                <a:cs typeface="Courier New"/>
              </a:rPr>
              <a:t>v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5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675" marR="1167130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500" spc="-5" dirty="0">
                <a:latin typeface="Courier New"/>
                <a:cs typeface="Courier New"/>
              </a:rPr>
              <a:t>raio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4.0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altura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5.0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latin typeface="Courier New"/>
                <a:cs typeface="Courier New"/>
              </a:rPr>
              <a:t>volume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500" spc="-5" dirty="0">
                <a:latin typeface="Courier New"/>
                <a:cs typeface="Courier New"/>
              </a:rPr>
              <a:t>volume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volume_cilindro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latin typeface="Courier New"/>
                <a:cs typeface="Courier New"/>
              </a:rPr>
              <a:t>raio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altura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20675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Console.Write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"Volume do cilindro: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%f"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volume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57" y="1444371"/>
            <a:ext cx="7713980" cy="13900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ct val="899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Esta </a:t>
            </a:r>
            <a:r>
              <a:rPr sz="3200" spc="-5" dirty="0">
                <a:latin typeface="Calibri"/>
                <a:cs typeface="Calibri"/>
              </a:rPr>
              <a:t>independência </a:t>
            </a:r>
            <a:r>
              <a:rPr sz="3200" spc="-10" dirty="0">
                <a:latin typeface="Calibri"/>
                <a:cs typeface="Calibri"/>
              </a:rPr>
              <a:t>entre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20" dirty="0">
                <a:latin typeface="Calibri"/>
                <a:cs typeface="Calibri"/>
              </a:rPr>
              <a:t>parâmetro, </a:t>
            </a:r>
            <a:r>
              <a:rPr sz="3200" spc="-5" dirty="0">
                <a:latin typeface="Calibri"/>
                <a:cs typeface="Calibri"/>
              </a:rPr>
              <a:t>indica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ocorrência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b="1" i="1" spc="-10" dirty="0">
                <a:latin typeface="Calibri"/>
                <a:cs typeface="Calibri"/>
              </a:rPr>
              <a:t>passagem  </a:t>
            </a:r>
            <a:r>
              <a:rPr sz="3200" b="1" i="1" spc="-5" dirty="0">
                <a:latin typeface="Calibri"/>
                <a:cs typeface="Calibri"/>
              </a:rPr>
              <a:t>de </a:t>
            </a:r>
            <a:r>
              <a:rPr sz="3200" b="1" i="1" spc="-10" dirty="0">
                <a:latin typeface="Calibri"/>
                <a:cs typeface="Calibri"/>
              </a:rPr>
              <a:t>parâmetro </a:t>
            </a:r>
            <a:r>
              <a:rPr sz="3200" b="1" i="1" spc="-5" dirty="0">
                <a:latin typeface="Calibri"/>
                <a:cs typeface="Calibri"/>
              </a:rPr>
              <a:t>por</a:t>
            </a:r>
            <a:r>
              <a:rPr sz="3200" b="1" i="1" spc="3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valor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4916" y="4167123"/>
            <a:ext cx="980440" cy="1648460"/>
          </a:xfrm>
          <a:custGeom>
            <a:avLst/>
            <a:gdLst/>
            <a:ahLst/>
            <a:cxnLst/>
            <a:rect l="l" t="t" r="r" b="b"/>
            <a:pathLst>
              <a:path w="980439" h="1648460">
                <a:moveTo>
                  <a:pt x="905638" y="88925"/>
                </a:moveTo>
                <a:lnTo>
                  <a:pt x="0" y="1628711"/>
                </a:lnTo>
                <a:lnTo>
                  <a:pt x="32766" y="1648015"/>
                </a:lnTo>
                <a:lnTo>
                  <a:pt x="938519" y="108247"/>
                </a:lnTo>
                <a:lnTo>
                  <a:pt x="905638" y="88925"/>
                </a:lnTo>
                <a:close/>
              </a:path>
              <a:path w="980439" h="1648460">
                <a:moveTo>
                  <a:pt x="975020" y="72517"/>
                </a:moveTo>
                <a:lnTo>
                  <a:pt x="915288" y="72517"/>
                </a:lnTo>
                <a:lnTo>
                  <a:pt x="948182" y="91820"/>
                </a:lnTo>
                <a:lnTo>
                  <a:pt x="938519" y="108247"/>
                </a:lnTo>
                <a:lnTo>
                  <a:pt x="971296" y="127507"/>
                </a:lnTo>
                <a:lnTo>
                  <a:pt x="975020" y="72517"/>
                </a:lnTo>
                <a:close/>
              </a:path>
              <a:path w="980439" h="1648460">
                <a:moveTo>
                  <a:pt x="915288" y="72517"/>
                </a:moveTo>
                <a:lnTo>
                  <a:pt x="905638" y="88925"/>
                </a:lnTo>
                <a:lnTo>
                  <a:pt x="938519" y="108247"/>
                </a:lnTo>
                <a:lnTo>
                  <a:pt x="948182" y="91820"/>
                </a:lnTo>
                <a:lnTo>
                  <a:pt x="915288" y="72517"/>
                </a:lnTo>
                <a:close/>
              </a:path>
              <a:path w="980439" h="1648460">
                <a:moveTo>
                  <a:pt x="979932" y="0"/>
                </a:moveTo>
                <a:lnTo>
                  <a:pt x="872744" y="69595"/>
                </a:lnTo>
                <a:lnTo>
                  <a:pt x="905638" y="88925"/>
                </a:lnTo>
                <a:lnTo>
                  <a:pt x="915288" y="72517"/>
                </a:lnTo>
                <a:lnTo>
                  <a:pt x="975020" y="72517"/>
                </a:lnTo>
                <a:lnTo>
                  <a:pt x="9799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9735" y="4167123"/>
            <a:ext cx="1255395" cy="1650364"/>
          </a:xfrm>
          <a:custGeom>
            <a:avLst/>
            <a:gdLst/>
            <a:ahLst/>
            <a:cxnLst/>
            <a:rect l="l" t="t" r="r" b="b"/>
            <a:pathLst>
              <a:path w="1255395" h="1650364">
                <a:moveTo>
                  <a:pt x="1170843" y="79746"/>
                </a:moveTo>
                <a:lnTo>
                  <a:pt x="0" y="1626870"/>
                </a:lnTo>
                <a:lnTo>
                  <a:pt x="30352" y="1649857"/>
                </a:lnTo>
                <a:lnTo>
                  <a:pt x="1201211" y="102713"/>
                </a:lnTo>
                <a:lnTo>
                  <a:pt x="1170843" y="79746"/>
                </a:lnTo>
                <a:close/>
              </a:path>
              <a:path w="1255395" h="1650364">
                <a:moveTo>
                  <a:pt x="1243023" y="64515"/>
                </a:moveTo>
                <a:lnTo>
                  <a:pt x="1182369" y="64515"/>
                </a:lnTo>
                <a:lnTo>
                  <a:pt x="1212722" y="87502"/>
                </a:lnTo>
                <a:lnTo>
                  <a:pt x="1201211" y="102713"/>
                </a:lnTo>
                <a:lnTo>
                  <a:pt x="1231645" y="125730"/>
                </a:lnTo>
                <a:lnTo>
                  <a:pt x="1243023" y="64515"/>
                </a:lnTo>
                <a:close/>
              </a:path>
              <a:path w="1255395" h="1650364">
                <a:moveTo>
                  <a:pt x="1182369" y="64515"/>
                </a:moveTo>
                <a:lnTo>
                  <a:pt x="1170843" y="79746"/>
                </a:lnTo>
                <a:lnTo>
                  <a:pt x="1201211" y="102713"/>
                </a:lnTo>
                <a:lnTo>
                  <a:pt x="1212722" y="87502"/>
                </a:lnTo>
                <a:lnTo>
                  <a:pt x="1182369" y="64515"/>
                </a:lnTo>
                <a:close/>
              </a:path>
              <a:path w="1255395" h="1650364">
                <a:moveTo>
                  <a:pt x="1255014" y="0"/>
                </a:moveTo>
                <a:lnTo>
                  <a:pt x="1140460" y="56768"/>
                </a:lnTo>
                <a:lnTo>
                  <a:pt x="1170843" y="79746"/>
                </a:lnTo>
                <a:lnTo>
                  <a:pt x="1182369" y="64515"/>
                </a:lnTo>
                <a:lnTo>
                  <a:pt x="1243023" y="64515"/>
                </a:lnTo>
                <a:lnTo>
                  <a:pt x="12550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1726" y="4652962"/>
            <a:ext cx="546100" cy="3067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4.0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4025" y="4724400"/>
            <a:ext cx="576580" cy="307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5.0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228471"/>
            <a:ext cx="7945755" cy="2805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430530" indent="-342900">
              <a:lnSpc>
                <a:spcPct val="899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Existe outro </a:t>
            </a:r>
            <a:r>
              <a:rPr sz="3200" dirty="0">
                <a:latin typeface="Calibri"/>
                <a:cs typeface="Calibri"/>
              </a:rPr>
              <a:t>tipo </a:t>
            </a:r>
            <a:r>
              <a:rPr sz="3200" spc="-5" dirty="0">
                <a:latin typeface="Calibri"/>
                <a:cs typeface="Calibri"/>
              </a:rPr>
              <a:t>de relação </a:t>
            </a:r>
            <a:r>
              <a:rPr sz="3200" spc="-10" dirty="0">
                <a:latin typeface="Calibri"/>
                <a:cs typeface="Calibri"/>
              </a:rPr>
              <a:t>entre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5" dirty="0">
                <a:latin typeface="Calibri"/>
                <a:cs typeface="Calibri"/>
              </a:rPr>
              <a:t>parâmetro </a:t>
            </a:r>
            <a:r>
              <a:rPr sz="3200" spc="-5" dirty="0">
                <a:latin typeface="Calibri"/>
                <a:cs typeface="Calibri"/>
              </a:rPr>
              <a:t>denominado </a:t>
            </a:r>
            <a:r>
              <a:rPr sz="3200" b="1" i="1" spc="-10" dirty="0">
                <a:latin typeface="Calibri"/>
                <a:cs typeface="Calibri"/>
              </a:rPr>
              <a:t>passagem </a:t>
            </a:r>
            <a:r>
              <a:rPr sz="3200" b="1" i="1" spc="-5" dirty="0">
                <a:latin typeface="Calibri"/>
                <a:cs typeface="Calibri"/>
              </a:rPr>
              <a:t>de  </a:t>
            </a:r>
            <a:r>
              <a:rPr sz="3200" b="1" i="1" spc="-10" dirty="0">
                <a:latin typeface="Calibri"/>
                <a:cs typeface="Calibri"/>
              </a:rPr>
              <a:t>parâmetro </a:t>
            </a:r>
            <a:r>
              <a:rPr sz="3200" b="1" i="1" spc="-5" dirty="0">
                <a:latin typeface="Calibri"/>
                <a:cs typeface="Calibri"/>
              </a:rPr>
              <a:t>por</a:t>
            </a:r>
            <a:r>
              <a:rPr sz="3200" b="1" i="1" spc="4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referência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Neste </a:t>
            </a:r>
            <a:r>
              <a:rPr sz="3200" spc="-20" dirty="0">
                <a:latin typeface="Calibri"/>
                <a:cs typeface="Calibri"/>
              </a:rPr>
              <a:t>caso,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parâmetro </a:t>
            </a:r>
            <a:r>
              <a:rPr sz="3200" spc="-5" dirty="0">
                <a:latin typeface="Calibri"/>
                <a:cs typeface="Calibri"/>
              </a:rPr>
              <a:t>da </a:t>
            </a:r>
            <a:r>
              <a:rPr sz="3200" spc="-10" dirty="0">
                <a:latin typeface="Calibri"/>
                <a:cs typeface="Calibri"/>
              </a:rPr>
              <a:t>sub-rotina </a:t>
            </a:r>
            <a:r>
              <a:rPr sz="3200" spc="-5" dirty="0">
                <a:latin typeface="Calibri"/>
                <a:cs typeface="Calibri"/>
              </a:rPr>
              <a:t>recebe  um endereço de uma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dirty="0">
                <a:latin typeface="Calibri"/>
                <a:cs typeface="Calibri"/>
              </a:rPr>
              <a:t>(ao </a:t>
            </a:r>
            <a:r>
              <a:rPr sz="3200" spc="-20" dirty="0">
                <a:latin typeface="Calibri"/>
                <a:cs typeface="Calibri"/>
              </a:rPr>
              <a:t>invés </a:t>
            </a:r>
            <a:r>
              <a:rPr sz="3200" spc="-5" dirty="0">
                <a:latin typeface="Calibri"/>
                <a:cs typeface="Calibri"/>
              </a:rPr>
              <a:t>de um  </a:t>
            </a:r>
            <a:r>
              <a:rPr sz="3200" spc="-10" dirty="0">
                <a:latin typeface="Calibri"/>
                <a:cs typeface="Calibri"/>
              </a:rPr>
              <a:t>valor </a:t>
            </a:r>
            <a:r>
              <a:rPr sz="3200" spc="-5" dirty="0">
                <a:latin typeface="Calibri"/>
                <a:cs typeface="Calibri"/>
              </a:rPr>
              <a:t>de determinado </a:t>
            </a:r>
            <a:r>
              <a:rPr sz="3200" dirty="0">
                <a:latin typeface="Calibri"/>
                <a:cs typeface="Calibri"/>
              </a:rPr>
              <a:t>tipo).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276603"/>
            <a:ext cx="798385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 </a:t>
            </a:r>
            <a:r>
              <a:rPr sz="3200" spc="-15" dirty="0">
                <a:latin typeface="Calibri"/>
                <a:cs typeface="Calibri"/>
              </a:rPr>
              <a:t>houver </a:t>
            </a:r>
            <a:r>
              <a:rPr sz="3200" spc="-10" dirty="0">
                <a:latin typeface="Calibri"/>
                <a:cs typeface="Calibri"/>
              </a:rPr>
              <a:t>alteração </a:t>
            </a:r>
            <a:r>
              <a:rPr sz="3200" spc="-5" dirty="0">
                <a:latin typeface="Calibri"/>
                <a:cs typeface="Calibri"/>
              </a:rPr>
              <a:t>no local </a:t>
            </a:r>
            <a:r>
              <a:rPr sz="3200" dirty="0">
                <a:latin typeface="Calibri"/>
                <a:cs typeface="Calibri"/>
              </a:rPr>
              <a:t>indicado </a:t>
            </a:r>
            <a:r>
              <a:rPr sz="3200" spc="-5" dirty="0">
                <a:latin typeface="Calibri"/>
                <a:cs typeface="Calibri"/>
              </a:rPr>
              <a:t>pelo  </a:t>
            </a:r>
            <a:r>
              <a:rPr sz="3200" spc="-15" dirty="0">
                <a:latin typeface="Calibri"/>
                <a:cs typeface="Calibri"/>
              </a:rPr>
              <a:t>parâmetro </a:t>
            </a:r>
            <a:r>
              <a:rPr sz="3200" spc="-5" dirty="0">
                <a:latin typeface="Calibri"/>
                <a:cs typeface="Calibri"/>
              </a:rPr>
              <a:t>que recebeu um endereço de  </a:t>
            </a:r>
            <a:r>
              <a:rPr sz="3200" spc="-15" dirty="0">
                <a:latin typeface="Calibri"/>
                <a:cs typeface="Calibri"/>
              </a:rPr>
              <a:t>variável,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respectiva </a:t>
            </a:r>
            <a:r>
              <a:rPr sz="3200" spc="-20" dirty="0">
                <a:latin typeface="Calibri"/>
                <a:cs typeface="Calibri"/>
              </a:rPr>
              <a:t>variável </a:t>
            </a:r>
            <a:r>
              <a:rPr sz="3200" spc="-15" dirty="0">
                <a:latin typeface="Calibri"/>
                <a:cs typeface="Calibri"/>
              </a:rPr>
              <a:t>será </a:t>
            </a:r>
            <a:r>
              <a:rPr sz="3200" dirty="0">
                <a:latin typeface="Calibri"/>
                <a:cs typeface="Calibri"/>
              </a:rPr>
              <a:t>modificada,  mesmo sem </a:t>
            </a:r>
            <a:r>
              <a:rPr sz="3200" spc="-15" dirty="0">
                <a:latin typeface="Calibri"/>
                <a:cs typeface="Calibri"/>
              </a:rPr>
              <a:t>ter </a:t>
            </a:r>
            <a:r>
              <a:rPr sz="3200" spc="-5" dirty="0">
                <a:latin typeface="Calibri"/>
                <a:cs typeface="Calibri"/>
              </a:rPr>
              <a:t>sido declarada na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sub-rotina.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462915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Definição </a:t>
            </a:r>
            <a:r>
              <a:rPr spc="-5" dirty="0"/>
              <a:t>de </a:t>
            </a:r>
            <a:r>
              <a:rPr dirty="0"/>
              <a:t>uma</a:t>
            </a:r>
            <a:r>
              <a:rPr spc="50" dirty="0"/>
              <a:t> </a:t>
            </a:r>
            <a:r>
              <a:rPr spc="-10" dirty="0"/>
              <a:t>sub-rotina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89" y="2614041"/>
            <a:ext cx="8902065" cy="10166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606040" algn="l"/>
              </a:tabLst>
            </a:pPr>
            <a:r>
              <a:rPr sz="1800" b="1" spc="-10" dirty="0">
                <a:latin typeface="Courier New"/>
                <a:cs typeface="Courier New"/>
              </a:rPr>
              <a:t>&lt;tipo_do_retorno&gt;	&lt;nome_da_sub-rotina&gt;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&lt;lista_de_parâmetros&gt;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44600">
              <a:lnSpc>
                <a:spcPct val="100000"/>
              </a:lnSpc>
              <a:spcBef>
                <a:spcPts val="440"/>
              </a:spcBef>
            </a:pPr>
            <a:r>
              <a:rPr sz="1800" b="1" spc="-10" dirty="0">
                <a:latin typeface="Courier New"/>
                <a:cs typeface="Courier New"/>
              </a:rPr>
              <a:t>&lt;bloco_de_comandos_da_sub-rotina&gt;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89" y="3658552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3551" y="1587500"/>
            <a:ext cx="2036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A sub-rotina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deve ter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um  nome único que a</a:t>
            </a:r>
            <a:r>
              <a:rPr sz="1200" b="1" spc="-10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identifica  e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permite sua</a:t>
            </a:r>
            <a:r>
              <a:rPr sz="12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utilização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0200" y="2201417"/>
            <a:ext cx="506730" cy="435609"/>
          </a:xfrm>
          <a:custGeom>
            <a:avLst/>
            <a:gdLst/>
            <a:ahLst/>
            <a:cxnLst/>
            <a:rect l="l" t="t" r="r" b="b"/>
            <a:pathLst>
              <a:path w="506729" h="435610">
                <a:moveTo>
                  <a:pt x="33020" y="356870"/>
                </a:moveTo>
                <a:lnTo>
                  <a:pt x="0" y="435356"/>
                </a:lnTo>
                <a:lnTo>
                  <a:pt x="82676" y="414655"/>
                </a:lnTo>
                <a:lnTo>
                  <a:pt x="68052" y="397637"/>
                </a:lnTo>
                <a:lnTo>
                  <a:pt x="51308" y="397637"/>
                </a:lnTo>
                <a:lnTo>
                  <a:pt x="45085" y="390398"/>
                </a:lnTo>
                <a:lnTo>
                  <a:pt x="54724" y="382127"/>
                </a:lnTo>
                <a:lnTo>
                  <a:pt x="33020" y="356870"/>
                </a:lnTo>
                <a:close/>
              </a:path>
              <a:path w="506729" h="435610">
                <a:moveTo>
                  <a:pt x="54724" y="382127"/>
                </a:moveTo>
                <a:lnTo>
                  <a:pt x="45085" y="390398"/>
                </a:lnTo>
                <a:lnTo>
                  <a:pt x="51308" y="397637"/>
                </a:lnTo>
                <a:lnTo>
                  <a:pt x="60946" y="389367"/>
                </a:lnTo>
                <a:lnTo>
                  <a:pt x="54724" y="382127"/>
                </a:lnTo>
                <a:close/>
              </a:path>
              <a:path w="506729" h="435610">
                <a:moveTo>
                  <a:pt x="60946" y="389367"/>
                </a:moveTo>
                <a:lnTo>
                  <a:pt x="51308" y="397637"/>
                </a:lnTo>
                <a:lnTo>
                  <a:pt x="68052" y="397637"/>
                </a:lnTo>
                <a:lnTo>
                  <a:pt x="60946" y="389367"/>
                </a:lnTo>
                <a:close/>
              </a:path>
              <a:path w="506729" h="435610">
                <a:moveTo>
                  <a:pt x="500125" y="0"/>
                </a:moveTo>
                <a:lnTo>
                  <a:pt x="54724" y="382127"/>
                </a:lnTo>
                <a:lnTo>
                  <a:pt x="60946" y="389367"/>
                </a:lnTo>
                <a:lnTo>
                  <a:pt x="506349" y="7239"/>
                </a:lnTo>
                <a:lnTo>
                  <a:pt x="500125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9265" y="3815715"/>
            <a:ext cx="187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F2F9F"/>
                </a:solidFill>
                <a:latin typeface="Arial"/>
                <a:cs typeface="Arial"/>
              </a:rPr>
              <a:t>A sub-rotina pode ou</a:t>
            </a:r>
            <a:r>
              <a:rPr sz="1200" b="1" spc="-1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6F2F9F"/>
                </a:solidFill>
                <a:latin typeface="Arial"/>
                <a:cs typeface="Arial"/>
              </a:rPr>
              <a:t>não  precisar </a:t>
            </a:r>
            <a:r>
              <a:rPr sz="1200" b="1" dirty="0">
                <a:solidFill>
                  <a:srgbClr val="6F2F9F"/>
                </a:solidFill>
                <a:latin typeface="Arial"/>
                <a:cs typeface="Arial"/>
              </a:rPr>
              <a:t>de </a:t>
            </a:r>
            <a:r>
              <a:rPr sz="1200" b="1" spc="-5" dirty="0">
                <a:solidFill>
                  <a:srgbClr val="6F2F9F"/>
                </a:solidFill>
                <a:latin typeface="Arial"/>
                <a:cs typeface="Arial"/>
              </a:rPr>
              <a:t>valores para  </a:t>
            </a:r>
            <a:r>
              <a:rPr sz="1200" b="1" spc="-10" dirty="0">
                <a:solidFill>
                  <a:srgbClr val="6F2F9F"/>
                </a:solidFill>
                <a:latin typeface="Arial"/>
                <a:cs typeface="Arial"/>
              </a:rPr>
              <a:t>executar </a:t>
            </a:r>
            <a:r>
              <a:rPr sz="1200" b="1" spc="-5" dirty="0">
                <a:solidFill>
                  <a:srgbClr val="6F2F9F"/>
                </a:solidFill>
                <a:latin typeface="Arial"/>
                <a:cs typeface="Arial"/>
              </a:rPr>
              <a:t>sua</a:t>
            </a:r>
            <a:r>
              <a:rPr sz="1200" b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6F2F9F"/>
                </a:solidFill>
                <a:latin typeface="Arial"/>
                <a:cs typeface="Arial"/>
              </a:rPr>
              <a:t>tarefa.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2651" y="3141726"/>
            <a:ext cx="506730" cy="568325"/>
          </a:xfrm>
          <a:custGeom>
            <a:avLst/>
            <a:gdLst/>
            <a:ahLst/>
            <a:cxnLst/>
            <a:rect l="l" t="t" r="r" b="b"/>
            <a:pathLst>
              <a:path w="506729" h="568325">
                <a:moveTo>
                  <a:pt x="54161" y="53676"/>
                </a:moveTo>
                <a:lnTo>
                  <a:pt x="47035" y="60008"/>
                </a:lnTo>
                <a:lnTo>
                  <a:pt x="499618" y="568198"/>
                </a:lnTo>
                <a:lnTo>
                  <a:pt x="506729" y="561975"/>
                </a:lnTo>
                <a:lnTo>
                  <a:pt x="54161" y="53676"/>
                </a:lnTo>
                <a:close/>
              </a:path>
              <a:path w="506729" h="568325">
                <a:moveTo>
                  <a:pt x="0" y="0"/>
                </a:moveTo>
                <a:lnTo>
                  <a:pt x="22098" y="82169"/>
                </a:lnTo>
                <a:lnTo>
                  <a:pt x="47035" y="60008"/>
                </a:lnTo>
                <a:lnTo>
                  <a:pt x="38607" y="50546"/>
                </a:lnTo>
                <a:lnTo>
                  <a:pt x="45720" y="44196"/>
                </a:lnTo>
                <a:lnTo>
                  <a:pt x="64829" y="44196"/>
                </a:lnTo>
                <a:lnTo>
                  <a:pt x="79121" y="31496"/>
                </a:lnTo>
                <a:lnTo>
                  <a:pt x="0" y="0"/>
                </a:lnTo>
                <a:close/>
              </a:path>
              <a:path w="506729" h="568325">
                <a:moveTo>
                  <a:pt x="45720" y="44196"/>
                </a:moveTo>
                <a:lnTo>
                  <a:pt x="38607" y="50546"/>
                </a:lnTo>
                <a:lnTo>
                  <a:pt x="47035" y="60008"/>
                </a:lnTo>
                <a:lnTo>
                  <a:pt x="54161" y="53676"/>
                </a:lnTo>
                <a:lnTo>
                  <a:pt x="45720" y="44196"/>
                </a:lnTo>
                <a:close/>
              </a:path>
              <a:path w="506729" h="568325">
                <a:moveTo>
                  <a:pt x="64829" y="44196"/>
                </a:moveTo>
                <a:lnTo>
                  <a:pt x="45720" y="44196"/>
                </a:lnTo>
                <a:lnTo>
                  <a:pt x="54161" y="53676"/>
                </a:lnTo>
                <a:lnTo>
                  <a:pt x="64829" y="4419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432" y="4682870"/>
            <a:ext cx="187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A sub-rotina pode ou</a:t>
            </a:r>
            <a:r>
              <a:rPr sz="1200" b="1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não  </a:t>
            </a: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produzir algum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valor  como</a:t>
            </a:r>
            <a:r>
              <a:rPr sz="12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Arial"/>
                <a:cs typeface="Arial"/>
              </a:rPr>
              <a:t>resultado.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9350" y="3141598"/>
            <a:ext cx="76200" cy="1511935"/>
          </a:xfrm>
          <a:custGeom>
            <a:avLst/>
            <a:gdLst/>
            <a:ahLst/>
            <a:cxnLst/>
            <a:rect l="l" t="t" r="r" b="b"/>
            <a:pathLst>
              <a:path w="76200" h="1511935">
                <a:moveTo>
                  <a:pt x="42862" y="63500"/>
                </a:moveTo>
                <a:lnTo>
                  <a:pt x="33337" y="63500"/>
                </a:lnTo>
                <a:lnTo>
                  <a:pt x="33337" y="1511427"/>
                </a:lnTo>
                <a:lnTo>
                  <a:pt x="42862" y="1511427"/>
                </a:lnTo>
                <a:lnTo>
                  <a:pt x="42862" y="63500"/>
                </a:lnTo>
                <a:close/>
              </a:path>
              <a:path w="76200" h="1511935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511935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60064" y="5252720"/>
            <a:ext cx="2254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735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9933"/>
                </a:solidFill>
                <a:latin typeface="Arial"/>
                <a:cs typeface="Arial"/>
              </a:rPr>
              <a:t>Bloco </a:t>
            </a:r>
            <a:r>
              <a:rPr sz="1200" b="1" dirty="0">
                <a:solidFill>
                  <a:srgbClr val="FF9933"/>
                </a:solidFill>
                <a:latin typeface="Arial"/>
                <a:cs typeface="Arial"/>
              </a:rPr>
              <a:t>de </a:t>
            </a:r>
            <a:r>
              <a:rPr sz="1200" b="1" spc="-5" dirty="0">
                <a:solidFill>
                  <a:srgbClr val="FF9933"/>
                </a:solidFill>
                <a:latin typeface="Arial"/>
                <a:cs typeface="Arial"/>
              </a:rPr>
              <a:t>comandos </a:t>
            </a:r>
            <a:r>
              <a:rPr sz="1200" b="1" dirty="0">
                <a:solidFill>
                  <a:srgbClr val="FF9933"/>
                </a:solidFill>
                <a:latin typeface="Arial"/>
                <a:cs typeface="Arial"/>
              </a:rPr>
              <a:t>que  </a:t>
            </a:r>
            <a:r>
              <a:rPr sz="1200" b="1" spc="-5" dirty="0">
                <a:solidFill>
                  <a:srgbClr val="FF9933"/>
                </a:solidFill>
                <a:latin typeface="Arial"/>
                <a:cs typeface="Arial"/>
              </a:rPr>
              <a:t>implementam </a:t>
            </a:r>
            <a:r>
              <a:rPr sz="1200" b="1" dirty="0">
                <a:solidFill>
                  <a:srgbClr val="FF9933"/>
                </a:solidFill>
                <a:latin typeface="Arial"/>
                <a:cs typeface="Arial"/>
              </a:rPr>
              <a:t>a</a:t>
            </a:r>
            <a:r>
              <a:rPr sz="1200" b="1" spc="-65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9933"/>
                </a:solidFill>
                <a:latin typeface="Arial"/>
                <a:cs typeface="Arial"/>
              </a:rPr>
              <a:t>funcionalidade  </a:t>
            </a:r>
            <a:r>
              <a:rPr sz="1200" b="1" spc="-5" dirty="0">
                <a:solidFill>
                  <a:srgbClr val="FF9933"/>
                </a:solidFill>
                <a:latin typeface="Arial"/>
                <a:cs typeface="Arial"/>
              </a:rPr>
              <a:t>executada </a:t>
            </a:r>
            <a:r>
              <a:rPr sz="1200" b="1" dirty="0">
                <a:solidFill>
                  <a:srgbClr val="FF9933"/>
                </a:solidFill>
                <a:latin typeface="Arial"/>
                <a:cs typeface="Arial"/>
              </a:rPr>
              <a:t>pela</a:t>
            </a:r>
            <a:r>
              <a:rPr sz="1200" b="1" spc="-35" dirty="0">
                <a:solidFill>
                  <a:srgbClr val="FF99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9933"/>
                </a:solidFill>
                <a:latin typeface="Arial"/>
                <a:cs typeface="Arial"/>
              </a:rPr>
              <a:t>sub-rotina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8816" y="3706748"/>
            <a:ext cx="655955" cy="1453515"/>
          </a:xfrm>
          <a:custGeom>
            <a:avLst/>
            <a:gdLst/>
            <a:ahLst/>
            <a:cxnLst/>
            <a:rect l="l" t="t" r="r" b="b"/>
            <a:pathLst>
              <a:path w="655954" h="1453514">
                <a:moveTo>
                  <a:pt x="39090" y="67740"/>
                </a:moveTo>
                <a:lnTo>
                  <a:pt x="30472" y="71593"/>
                </a:lnTo>
                <a:lnTo>
                  <a:pt x="647065" y="1453007"/>
                </a:lnTo>
                <a:lnTo>
                  <a:pt x="655701" y="1449070"/>
                </a:lnTo>
                <a:lnTo>
                  <a:pt x="39090" y="67740"/>
                </a:lnTo>
                <a:close/>
              </a:path>
              <a:path w="655954" h="1453514">
                <a:moveTo>
                  <a:pt x="3683" y="0"/>
                </a:moveTo>
                <a:lnTo>
                  <a:pt x="0" y="85217"/>
                </a:lnTo>
                <a:lnTo>
                  <a:pt x="30472" y="71593"/>
                </a:lnTo>
                <a:lnTo>
                  <a:pt x="25273" y="59943"/>
                </a:lnTo>
                <a:lnTo>
                  <a:pt x="33909" y="56133"/>
                </a:lnTo>
                <a:lnTo>
                  <a:pt x="65050" y="56133"/>
                </a:lnTo>
                <a:lnTo>
                  <a:pt x="69596" y="54101"/>
                </a:lnTo>
                <a:lnTo>
                  <a:pt x="3683" y="0"/>
                </a:lnTo>
                <a:close/>
              </a:path>
              <a:path w="655954" h="1453514">
                <a:moveTo>
                  <a:pt x="33909" y="56133"/>
                </a:moveTo>
                <a:lnTo>
                  <a:pt x="25273" y="59943"/>
                </a:lnTo>
                <a:lnTo>
                  <a:pt x="30472" y="71593"/>
                </a:lnTo>
                <a:lnTo>
                  <a:pt x="39090" y="67740"/>
                </a:lnTo>
                <a:lnTo>
                  <a:pt x="33909" y="56133"/>
                </a:lnTo>
                <a:close/>
              </a:path>
              <a:path w="655954" h="1453514">
                <a:moveTo>
                  <a:pt x="65050" y="56133"/>
                </a:moveTo>
                <a:lnTo>
                  <a:pt x="33909" y="56133"/>
                </a:lnTo>
                <a:lnTo>
                  <a:pt x="39090" y="67740"/>
                </a:lnTo>
                <a:lnTo>
                  <a:pt x="65050" y="56133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462915"/>
            <a:ext cx="552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Chamadas </a:t>
            </a:r>
            <a:r>
              <a:rPr dirty="0"/>
              <a:t>e</a:t>
            </a:r>
            <a:r>
              <a:rPr spc="-40" dirty="0"/>
              <a:t> </a:t>
            </a:r>
            <a:r>
              <a:rPr spc="-2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276603"/>
            <a:ext cx="79819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i="1" spc="-10" dirty="0">
                <a:latin typeface="Calibri"/>
                <a:cs typeface="Calibri"/>
              </a:rPr>
              <a:t>passagem </a:t>
            </a:r>
            <a:r>
              <a:rPr sz="3200" b="1" i="1" spc="-5" dirty="0">
                <a:latin typeface="Calibri"/>
                <a:cs typeface="Calibri"/>
              </a:rPr>
              <a:t>de </a:t>
            </a:r>
            <a:r>
              <a:rPr sz="3200" b="1" i="1" spc="-10" dirty="0">
                <a:latin typeface="Calibri"/>
                <a:cs typeface="Calibri"/>
              </a:rPr>
              <a:t>parâmetro </a:t>
            </a:r>
            <a:r>
              <a:rPr sz="3200" b="1" i="1" spc="-5" dirty="0">
                <a:latin typeface="Calibri"/>
                <a:cs typeface="Calibri"/>
              </a:rPr>
              <a:t>por </a:t>
            </a:r>
            <a:r>
              <a:rPr sz="3200" b="1" i="1" spc="-10" dirty="0">
                <a:latin typeface="Calibri"/>
                <a:cs typeface="Calibri"/>
              </a:rPr>
              <a:t>referência </a:t>
            </a:r>
            <a:r>
              <a:rPr sz="3200" spc="-5" dirty="0">
                <a:latin typeface="Calibri"/>
                <a:cs typeface="Calibri"/>
              </a:rPr>
              <a:t>não  </a:t>
            </a:r>
            <a:r>
              <a:rPr sz="3200" spc="-15" dirty="0">
                <a:latin typeface="Calibri"/>
                <a:cs typeface="Calibri"/>
              </a:rPr>
              <a:t>será </a:t>
            </a:r>
            <a:r>
              <a:rPr sz="3200" spc="-10" dirty="0">
                <a:latin typeface="Calibri"/>
                <a:cs typeface="Calibri"/>
              </a:rPr>
              <a:t>detalhada </a:t>
            </a:r>
            <a:r>
              <a:rPr sz="3200" spc="-15" dirty="0">
                <a:latin typeface="Calibri"/>
                <a:cs typeface="Calibri"/>
              </a:rPr>
              <a:t>nesta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disciplina.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470" y="216852"/>
            <a:ext cx="177736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E</a:t>
            </a:r>
            <a:r>
              <a:rPr sz="3500" spc="-110" dirty="0"/>
              <a:t>x</a:t>
            </a:r>
            <a:r>
              <a:rPr sz="3500" dirty="0"/>
              <a:t>e</a:t>
            </a:r>
            <a:r>
              <a:rPr sz="3500" spc="-65" dirty="0"/>
              <a:t>r</a:t>
            </a:r>
            <a:r>
              <a:rPr sz="3500" dirty="0"/>
              <a:t>cíc</a:t>
            </a:r>
            <a:r>
              <a:rPr sz="3500" spc="-15" dirty="0"/>
              <a:t>i</a:t>
            </a:r>
            <a:r>
              <a:rPr sz="3500" spc="-5" dirty="0"/>
              <a:t>os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98194" y="999553"/>
            <a:ext cx="739965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ts val="2600"/>
              </a:lnSpc>
              <a:spcBef>
                <a:spcPts val="100"/>
              </a:spcBef>
              <a:buClr>
                <a:srgbClr val="800000"/>
              </a:buClr>
              <a:buAutoNum type="arabicParenR" startAt="4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teste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mesa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spc="-15" dirty="0">
                <a:latin typeface="Calibri"/>
                <a:cs typeface="Calibri"/>
              </a:rPr>
              <a:t>programas gerados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exercício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ts val="2600"/>
              </a:lnSpc>
            </a:pPr>
            <a:r>
              <a:rPr sz="2400" spc="-35" dirty="0">
                <a:latin typeface="Calibri"/>
                <a:cs typeface="Calibri"/>
              </a:rPr>
              <a:t>anterior.</a:t>
            </a:r>
            <a:endParaRPr sz="2400">
              <a:latin typeface="Calibri"/>
              <a:cs typeface="Calibri"/>
            </a:endParaRPr>
          </a:p>
          <a:p>
            <a:pPr marL="327660" indent="-314960">
              <a:lnSpc>
                <a:spcPct val="100000"/>
              </a:lnSpc>
              <a:spcBef>
                <a:spcPts val="620"/>
              </a:spcBef>
              <a:buClr>
                <a:srgbClr val="800000"/>
              </a:buClr>
              <a:buAutoNum type="arabicParenR" startAt="5"/>
              <a:tabLst>
                <a:tab pos="3276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teste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mesa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20" dirty="0">
                <a:latin typeface="Calibri"/>
                <a:cs typeface="Calibri"/>
              </a:rPr>
              <a:t>programa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abaixo: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8601" y="3284537"/>
            <a:ext cx="5340350" cy="3324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400" spc="-10" dirty="0">
                <a:latin typeface="Courier New"/>
                <a:cs typeface="Courier New"/>
              </a:rPr>
              <a:t>calculo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p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p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dirty="0">
                <a:latin typeface="Courier New"/>
                <a:cs typeface="Courier New"/>
              </a:rPr>
              <a:t>p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00" spc="-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q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dirty="0">
                <a:latin typeface="Courier New"/>
                <a:cs typeface="Courier New"/>
              </a:rPr>
              <a:t>q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p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q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Main(string[]</a:t>
            </a:r>
            <a:r>
              <a:rPr sz="1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x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latin typeface="Courier New"/>
                <a:cs typeface="Courier New"/>
              </a:rPr>
              <a:t>y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"{0}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{1}</a:t>
            </a:r>
            <a:r>
              <a:rPr sz="14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{2}"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x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calculo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x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y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3241" y="1521142"/>
            <a:ext cx="2446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Su</a:t>
            </a:r>
            <a:r>
              <a:rPr sz="4400" spc="15" dirty="0">
                <a:latin typeface="Calibri"/>
                <a:cs typeface="Calibri"/>
              </a:rPr>
              <a:t>b</a:t>
            </a: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5" dirty="0">
                <a:latin typeface="Calibri"/>
                <a:cs typeface="Calibri"/>
              </a:rPr>
              <a:t>otinas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6154" y="3379152"/>
            <a:ext cx="2976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Aula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Exercícios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27517"/>
            <a:ext cx="5994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forma geral </a:t>
            </a:r>
            <a:r>
              <a:rPr sz="3200" spc="-5" dirty="0">
                <a:latin typeface="Calibri"/>
                <a:cs typeface="Calibri"/>
              </a:rPr>
              <a:t>de uma </a:t>
            </a:r>
            <a:r>
              <a:rPr sz="3200" spc="-10" dirty="0">
                <a:latin typeface="Calibri"/>
                <a:cs typeface="Calibri"/>
              </a:rPr>
              <a:t>subrotina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750" y="2492375"/>
            <a:ext cx="8171180" cy="1786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200" spc="-5" dirty="0">
                <a:latin typeface="Courier New"/>
                <a:cs typeface="Courier New"/>
              </a:rPr>
              <a:t>tipoDeDados </a:t>
            </a:r>
            <a:r>
              <a:rPr sz="2200" dirty="0">
                <a:latin typeface="Courier New"/>
                <a:cs typeface="Courier New"/>
              </a:rPr>
              <a:t>nomeDaSubrotina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200" spc="-5" dirty="0">
                <a:latin typeface="Courier New"/>
                <a:cs typeface="Courier New"/>
              </a:rPr>
              <a:t>listaParametros</a:t>
            </a:r>
            <a:r>
              <a:rPr sz="2200" spc="10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corpo </a:t>
            </a:r>
            <a:r>
              <a:rPr sz="2200" spc="5" dirty="0">
                <a:latin typeface="Courier New"/>
                <a:cs typeface="Courier New"/>
              </a:rPr>
              <a:t>da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subrotina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2200" b="1" spc="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xxx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565" y="205041"/>
            <a:ext cx="172973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4D4D4D"/>
                </a:solidFill>
                <a:latin typeface="Arial"/>
                <a:cs typeface="Arial"/>
              </a:rPr>
              <a:t>Revisão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52131"/>
            <a:ext cx="27844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1325" algn="l"/>
                <a:tab pos="441959" algn="l"/>
              </a:tabLst>
            </a:pPr>
            <a:r>
              <a:rPr sz="3000" spc="-10" dirty="0">
                <a:latin typeface="Calibri"/>
                <a:cs typeface="Calibri"/>
              </a:rPr>
              <a:t>Procedimentos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613467"/>
            <a:ext cx="17284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1325" algn="l"/>
                <a:tab pos="441959" algn="l"/>
              </a:tabLst>
            </a:pPr>
            <a:r>
              <a:rPr sz="3000" spc="-10" dirty="0">
                <a:latin typeface="Calibri"/>
                <a:cs typeface="Calibri"/>
              </a:rPr>
              <a:t>Funções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951" y="1932051"/>
            <a:ext cx="5899150" cy="1568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latin typeface="Courier New"/>
                <a:cs typeface="Courier New"/>
              </a:rPr>
              <a:t>ImprimeSoma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b="1" spc="-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Console.Write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spc="-10" dirty="0"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576" y="4740275"/>
            <a:ext cx="4572000" cy="1568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  <a:tabLst>
                <a:tab pos="3745229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400" spc="-5" dirty="0">
                <a:latin typeface="Courier New"/>
                <a:cs typeface="Courier New"/>
              </a:rPr>
              <a:t>Soma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	</a:t>
            </a:r>
            <a:r>
              <a:rPr sz="2400" spc="-5" dirty="0"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5" dirty="0"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spc="-15" dirty="0">
                <a:latin typeface="Courier New"/>
                <a:cs typeface="Courier New"/>
              </a:rPr>
              <a:t>b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565" y="205041"/>
            <a:ext cx="62236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4D4D4D"/>
                </a:solidFill>
                <a:latin typeface="Arial"/>
                <a:cs typeface="Arial"/>
              </a:rPr>
              <a:t>Revisão: </a:t>
            </a:r>
            <a:r>
              <a:rPr sz="3500" b="1" spc="-10" dirty="0">
                <a:solidFill>
                  <a:srgbClr val="4D4D4D"/>
                </a:solidFill>
                <a:latin typeface="Arial"/>
                <a:cs typeface="Arial"/>
              </a:rPr>
              <a:t>Tipos </a:t>
            </a: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500" b="1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4D4D4D"/>
                </a:solidFill>
                <a:latin typeface="Arial"/>
                <a:cs typeface="Arial"/>
              </a:rPr>
              <a:t>subrotinas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94" y="189928"/>
            <a:ext cx="662685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/>
              <a:t>Implementação </a:t>
            </a:r>
            <a:r>
              <a:rPr sz="3500" spc="-5" dirty="0"/>
              <a:t>de </a:t>
            </a:r>
            <a:r>
              <a:rPr sz="3500" spc="-15" dirty="0"/>
              <a:t>subrotinas </a:t>
            </a:r>
            <a:r>
              <a:rPr sz="3500" dirty="0"/>
              <a:t>em</a:t>
            </a:r>
            <a:r>
              <a:rPr sz="3500" spc="-15" dirty="0"/>
              <a:t> </a:t>
            </a:r>
            <a:r>
              <a:rPr sz="3500" spc="-5" dirty="0"/>
              <a:t>C#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4679950" y="1484375"/>
            <a:ext cx="0" cy="5040630"/>
          </a:xfrm>
          <a:custGeom>
            <a:avLst/>
            <a:gdLst/>
            <a:ahLst/>
            <a:cxnLst/>
            <a:rect l="l" t="t" r="r" b="b"/>
            <a:pathLst>
              <a:path h="5040630">
                <a:moveTo>
                  <a:pt x="0" y="0"/>
                </a:moveTo>
                <a:lnTo>
                  <a:pt x="0" y="50402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287" y="2444750"/>
            <a:ext cx="4177029" cy="304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Func1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val;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x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Func1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9551" y="2409825"/>
            <a:ext cx="4011929" cy="304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Main(string[]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x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Func1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Func1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latin typeface="Courier New"/>
                <a:cs typeface="Courier New"/>
              </a:rPr>
              <a:t>val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" y="6446837"/>
            <a:ext cx="9109075" cy="0"/>
          </a:xfrm>
          <a:custGeom>
            <a:avLst/>
            <a:gdLst/>
            <a:ahLst/>
            <a:cxnLst/>
            <a:rect l="l" t="t" r="r" b="b"/>
            <a:pathLst>
              <a:path w="9109075">
                <a:moveTo>
                  <a:pt x="0" y="0"/>
                </a:moveTo>
                <a:lnTo>
                  <a:pt x="9109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925" y="1922462"/>
            <a:ext cx="9109075" cy="4524375"/>
          </a:xfrm>
          <a:custGeom>
            <a:avLst/>
            <a:gdLst/>
            <a:ahLst/>
            <a:cxnLst/>
            <a:rect l="l" t="t" r="r" b="b"/>
            <a:pathLst>
              <a:path w="9109075" h="4524375">
                <a:moveTo>
                  <a:pt x="9109075" y="0"/>
                </a:moveTo>
                <a:lnTo>
                  <a:pt x="0" y="0"/>
                </a:lnTo>
                <a:lnTo>
                  <a:pt x="0" y="4524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664" y="925448"/>
            <a:ext cx="9040495" cy="544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>
              <a:lnSpc>
                <a:spcPts val="172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Escreva </a:t>
            </a:r>
            <a:r>
              <a:rPr sz="1600" spc="-5" dirty="0">
                <a:latin typeface="Calibri"/>
                <a:cs typeface="Calibri"/>
              </a:rPr>
              <a:t>um </a:t>
            </a:r>
            <a:r>
              <a:rPr sz="1600" spc="-15" dirty="0">
                <a:latin typeface="Calibri"/>
                <a:cs typeface="Calibri"/>
              </a:rPr>
              <a:t>programa </a:t>
            </a:r>
            <a:r>
              <a:rPr sz="1600" spc="-5" dirty="0">
                <a:latin typeface="Calibri"/>
                <a:cs typeface="Calibri"/>
              </a:rPr>
              <a:t>que leia as três </a:t>
            </a:r>
            <a:r>
              <a:rPr sz="1600" spc="-10" dirty="0">
                <a:latin typeface="Calibri"/>
                <a:cs typeface="Calibri"/>
              </a:rPr>
              <a:t>notas </a:t>
            </a:r>
            <a:r>
              <a:rPr sz="1600" spc="-5" dirty="0">
                <a:latin typeface="Calibri"/>
                <a:cs typeface="Calibri"/>
              </a:rPr>
              <a:t>de um </a:t>
            </a:r>
            <a:r>
              <a:rPr sz="1600" spc="-10" dirty="0">
                <a:latin typeface="Calibri"/>
                <a:cs typeface="Calibri"/>
              </a:rPr>
              <a:t>aluno. </a:t>
            </a:r>
            <a:r>
              <a:rPr sz="1600" spc="-5" dirty="0">
                <a:latin typeface="Calibri"/>
                <a:cs typeface="Calibri"/>
              </a:rPr>
              <a:t>Calcule </a:t>
            </a:r>
            <a:r>
              <a:rPr sz="1600" dirty="0">
                <a:latin typeface="Calibri"/>
                <a:cs typeface="Calibri"/>
              </a:rPr>
              <a:t>a média </a:t>
            </a:r>
            <a:r>
              <a:rPr sz="1600" spc="-10" dirty="0">
                <a:latin typeface="Calibri"/>
                <a:cs typeface="Calibri"/>
              </a:rPr>
              <a:t>desse </a:t>
            </a:r>
            <a:r>
              <a:rPr sz="1600" spc="-5" dirty="0">
                <a:latin typeface="Calibri"/>
                <a:cs typeface="Calibri"/>
              </a:rPr>
              <a:t>aluno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mostre,</a:t>
            </a:r>
            <a:endParaRPr sz="1600">
              <a:latin typeface="Calibri"/>
              <a:cs typeface="Calibri"/>
            </a:endParaRPr>
          </a:p>
          <a:p>
            <a:pPr marL="571500">
              <a:lnSpc>
                <a:spcPts val="1720"/>
              </a:lnSpc>
            </a:pPr>
            <a:r>
              <a:rPr sz="1600" spc="-5" dirty="0">
                <a:latin typeface="Calibri"/>
                <a:cs typeface="Calibri"/>
              </a:rPr>
              <a:t>ao </a:t>
            </a:r>
            <a:r>
              <a:rPr sz="1600" spc="-10" dirty="0">
                <a:latin typeface="Calibri"/>
                <a:cs typeface="Calibri"/>
              </a:rPr>
              <a:t>final,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média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calculada.</a:t>
            </a:r>
            <a:endParaRPr sz="1600">
              <a:latin typeface="Calibri"/>
              <a:cs typeface="Calibri"/>
            </a:endParaRPr>
          </a:p>
          <a:p>
            <a:pPr marL="505459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cálculo </a:t>
            </a:r>
            <a:r>
              <a:rPr sz="1600" spc="-5" dirty="0">
                <a:latin typeface="Calibri"/>
                <a:cs typeface="Calibri"/>
              </a:rPr>
              <a:t>da média </a:t>
            </a:r>
            <a:r>
              <a:rPr sz="1600" dirty="0">
                <a:latin typeface="Calibri"/>
                <a:cs typeface="Calibri"/>
              </a:rPr>
              <a:t>e a </a:t>
            </a:r>
            <a:r>
              <a:rPr sz="1600" spc="-5" dirty="0">
                <a:latin typeface="Calibri"/>
                <a:cs typeface="Calibri"/>
              </a:rPr>
              <a:t>impressoes </a:t>
            </a:r>
            <a:r>
              <a:rPr sz="1600" spc="-10" dirty="0">
                <a:latin typeface="Calibri"/>
                <a:cs typeface="Calibri"/>
              </a:rPr>
              <a:t>devem </a:t>
            </a:r>
            <a:r>
              <a:rPr sz="1600" spc="-5" dirty="0">
                <a:latin typeface="Calibri"/>
                <a:cs typeface="Calibri"/>
              </a:rPr>
              <a:t>ser </a:t>
            </a:r>
            <a:r>
              <a:rPr sz="1600" spc="-15" dirty="0">
                <a:latin typeface="Calibri"/>
                <a:cs typeface="Calibri"/>
              </a:rPr>
              <a:t>feitos </a:t>
            </a:r>
            <a:r>
              <a:rPr sz="1600" spc="-5" dirty="0">
                <a:latin typeface="Calibri"/>
                <a:cs typeface="Calibri"/>
              </a:rPr>
              <a:t>por um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procedimento.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calculaMedia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nota1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nota2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nota3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media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media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nota1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nota2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800" spc="-10" dirty="0">
                <a:latin typeface="Courier New"/>
                <a:cs typeface="Courier New"/>
              </a:rPr>
              <a:t>nota3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8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{0:N2}"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media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Main(string[]</a:t>
            </a:r>
            <a:r>
              <a:rPr sz="18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args)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n1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n2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n3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as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3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notas: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"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7020" marR="3008630" algn="just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n1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Convert.ToDouble(Console.ReadLine());  </a:t>
            </a:r>
            <a:r>
              <a:rPr sz="1800" spc="-5" dirty="0">
                <a:latin typeface="Courier New"/>
                <a:cs typeface="Courier New"/>
              </a:rPr>
              <a:t>n2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Convert.ToDouble(Console.ReadLine());  </a:t>
            </a:r>
            <a:r>
              <a:rPr sz="1800" spc="-5" dirty="0">
                <a:latin typeface="Courier New"/>
                <a:cs typeface="Courier New"/>
              </a:rPr>
              <a:t>n3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Convert.ToDouble(Console.ReadLine());  calculaMedia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n1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n2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477" y="87566"/>
            <a:ext cx="73456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Exemplo completo -</a:t>
            </a:r>
            <a:r>
              <a:rPr sz="3500" b="1" spc="-7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Procedimento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650" y="1784350"/>
            <a:ext cx="8318500" cy="4524375"/>
          </a:xfrm>
          <a:custGeom>
            <a:avLst/>
            <a:gdLst/>
            <a:ahLst/>
            <a:cxnLst/>
            <a:rect l="l" t="t" r="r" b="b"/>
            <a:pathLst>
              <a:path w="8318500" h="4524375">
                <a:moveTo>
                  <a:pt x="0" y="4524375"/>
                </a:moveTo>
                <a:lnTo>
                  <a:pt x="8318500" y="4524375"/>
                </a:lnTo>
                <a:lnTo>
                  <a:pt x="8318500" y="0"/>
                </a:lnTo>
                <a:lnTo>
                  <a:pt x="0" y="0"/>
                </a:lnTo>
                <a:lnTo>
                  <a:pt x="0" y="4524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0707" y="950531"/>
            <a:ext cx="8081645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Escreva </a:t>
            </a:r>
            <a:r>
              <a:rPr sz="1800" spc="-5" dirty="0">
                <a:latin typeface="Calibri"/>
                <a:cs typeface="Calibri"/>
              </a:rPr>
              <a:t>uma </a:t>
            </a:r>
            <a:r>
              <a:rPr sz="1800" spc="-15" dirty="0">
                <a:latin typeface="Calibri"/>
                <a:cs typeface="Calibri"/>
              </a:rPr>
              <a:t>programa </a:t>
            </a:r>
            <a:r>
              <a:rPr sz="1800" spc="-1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calcule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imprima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quadrado </a:t>
            </a:r>
            <a:r>
              <a:rPr sz="1800" spc="-5" dirty="0">
                <a:latin typeface="Calibri"/>
                <a:cs typeface="Calibri"/>
              </a:rPr>
              <a:t>de um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número.</a:t>
            </a:r>
            <a:endParaRPr sz="18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cálculo </a:t>
            </a:r>
            <a:r>
              <a:rPr sz="1800" spc="-10" dirty="0">
                <a:latin typeface="Calibri"/>
                <a:cs typeface="Calibri"/>
              </a:rPr>
              <a:t>deve </a:t>
            </a:r>
            <a:r>
              <a:rPr sz="1800" spc="-5" dirty="0">
                <a:latin typeface="Calibri"/>
                <a:cs typeface="Calibri"/>
              </a:rPr>
              <a:t>ser </a:t>
            </a:r>
            <a:r>
              <a:rPr sz="1800" spc="-15" dirty="0">
                <a:latin typeface="Calibri"/>
                <a:cs typeface="Calibri"/>
              </a:rPr>
              <a:t>feito </a:t>
            </a:r>
            <a:r>
              <a:rPr sz="1800" spc="-10" dirty="0">
                <a:latin typeface="Calibri"/>
                <a:cs typeface="Calibri"/>
              </a:rPr>
              <a:t>por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função.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800" spc="-10" dirty="0">
                <a:latin typeface="Courier New"/>
                <a:cs typeface="Courier New"/>
              </a:rPr>
              <a:t>quadrado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5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x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args[]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numero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 marR="164083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um numero inteiro: 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numero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Convert.ToInt32(Console.ReadLine())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res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quadrado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numero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"O quadrado de {0}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é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{1}.\n"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numero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res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77" y="87566"/>
            <a:ext cx="59601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Exemplo completo -</a:t>
            </a:r>
            <a:r>
              <a:rPr sz="3500" b="1" spc="-7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Função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65" y="915352"/>
            <a:ext cx="8207375" cy="43783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00" marR="309880">
              <a:lnSpc>
                <a:spcPct val="80000"/>
              </a:lnSpc>
              <a:spcBef>
                <a:spcPts val="775"/>
              </a:spcBef>
              <a:buClr>
                <a:srgbClr val="800000"/>
              </a:buClr>
              <a:buAutoNum type="arabicParenR"/>
              <a:tabLst>
                <a:tab pos="434975" algn="l"/>
              </a:tabLst>
            </a:pPr>
            <a:r>
              <a:rPr sz="2800" spc="-30" dirty="0">
                <a:latin typeface="Calibri"/>
                <a:cs typeface="Calibri"/>
              </a:rPr>
              <a:t>Faça </a:t>
            </a:r>
            <a:r>
              <a:rPr sz="2800" spc="5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procedimento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receba por </a:t>
            </a:r>
            <a:r>
              <a:rPr sz="2800" spc="-15" dirty="0">
                <a:latin typeface="Calibri"/>
                <a:cs typeface="Calibri"/>
              </a:rPr>
              <a:t>parâmetro </a:t>
            </a:r>
            <a:r>
              <a:rPr sz="2800" dirty="0">
                <a:latin typeface="Calibri"/>
                <a:cs typeface="Calibri"/>
              </a:rPr>
              <a:t>o  </a:t>
            </a:r>
            <a:r>
              <a:rPr sz="2800" spc="-10" dirty="0">
                <a:latin typeface="Calibri"/>
                <a:cs typeface="Calibri"/>
              </a:rPr>
              <a:t>tempo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duração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experimento expresso </a:t>
            </a:r>
            <a:r>
              <a:rPr sz="2800" dirty="0">
                <a:latin typeface="Calibri"/>
                <a:cs typeface="Calibri"/>
              </a:rPr>
              <a:t>em  segundos e imprima na </a:t>
            </a:r>
            <a:r>
              <a:rPr sz="2800" spc="-10" dirty="0">
                <a:latin typeface="Calibri"/>
                <a:cs typeface="Calibri"/>
              </a:rPr>
              <a:t>tela </a:t>
            </a:r>
            <a:r>
              <a:rPr sz="2800" dirty="0">
                <a:latin typeface="Calibri"/>
                <a:cs typeface="Calibri"/>
              </a:rPr>
              <a:t>esse mesmo </a:t>
            </a:r>
            <a:r>
              <a:rPr sz="2800" spc="-10" dirty="0">
                <a:latin typeface="Calibri"/>
                <a:cs typeface="Calibri"/>
              </a:rPr>
              <a:t>tempo </a:t>
            </a:r>
            <a:r>
              <a:rPr sz="2800" dirty="0">
                <a:latin typeface="Calibri"/>
                <a:cs typeface="Calibri"/>
              </a:rPr>
              <a:t>em  </a:t>
            </a:r>
            <a:r>
              <a:rPr sz="2800" spc="-10" dirty="0">
                <a:latin typeface="Calibri"/>
                <a:cs typeface="Calibri"/>
              </a:rPr>
              <a:t>horas, </a:t>
            </a:r>
            <a:r>
              <a:rPr sz="2800" spc="-5" dirty="0">
                <a:latin typeface="Calibri"/>
                <a:cs typeface="Calibri"/>
              </a:rPr>
              <a:t>minutos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segundos.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00000"/>
              </a:buClr>
              <a:buFont typeface="Calibri"/>
              <a:buAutoNum type="arabicParenR"/>
            </a:pPr>
            <a:endParaRPr sz="2850">
              <a:latin typeface="Times New Roman"/>
              <a:cs typeface="Times New Roman"/>
            </a:endParaRPr>
          </a:p>
          <a:p>
            <a:pPr marL="63500" marR="109220">
              <a:lnSpc>
                <a:spcPts val="2700"/>
              </a:lnSpc>
              <a:spcBef>
                <a:spcPts val="5"/>
              </a:spcBef>
              <a:buClr>
                <a:srgbClr val="800000"/>
              </a:buClr>
              <a:buAutoNum type="arabicParenR"/>
              <a:tabLst>
                <a:tab pos="434975" algn="l"/>
              </a:tabLst>
            </a:pPr>
            <a:r>
              <a:rPr sz="2800" spc="-30" dirty="0">
                <a:latin typeface="Calibri"/>
                <a:cs typeface="Calibri"/>
              </a:rPr>
              <a:t>Faça </a:t>
            </a:r>
            <a:r>
              <a:rPr sz="280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função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receba por </a:t>
            </a:r>
            <a:r>
              <a:rPr sz="2800" spc="-15" dirty="0">
                <a:latin typeface="Calibri"/>
                <a:cs typeface="Calibri"/>
              </a:rPr>
              <a:t>parâmetro 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raio </a:t>
            </a:r>
            <a:r>
              <a:rPr sz="2800" dirty="0">
                <a:latin typeface="Calibri"/>
                <a:cs typeface="Calibri"/>
              </a:rPr>
              <a:t>de  uma </a:t>
            </a:r>
            <a:r>
              <a:rPr sz="2800" spc="-20" dirty="0">
                <a:latin typeface="Calibri"/>
                <a:cs typeface="Calibri"/>
              </a:rPr>
              <a:t>esfera 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calcule </a:t>
            </a:r>
            <a:r>
              <a:rPr sz="2800" dirty="0">
                <a:latin typeface="Calibri"/>
                <a:cs typeface="Calibri"/>
              </a:rPr>
              <a:t>o seu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volume: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ts val="2700"/>
              </a:lnSpc>
            </a:pPr>
            <a:r>
              <a:rPr sz="2800" dirty="0">
                <a:latin typeface="Calibri"/>
                <a:cs typeface="Calibri"/>
              </a:rPr>
              <a:t>v = </a:t>
            </a:r>
            <a:r>
              <a:rPr sz="2800" spc="-5" dirty="0">
                <a:latin typeface="Calibri"/>
                <a:cs typeface="Calibri"/>
              </a:rPr>
              <a:t>(4 </a:t>
            </a:r>
            <a:r>
              <a:rPr sz="2800" dirty="0">
                <a:latin typeface="Calibri"/>
                <a:cs typeface="Calibri"/>
              </a:rPr>
              <a:t>* </a:t>
            </a:r>
            <a:r>
              <a:rPr sz="2800" spc="-5" dirty="0">
                <a:latin typeface="Calibri"/>
                <a:cs typeface="Calibri"/>
              </a:rPr>
              <a:t>PI </a:t>
            </a:r>
            <a:r>
              <a:rPr sz="2800" dirty="0">
                <a:latin typeface="Calibri"/>
                <a:cs typeface="Calibri"/>
              </a:rPr>
              <a:t>* R</a:t>
            </a:r>
            <a:r>
              <a:rPr sz="2775" baseline="2552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/3.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63500" marR="17780">
              <a:lnSpc>
                <a:spcPct val="79800"/>
              </a:lnSpc>
              <a:buClr>
                <a:srgbClr val="800000"/>
              </a:buClr>
              <a:buAutoNum type="arabicParenR" startAt="3"/>
              <a:tabLst>
                <a:tab pos="434975" algn="l"/>
              </a:tabLst>
            </a:pPr>
            <a:r>
              <a:rPr sz="2800" spc="-30" dirty="0">
                <a:latin typeface="Calibri"/>
                <a:cs typeface="Calibri"/>
              </a:rPr>
              <a:t>Faça </a:t>
            </a:r>
            <a:r>
              <a:rPr sz="280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função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receba </a:t>
            </a:r>
            <a:r>
              <a:rPr sz="2800" dirty="0">
                <a:latin typeface="Calibri"/>
                <a:cs typeface="Calibri"/>
              </a:rPr>
              <a:t>a idade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uma pessoa  em anos, meses e dias e </a:t>
            </a:r>
            <a:r>
              <a:rPr sz="2800" spc="-15" dirty="0">
                <a:latin typeface="Calibri"/>
                <a:cs typeface="Calibri"/>
              </a:rPr>
              <a:t>retorne </a:t>
            </a:r>
            <a:r>
              <a:rPr sz="2800" dirty="0">
                <a:latin typeface="Calibri"/>
                <a:cs typeface="Calibri"/>
              </a:rPr>
              <a:t>essa idade </a:t>
            </a:r>
            <a:r>
              <a:rPr sz="2800" spc="-10" dirty="0">
                <a:latin typeface="Calibri"/>
                <a:cs typeface="Calibri"/>
              </a:rPr>
              <a:t>expressa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  dias.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87566"/>
            <a:ext cx="225107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27" y="933132"/>
            <a:ext cx="84048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56235">
              <a:lnSpc>
                <a:spcPts val="2590"/>
              </a:lnSpc>
              <a:spcBef>
                <a:spcPts val="100"/>
              </a:spcBef>
              <a:buClr>
                <a:srgbClr val="800000"/>
              </a:buClr>
              <a:buAutoNum type="arabicParenR" startAt="4"/>
              <a:tabLst>
                <a:tab pos="394335" algn="l"/>
              </a:tabLst>
            </a:pPr>
            <a:r>
              <a:rPr sz="2400" spc="-5" dirty="0">
                <a:latin typeface="Arial"/>
                <a:cs typeface="Arial"/>
              </a:rPr>
              <a:t>Faça uma função que </a:t>
            </a:r>
            <a:r>
              <a:rPr sz="2400" dirty="0">
                <a:latin typeface="Arial"/>
                <a:cs typeface="Arial"/>
              </a:rPr>
              <a:t>receba </a:t>
            </a:r>
            <a:r>
              <a:rPr sz="2400" spc="-5" dirty="0">
                <a:latin typeface="Arial"/>
                <a:cs typeface="Arial"/>
              </a:rPr>
              <a:t>dois </a:t>
            </a:r>
            <a:r>
              <a:rPr sz="2400" dirty="0">
                <a:latin typeface="Arial"/>
                <a:cs typeface="Arial"/>
              </a:rPr>
              <a:t>números </a:t>
            </a:r>
            <a:r>
              <a:rPr sz="2400" spc="-5" dirty="0">
                <a:latin typeface="Arial"/>
                <a:cs typeface="Arial"/>
              </a:rPr>
              <a:t>reais, </a:t>
            </a:r>
            <a:r>
              <a:rPr sz="2400" dirty="0">
                <a:latin typeface="Arial"/>
                <a:cs typeface="Arial"/>
              </a:rPr>
              <a:t>a e </a:t>
            </a:r>
            <a:r>
              <a:rPr sz="2400" spc="-5" dirty="0">
                <a:latin typeface="Arial"/>
                <a:cs typeface="Arial"/>
              </a:rPr>
              <a:t>b,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retorne o </a:t>
            </a:r>
            <a:r>
              <a:rPr sz="2400" spc="-10" dirty="0">
                <a:latin typeface="Arial"/>
                <a:cs typeface="Arial"/>
              </a:rPr>
              <a:t>valor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7" baseline="2430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+ B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spc="-262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7" baseline="24305" dirty="0">
                <a:latin typeface="Arial"/>
                <a:cs typeface="Arial"/>
              </a:rPr>
              <a:t>1/2.</a:t>
            </a:r>
            <a:endParaRPr sz="2400" baseline="24305">
              <a:latin typeface="Arial"/>
              <a:cs typeface="Arial"/>
            </a:endParaRPr>
          </a:p>
          <a:p>
            <a:pPr marL="38100">
              <a:lnSpc>
                <a:spcPts val="258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Observação</a:t>
            </a:r>
            <a:r>
              <a:rPr sz="2400" spc="-5" dirty="0">
                <a:latin typeface="Arial"/>
                <a:cs typeface="Arial"/>
              </a:rPr>
              <a:t>: para calcular </a:t>
            </a:r>
            <a:r>
              <a:rPr sz="2400" dirty="0">
                <a:latin typeface="Arial"/>
                <a:cs typeface="Arial"/>
              </a:rPr>
              <a:t>a raiz quadrada será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preciso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580"/>
              </a:lnSpc>
            </a:pPr>
            <a:r>
              <a:rPr sz="2400" spc="-5" dirty="0">
                <a:latin typeface="Arial"/>
                <a:cs typeface="Arial"/>
              </a:rPr>
              <a:t>utilizar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função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Math.S</a:t>
            </a:r>
            <a:r>
              <a:rPr sz="2400" b="1" spc="-5" dirty="0">
                <a:latin typeface="Courier New"/>
                <a:cs typeface="Courier New"/>
              </a:rPr>
              <a:t>qrt()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38100" marR="17780">
              <a:lnSpc>
                <a:spcPct val="80100"/>
              </a:lnSpc>
              <a:buClr>
                <a:srgbClr val="800000"/>
              </a:buClr>
              <a:buAutoNum type="arabicParenR" startAt="5"/>
              <a:tabLst>
                <a:tab pos="394335" algn="l"/>
              </a:tabLst>
            </a:pPr>
            <a:r>
              <a:rPr sz="2400" dirty="0">
                <a:latin typeface="Arial"/>
                <a:cs typeface="Arial"/>
              </a:rPr>
              <a:t>Considere </a:t>
            </a:r>
            <a:r>
              <a:rPr sz="2400" spc="-5" dirty="0">
                <a:latin typeface="Arial"/>
                <a:cs typeface="Arial"/>
              </a:rPr>
              <a:t>as equações de movimento </a:t>
            </a:r>
            <a:r>
              <a:rPr sz="2400" dirty="0">
                <a:latin typeface="Arial"/>
                <a:cs typeface="Arial"/>
              </a:rPr>
              <a:t>para calcular a  posição (s) e </a:t>
            </a:r>
            <a:r>
              <a:rPr sz="2400" spc="-5" dirty="0">
                <a:latin typeface="Arial"/>
                <a:cs typeface="Arial"/>
              </a:rPr>
              <a:t>velocidade </a:t>
            </a:r>
            <a:r>
              <a:rPr sz="2400" spc="-10" dirty="0">
                <a:latin typeface="Arial"/>
                <a:cs typeface="Arial"/>
              </a:rPr>
              <a:t>(v) </a:t>
            </a:r>
            <a:r>
              <a:rPr sz="2400" spc="-5" dirty="0">
                <a:latin typeface="Arial"/>
                <a:cs typeface="Arial"/>
              </a:rPr>
              <a:t>de uma partícula em um  </a:t>
            </a:r>
            <a:r>
              <a:rPr sz="2400" dirty="0">
                <a:latin typeface="Arial"/>
                <a:cs typeface="Arial"/>
              </a:rPr>
              <a:t>determinado </a:t>
            </a:r>
            <a:r>
              <a:rPr sz="2400" spc="-5" dirty="0">
                <a:latin typeface="Arial"/>
                <a:cs typeface="Arial"/>
              </a:rPr>
              <a:t>instante </a:t>
            </a:r>
            <a:r>
              <a:rPr sz="2400" dirty="0">
                <a:latin typeface="Arial"/>
                <a:cs typeface="Arial"/>
              </a:rPr>
              <a:t>t, </a:t>
            </a:r>
            <a:r>
              <a:rPr sz="2400" spc="-5" dirty="0">
                <a:latin typeface="Arial"/>
                <a:cs typeface="Arial"/>
              </a:rPr>
              <a:t>dado </a:t>
            </a:r>
            <a:r>
              <a:rPr sz="2400" dirty="0">
                <a:latin typeface="Arial"/>
                <a:cs typeface="Arial"/>
              </a:rPr>
              <a:t>sua </a:t>
            </a:r>
            <a:r>
              <a:rPr sz="2400" spc="-5" dirty="0">
                <a:latin typeface="Arial"/>
                <a:cs typeface="Arial"/>
              </a:rPr>
              <a:t>aceleração a, </a:t>
            </a:r>
            <a:r>
              <a:rPr sz="2400" dirty="0">
                <a:latin typeface="Arial"/>
                <a:cs typeface="Arial"/>
              </a:rPr>
              <a:t>posição </a:t>
            </a:r>
            <a:r>
              <a:rPr sz="2400" spc="-5" dirty="0">
                <a:latin typeface="Arial"/>
                <a:cs typeface="Arial"/>
              </a:rPr>
              <a:t>inicial  </a:t>
            </a:r>
            <a:r>
              <a:rPr sz="2400" dirty="0">
                <a:latin typeface="Arial"/>
                <a:cs typeface="Arial"/>
              </a:rPr>
              <a:t>s0 e </a:t>
            </a:r>
            <a:r>
              <a:rPr sz="2400" spc="-5" dirty="0">
                <a:latin typeface="Arial"/>
                <a:cs typeface="Arial"/>
              </a:rPr>
              <a:t>velocidade inicial </a:t>
            </a:r>
            <a:r>
              <a:rPr sz="2400" spc="-10" dirty="0">
                <a:latin typeface="Arial"/>
                <a:cs typeface="Arial"/>
              </a:rPr>
              <a:t>v0, </a:t>
            </a:r>
            <a:r>
              <a:rPr sz="2400" spc="-5" dirty="0">
                <a:latin typeface="Arial"/>
                <a:cs typeface="Arial"/>
              </a:rPr>
              <a:t>de acordo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as fórmulas:</a:t>
            </a:r>
            <a:endParaRPr sz="2400">
              <a:latin typeface="Arial"/>
              <a:cs typeface="Arial"/>
            </a:endParaRPr>
          </a:p>
          <a:p>
            <a:pPr marL="2058035" marR="2931160">
              <a:lnSpc>
                <a:spcPct val="799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s = s0 + </a:t>
            </a:r>
            <a:r>
              <a:rPr sz="2400" spc="-5" dirty="0">
                <a:latin typeface="Arial"/>
                <a:cs typeface="Arial"/>
              </a:rPr>
              <a:t>v0*t </a:t>
            </a:r>
            <a:r>
              <a:rPr sz="2400" dirty="0">
                <a:latin typeface="Arial"/>
                <a:cs typeface="Arial"/>
              </a:rPr>
              <a:t>+ (a * t *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t)/2  </a:t>
            </a:r>
            <a:r>
              <a:rPr sz="2400" dirty="0">
                <a:latin typeface="Arial"/>
                <a:cs typeface="Arial"/>
              </a:rPr>
              <a:t>v = </a:t>
            </a:r>
            <a:r>
              <a:rPr sz="2400" spc="-10" dirty="0">
                <a:latin typeface="Arial"/>
                <a:cs typeface="Arial"/>
              </a:rPr>
              <a:t>v0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a*t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020"/>
              </a:lnSpc>
            </a:pPr>
            <a:r>
              <a:rPr sz="2400" spc="-5" dirty="0">
                <a:latin typeface="Arial"/>
                <a:cs typeface="Arial"/>
              </a:rPr>
              <a:t>Escreva um programa C# </a:t>
            </a:r>
            <a:r>
              <a:rPr sz="2400" dirty="0">
                <a:latin typeface="Arial"/>
                <a:cs typeface="Arial"/>
              </a:rPr>
              <a:t>completo que capture </a:t>
            </a:r>
            <a:r>
              <a:rPr sz="2400" spc="-5" dirty="0">
                <a:latin typeface="Arial"/>
                <a:cs typeface="Arial"/>
              </a:rPr>
              <a:t>os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valores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310"/>
              </a:lnSpc>
            </a:pPr>
            <a:r>
              <a:rPr sz="2400" spc="-5" dirty="0">
                <a:latin typeface="Arial"/>
                <a:cs typeface="Arial"/>
              </a:rPr>
              <a:t>de s0, </a:t>
            </a:r>
            <a:r>
              <a:rPr sz="2400" spc="-10" dirty="0">
                <a:latin typeface="Arial"/>
                <a:cs typeface="Arial"/>
              </a:rPr>
              <a:t>v0, </a:t>
            </a:r>
            <a:r>
              <a:rPr sz="2400" dirty="0">
                <a:latin typeface="Arial"/>
                <a:cs typeface="Arial"/>
              </a:rPr>
              <a:t>a e </a:t>
            </a:r>
            <a:r>
              <a:rPr sz="2400" spc="-5" dirty="0">
                <a:latin typeface="Arial"/>
                <a:cs typeface="Arial"/>
              </a:rPr>
              <a:t>t, </a:t>
            </a:r>
            <a:r>
              <a:rPr sz="2400" dirty="0">
                <a:latin typeface="Arial"/>
                <a:cs typeface="Arial"/>
              </a:rPr>
              <a:t>fornecidos pelo </a:t>
            </a:r>
            <a:r>
              <a:rPr sz="2400" spc="-5" dirty="0">
                <a:latin typeface="Arial"/>
                <a:cs typeface="Arial"/>
              </a:rPr>
              <a:t>usuário </a:t>
            </a:r>
            <a:r>
              <a:rPr sz="2400" spc="-10" dirty="0">
                <a:latin typeface="Arial"/>
                <a:cs typeface="Arial"/>
              </a:rPr>
              <a:t>via </a:t>
            </a:r>
            <a:r>
              <a:rPr sz="2400" dirty="0">
                <a:latin typeface="Arial"/>
                <a:cs typeface="Arial"/>
              </a:rPr>
              <a:t>teclado, 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calcule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imprima os valores de </a:t>
            </a:r>
            <a:r>
              <a:rPr sz="2400" dirty="0">
                <a:latin typeface="Arial"/>
                <a:cs typeface="Arial"/>
              </a:rPr>
              <a:t>s 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77" y="87566"/>
            <a:ext cx="225107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7535</Words>
  <Application>Microsoft Office PowerPoint</Application>
  <PresentationFormat>Apresentação na tela (4:3)</PresentationFormat>
  <Paragraphs>2185</Paragraphs>
  <Slides>100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100</vt:i4>
      </vt:variant>
    </vt:vector>
  </HeadingPairs>
  <TitlesOfParts>
    <vt:vector size="101" baseType="lpstr">
      <vt:lpstr>Office Theme</vt:lpstr>
      <vt:lpstr>Apresentação do PowerPoint</vt:lpstr>
      <vt:lpstr>Estruturação de programas</vt:lpstr>
      <vt:lpstr>Sub-rotinas</vt:lpstr>
      <vt:lpstr>Sub-rotinas</vt:lpstr>
      <vt:lpstr>Sub-rotinas</vt:lpstr>
      <vt:lpstr>Vantagem do uso de sub-rotinas</vt:lpstr>
      <vt:lpstr>Programando sub-rotinas</vt:lpstr>
      <vt:lpstr>Programando sub-rotinas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Definição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Execução de uma sub-rotina</vt:lpstr>
      <vt:lpstr>Tipos de sub-rotina</vt:lpstr>
      <vt:lpstr>Exemplo de procedimento</vt:lpstr>
      <vt:lpstr>Exemplo de procedimento</vt:lpstr>
      <vt:lpstr>Exemplo de procedimento</vt:lpstr>
      <vt:lpstr>Exemplo de procedimento</vt:lpstr>
      <vt:lpstr>Exemplo de procedimento</vt:lpstr>
      <vt:lpstr>Execução de um procedimento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Execução de um procedimento TESTE DE MESA</vt:lpstr>
      <vt:lpstr>Tipos de sub-rotina</vt:lpstr>
      <vt:lpstr>Exemplo de função</vt:lpstr>
      <vt:lpstr>Exemplo de função</vt:lpstr>
      <vt:lpstr>Exemplo de função</vt:lpstr>
      <vt:lpstr>Exemplo de função</vt:lpstr>
      <vt:lpstr>Exemplo de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Execução de uma função</vt:lpstr>
      <vt:lpstr>Projetando uma sub-rotina</vt:lpstr>
      <vt:lpstr>Projetando uma sub-rotina</vt:lpstr>
      <vt:lpstr>Projetando uma sub-rotina</vt:lpstr>
      <vt:lpstr>Projetando uma sub-rotina</vt:lpstr>
      <vt:lpstr>Exercícios</vt:lpstr>
      <vt:lpstr>Variáveis e escopo</vt:lpstr>
      <vt:lpstr>Variáveis e escopo</vt:lpstr>
      <vt:lpstr>Variáveis e escopo</vt:lpstr>
      <vt:lpstr>Variáveis e escopo</vt:lpstr>
      <vt:lpstr>Variáveis e escopo</vt:lpstr>
      <vt:lpstr>Variáveis e escopo</vt:lpstr>
      <vt:lpstr>Chamadas e parâmetros</vt:lpstr>
      <vt:lpstr>Chamadas e parâmetros</vt:lpstr>
      <vt:lpstr>Chamadas e parâmetros</vt:lpstr>
      <vt:lpstr>Chamadas e parâmetros</vt:lpstr>
      <vt:lpstr>Chamadas e parâmetros</vt:lpstr>
      <vt:lpstr>Chamadas e parâmetros</vt:lpstr>
      <vt:lpstr>Chamadas e parâmetros</vt:lpstr>
      <vt:lpstr>Exercícios</vt:lpstr>
      <vt:lpstr>Apresentação do PowerPoint</vt:lpstr>
      <vt:lpstr>Revisão</vt:lpstr>
      <vt:lpstr>Revisão: Tipos de subrotinas</vt:lpstr>
      <vt:lpstr>Implementação de subrotinas em C#</vt:lpstr>
      <vt:lpstr>Exemplo completo - Procedimento</vt:lpstr>
      <vt:lpstr>Exemplo completo - Função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Subrotinas  (Procedimentos e Funções)</dc:title>
  <dc:creator>Rodrigo</dc:creator>
  <cp:lastModifiedBy>Lucas Santos</cp:lastModifiedBy>
  <cp:revision>5</cp:revision>
  <dcterms:created xsi:type="dcterms:W3CDTF">2021-01-12T00:40:10Z</dcterms:created>
  <dcterms:modified xsi:type="dcterms:W3CDTF">2021-01-12T01:26:13Z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