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5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2397" y="1489963"/>
            <a:ext cx="583920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5461" y="461594"/>
            <a:ext cx="505307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4004" y="2586795"/>
            <a:ext cx="5250180" cy="149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052" y="6460432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2"/>
          <p:cNvGrpSpPr/>
          <p:nvPr/>
        </p:nvGrpSpPr>
        <p:grpSpPr>
          <a:xfrm>
            <a:off x="457200" y="2023277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0" name="object 7"/>
          <p:cNvSpPr txBox="1">
            <a:spLocks noGrp="1"/>
          </p:cNvSpPr>
          <p:nvPr/>
        </p:nvSpPr>
        <p:spPr>
          <a:xfrm>
            <a:off x="2227400" y="2686852"/>
            <a:ext cx="6123065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 err="1">
                <a:solidFill>
                  <a:srgbClr val="FFFFFF"/>
                </a:solidFill>
              </a:rPr>
              <a:t>Fundamentos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de</a:t>
            </a:r>
            <a:r>
              <a:rPr lang="pt-BR" sz="3200" spc="-35" dirty="0">
                <a:solidFill>
                  <a:srgbClr val="FFFFFF"/>
                </a:solidFill>
              </a:rPr>
              <a:t> </a:t>
            </a:r>
            <a:r>
              <a:rPr sz="3200" spc="-20" dirty="0" err="1" smtClean="0">
                <a:solidFill>
                  <a:srgbClr val="FFFFFF"/>
                </a:solidFill>
              </a:rPr>
              <a:t>Programação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965471" y="3515984"/>
            <a:ext cx="4655166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0105" marR="5080" indent="-828040">
              <a:lnSpc>
                <a:spcPct val="100000"/>
              </a:lnSpc>
              <a:spcBef>
                <a:spcPts val="95"/>
              </a:spcBef>
            </a:pPr>
            <a:r>
              <a:rPr lang="pt-BR" sz="2000" spc="-15" dirty="0">
                <a:solidFill>
                  <a:srgbClr val="FFFFFF"/>
                </a:solidFill>
                <a:cs typeface="Calibri"/>
              </a:rPr>
              <a:t>Estruturas </a:t>
            </a:r>
            <a:r>
              <a:rPr lang="pt-BR" sz="2000" spc="-5" dirty="0">
                <a:solidFill>
                  <a:srgbClr val="FFFFFF"/>
                </a:solidFill>
                <a:cs typeface="Calibri"/>
              </a:rPr>
              <a:t>de </a:t>
            </a:r>
            <a:r>
              <a:rPr lang="pt-BR" sz="2000" spc="-20" dirty="0">
                <a:solidFill>
                  <a:srgbClr val="FFFFFF"/>
                </a:solidFill>
                <a:cs typeface="Calibri"/>
              </a:rPr>
              <a:t>Controle  </a:t>
            </a:r>
            <a:r>
              <a:rPr lang="pt-BR" sz="2000" spc="-15" dirty="0">
                <a:solidFill>
                  <a:srgbClr val="FFFFFF"/>
                </a:solidFill>
                <a:cs typeface="Calibri"/>
              </a:rPr>
              <a:t>Alternativa</a:t>
            </a:r>
            <a:endParaRPr lang="pt-BR" sz="2000" dirty="0">
              <a:cs typeface="Calibri"/>
            </a:endParaRPr>
          </a:p>
        </p:txBody>
      </p:sp>
      <p:pic>
        <p:nvPicPr>
          <p:cNvPr id="12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3" y="2619627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461594"/>
            <a:ext cx="6988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 </a:t>
            </a:r>
            <a:r>
              <a:rPr spc="-5" dirty="0"/>
              <a:t>simples: </a:t>
            </a:r>
            <a:r>
              <a:rPr spc="-20" dirty="0"/>
              <a:t>Exemplo</a:t>
            </a:r>
            <a:r>
              <a:rPr dirty="0"/>
              <a:t> 2</a:t>
            </a:r>
          </a:p>
        </p:txBody>
      </p:sp>
      <p:sp>
        <p:nvSpPr>
          <p:cNvPr id="3" name="object 3"/>
          <p:cNvSpPr/>
          <p:nvPr/>
        </p:nvSpPr>
        <p:spPr>
          <a:xfrm>
            <a:off x="2268601" y="1484375"/>
            <a:ext cx="3878579" cy="4402455"/>
          </a:xfrm>
          <a:custGeom>
            <a:avLst/>
            <a:gdLst/>
            <a:ahLst/>
            <a:cxnLst/>
            <a:rect l="l" t="t" r="r" b="b"/>
            <a:pathLst>
              <a:path w="3878579" h="4402455">
                <a:moveTo>
                  <a:pt x="0" y="4402074"/>
                </a:moveTo>
                <a:lnTo>
                  <a:pt x="3878199" y="4402074"/>
                </a:lnTo>
                <a:lnTo>
                  <a:pt x="3878199" y="0"/>
                </a:lnTo>
                <a:lnTo>
                  <a:pt x="0" y="0"/>
                </a:lnTo>
                <a:lnTo>
                  <a:pt x="0" y="44020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7722" y="1479880"/>
            <a:ext cx="27686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1665" algn="l"/>
              </a:tabLst>
            </a:pPr>
            <a:r>
              <a:rPr sz="4000" spc="-5" dirty="0">
                <a:latin typeface="Courier New"/>
                <a:cs typeface="Courier New"/>
              </a:rPr>
              <a:t>x	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40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max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40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EF00EF"/>
                </a:solidFill>
                <a:latin typeface="Courier New"/>
                <a:cs typeface="Courier New"/>
              </a:rPr>
              <a:t>20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28672" y="3407061"/>
          <a:ext cx="3721100" cy="2415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/>
                <a:gridCol w="1066800"/>
                <a:gridCol w="609600"/>
                <a:gridCol w="1403350"/>
              </a:tblGrid>
              <a:tr h="592246">
                <a:tc>
                  <a:txBody>
                    <a:bodyPr/>
                    <a:lstStyle/>
                    <a:p>
                      <a:pPr marL="31750">
                        <a:lnSpc>
                          <a:spcPts val="4125"/>
                        </a:lnSpc>
                      </a:pPr>
                      <a:r>
                        <a:rPr sz="40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4125"/>
                        </a:lnSpc>
                      </a:pPr>
                      <a:r>
                        <a:rPr sz="4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4000" dirty="0"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25"/>
                        </a:lnSpc>
                      </a:pPr>
                      <a:r>
                        <a:rPr sz="4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125"/>
                        </a:lnSpc>
                      </a:pPr>
                      <a:r>
                        <a:rPr sz="4000" spc="-5" dirty="0">
                          <a:latin typeface="Courier New"/>
                          <a:cs typeface="Courier New"/>
                        </a:rPr>
                        <a:t>max</a:t>
                      </a:r>
                      <a:r>
                        <a:rPr sz="4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09899">
                <a:tc>
                  <a:txBody>
                    <a:bodyPr/>
                    <a:lstStyle/>
                    <a:p>
                      <a:pPr marL="31750">
                        <a:lnSpc>
                          <a:spcPts val="4265"/>
                        </a:lnSpc>
                      </a:pPr>
                      <a:r>
                        <a:rPr sz="4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212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4265"/>
                        </a:lnSpc>
                      </a:pPr>
                      <a:r>
                        <a:rPr sz="4000" dirty="0">
                          <a:latin typeface="Courier New"/>
                          <a:cs typeface="Courier New"/>
                        </a:rPr>
                        <a:t>max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265"/>
                        </a:lnSpc>
                      </a:pPr>
                      <a:r>
                        <a:rPr sz="4000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4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461594"/>
            <a:ext cx="6988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 </a:t>
            </a:r>
            <a:r>
              <a:rPr spc="-5" dirty="0"/>
              <a:t>simples: </a:t>
            </a:r>
            <a:r>
              <a:rPr spc="-20" dirty="0"/>
              <a:t>Exemplo</a:t>
            </a:r>
            <a:r>
              <a:rPr dirty="0"/>
              <a:t> 2</a:t>
            </a:r>
          </a:p>
        </p:txBody>
      </p:sp>
      <p:sp>
        <p:nvSpPr>
          <p:cNvPr id="3" name="object 3"/>
          <p:cNvSpPr/>
          <p:nvPr/>
        </p:nvSpPr>
        <p:spPr>
          <a:xfrm>
            <a:off x="2268601" y="1546097"/>
            <a:ext cx="3878579" cy="3170555"/>
          </a:xfrm>
          <a:custGeom>
            <a:avLst/>
            <a:gdLst/>
            <a:ahLst/>
            <a:cxnLst/>
            <a:rect l="l" t="t" r="r" b="b"/>
            <a:pathLst>
              <a:path w="3878579" h="3170554">
                <a:moveTo>
                  <a:pt x="0" y="3170301"/>
                </a:moveTo>
                <a:lnTo>
                  <a:pt x="3878199" y="3170301"/>
                </a:lnTo>
                <a:lnTo>
                  <a:pt x="3878199" y="0"/>
                </a:lnTo>
                <a:lnTo>
                  <a:pt x="0" y="0"/>
                </a:lnTo>
                <a:lnTo>
                  <a:pt x="0" y="31703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42" y="1535684"/>
            <a:ext cx="7856220" cy="458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70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ourier New"/>
                <a:cs typeface="Courier New"/>
              </a:rPr>
              <a:t>x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4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 marL="1957070">
              <a:lnSpc>
                <a:spcPct val="100000"/>
              </a:lnSpc>
              <a:tabLst>
                <a:tab pos="3786504" algn="l"/>
              </a:tabLst>
            </a:pPr>
            <a:r>
              <a:rPr sz="4000" spc="-5" dirty="0">
                <a:latin typeface="Courier New"/>
                <a:cs typeface="Courier New"/>
              </a:rPr>
              <a:t>max</a:t>
            </a:r>
            <a:r>
              <a:rPr sz="4000" spc="5" dirty="0"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=	</a:t>
            </a:r>
            <a:r>
              <a:rPr sz="4000" spc="-5" dirty="0">
                <a:solidFill>
                  <a:srgbClr val="EF00EF"/>
                </a:solidFill>
                <a:latin typeface="Courier New"/>
                <a:cs typeface="Courier New"/>
              </a:rPr>
              <a:t>20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Courier New"/>
              <a:cs typeface="Courier New"/>
            </a:endParaRPr>
          </a:p>
          <a:p>
            <a:pPr marL="2566670" marR="2232025" indent="-609600">
              <a:lnSpc>
                <a:spcPct val="100000"/>
              </a:lnSpc>
              <a:tabLst>
                <a:tab pos="3786504" algn="l"/>
                <a:tab pos="4396105" algn="l"/>
              </a:tabLst>
            </a:pPr>
            <a:r>
              <a:rPr sz="40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4000" spc="-5" dirty="0">
                <a:latin typeface="Courier New"/>
                <a:cs typeface="Courier New"/>
              </a:rPr>
              <a:t>x	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&gt;	</a:t>
            </a:r>
            <a:r>
              <a:rPr sz="4000" spc="-5" dirty="0">
                <a:latin typeface="Courier New"/>
                <a:cs typeface="Courier New"/>
              </a:rPr>
              <a:t>max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4000" spc="-5" dirty="0">
                <a:latin typeface="Courier New"/>
                <a:cs typeface="Courier New"/>
              </a:rPr>
              <a:t>max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40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x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Observação: </a:t>
            </a:r>
            <a:r>
              <a:rPr sz="3000" dirty="0">
                <a:latin typeface="Arial"/>
                <a:cs typeface="Arial"/>
              </a:rPr>
              <a:t>Se </a:t>
            </a:r>
            <a:r>
              <a:rPr sz="3000" spc="-5" dirty="0">
                <a:latin typeface="Arial"/>
                <a:cs typeface="Arial"/>
              </a:rPr>
              <a:t>houver </a:t>
            </a:r>
            <a:r>
              <a:rPr sz="3000" dirty="0">
                <a:latin typeface="Arial"/>
                <a:cs typeface="Arial"/>
              </a:rPr>
              <a:t>só </a:t>
            </a:r>
            <a:r>
              <a:rPr sz="3000" spc="-5" dirty="0">
                <a:latin typeface="Arial"/>
                <a:cs typeface="Arial"/>
              </a:rPr>
              <a:t>um </a:t>
            </a:r>
            <a:r>
              <a:rPr sz="3000" dirty="0">
                <a:latin typeface="Arial"/>
                <a:cs typeface="Arial"/>
              </a:rPr>
              <a:t>comando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no  bloco não </a:t>
            </a:r>
            <a:r>
              <a:rPr sz="3000" dirty="0">
                <a:latin typeface="Arial"/>
                <a:cs typeface="Arial"/>
              </a:rPr>
              <a:t>é </a:t>
            </a:r>
            <a:r>
              <a:rPr sz="3000" spc="-5" dirty="0">
                <a:latin typeface="Arial"/>
                <a:cs typeface="Arial"/>
              </a:rPr>
              <a:t>necessário usar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chaves.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461594"/>
            <a:ext cx="6988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 </a:t>
            </a:r>
            <a:r>
              <a:rPr spc="-5" dirty="0"/>
              <a:t>simples: </a:t>
            </a:r>
            <a:r>
              <a:rPr spc="-20" dirty="0"/>
              <a:t>Exemplo</a:t>
            </a:r>
            <a:r>
              <a:rPr dirty="0"/>
              <a:t> 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4340"/>
            <a:ext cx="5294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Imprimir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MAIOR </a:t>
            </a:r>
            <a:r>
              <a:rPr sz="3200" spc="-15" dirty="0">
                <a:latin typeface="Calibri"/>
                <a:cs typeface="Calibri"/>
              </a:rPr>
              <a:t>entre </a:t>
            </a:r>
            <a:r>
              <a:rPr sz="3200" dirty="0">
                <a:latin typeface="Calibri"/>
                <a:cs typeface="Calibri"/>
              </a:rPr>
              <a:t>A 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2344801"/>
            <a:ext cx="7661275" cy="38182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200" dirty="0">
                <a:latin typeface="Courier New"/>
                <a:cs typeface="Courier New"/>
              </a:rPr>
              <a:t>Main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2200" b="1" spc="4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args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426720" marR="4533265">
              <a:lnSpc>
                <a:spcPct val="100000"/>
              </a:lnSpc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200" dirty="0">
                <a:latin typeface="Courier New"/>
                <a:cs typeface="Courier New"/>
              </a:rPr>
              <a:t>maior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   </a:t>
            </a:r>
            <a:r>
              <a:rPr sz="2200" spc="-5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EF00EF"/>
                </a:solidFill>
                <a:latin typeface="Courier New"/>
                <a:cs typeface="Courier New"/>
              </a:rPr>
              <a:t>9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maior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maior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76390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maior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Console.WriteLine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"\nMAIOR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maior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017" y="461594"/>
            <a:ext cx="5826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 </a:t>
            </a:r>
            <a:r>
              <a:rPr dirty="0"/>
              <a:t>dupla:</a:t>
            </a:r>
            <a:r>
              <a:rPr spc="-40" dirty="0"/>
              <a:t> </a:t>
            </a:r>
            <a:r>
              <a:rPr spc="-35" dirty="0"/>
              <a:t>Sintaxe</a:t>
            </a:r>
          </a:p>
        </p:txBody>
      </p:sp>
      <p:sp>
        <p:nvSpPr>
          <p:cNvPr id="3" name="object 3"/>
          <p:cNvSpPr/>
          <p:nvPr/>
        </p:nvSpPr>
        <p:spPr>
          <a:xfrm>
            <a:off x="1979676" y="1412875"/>
            <a:ext cx="4186554" cy="5016500"/>
          </a:xfrm>
          <a:custGeom>
            <a:avLst/>
            <a:gdLst/>
            <a:ahLst/>
            <a:cxnLst/>
            <a:rect l="l" t="t" r="r" b="b"/>
            <a:pathLst>
              <a:path w="4186554" h="5016500">
                <a:moveTo>
                  <a:pt x="0" y="5016500"/>
                </a:moveTo>
                <a:lnTo>
                  <a:pt x="4186174" y="5016500"/>
                </a:lnTo>
                <a:lnTo>
                  <a:pt x="4186174" y="0"/>
                </a:lnTo>
                <a:lnTo>
                  <a:pt x="0" y="0"/>
                </a:lnTo>
                <a:lnTo>
                  <a:pt x="0" y="5016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8670" y="1410969"/>
            <a:ext cx="3988435" cy="491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4000" b="1" spc="-6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4000" spc="-5" dirty="0">
                <a:latin typeface="Courier New"/>
                <a:cs typeface="Courier New"/>
              </a:rPr>
              <a:t>condicao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comandos1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comandos2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461594"/>
            <a:ext cx="6141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 </a:t>
            </a:r>
            <a:r>
              <a:rPr spc="-5" dirty="0"/>
              <a:t>dupla:</a:t>
            </a:r>
            <a:r>
              <a:rPr spc="-10" dirty="0"/>
              <a:t> </a:t>
            </a:r>
            <a:r>
              <a:rPr spc="-2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650" y="1822386"/>
            <a:ext cx="7661275" cy="38182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200" dirty="0">
                <a:latin typeface="Courier New"/>
                <a:cs typeface="Courier New"/>
              </a:rPr>
              <a:t>Main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2200" b="1" spc="40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args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426720" marR="4533265">
              <a:lnSpc>
                <a:spcPct val="100000"/>
              </a:lnSpc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200" dirty="0">
                <a:latin typeface="Courier New"/>
                <a:cs typeface="Courier New"/>
              </a:rPr>
              <a:t>maior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   </a:t>
            </a:r>
            <a:r>
              <a:rPr sz="2200" spc="-5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EF00EF"/>
                </a:solidFill>
                <a:latin typeface="Courier New"/>
                <a:cs typeface="Courier New"/>
              </a:rPr>
              <a:t>9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maior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maior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76327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maior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Console.WriteLine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"\nMAIOR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maior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461594"/>
            <a:ext cx="6141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 </a:t>
            </a:r>
            <a:r>
              <a:rPr spc="-5" dirty="0"/>
              <a:t>dupla:</a:t>
            </a:r>
            <a:r>
              <a:rPr spc="-10" dirty="0"/>
              <a:t> </a:t>
            </a:r>
            <a:r>
              <a:rPr spc="-20" dirty="0"/>
              <a:t>Exemplo</a:t>
            </a:r>
          </a:p>
        </p:txBody>
      </p:sp>
      <p:sp>
        <p:nvSpPr>
          <p:cNvPr id="3" name="object 3"/>
          <p:cNvSpPr/>
          <p:nvPr/>
        </p:nvSpPr>
        <p:spPr>
          <a:xfrm>
            <a:off x="755650" y="1401825"/>
            <a:ext cx="7661275" cy="5170805"/>
          </a:xfrm>
          <a:custGeom>
            <a:avLst/>
            <a:gdLst/>
            <a:ahLst/>
            <a:cxnLst/>
            <a:rect l="l" t="t" r="r" b="b"/>
            <a:pathLst>
              <a:path w="7661275" h="5170805">
                <a:moveTo>
                  <a:pt x="0" y="5170424"/>
                </a:moveTo>
                <a:lnTo>
                  <a:pt x="7661275" y="5170424"/>
                </a:lnTo>
                <a:lnTo>
                  <a:pt x="7661275" y="0"/>
                </a:lnTo>
                <a:lnTo>
                  <a:pt x="0" y="0"/>
                </a:lnTo>
                <a:lnTo>
                  <a:pt x="0" y="51704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644" y="1428115"/>
            <a:ext cx="7430770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200" dirty="0">
                <a:latin typeface="Courier New"/>
                <a:cs typeface="Courier New"/>
              </a:rPr>
              <a:t>Main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2200" b="1" spc="40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args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maior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EF00EF"/>
                </a:solidFill>
                <a:latin typeface="Courier New"/>
                <a:cs typeface="Courier New"/>
              </a:rPr>
              <a:t>9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453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maior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453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maior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Console.WriteLine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"\nMAIOR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maior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890" y="496950"/>
            <a:ext cx="7498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Alternativa </a:t>
            </a:r>
            <a:r>
              <a:rPr sz="4000" spc="-5" dirty="0"/>
              <a:t>múltipla </a:t>
            </a:r>
            <a:r>
              <a:rPr sz="4000" spc="-10" dirty="0"/>
              <a:t>escolha:</a:t>
            </a:r>
            <a:r>
              <a:rPr sz="4000" spc="-15" dirty="0"/>
              <a:t> </a:t>
            </a:r>
            <a:r>
              <a:rPr sz="4000" spc="-40" dirty="0"/>
              <a:t>Sintaxe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195576" y="1620837"/>
            <a:ext cx="4464050" cy="4832350"/>
          </a:xfrm>
          <a:custGeom>
            <a:avLst/>
            <a:gdLst/>
            <a:ahLst/>
            <a:cxnLst/>
            <a:rect l="l" t="t" r="r" b="b"/>
            <a:pathLst>
              <a:path w="4464050" h="4832350">
                <a:moveTo>
                  <a:pt x="0" y="4832350"/>
                </a:moveTo>
                <a:lnTo>
                  <a:pt x="4464050" y="4832350"/>
                </a:lnTo>
                <a:lnTo>
                  <a:pt x="4464050" y="0"/>
                </a:lnTo>
                <a:lnTo>
                  <a:pt x="0" y="0"/>
                </a:lnTo>
                <a:lnTo>
                  <a:pt x="0" y="4832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4570" y="1636522"/>
            <a:ext cx="3855720" cy="4728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switch</a:t>
            </a:r>
            <a:r>
              <a:rPr sz="2800" b="1" spc="-7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expressão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2800" spc="-5" dirty="0">
                <a:latin typeface="Courier New"/>
                <a:cs typeface="Courier New"/>
              </a:rPr>
              <a:t>V1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8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C1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439420" marR="216535" indent="1913889">
              <a:lnSpc>
                <a:spcPct val="100000"/>
              </a:lnSpc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br</a:t>
            </a:r>
            <a:r>
              <a:rPr sz="2800" b="1" spc="-15" dirty="0">
                <a:solidFill>
                  <a:srgbClr val="00009F"/>
                </a:solidFill>
                <a:latin typeface="Courier New"/>
                <a:cs typeface="Courier New"/>
              </a:rPr>
              <a:t>e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ak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2800" spc="-5" dirty="0">
                <a:latin typeface="Courier New"/>
                <a:cs typeface="Courier New"/>
              </a:rPr>
              <a:t>V2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C2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2353945">
              <a:lnSpc>
                <a:spcPct val="100000"/>
              </a:lnSpc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2800" spc="-5" dirty="0">
                <a:latin typeface="Courier New"/>
                <a:cs typeface="Courier New"/>
              </a:rPr>
              <a:t>Vn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Cn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439420" marR="216535" indent="1913889">
              <a:lnSpc>
                <a:spcPct val="100000"/>
              </a:lnSpc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br</a:t>
            </a:r>
            <a:r>
              <a:rPr sz="2800" b="1" spc="-15" dirty="0">
                <a:solidFill>
                  <a:srgbClr val="00009F"/>
                </a:solidFill>
                <a:latin typeface="Courier New"/>
                <a:cs typeface="Courier New"/>
              </a:rPr>
              <a:t>e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ak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default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Cn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269" y="461594"/>
            <a:ext cx="6362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 </a:t>
            </a:r>
            <a:r>
              <a:rPr dirty="0"/>
              <a:t>múltipla</a:t>
            </a:r>
            <a:r>
              <a:rPr spc="-40" dirty="0"/>
              <a:t> </a:t>
            </a:r>
            <a:r>
              <a:rPr spc="-5" dirty="0"/>
              <a:t>escolha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2452" y="644845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0312" y="1130236"/>
            <a:ext cx="6726555" cy="5728335"/>
          </a:xfrm>
          <a:custGeom>
            <a:avLst/>
            <a:gdLst/>
            <a:ahLst/>
            <a:cxnLst/>
            <a:rect l="l" t="t" r="r" b="b"/>
            <a:pathLst>
              <a:path w="6726555" h="5728334">
                <a:moveTo>
                  <a:pt x="6726174" y="5727760"/>
                </a:moveTo>
                <a:lnTo>
                  <a:pt x="6726174" y="0"/>
                </a:lnTo>
                <a:lnTo>
                  <a:pt x="0" y="0"/>
                </a:lnTo>
                <a:lnTo>
                  <a:pt x="0" y="57277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9242" y="1168095"/>
            <a:ext cx="6500495" cy="563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40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epoca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50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 numero do trimestre:"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spc="-5" dirty="0">
                <a:latin typeface="Courier New"/>
                <a:cs typeface="Courier New"/>
              </a:rPr>
              <a:t>epoca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switch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epoca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case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"verao"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"outono"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case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"inverno"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case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"primavera"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default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"Trimestre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invalido"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692" y="461594"/>
            <a:ext cx="4281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Problema</a:t>
            </a:r>
            <a:r>
              <a:rPr spc="-25" dirty="0"/>
              <a:t> </a:t>
            </a:r>
            <a:r>
              <a:rPr spc="-3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02905" cy="3369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7409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Construir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algoritmo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ler </a:t>
            </a:r>
            <a:r>
              <a:rPr sz="3200" spc="-5" dirty="0">
                <a:latin typeface="Calibri"/>
                <a:cs typeface="Calibri"/>
              </a:rPr>
              <a:t>os  </a:t>
            </a:r>
            <a:r>
              <a:rPr sz="3200" spc="-15" dirty="0">
                <a:latin typeface="Calibri"/>
                <a:cs typeface="Calibri"/>
              </a:rPr>
              <a:t>coeficientes </a:t>
            </a:r>
            <a:r>
              <a:rPr sz="3200" spc="5" dirty="0">
                <a:latin typeface="Calibri"/>
                <a:cs typeface="Calibri"/>
              </a:rPr>
              <a:t>A, </a:t>
            </a:r>
            <a:r>
              <a:rPr sz="3200" dirty="0">
                <a:latin typeface="Calibri"/>
                <a:cs typeface="Calibri"/>
              </a:rPr>
              <a:t>B e C </a:t>
            </a:r>
            <a:r>
              <a:rPr sz="3200" spc="-5" dirty="0">
                <a:latin typeface="Calibri"/>
                <a:cs typeface="Calibri"/>
              </a:rPr>
              <a:t>de uma equação do  segundo </a:t>
            </a:r>
            <a:r>
              <a:rPr sz="3200" spc="-15" dirty="0">
                <a:latin typeface="Calibri"/>
                <a:cs typeface="Calibri"/>
              </a:rPr>
              <a:t>grau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se: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b="1" spc="-15" dirty="0">
                <a:latin typeface="Calibri"/>
                <a:cs typeface="Calibri"/>
              </a:rPr>
              <a:t>Delta </a:t>
            </a:r>
            <a:r>
              <a:rPr sz="2800" b="1" spc="-20" dirty="0">
                <a:latin typeface="Calibri"/>
                <a:cs typeface="Calibri"/>
              </a:rPr>
              <a:t>for negativo</a:t>
            </a:r>
            <a:r>
              <a:rPr sz="2800" spc="-2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imprimir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mensagem “Não há  solução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real”.</a:t>
            </a:r>
            <a:endParaRPr sz="2800">
              <a:latin typeface="Calibri"/>
              <a:cs typeface="Calibri"/>
            </a:endParaRPr>
          </a:p>
          <a:p>
            <a:pPr marL="756285" marR="123063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b="1" spc="-15" dirty="0">
                <a:latin typeface="Calibri"/>
                <a:cs typeface="Calibri"/>
              </a:rPr>
              <a:t>Delta </a:t>
            </a:r>
            <a:r>
              <a:rPr sz="2800" b="1" spc="-20" dirty="0">
                <a:latin typeface="Calibri"/>
                <a:cs typeface="Calibri"/>
              </a:rPr>
              <a:t>for </a:t>
            </a:r>
            <a:r>
              <a:rPr sz="2800" b="1" spc="-5" dirty="0">
                <a:latin typeface="Calibri"/>
                <a:cs typeface="Calibri"/>
              </a:rPr>
              <a:t>maior ou igual a </a:t>
            </a:r>
            <a:r>
              <a:rPr sz="2800" b="1" spc="-20" dirty="0">
                <a:latin typeface="Calibri"/>
                <a:cs typeface="Calibri"/>
              </a:rPr>
              <a:t>zero</a:t>
            </a:r>
            <a:r>
              <a:rPr sz="2800" spc="-2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calcular e  </a:t>
            </a:r>
            <a:r>
              <a:rPr sz="2800" spc="-10" dirty="0">
                <a:latin typeface="Calibri"/>
                <a:cs typeface="Calibri"/>
              </a:rPr>
              <a:t>imprimir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25" dirty="0">
                <a:latin typeface="Calibri"/>
                <a:cs typeface="Calibri"/>
              </a:rPr>
              <a:t>raízes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equação.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Resolução </a:t>
            </a:r>
            <a:r>
              <a:rPr dirty="0"/>
              <a:t>– </a:t>
            </a:r>
            <a:r>
              <a:rPr spc="-20" dirty="0"/>
              <a:t>Passo</a:t>
            </a:r>
            <a:r>
              <a:rPr spc="-60" dirty="0"/>
              <a:t> </a:t>
            </a:r>
            <a:r>
              <a:rPr dirty="0"/>
              <a:t>1/5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4861"/>
            <a:ext cx="7928609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Enunciado </a:t>
            </a:r>
            <a:r>
              <a:rPr sz="32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está</a:t>
            </a:r>
            <a:r>
              <a:rPr sz="32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entendido?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  <a:tab pos="3851275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spc="-10" dirty="0">
                <a:latin typeface="Calibri"/>
                <a:cs typeface="Calibri"/>
              </a:rPr>
              <a:t>resolver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problema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necessário saber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5" dirty="0">
                <a:latin typeface="Calibri"/>
                <a:cs typeface="Calibri"/>
              </a:rPr>
              <a:t>equação de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2º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grau.	</a:t>
            </a:r>
            <a:r>
              <a:rPr sz="3200" spc="-25" dirty="0">
                <a:latin typeface="Calibri"/>
                <a:cs typeface="Calibri"/>
              </a:rPr>
              <a:t>Esta </a:t>
            </a:r>
            <a:r>
              <a:rPr sz="3200" spc="-5" dirty="0">
                <a:latin typeface="Calibri"/>
                <a:cs typeface="Calibri"/>
              </a:rPr>
              <a:t>equação </a:t>
            </a:r>
            <a:r>
              <a:rPr sz="3200" spc="-15" dirty="0">
                <a:latin typeface="Calibri"/>
                <a:cs typeface="Calibri"/>
              </a:rPr>
              <a:t>tem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5" dirty="0">
                <a:latin typeface="Calibri"/>
                <a:cs typeface="Calibri"/>
              </a:rPr>
              <a:t>seguinte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57571"/>
            <a:ext cx="1212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onde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1362" y="4437543"/>
            <a:ext cx="2467337" cy="952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3074" y="6182044"/>
            <a:ext cx="2189751" cy="353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936" y="512190"/>
            <a:ext cx="63455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" dirty="0"/>
              <a:t>Operadores </a:t>
            </a:r>
            <a:r>
              <a:rPr sz="3800" spc="-5" dirty="0"/>
              <a:t>relacionais </a:t>
            </a:r>
            <a:r>
              <a:rPr sz="3800" dirty="0"/>
              <a:t>e</a:t>
            </a:r>
            <a:r>
              <a:rPr sz="3800" spc="-35" dirty="0"/>
              <a:t> </a:t>
            </a:r>
            <a:r>
              <a:rPr sz="3800" spc="-10" dirty="0"/>
              <a:t>lógicos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400057"/>
            <a:ext cx="7905115" cy="5101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Os operadores relacionais </a:t>
            </a:r>
            <a:r>
              <a:rPr sz="3000" dirty="0">
                <a:latin typeface="Calibri"/>
                <a:cs typeface="Calibri"/>
              </a:rPr>
              <a:t>em </a:t>
            </a:r>
            <a:r>
              <a:rPr sz="3000" spc="-5" dirty="0">
                <a:latin typeface="Calibri"/>
                <a:cs typeface="Calibri"/>
              </a:rPr>
              <a:t>C#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são:</a:t>
            </a:r>
            <a:endParaRPr sz="3000">
              <a:latin typeface="Calibri"/>
              <a:cs typeface="Calibri"/>
            </a:endParaRPr>
          </a:p>
          <a:p>
            <a:pPr marL="1839595">
              <a:lnSpc>
                <a:spcPct val="100000"/>
              </a:lnSpc>
              <a:spcBef>
                <a:spcPts val="685"/>
              </a:spcBef>
              <a:tabLst>
                <a:tab pos="2341880" algn="l"/>
              </a:tabLst>
            </a:pPr>
            <a:r>
              <a:rPr sz="2800" spc="-5" dirty="0">
                <a:solidFill>
                  <a:srgbClr val="E60C20"/>
                </a:solidFill>
                <a:latin typeface="Calibri"/>
                <a:cs typeface="Calibri"/>
              </a:rPr>
              <a:t>&lt;	</a:t>
            </a:r>
            <a:r>
              <a:rPr sz="2800" spc="-5" dirty="0">
                <a:latin typeface="Calibri"/>
                <a:cs typeface="Calibri"/>
              </a:rPr>
              <a:t>menor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endParaRPr sz="2800">
              <a:latin typeface="Calibri"/>
              <a:cs typeface="Calibri"/>
            </a:endParaRPr>
          </a:p>
          <a:p>
            <a:pPr marL="1839595">
              <a:lnSpc>
                <a:spcPct val="100000"/>
              </a:lnSpc>
              <a:spcBef>
                <a:spcPts val="670"/>
              </a:spcBef>
              <a:tabLst>
                <a:tab pos="2341880" algn="l"/>
              </a:tabLst>
            </a:pPr>
            <a:r>
              <a:rPr sz="2800" spc="-5" dirty="0">
                <a:solidFill>
                  <a:srgbClr val="E60C20"/>
                </a:solidFill>
                <a:latin typeface="Calibri"/>
                <a:cs typeface="Calibri"/>
              </a:rPr>
              <a:t>&gt;	</a:t>
            </a:r>
            <a:r>
              <a:rPr sz="2800" spc="-5" dirty="0">
                <a:latin typeface="Calibri"/>
                <a:cs typeface="Calibri"/>
              </a:rPr>
              <a:t>maior</a:t>
            </a:r>
            <a:r>
              <a:rPr sz="2800" spc="-10" dirty="0">
                <a:latin typeface="Calibri"/>
                <a:cs typeface="Calibri"/>
              </a:rPr>
              <a:t> que</a:t>
            </a:r>
            <a:endParaRPr sz="2800">
              <a:latin typeface="Calibri"/>
              <a:cs typeface="Calibri"/>
            </a:endParaRPr>
          </a:p>
          <a:p>
            <a:pPr marL="1758950">
              <a:lnSpc>
                <a:spcPct val="100000"/>
              </a:lnSpc>
              <a:spcBef>
                <a:spcPts val="675"/>
              </a:spcBef>
              <a:tabLst>
                <a:tab pos="2357120" algn="l"/>
              </a:tabLst>
            </a:pPr>
            <a:r>
              <a:rPr sz="2800" spc="-5" dirty="0">
                <a:solidFill>
                  <a:srgbClr val="E60C20"/>
                </a:solidFill>
                <a:latin typeface="Calibri"/>
                <a:cs typeface="Calibri"/>
              </a:rPr>
              <a:t>&lt;=	</a:t>
            </a:r>
            <a:r>
              <a:rPr sz="2800" spc="-5" dirty="0">
                <a:latin typeface="Calibri"/>
                <a:cs typeface="Calibri"/>
              </a:rPr>
              <a:t>menor ou igual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endParaRPr sz="2800">
              <a:latin typeface="Calibri"/>
              <a:cs typeface="Calibri"/>
            </a:endParaRPr>
          </a:p>
          <a:p>
            <a:pPr marL="1758950">
              <a:lnSpc>
                <a:spcPct val="100000"/>
              </a:lnSpc>
              <a:spcBef>
                <a:spcPts val="675"/>
              </a:spcBef>
              <a:tabLst>
                <a:tab pos="2357120" algn="l"/>
              </a:tabLst>
            </a:pPr>
            <a:r>
              <a:rPr sz="2800" spc="-5" dirty="0">
                <a:solidFill>
                  <a:srgbClr val="E60C20"/>
                </a:solidFill>
                <a:latin typeface="Calibri"/>
                <a:cs typeface="Calibri"/>
              </a:rPr>
              <a:t>&gt;=	</a:t>
            </a:r>
            <a:r>
              <a:rPr sz="2800" spc="-5" dirty="0">
                <a:latin typeface="Calibri"/>
                <a:cs typeface="Calibri"/>
              </a:rPr>
              <a:t>maior ou igual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endParaRPr sz="2800">
              <a:latin typeface="Calibri"/>
              <a:cs typeface="Calibri"/>
            </a:endParaRPr>
          </a:p>
          <a:p>
            <a:pPr marL="1758950">
              <a:lnSpc>
                <a:spcPct val="100000"/>
              </a:lnSpc>
              <a:spcBef>
                <a:spcPts val="670"/>
              </a:spcBef>
              <a:tabLst>
                <a:tab pos="2357120" algn="l"/>
              </a:tabLst>
            </a:pPr>
            <a:r>
              <a:rPr sz="2800" spc="-5" dirty="0">
                <a:solidFill>
                  <a:srgbClr val="E60C20"/>
                </a:solidFill>
                <a:latin typeface="Calibri"/>
                <a:cs typeface="Calibri"/>
              </a:rPr>
              <a:t>==	</a:t>
            </a:r>
            <a:r>
              <a:rPr sz="2800" spc="-5" dirty="0">
                <a:latin typeface="Calibri"/>
                <a:cs typeface="Calibri"/>
              </a:rPr>
              <a:t>igual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758950">
              <a:lnSpc>
                <a:spcPct val="100000"/>
              </a:lnSpc>
              <a:spcBef>
                <a:spcPts val="675"/>
              </a:spcBef>
              <a:tabLst>
                <a:tab pos="2376805" algn="l"/>
              </a:tabLst>
            </a:pPr>
            <a:r>
              <a:rPr sz="2800" spc="-5" dirty="0">
                <a:solidFill>
                  <a:srgbClr val="E60C20"/>
                </a:solidFill>
                <a:latin typeface="Calibri"/>
                <a:cs typeface="Calibri"/>
              </a:rPr>
              <a:t>!=	</a:t>
            </a:r>
            <a:r>
              <a:rPr sz="2800" spc="-10" dirty="0">
                <a:latin typeface="Calibri"/>
                <a:cs typeface="Calibri"/>
              </a:rPr>
              <a:t>diferente de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852B34"/>
              </a:buClr>
              <a:buSzPct val="69642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Estes operadores </a:t>
            </a:r>
            <a:r>
              <a:rPr sz="2800" spc="-5" dirty="0">
                <a:latin typeface="Calibri"/>
                <a:cs typeface="Calibri"/>
              </a:rPr>
              <a:t>comparam </a:t>
            </a:r>
            <a:r>
              <a:rPr sz="2800" spc="-10" dirty="0">
                <a:latin typeface="Calibri"/>
                <a:cs typeface="Calibri"/>
              </a:rPr>
              <a:t>dois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valores.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852B34"/>
              </a:buClr>
              <a:buSzPct val="69642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O resultado </a:t>
            </a:r>
            <a:r>
              <a:rPr sz="2800" spc="-10" dirty="0">
                <a:latin typeface="Calibri"/>
                <a:cs typeface="Calibri"/>
              </a:rPr>
              <a:t>produzido </a:t>
            </a:r>
            <a:r>
              <a:rPr sz="2800" spc="-5" dirty="0">
                <a:latin typeface="Calibri"/>
                <a:cs typeface="Calibri"/>
              </a:rPr>
              <a:t>por um operador relacional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Calibri"/>
                <a:cs typeface="Calibri"/>
              </a:rPr>
              <a:t>true </a:t>
            </a:r>
            <a:r>
              <a:rPr sz="2800" spc="-10" dirty="0">
                <a:latin typeface="Calibri"/>
                <a:cs typeface="Calibri"/>
              </a:rPr>
              <a:t>(verdadeiro) </a:t>
            </a:r>
            <a:r>
              <a:rPr sz="2800" spc="-5" dirty="0">
                <a:latin typeface="Calibri"/>
                <a:cs typeface="Calibri"/>
              </a:rPr>
              <a:t>ou </a:t>
            </a:r>
            <a:r>
              <a:rPr sz="2800" i="1" spc="-10" dirty="0">
                <a:latin typeface="Calibri"/>
                <a:cs typeface="Calibri"/>
              </a:rPr>
              <a:t>false</a:t>
            </a:r>
            <a:r>
              <a:rPr sz="2800" i="1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(falso).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Resolução </a:t>
            </a:r>
            <a:r>
              <a:rPr dirty="0"/>
              <a:t>– </a:t>
            </a:r>
            <a:r>
              <a:rPr spc="-20" dirty="0"/>
              <a:t>Passo</a:t>
            </a:r>
            <a:r>
              <a:rPr spc="-60" dirty="0"/>
              <a:t> </a:t>
            </a:r>
            <a:r>
              <a:rPr dirty="0"/>
              <a:t>2/5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29880" cy="324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Quais 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variáveis serão</a:t>
            </a:r>
            <a:r>
              <a:rPr sz="32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necessárias?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6705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A, </a:t>
            </a:r>
            <a:r>
              <a:rPr sz="3200" spc="-25" dirty="0">
                <a:latin typeface="Calibri"/>
                <a:cs typeface="Calibri"/>
              </a:rPr>
              <a:t>B, </a:t>
            </a:r>
            <a:r>
              <a:rPr sz="3200" dirty="0">
                <a:latin typeface="Calibri"/>
                <a:cs typeface="Calibri"/>
              </a:rPr>
              <a:t>C e </a:t>
            </a:r>
            <a:r>
              <a:rPr sz="3200" spc="-105" dirty="0">
                <a:latin typeface="Calibri"/>
                <a:cs typeface="Calibri"/>
              </a:rPr>
              <a:t>DELTA </a:t>
            </a:r>
            <a:r>
              <a:rPr sz="3200" spc="-15" dirty="0">
                <a:latin typeface="Calibri"/>
                <a:cs typeface="Calibri"/>
              </a:rPr>
              <a:t>serão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5" dirty="0">
                <a:latin typeface="Calibri"/>
                <a:cs typeface="Calibri"/>
              </a:rPr>
              <a:t>variáveis </a:t>
            </a:r>
            <a:r>
              <a:rPr sz="3200" spc="-10" dirty="0">
                <a:latin typeface="Calibri"/>
                <a:cs typeface="Calibri"/>
              </a:rPr>
              <a:t>reais </a:t>
            </a:r>
            <a:r>
              <a:rPr sz="3200" spc="-5" dirty="0">
                <a:latin typeface="Calibri"/>
                <a:cs typeface="Calibri"/>
              </a:rPr>
              <a:t>que  </a:t>
            </a:r>
            <a:r>
              <a:rPr sz="3200" spc="-15" dirty="0">
                <a:latin typeface="Calibri"/>
                <a:cs typeface="Calibri"/>
              </a:rPr>
              <a:t>comporão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fórmula </a:t>
            </a:r>
            <a:r>
              <a:rPr sz="3200" spc="-5" dirty="0">
                <a:latin typeface="Calibri"/>
                <a:cs typeface="Calibri"/>
              </a:rPr>
              <a:t>da equação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acima.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Serão </a:t>
            </a:r>
            <a:r>
              <a:rPr sz="3200" spc="-5" dirty="0">
                <a:latin typeface="Calibri"/>
                <a:cs typeface="Calibri"/>
              </a:rPr>
              <a:t>necessárias </a:t>
            </a:r>
            <a:r>
              <a:rPr sz="3200" dirty="0">
                <a:latin typeface="Calibri"/>
                <a:cs typeface="Calibri"/>
              </a:rPr>
              <a:t>mais </a:t>
            </a:r>
            <a:r>
              <a:rPr sz="3200" spc="-5" dirty="0">
                <a:latin typeface="Calibri"/>
                <a:cs typeface="Calibri"/>
              </a:rPr>
              <a:t>duas </a:t>
            </a:r>
            <a:r>
              <a:rPr sz="3200" spc="-15" dirty="0">
                <a:latin typeface="Calibri"/>
                <a:cs typeface="Calibri"/>
              </a:rPr>
              <a:t>variáveis </a:t>
            </a:r>
            <a:r>
              <a:rPr sz="3200" spc="-10" dirty="0">
                <a:latin typeface="Calibri"/>
                <a:cs typeface="Calibri"/>
              </a:rPr>
              <a:t>reais </a:t>
            </a:r>
            <a:r>
              <a:rPr sz="3200" spc="-5" dirty="0">
                <a:latin typeface="Calibri"/>
                <a:cs typeface="Calibri"/>
              </a:rPr>
              <a:t>X1 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X2 que </a:t>
            </a:r>
            <a:r>
              <a:rPr sz="3200" spc="-15" dirty="0">
                <a:latin typeface="Calibri"/>
                <a:cs typeface="Calibri"/>
              </a:rPr>
              <a:t>serão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5" dirty="0">
                <a:latin typeface="Calibri"/>
                <a:cs typeface="Calibri"/>
              </a:rPr>
              <a:t>raízes </a:t>
            </a:r>
            <a:r>
              <a:rPr sz="3200" spc="-10" dirty="0">
                <a:latin typeface="Calibri"/>
                <a:cs typeface="Calibri"/>
              </a:rPr>
              <a:t>da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equação.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Resolução </a:t>
            </a:r>
            <a:r>
              <a:rPr dirty="0"/>
              <a:t>– </a:t>
            </a:r>
            <a:r>
              <a:rPr spc="-20" dirty="0"/>
              <a:t>Passo</a:t>
            </a:r>
            <a:r>
              <a:rPr spc="-60" dirty="0"/>
              <a:t> </a:t>
            </a:r>
            <a:r>
              <a:rPr dirty="0"/>
              <a:t>3/5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798434" cy="332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Quais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métodos 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serão</a:t>
            </a:r>
            <a:r>
              <a:rPr sz="32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utilizados?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Por </a:t>
            </a:r>
            <a:r>
              <a:rPr sz="3200" dirty="0">
                <a:latin typeface="Calibri"/>
                <a:cs typeface="Calibri"/>
              </a:rPr>
              <a:t>se </a:t>
            </a:r>
            <a:r>
              <a:rPr sz="3200" spc="-25" dirty="0">
                <a:latin typeface="Calibri"/>
                <a:cs typeface="Calibri"/>
              </a:rPr>
              <a:t>tratar </a:t>
            </a:r>
            <a:r>
              <a:rPr sz="3200" spc="-5" dirty="0">
                <a:latin typeface="Calibri"/>
                <a:cs typeface="Calibri"/>
              </a:rPr>
              <a:t>de uma </a:t>
            </a:r>
            <a:r>
              <a:rPr sz="3200" spc="-15" dirty="0">
                <a:latin typeface="Calibri"/>
                <a:cs typeface="Calibri"/>
              </a:rPr>
              <a:t>condição, </a:t>
            </a:r>
            <a:r>
              <a:rPr sz="3200" spc="-10" dirty="0">
                <a:latin typeface="Calibri"/>
                <a:cs typeface="Calibri"/>
              </a:rPr>
              <a:t>utilizaremos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5" dirty="0">
                <a:latin typeface="Calibri"/>
                <a:cs typeface="Calibri"/>
              </a:rPr>
              <a:t>estrutura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alternativa.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4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solidFill>
                  <a:srgbClr val="21218A"/>
                </a:solidFill>
                <a:latin typeface="Courier New"/>
                <a:cs typeface="Courier New"/>
              </a:rPr>
              <a:t>if-else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Resolução </a:t>
            </a:r>
            <a:r>
              <a:rPr dirty="0"/>
              <a:t>– </a:t>
            </a:r>
            <a:r>
              <a:rPr spc="-20" dirty="0"/>
              <a:t>Passo</a:t>
            </a:r>
            <a:r>
              <a:rPr spc="-60" dirty="0"/>
              <a:t> </a:t>
            </a:r>
            <a:r>
              <a:rPr dirty="0"/>
              <a:t>4/5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39" y="1319911"/>
            <a:ext cx="8753475" cy="521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700" dirty="0">
                <a:latin typeface="Courier New"/>
                <a:cs typeface="Courier New"/>
              </a:rPr>
              <a:t>Main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b="1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700" b="1" spc="3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args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spc="-5" dirty="0">
                <a:latin typeface="Courier New"/>
                <a:cs typeface="Courier New"/>
              </a:rPr>
              <a:t>b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spc="-5" dirty="0">
                <a:latin typeface="Courier New"/>
                <a:cs typeface="Courier New"/>
              </a:rPr>
              <a:t>c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delta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spc="-5" dirty="0">
                <a:latin typeface="Courier New"/>
                <a:cs typeface="Courier New"/>
              </a:rPr>
              <a:t>x1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x2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da equação (A B C):</a:t>
            </a:r>
            <a:r>
              <a:rPr sz="1700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spc="2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700" spc="2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271780" marR="3133725" algn="just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a = Convert.ToDouble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Console.ReadLine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700" dirty="0">
                <a:latin typeface="Courier New"/>
                <a:cs typeface="Courier New"/>
              </a:rPr>
              <a:t>b = Convert.ToDouble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Console.ReadLine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700" dirty="0">
                <a:latin typeface="Courier New"/>
                <a:cs typeface="Courier New"/>
              </a:rPr>
              <a:t>c = Convert.ToDouble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Console.ReadLine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700" dirty="0">
                <a:latin typeface="Courier New"/>
                <a:cs typeface="Courier New"/>
              </a:rPr>
              <a:t>delta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(</a:t>
            </a:r>
            <a:r>
              <a:rPr sz="1700" dirty="0">
                <a:latin typeface="Courier New"/>
                <a:cs typeface="Courier New"/>
              </a:rPr>
              <a:t>b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700" dirty="0">
                <a:latin typeface="Courier New"/>
                <a:cs typeface="Courier New"/>
              </a:rPr>
              <a:t>b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7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700" dirty="0">
                <a:latin typeface="Courier New"/>
                <a:cs typeface="Courier New"/>
              </a:rPr>
              <a:t>c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delta 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&gt;=</a:t>
            </a:r>
            <a:r>
              <a:rPr sz="17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2130" marR="339471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x1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(-</a:t>
            </a:r>
            <a:r>
              <a:rPr sz="1700" spc="5" dirty="0">
                <a:latin typeface="Courier New"/>
                <a:cs typeface="Courier New"/>
              </a:rPr>
              <a:t>b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700" dirty="0">
                <a:latin typeface="Courier New"/>
                <a:cs typeface="Courier New"/>
              </a:rPr>
              <a:t>Math.Sqrt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delta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)) / (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700" spc="-5" dirty="0">
                <a:latin typeface="Courier New"/>
                <a:cs typeface="Courier New"/>
              </a:rPr>
              <a:t>x2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(-</a:t>
            </a:r>
            <a:r>
              <a:rPr sz="1700" spc="5" dirty="0">
                <a:latin typeface="Courier New"/>
                <a:cs typeface="Courier New"/>
              </a:rPr>
              <a:t>b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- </a:t>
            </a:r>
            <a:r>
              <a:rPr sz="1700" dirty="0">
                <a:latin typeface="Courier New"/>
                <a:cs typeface="Courier New"/>
              </a:rPr>
              <a:t>Math.Sqrt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delta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)) /</a:t>
            </a:r>
            <a:r>
              <a:rPr sz="17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"Raízes 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da equação: 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{0}, {1}"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spc="5" dirty="0">
                <a:latin typeface="Courier New"/>
                <a:cs typeface="Courier New"/>
              </a:rPr>
              <a:t>x1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x2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Courier New"/>
                <a:cs typeface="Courier New"/>
              </a:rPr>
              <a:t>Console.WriteLine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"Não existem raízes</a:t>
            </a:r>
            <a:r>
              <a:rPr sz="17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reais"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Resolução </a:t>
            </a:r>
            <a:r>
              <a:rPr dirty="0"/>
              <a:t>– </a:t>
            </a:r>
            <a:r>
              <a:rPr spc="-20" dirty="0"/>
              <a:t>Passo</a:t>
            </a:r>
            <a:r>
              <a:rPr spc="-60" dirty="0"/>
              <a:t> </a:t>
            </a:r>
            <a:r>
              <a:rPr dirty="0"/>
              <a:t>5/5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105650" cy="431863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5" dirty="0">
                <a:latin typeface="Calibri"/>
                <a:cs typeface="Calibri"/>
              </a:rPr>
              <a:t>Testar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algoritmo.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Por </a:t>
            </a:r>
            <a:r>
              <a:rPr sz="3200" spc="-25" dirty="0">
                <a:latin typeface="Calibri"/>
                <a:cs typeface="Calibri"/>
              </a:rPr>
              <a:t>exemplo, faça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30" dirty="0">
                <a:latin typeface="Calibri"/>
                <a:cs typeface="Calibri"/>
              </a:rPr>
              <a:t>teste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mesa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5" dirty="0">
                <a:latin typeface="Calibri"/>
                <a:cs typeface="Calibri"/>
              </a:rPr>
              <a:t>seguinte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entrada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=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B =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C =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3141980" algn="l"/>
              </a:tabLst>
            </a:pPr>
            <a:r>
              <a:rPr sz="3200" spc="-5" dirty="0">
                <a:latin typeface="Calibri"/>
                <a:cs typeface="Calibri"/>
              </a:rPr>
              <a:t>Saída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esperada:	</a:t>
            </a:r>
            <a:r>
              <a:rPr sz="3200" dirty="0">
                <a:latin typeface="Calibri"/>
                <a:cs typeface="Calibri"/>
              </a:rPr>
              <a:t>-1 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-4.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4178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-1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62" y="739775"/>
            <a:ext cx="7200900" cy="2413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630"/>
              </a:lnSpc>
              <a:tabLst>
                <a:tab pos="656590" algn="l"/>
              </a:tabLst>
            </a:pPr>
            <a:r>
              <a:rPr sz="1600" spc="-5" dirty="0">
                <a:latin typeface="Courier New"/>
                <a:cs typeface="Courier New"/>
              </a:rPr>
              <a:t>3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265" y="1224825"/>
          <a:ext cx="5805169" cy="3892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243205"/>
                <a:gridCol w="243840"/>
                <a:gridCol w="245109"/>
                <a:gridCol w="4735830"/>
              </a:tblGrid>
              <a:tr h="236726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2895">
                        <a:lnSpc>
                          <a:spcPts val="16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41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353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6680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2895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0953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9690">
                        <a:lnSpc>
                          <a:spcPts val="17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903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4203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794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0480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0480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0607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41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794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0607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</a:t>
                      </a:r>
                      <a:r>
                        <a:rPr sz="16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6125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9012">
                <a:tc>
                  <a:txBody>
                    <a:bodyPr/>
                    <a:lstStyle/>
                    <a:p>
                      <a:pPr marL="31750">
                        <a:lnSpc>
                          <a:spcPts val="17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5315" y="934338"/>
            <a:ext cx="885190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4	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825"/>
              </a:lnSpc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5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934075" y="1455800"/>
          <a:ext cx="3093719" cy="4857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/>
                <a:gridCol w="403224"/>
                <a:gridCol w="374015"/>
                <a:gridCol w="412750"/>
                <a:gridCol w="561975"/>
                <a:gridCol w="375285"/>
                <a:gridCol w="403225"/>
              </a:tblGrid>
              <a:tr h="373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12" name="object 12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4300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-10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3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315" y="93433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916" y="934338"/>
            <a:ext cx="6502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182" y="1178179"/>
            <a:ext cx="50361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a = 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600" spc="-5" dirty="0">
                <a:latin typeface="Courier New"/>
                <a:cs typeface="Courier New"/>
              </a:rPr>
              <a:t>b = 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600" spc="-5" dirty="0">
                <a:latin typeface="Courier New"/>
                <a:cs typeface="Courier New"/>
              </a:rPr>
              <a:t>c = 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600" spc="-5" dirty="0">
                <a:latin typeface="Courier New"/>
                <a:cs typeface="Courier New"/>
              </a:rPr>
              <a:t>delta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(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-5" dirty="0">
                <a:latin typeface="Courier New"/>
                <a:cs typeface="Courier New"/>
              </a:rPr>
              <a:t>b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-5" dirty="0">
                <a:latin typeface="Courier New"/>
                <a:cs typeface="Courier New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315" y="1178179"/>
            <a:ext cx="5767705" cy="393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10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delta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&gt;=</a:t>
            </a:r>
            <a:r>
              <a:rPr sz="16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11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66775" indent="-854710">
              <a:lnSpc>
                <a:spcPct val="100000"/>
              </a:lnSpc>
              <a:buAutoNum type="arabicPlain" startAt="12"/>
              <a:tabLst>
                <a:tab pos="866775" algn="l"/>
                <a:tab pos="867410" algn="l"/>
              </a:tabLst>
            </a:pPr>
            <a:r>
              <a:rPr sz="1600" spc="-5" dirty="0">
                <a:latin typeface="Courier New"/>
                <a:cs typeface="Courier New"/>
              </a:rPr>
              <a:t>x1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(-</a:t>
            </a:r>
            <a:r>
              <a:rPr sz="1600" spc="-5" dirty="0">
                <a:latin typeface="Courier New"/>
                <a:cs typeface="Courier New"/>
              </a:rPr>
              <a:t>b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600" spc="-5" dirty="0">
                <a:latin typeface="Courier New"/>
                <a:cs typeface="Courier New"/>
              </a:rPr>
              <a:t>Math.Sqrt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)) /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866775" indent="-854710">
              <a:lnSpc>
                <a:spcPct val="100000"/>
              </a:lnSpc>
              <a:buAutoNum type="arabicPlain" startAt="12"/>
              <a:tabLst>
                <a:tab pos="866775" algn="l"/>
                <a:tab pos="867410" algn="l"/>
              </a:tabLst>
            </a:pPr>
            <a:r>
              <a:rPr sz="1600" spc="-5" dirty="0">
                <a:latin typeface="Courier New"/>
                <a:cs typeface="Courier New"/>
              </a:rPr>
              <a:t>x2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(-</a:t>
            </a:r>
            <a:r>
              <a:rPr sz="1600" spc="-5" dirty="0">
                <a:latin typeface="Courier New"/>
                <a:cs typeface="Courier New"/>
              </a:rPr>
              <a:t>b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- </a:t>
            </a:r>
            <a:r>
              <a:rPr sz="1600" spc="-5" dirty="0">
                <a:latin typeface="Courier New"/>
                <a:cs typeface="Courier New"/>
              </a:rPr>
              <a:t>Math.Sqrt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)) /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buAutoNum type="arabicPlain" startAt="12"/>
              <a:tabLst>
                <a:tab pos="621665" algn="l"/>
                <a:tab pos="867410" algn="l"/>
                <a:tab pos="868044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"Raízes: {0},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  15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16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17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621665" algn="l"/>
                <a:tab pos="867410" algn="l"/>
              </a:tabLst>
            </a:pPr>
            <a:r>
              <a:rPr sz="1600" spc="-5" dirty="0">
                <a:latin typeface="Courier New"/>
                <a:cs typeface="Courier New"/>
              </a:rPr>
              <a:t>18		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"Não existem raízes 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re 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19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20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962" y="981075"/>
            <a:ext cx="7200900" cy="241300"/>
          </a:xfrm>
          <a:custGeom>
            <a:avLst/>
            <a:gdLst/>
            <a:ahLst/>
            <a:cxnLst/>
            <a:rect l="l" t="t" r="r" b="b"/>
            <a:pathLst>
              <a:path w="7200900" h="241300">
                <a:moveTo>
                  <a:pt x="0" y="241300"/>
                </a:moveTo>
                <a:lnTo>
                  <a:pt x="7200900" y="241300"/>
                </a:lnTo>
                <a:lnTo>
                  <a:pt x="72009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06182" y="1154429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4075" y="1455800"/>
          <a:ext cx="3093719" cy="4857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/>
                <a:gridCol w="403224"/>
                <a:gridCol w="374015"/>
                <a:gridCol w="412750"/>
                <a:gridCol w="561975"/>
                <a:gridCol w="375285"/>
                <a:gridCol w="403225"/>
              </a:tblGrid>
              <a:tr h="373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96862" y="5346636"/>
            <a:ext cx="4923155" cy="1322705"/>
          </a:xfrm>
          <a:prstGeom prst="rect">
            <a:avLst/>
          </a:prstGeom>
          <a:solidFill>
            <a:srgbClr val="000000"/>
          </a:solidFill>
          <a:ln w="38100">
            <a:solidFill>
              <a:srgbClr val="677E34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os coeficientes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C):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71120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AutoNum type="arabicPlain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8" name="object 8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437" y="1206500"/>
          <a:ext cx="8957940" cy="5103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30"/>
                <a:gridCol w="570229"/>
                <a:gridCol w="403859"/>
                <a:gridCol w="374650"/>
                <a:gridCol w="413384"/>
                <a:gridCol w="562609"/>
                <a:gridCol w="375920"/>
                <a:gridCol w="403859"/>
              </a:tblGrid>
              <a:tr h="241300">
                <a:tc gridSpan="4">
                  <a:txBody>
                    <a:bodyPr/>
                    <a:lstStyle/>
                    <a:p>
                      <a:pPr marL="46990">
                        <a:lnSpc>
                          <a:spcPts val="1720"/>
                        </a:lnSpc>
                        <a:tabLst>
                          <a:tab pos="6553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5	a =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6830">
                        <a:lnSpc>
                          <a:spcPts val="1530"/>
                        </a:lnSpc>
                      </a:pPr>
                      <a:r>
                        <a:rPr sz="1600" b="1" spc="-5" dirty="0">
                          <a:solidFill>
                            <a:srgbClr val="F9C090"/>
                          </a:solidFill>
                          <a:latin typeface="Arial"/>
                          <a:cs typeface="Arial"/>
                        </a:rPr>
                        <a:t>TESTE </a:t>
                      </a:r>
                      <a:r>
                        <a:rPr sz="1600" b="1" spc="-10" dirty="0">
                          <a:solidFill>
                            <a:srgbClr val="F9C09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45" dirty="0">
                          <a:solidFill>
                            <a:srgbClr val="F9C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9C090"/>
                          </a:solidFill>
                          <a:latin typeface="Arial"/>
                          <a:cs typeface="Arial"/>
                        </a:rPr>
                        <a:t>MESA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8460">
                <a:tc rowSpan="13">
                  <a:txBody>
                    <a:bodyPr/>
                    <a:lstStyle/>
                    <a:p>
                      <a:pPr marL="655955" indent="-609600">
                        <a:lnSpc>
                          <a:spcPts val="1739"/>
                        </a:lnSpc>
                        <a:buAutoNum type="arabicPlain" startAt="6"/>
                        <a:tabLst>
                          <a:tab pos="655955" algn="l"/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185420">
                        <a:lnSpc>
                          <a:spcPct val="100000"/>
                        </a:lnSpc>
                        <a:buAutoNum type="arabicPlain" startAt="6"/>
                        <a:tabLst>
                          <a:tab pos="655320" algn="l"/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 = 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8	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2865">
                        <a:lnSpc>
                          <a:spcPct val="100000"/>
                        </a:lnSpc>
                        <a:buAutoNum type="arabicPlain" startAt="12"/>
                        <a:tabLst>
                          <a:tab pos="656590" algn="l"/>
                          <a:tab pos="901700" algn="l"/>
                          <a:tab pos="90233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  15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3500">
                        <a:lnSpc>
                          <a:spcPct val="100000"/>
                        </a:lnSpc>
                        <a:tabLst>
                          <a:tab pos="656590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7340" marR="17621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os coeficientes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(A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B C): 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7112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AutoNum type="arabicPlain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030" indent="-608965">
              <a:lnSpc>
                <a:spcPct val="100000"/>
              </a:lnSpc>
              <a:buAutoNum type="arabicPlain" startAt="3"/>
              <a:tabLst>
                <a:tab pos="621030" algn="l"/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a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6182" y="1154429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9" name="object 9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437" y="1449450"/>
          <a:ext cx="8957940" cy="4860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30"/>
                <a:gridCol w="570229"/>
                <a:gridCol w="403859"/>
                <a:gridCol w="374650"/>
                <a:gridCol w="413384"/>
                <a:gridCol w="562609"/>
                <a:gridCol w="375920"/>
                <a:gridCol w="403859"/>
              </a:tblGrid>
              <a:tr h="241300">
                <a:tc>
                  <a:txBody>
                    <a:bodyPr/>
                    <a:lstStyle/>
                    <a:p>
                      <a:pPr marL="46990">
                        <a:lnSpc>
                          <a:spcPts val="1725"/>
                        </a:lnSpc>
                        <a:tabLst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6	b =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505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135509">
                <a:tc rowSpan="13">
                  <a:txBody>
                    <a:bodyPr/>
                    <a:lstStyle/>
                    <a:p>
                      <a:pPr marL="655320" indent="-608965">
                        <a:lnSpc>
                          <a:spcPts val="1745"/>
                        </a:lnSpc>
                        <a:buAutoNum type="arabicPlain" startAt="7"/>
                        <a:tabLst>
                          <a:tab pos="655320" algn="l"/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 =</a:t>
                      </a:r>
                      <a:r>
                        <a:rPr sz="16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2505710">
                        <a:lnSpc>
                          <a:spcPct val="100000"/>
                        </a:lnSpc>
                        <a:buAutoNum type="arabicPlain" startAt="7"/>
                        <a:tabLst>
                          <a:tab pos="655320" algn="l"/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2865">
                        <a:lnSpc>
                          <a:spcPct val="100000"/>
                        </a:lnSpc>
                        <a:buAutoNum type="arabicPlain" startAt="12"/>
                        <a:tabLst>
                          <a:tab pos="656590" algn="l"/>
                          <a:tab pos="901700" algn="l"/>
                          <a:tab pos="90233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  15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3500">
                        <a:lnSpc>
                          <a:spcPct val="100000"/>
                        </a:lnSpc>
                        <a:tabLst>
                          <a:tab pos="656590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7340" marR="17621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os coeficientes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(A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B C): 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7112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AutoNum type="arabicPlain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030" indent="-608965">
              <a:lnSpc>
                <a:spcPct val="100000"/>
              </a:lnSpc>
              <a:buAutoNum type="arabicPlain" startAt="3"/>
              <a:tabLst>
                <a:tab pos="621030" algn="l"/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a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6182" y="1154429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9" name="object 9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437" y="1455800"/>
          <a:ext cx="8957940" cy="4857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30"/>
                <a:gridCol w="570229"/>
                <a:gridCol w="403859"/>
                <a:gridCol w="374650"/>
                <a:gridCol w="413384"/>
                <a:gridCol w="562609"/>
                <a:gridCol w="375920"/>
                <a:gridCol w="403859"/>
              </a:tblGrid>
              <a:tr h="212725">
                <a:tc>
                  <a:txBody>
                    <a:bodyPr/>
                    <a:lstStyle/>
                    <a:p>
                      <a:pPr marL="46990">
                        <a:lnSpc>
                          <a:spcPts val="1575"/>
                        </a:lnSpc>
                        <a:tabLst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6	b =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05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305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160909">
                <a:tc rowSpan="2">
                  <a:txBody>
                    <a:bodyPr/>
                    <a:lstStyle/>
                    <a:p>
                      <a:pPr marL="46990">
                        <a:lnSpc>
                          <a:spcPts val="1775"/>
                        </a:lnSpc>
                        <a:spcBef>
                          <a:spcPts val="25"/>
                        </a:spcBef>
                        <a:tabLst>
                          <a:tab pos="6553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7	c =</a:t>
                      </a:r>
                      <a:r>
                        <a:rPr sz="16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80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93243">
                <a:tc rowSpan="12">
                  <a:txBody>
                    <a:bodyPr/>
                    <a:lstStyle/>
                    <a:p>
                      <a:pPr marL="46990" marR="250571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6553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8	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2865">
                        <a:lnSpc>
                          <a:spcPct val="100000"/>
                        </a:lnSpc>
                        <a:buAutoNum type="arabicPlain" startAt="12"/>
                        <a:tabLst>
                          <a:tab pos="656590" algn="l"/>
                          <a:tab pos="901700" algn="l"/>
                          <a:tab pos="90233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  15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3500">
                        <a:lnSpc>
                          <a:spcPct val="100000"/>
                        </a:lnSpc>
                        <a:tabLst>
                          <a:tab pos="656590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7340" marR="17621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os coeficientes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(A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B C): 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ts val="1614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177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7112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AutoNum type="arabicPlain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030" indent="-608965">
              <a:lnSpc>
                <a:spcPct val="100000"/>
              </a:lnSpc>
              <a:buAutoNum type="arabicPlain" startAt="3"/>
              <a:tabLst>
                <a:tab pos="621030" algn="l"/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a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6182" y="1154429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9" name="object 9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437" y="1455800"/>
          <a:ext cx="8957940" cy="4857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30"/>
                <a:gridCol w="570229"/>
                <a:gridCol w="403859"/>
                <a:gridCol w="374650"/>
                <a:gridCol w="413384"/>
                <a:gridCol w="562609"/>
                <a:gridCol w="375920"/>
                <a:gridCol w="403859"/>
              </a:tblGrid>
              <a:tr h="373634">
                <a:tc rowSpan="2">
                  <a:txBody>
                    <a:bodyPr/>
                    <a:lstStyle/>
                    <a:p>
                      <a:pPr marL="655955" indent="-609600">
                        <a:lnSpc>
                          <a:spcPts val="1700"/>
                        </a:lnSpc>
                        <a:buAutoNum type="arabicPlain" startAt="6"/>
                        <a:tabLst>
                          <a:tab pos="655955" algn="l"/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16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5320" indent="-608965">
                        <a:lnSpc>
                          <a:spcPts val="1885"/>
                        </a:lnSpc>
                        <a:buAutoNum type="arabicPlain" startAt="6"/>
                        <a:tabLst>
                          <a:tab pos="655320" algn="l"/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 =</a:t>
                      </a:r>
                      <a:r>
                        <a:rPr sz="16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946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46990">
                        <a:lnSpc>
                          <a:spcPts val="1800"/>
                        </a:lnSpc>
                        <a:tabLst>
                          <a:tab pos="6553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8	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166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411352">
                <a:tc rowSpan="11">
                  <a:txBody>
                    <a:bodyPr/>
                    <a:lstStyle/>
                    <a:p>
                      <a:pPr marL="46990">
                        <a:lnSpc>
                          <a:spcPts val="187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2865">
                        <a:lnSpc>
                          <a:spcPct val="100000"/>
                        </a:lnSpc>
                        <a:buAutoNum type="arabicPlain" startAt="12"/>
                        <a:tabLst>
                          <a:tab pos="656590" algn="l"/>
                          <a:tab pos="901700" algn="l"/>
                          <a:tab pos="90233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  15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3500">
                        <a:lnSpc>
                          <a:spcPct val="100000"/>
                        </a:lnSpc>
                        <a:tabLst>
                          <a:tab pos="656590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7340" marR="17621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os coeficientes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(A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B C): 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ts val="1614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936" y="512190"/>
            <a:ext cx="63455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" dirty="0"/>
              <a:t>Operadores </a:t>
            </a:r>
            <a:r>
              <a:rPr sz="3800" spc="-5" dirty="0"/>
              <a:t>relacionais </a:t>
            </a:r>
            <a:r>
              <a:rPr sz="3800" dirty="0"/>
              <a:t>e</a:t>
            </a:r>
            <a:r>
              <a:rPr sz="3800" spc="-35" dirty="0"/>
              <a:t> </a:t>
            </a:r>
            <a:r>
              <a:rPr sz="3800" spc="-10" dirty="0"/>
              <a:t>lógicos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05865"/>
            <a:ext cx="7434580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0650" indent="-34353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Os operadores </a:t>
            </a:r>
            <a:r>
              <a:rPr sz="3000" dirty="0">
                <a:latin typeface="Calibri"/>
                <a:cs typeface="Calibri"/>
              </a:rPr>
              <a:t>lógicos combinam </a:t>
            </a:r>
            <a:r>
              <a:rPr sz="3000" spc="-10" dirty="0">
                <a:latin typeface="Calibri"/>
                <a:cs typeface="Calibri"/>
              </a:rPr>
              <a:t>expressões  </a:t>
            </a:r>
            <a:r>
              <a:rPr sz="3000" spc="-5" dirty="0">
                <a:latin typeface="Calibri"/>
                <a:cs typeface="Calibri"/>
              </a:rPr>
              <a:t>lógicas (ou booleanas).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Operadores:</a:t>
            </a:r>
            <a:endParaRPr sz="3000">
              <a:latin typeface="Calibri"/>
              <a:cs typeface="Calibri"/>
            </a:endParaRPr>
          </a:p>
          <a:p>
            <a:pPr marL="1126490">
              <a:lnSpc>
                <a:spcPct val="100000"/>
              </a:lnSpc>
              <a:spcBef>
                <a:spcPts val="725"/>
              </a:spcBef>
              <a:tabLst>
                <a:tab pos="1819910" algn="l"/>
              </a:tabLst>
            </a:pPr>
            <a:r>
              <a:rPr sz="3000" dirty="0">
                <a:solidFill>
                  <a:srgbClr val="E60C20"/>
                </a:solidFill>
                <a:latin typeface="Calibri"/>
                <a:cs typeface="Calibri"/>
              </a:rPr>
              <a:t>&amp;&amp;	</a:t>
            </a:r>
            <a:r>
              <a:rPr sz="3000" spc="-5" dirty="0">
                <a:latin typeface="Calibri"/>
                <a:cs typeface="Calibri"/>
              </a:rPr>
              <a:t>operador </a:t>
            </a:r>
            <a:r>
              <a:rPr sz="3000" spc="-10" dirty="0">
                <a:latin typeface="Calibri"/>
                <a:cs typeface="Calibri"/>
              </a:rPr>
              <a:t>binário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(AND)</a:t>
            </a:r>
            <a:endParaRPr sz="3000">
              <a:latin typeface="Calibri"/>
              <a:cs typeface="Calibri"/>
            </a:endParaRPr>
          </a:p>
          <a:p>
            <a:pPr marL="1251585">
              <a:lnSpc>
                <a:spcPct val="100000"/>
              </a:lnSpc>
              <a:spcBef>
                <a:spcPts val="650"/>
              </a:spcBef>
              <a:tabLst>
                <a:tab pos="1854835" algn="l"/>
              </a:tabLst>
            </a:pPr>
            <a:r>
              <a:rPr sz="2600" dirty="0">
                <a:solidFill>
                  <a:srgbClr val="E60C20"/>
                </a:solidFill>
                <a:latin typeface="Calibri"/>
                <a:cs typeface="Calibri"/>
              </a:rPr>
              <a:t>||	</a:t>
            </a:r>
            <a:r>
              <a:rPr sz="2600" spc="-5" dirty="0">
                <a:latin typeface="Calibri"/>
                <a:cs typeface="Calibri"/>
              </a:rPr>
              <a:t>operador binário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(OR)</a:t>
            </a:r>
            <a:endParaRPr sz="2600">
              <a:latin typeface="Calibri"/>
              <a:cs typeface="Calibri"/>
            </a:endParaRPr>
          </a:p>
          <a:p>
            <a:pPr marL="1251585">
              <a:lnSpc>
                <a:spcPct val="100000"/>
              </a:lnSpc>
              <a:spcBef>
                <a:spcPts val="625"/>
              </a:spcBef>
              <a:tabLst>
                <a:tab pos="1732914" algn="l"/>
              </a:tabLst>
            </a:pPr>
            <a:r>
              <a:rPr sz="2600" dirty="0">
                <a:solidFill>
                  <a:srgbClr val="E60C20"/>
                </a:solidFill>
                <a:latin typeface="Calibri"/>
                <a:cs typeface="Calibri"/>
              </a:rPr>
              <a:t>!	</a:t>
            </a:r>
            <a:r>
              <a:rPr sz="2600" spc="-5" dirty="0">
                <a:latin typeface="Calibri"/>
                <a:cs typeface="Calibri"/>
              </a:rPr>
              <a:t>operador unário de </a:t>
            </a:r>
            <a:r>
              <a:rPr sz="2600" dirty="0">
                <a:latin typeface="Calibri"/>
                <a:cs typeface="Calibri"/>
              </a:rPr>
              <a:t>NEGAÇÃO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(NOT)</a:t>
            </a:r>
            <a:endParaRPr sz="2600">
              <a:latin typeface="Calibri"/>
              <a:cs typeface="Calibri"/>
            </a:endParaRPr>
          </a:p>
          <a:p>
            <a:pPr marL="355600" marR="826769" indent="-343535">
              <a:lnSpc>
                <a:spcPct val="100000"/>
              </a:lnSpc>
              <a:spcBef>
                <a:spcPts val="69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Expressões </a:t>
            </a:r>
            <a:r>
              <a:rPr sz="3000" dirty="0">
                <a:latin typeface="Calibri"/>
                <a:cs typeface="Calibri"/>
              </a:rPr>
              <a:t>compostas </a:t>
            </a:r>
            <a:r>
              <a:rPr sz="3000" spc="-5" dirty="0">
                <a:latin typeface="Calibri"/>
                <a:cs typeface="Calibri"/>
              </a:rPr>
              <a:t>por &amp;&amp; ou || são  </a:t>
            </a:r>
            <a:r>
              <a:rPr sz="3000" dirty="0">
                <a:latin typeface="Calibri"/>
                <a:cs typeface="Calibri"/>
              </a:rPr>
              <a:t>avaliadas </a:t>
            </a:r>
            <a:r>
              <a:rPr sz="3000" spc="-10" dirty="0">
                <a:latin typeface="Calibri"/>
                <a:cs typeface="Calibri"/>
              </a:rPr>
              <a:t>da </a:t>
            </a:r>
            <a:r>
              <a:rPr sz="3000" spc="-5" dirty="0">
                <a:latin typeface="Calibri"/>
                <a:cs typeface="Calibri"/>
              </a:rPr>
              <a:t>esquerda para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direita.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2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avaliação termina assim que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resultado for  conhecido.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7112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AutoNum type="arabicPlain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030" indent="-608965">
              <a:lnSpc>
                <a:spcPct val="100000"/>
              </a:lnSpc>
              <a:buAutoNum type="arabicPlain" startAt="3"/>
              <a:tabLst>
                <a:tab pos="621030" algn="l"/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a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6182" y="1154429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9" name="object 9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437" y="1455800"/>
          <a:ext cx="8957940" cy="4857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30"/>
                <a:gridCol w="570229"/>
                <a:gridCol w="403859"/>
                <a:gridCol w="374650"/>
                <a:gridCol w="413384"/>
                <a:gridCol w="562609"/>
                <a:gridCol w="375920"/>
                <a:gridCol w="403859"/>
              </a:tblGrid>
              <a:tr h="373634">
                <a:tc rowSpan="3">
                  <a:txBody>
                    <a:bodyPr/>
                    <a:lstStyle/>
                    <a:p>
                      <a:pPr marL="655955" indent="-609600">
                        <a:lnSpc>
                          <a:spcPts val="1700"/>
                        </a:lnSpc>
                        <a:buAutoNum type="arabicPlain" startAt="6"/>
                        <a:tabLst>
                          <a:tab pos="655955" algn="l"/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185420">
                        <a:lnSpc>
                          <a:spcPct val="100000"/>
                        </a:lnSpc>
                        <a:buAutoNum type="arabicPlain" startAt="6"/>
                        <a:tabLst>
                          <a:tab pos="655320" algn="l"/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 = 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8	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242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2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142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49351">
                <a:tc rowSpan="2">
                  <a:txBody>
                    <a:bodyPr/>
                    <a:lstStyle/>
                    <a:p>
                      <a:pPr marL="46990">
                        <a:lnSpc>
                          <a:spcPts val="173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00" b="1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919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81813">
                <a:tc rowSpan="10">
                  <a:txBody>
                    <a:bodyPr/>
                    <a:lstStyle/>
                    <a:p>
                      <a:pPr marL="46990">
                        <a:lnSpc>
                          <a:spcPts val="1755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2865">
                        <a:lnSpc>
                          <a:spcPct val="100000"/>
                        </a:lnSpc>
                        <a:buAutoNum type="arabicPlain" startAt="12"/>
                        <a:tabLst>
                          <a:tab pos="656590" algn="l"/>
                          <a:tab pos="901700" algn="l"/>
                          <a:tab pos="90233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  15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3500">
                        <a:lnSpc>
                          <a:spcPct val="100000"/>
                        </a:lnSpc>
                        <a:tabLst>
                          <a:tab pos="656590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7340" marR="17621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os coeficientes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(A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B C): 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ts val="1614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168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7112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AutoNum type="arabicPlain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030" indent="-608965">
              <a:lnSpc>
                <a:spcPct val="100000"/>
              </a:lnSpc>
              <a:buAutoNum type="arabicPlain" startAt="3"/>
              <a:tabLst>
                <a:tab pos="621030" algn="l"/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a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6182" y="1154429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9" name="object 9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437" y="1455800"/>
          <a:ext cx="8957940" cy="4857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30"/>
                <a:gridCol w="570229"/>
                <a:gridCol w="403859"/>
                <a:gridCol w="374650"/>
                <a:gridCol w="413384"/>
                <a:gridCol w="562609"/>
                <a:gridCol w="375920"/>
                <a:gridCol w="403859"/>
              </a:tblGrid>
              <a:tr h="373634">
                <a:tc rowSpan="3">
                  <a:txBody>
                    <a:bodyPr/>
                    <a:lstStyle/>
                    <a:p>
                      <a:pPr marL="655955" indent="-609600">
                        <a:lnSpc>
                          <a:spcPts val="1700"/>
                        </a:lnSpc>
                        <a:buAutoNum type="arabicPlain" startAt="6"/>
                        <a:tabLst>
                          <a:tab pos="655955" algn="l"/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185420">
                        <a:lnSpc>
                          <a:spcPct val="100000"/>
                        </a:lnSpc>
                        <a:buAutoNum type="arabicPlain" startAt="6"/>
                        <a:tabLst>
                          <a:tab pos="655320" algn="l"/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 = 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8	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306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7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147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43001">
                <a:tc rowSpan="2">
                  <a:txBody>
                    <a:bodyPr/>
                    <a:lstStyle/>
                    <a:p>
                      <a:pPr marL="46990">
                        <a:lnSpc>
                          <a:spcPts val="168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600" b="1" spc="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982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75463">
                <a:tc rowSpan="10">
                  <a:txBody>
                    <a:bodyPr/>
                    <a:lstStyle/>
                    <a:p>
                      <a:pPr marL="46990">
                        <a:lnSpc>
                          <a:spcPts val="1705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2865">
                        <a:lnSpc>
                          <a:spcPct val="100000"/>
                        </a:lnSpc>
                        <a:buAutoNum type="arabicPlain" startAt="12"/>
                        <a:tabLst>
                          <a:tab pos="656590" algn="l"/>
                          <a:tab pos="901700" algn="l"/>
                          <a:tab pos="90233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  15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3500">
                        <a:lnSpc>
                          <a:spcPct val="100000"/>
                        </a:lnSpc>
                        <a:tabLst>
                          <a:tab pos="656590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7340" marR="17621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os coeficientes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(A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B C): 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ts val="1614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163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7112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AutoNum type="arabicPlain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030" indent="-608965">
              <a:lnSpc>
                <a:spcPct val="100000"/>
              </a:lnSpc>
              <a:buAutoNum type="arabicPlain" startAt="3"/>
              <a:tabLst>
                <a:tab pos="621030" algn="l"/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a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6182" y="1154429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9" name="object 9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437" y="1455800"/>
          <a:ext cx="8957940" cy="4857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30"/>
                <a:gridCol w="570229"/>
                <a:gridCol w="403859"/>
                <a:gridCol w="374650"/>
                <a:gridCol w="413384"/>
                <a:gridCol w="562609"/>
                <a:gridCol w="375920"/>
                <a:gridCol w="403859"/>
              </a:tblGrid>
              <a:tr h="373634">
                <a:tc rowSpan="4">
                  <a:txBody>
                    <a:bodyPr/>
                    <a:lstStyle/>
                    <a:p>
                      <a:pPr marL="655955" indent="-609600">
                        <a:lnSpc>
                          <a:spcPts val="1700"/>
                        </a:lnSpc>
                        <a:buAutoNum type="arabicPlain" startAt="6"/>
                        <a:tabLst>
                          <a:tab pos="655955" algn="l"/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185420">
                        <a:lnSpc>
                          <a:spcPct val="100000"/>
                        </a:lnSpc>
                        <a:buAutoNum type="arabicPlain" startAt="6"/>
                        <a:tabLst>
                          <a:tab pos="655320" algn="l"/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 = 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8	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ts val="1839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173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5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5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155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56387">
                <a:tc rowSpan="2">
                  <a:txBody>
                    <a:bodyPr/>
                    <a:lstStyle/>
                    <a:p>
                      <a:pPr marL="46990">
                        <a:lnSpc>
                          <a:spcPts val="1800"/>
                        </a:lnSpc>
                        <a:tabLst>
                          <a:tab pos="90106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84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88722">
                <a:tc rowSpan="9">
                  <a:txBody>
                    <a:bodyPr/>
                    <a:lstStyle/>
                    <a:p>
                      <a:pPr marL="901065" indent="-854710">
                        <a:lnSpc>
                          <a:spcPct val="100000"/>
                        </a:lnSpc>
                        <a:buAutoNum type="arabicPlain" startAt="13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2865">
                        <a:lnSpc>
                          <a:spcPct val="100000"/>
                        </a:lnSpc>
                        <a:buAutoNum type="arabicPlain" startAt="13"/>
                        <a:tabLst>
                          <a:tab pos="656590" algn="l"/>
                          <a:tab pos="901700" algn="l"/>
                          <a:tab pos="90233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  15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3500">
                        <a:lnSpc>
                          <a:spcPct val="100000"/>
                        </a:lnSpc>
                        <a:tabLst>
                          <a:tab pos="656590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7340" marR="17621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os coeficientes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(A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B C): 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ts val="1614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5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95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7112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AutoNum type="arabicPlain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030" indent="-608965">
              <a:lnSpc>
                <a:spcPct val="100000"/>
              </a:lnSpc>
              <a:buAutoNum type="arabicPlain" startAt="3"/>
              <a:tabLst>
                <a:tab pos="621030" algn="l"/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a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6182" y="1154429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1879" y="2975228"/>
            <a:ext cx="1014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934" algn="l"/>
                <a:tab pos="885190" algn="l"/>
              </a:tabLst>
            </a:pPr>
            <a:r>
              <a:rPr sz="1800" dirty="0">
                <a:latin typeface="Calibri"/>
                <a:cs typeface="Calibri"/>
              </a:rPr>
              <a:t>6	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1	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10" name="object 10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1437" y="1455800"/>
          <a:ext cx="8957940" cy="4857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30"/>
                <a:gridCol w="570229"/>
                <a:gridCol w="403859"/>
                <a:gridCol w="374650"/>
                <a:gridCol w="413384"/>
                <a:gridCol w="562609"/>
                <a:gridCol w="375920"/>
                <a:gridCol w="403859"/>
              </a:tblGrid>
              <a:tr h="373634">
                <a:tc rowSpan="5">
                  <a:txBody>
                    <a:bodyPr/>
                    <a:lstStyle/>
                    <a:p>
                      <a:pPr marL="655955" indent="-609600">
                        <a:lnSpc>
                          <a:spcPts val="1700"/>
                        </a:lnSpc>
                        <a:buAutoNum type="arabicPlain" startAt="6"/>
                        <a:tabLst>
                          <a:tab pos="655955" algn="l"/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185420">
                        <a:lnSpc>
                          <a:spcPct val="100000"/>
                        </a:lnSpc>
                        <a:buAutoNum type="arabicPlain" startAt="6"/>
                        <a:tabLst>
                          <a:tab pos="655320" algn="l"/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 = 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8	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90106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976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76022">
                <a:tc rowSpan="2">
                  <a:txBody>
                    <a:bodyPr/>
                    <a:lstStyle/>
                    <a:p>
                      <a:pPr marL="46990">
                        <a:lnSpc>
                          <a:spcPts val="1800"/>
                        </a:lnSpc>
                        <a:tabLst>
                          <a:tab pos="90106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13	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652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08356">
                <a:tc rowSpan="8">
                  <a:txBody>
                    <a:bodyPr/>
                    <a:lstStyle/>
                    <a:p>
                      <a:pPr marL="46990">
                        <a:lnSpc>
                          <a:spcPts val="1839"/>
                        </a:lnSpc>
                        <a:tabLst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3500">
                        <a:lnSpc>
                          <a:spcPct val="100000"/>
                        </a:lnSpc>
                        <a:tabLst>
                          <a:tab pos="656590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7340" marR="17621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os coeficientes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(A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B C): 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ts val="1614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1895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202514"/>
            <a:ext cx="7112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1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6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delta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x1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AutoNum type="arabicPlain" startAt="3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os coeficientes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(A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C):"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030" indent="-608965">
              <a:lnSpc>
                <a:spcPct val="100000"/>
              </a:lnSpc>
              <a:buAutoNum type="arabicPlain" startAt="3"/>
              <a:tabLst>
                <a:tab pos="621030" algn="l"/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a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9813" y="3420021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0936" y="3420021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08" y="4395634"/>
            <a:ext cx="61150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936" y="4395634"/>
            <a:ext cx="1219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6182" y="1154429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spc="-10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812" y="5327586"/>
            <a:ext cx="4961255" cy="1360805"/>
            <a:chOff x="277812" y="5327586"/>
            <a:chExt cx="4961255" cy="1360805"/>
          </a:xfrm>
        </p:grpSpPr>
        <p:sp>
          <p:nvSpPr>
            <p:cNvPr id="9" name="object 9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4922774" y="0"/>
                  </a:moveTo>
                  <a:lnTo>
                    <a:pt x="0" y="0"/>
                  </a:lnTo>
                  <a:lnTo>
                    <a:pt x="0" y="1322451"/>
                  </a:lnTo>
                  <a:lnTo>
                    <a:pt x="4922774" y="1322451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862" y="5346636"/>
              <a:ext cx="4923155" cy="1322705"/>
            </a:xfrm>
            <a:custGeom>
              <a:avLst/>
              <a:gdLst/>
              <a:ahLst/>
              <a:cxnLst/>
              <a:rect l="l" t="t" r="r" b="b"/>
              <a:pathLst>
                <a:path w="4923155" h="1322704">
                  <a:moveTo>
                    <a:pt x="0" y="1322451"/>
                  </a:moveTo>
                  <a:lnTo>
                    <a:pt x="4922774" y="1322451"/>
                  </a:lnTo>
                  <a:lnTo>
                    <a:pt x="4922774" y="0"/>
                  </a:lnTo>
                  <a:lnTo>
                    <a:pt x="0" y="0"/>
                  </a:lnTo>
                  <a:lnTo>
                    <a:pt x="0" y="1322451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437" y="1455800"/>
          <a:ext cx="8957940" cy="4857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30"/>
                <a:gridCol w="570229"/>
                <a:gridCol w="403859"/>
                <a:gridCol w="374650"/>
                <a:gridCol w="413384"/>
                <a:gridCol w="562609"/>
                <a:gridCol w="375920"/>
                <a:gridCol w="403859"/>
              </a:tblGrid>
              <a:tr h="373634">
                <a:tc rowSpan="6">
                  <a:txBody>
                    <a:bodyPr/>
                    <a:lstStyle/>
                    <a:p>
                      <a:pPr marL="655955" indent="-609600">
                        <a:lnSpc>
                          <a:spcPts val="1700"/>
                        </a:lnSpc>
                        <a:buAutoNum type="arabicPlain" startAt="6"/>
                        <a:tabLst>
                          <a:tab pos="655955" algn="l"/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185420">
                        <a:lnSpc>
                          <a:spcPct val="100000"/>
                        </a:lnSpc>
                        <a:buAutoNum type="arabicPlain" startAt="6"/>
                        <a:tabLst>
                          <a:tab pos="655320" algn="l"/>
                          <a:tab pos="6559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 = 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8	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x1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1065" indent="-854710">
                        <a:lnSpc>
                          <a:spcPct val="100000"/>
                        </a:lnSpc>
                        <a:buAutoNum type="arabicPlain" startAt="12"/>
                        <a:tabLst>
                          <a:tab pos="901065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x2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(-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delta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)) /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731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46990">
                        <a:lnSpc>
                          <a:spcPts val="1780"/>
                        </a:lnSpc>
                        <a:tabLst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"Raízes: {0},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1800"/>
                        </a:lnSpc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59181">
                <a:tc rowSpan="8">
                  <a:txBody>
                    <a:bodyPr/>
                    <a:lstStyle/>
                    <a:p>
                      <a:pPr marL="46990">
                        <a:lnSpc>
                          <a:spcPts val="18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tabLst>
                          <a:tab pos="6565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 marR="63500">
                        <a:lnSpc>
                          <a:spcPct val="100000"/>
                        </a:lnSpc>
                        <a:tabLst>
                          <a:tab pos="656590" algn="l"/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"Não existem raízes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7340" marR="17621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os coeficientes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(A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B C): 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7340">
                        <a:lnSpc>
                          <a:spcPts val="1614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3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75615" y="6367792"/>
            <a:ext cx="173545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Raízes: -1,</a:t>
            </a:r>
            <a:r>
              <a:rPr sz="1600" spc="-4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-4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144" y="461594"/>
            <a:ext cx="6059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Resolução </a:t>
            </a:r>
            <a:r>
              <a:rPr dirty="0"/>
              <a:t>–</a:t>
            </a:r>
            <a:r>
              <a:rPr spc="-75" dirty="0"/>
              <a:t> </a:t>
            </a:r>
            <a:r>
              <a:rPr spc="-15" dirty="0"/>
              <a:t>Procedimento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8562"/>
            <a:ext cx="71570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Exemplo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implementação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problema  como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procedimento.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452" y="644845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687" y="2421001"/>
            <a:ext cx="8869680" cy="4246880"/>
          </a:xfrm>
          <a:custGeom>
            <a:avLst/>
            <a:gdLst/>
            <a:ahLst/>
            <a:cxnLst/>
            <a:rect l="l" t="t" r="r" b="b"/>
            <a:pathLst>
              <a:path w="8869680" h="4246880">
                <a:moveTo>
                  <a:pt x="0" y="4246499"/>
                </a:moveTo>
                <a:lnTo>
                  <a:pt x="8869299" y="4246499"/>
                </a:lnTo>
                <a:lnTo>
                  <a:pt x="8869299" y="0"/>
                </a:lnTo>
                <a:lnTo>
                  <a:pt x="0" y="0"/>
                </a:lnTo>
                <a:lnTo>
                  <a:pt x="0" y="42464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465" y="2447290"/>
            <a:ext cx="83515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equacao2grau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b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 marR="505333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delta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x1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x2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delta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b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b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8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delta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&gt;=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x1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(-</a:t>
            </a:r>
            <a:r>
              <a:rPr sz="1800" spc="-10" dirty="0">
                <a:latin typeface="Courier New"/>
                <a:cs typeface="Courier New"/>
              </a:rPr>
              <a:t>b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800" spc="-10" dirty="0">
                <a:latin typeface="Courier New"/>
                <a:cs typeface="Courier New"/>
              </a:rPr>
              <a:t>Math.Sqrt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delta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8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x2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(-</a:t>
            </a:r>
            <a:r>
              <a:rPr sz="1800" spc="-15" dirty="0">
                <a:latin typeface="Courier New"/>
                <a:cs typeface="Courier New"/>
              </a:rPr>
              <a:t>b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Math.Sqrt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delta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8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"Raízes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da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equação: {0},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x1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x2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"Não existem raízes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reais"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465" y="629483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425"/>
              </a:lnSpc>
            </a:pPr>
            <a:fld id="{81D60167-4931-47E6-BA6A-407CBD079E47}" type="slidenum">
              <a:rPr sz="1200" dirty="0"/>
              <a:t>36</a:t>
            </a:fld>
            <a:endParaRPr sz="12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5" y="461594"/>
            <a:ext cx="5194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Alternativas</a:t>
            </a:r>
            <a:r>
              <a:rPr spc="-75" dirty="0"/>
              <a:t> </a:t>
            </a:r>
            <a:r>
              <a:rPr dirty="0"/>
              <a:t>aninhadas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5969"/>
            <a:ext cx="7642859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As </a:t>
            </a:r>
            <a:r>
              <a:rPr sz="3200" spc="-30" dirty="0">
                <a:latin typeface="Calibri"/>
                <a:cs typeface="Calibri"/>
              </a:rPr>
              <a:t>vezes </a:t>
            </a:r>
            <a:r>
              <a:rPr sz="3200" spc="-5" dirty="0">
                <a:latin typeface="Calibri"/>
                <a:cs typeface="Calibri"/>
              </a:rPr>
              <a:t>pode ser </a:t>
            </a:r>
            <a:r>
              <a:rPr sz="3200" spc="-10" dirty="0">
                <a:latin typeface="Calibri"/>
                <a:cs typeface="Calibri"/>
              </a:rPr>
              <a:t>preciso </a:t>
            </a:r>
            <a:r>
              <a:rPr sz="3200" spc="-5" dirty="0">
                <a:latin typeface="Calibri"/>
                <a:cs typeface="Calibri"/>
              </a:rPr>
              <a:t>usar </a:t>
            </a:r>
            <a:r>
              <a:rPr sz="3200" spc="-15" dirty="0">
                <a:latin typeface="Calibri"/>
                <a:cs typeface="Calibri"/>
              </a:rPr>
              <a:t>estruturas </a:t>
            </a:r>
            <a:r>
              <a:rPr sz="3200" spc="-5" dirty="0">
                <a:latin typeface="Calibri"/>
                <a:cs typeface="Calibri"/>
              </a:rPr>
              <a:t>de  </a:t>
            </a:r>
            <a:r>
              <a:rPr sz="3200" spc="-10" dirty="0">
                <a:latin typeface="Calibri"/>
                <a:cs typeface="Calibri"/>
              </a:rPr>
              <a:t>alternativa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aninhadas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475" y="2389187"/>
            <a:ext cx="3752850" cy="415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condicao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comandos1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22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outraCondicao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76390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comandos2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comandos3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425"/>
              </a:lnSpc>
            </a:pPr>
            <a:fld id="{81D60167-4931-47E6-BA6A-407CBD079E47}" type="slidenum">
              <a:rPr sz="1200" dirty="0"/>
              <a:t>37</a:t>
            </a:fld>
            <a:endParaRPr sz="12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5" y="461594"/>
            <a:ext cx="5194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Alternativas</a:t>
            </a:r>
            <a:r>
              <a:rPr spc="-75" dirty="0"/>
              <a:t> </a:t>
            </a:r>
            <a:r>
              <a:rPr dirty="0"/>
              <a:t>aninhadas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9205"/>
            <a:ext cx="6517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dirty="0">
                <a:latin typeface="Calibri"/>
                <a:cs typeface="Calibri"/>
              </a:rPr>
              <a:t>ainda </a:t>
            </a:r>
            <a:r>
              <a:rPr sz="3200" spc="-5" dirty="0">
                <a:latin typeface="Calibri"/>
                <a:cs typeface="Calibri"/>
              </a:rPr>
              <a:t>usar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comando </a:t>
            </a:r>
            <a:r>
              <a:rPr sz="3200" b="1" spc="-5" dirty="0">
                <a:solidFill>
                  <a:srgbClr val="21218A"/>
                </a:solidFill>
                <a:latin typeface="Courier New"/>
                <a:cs typeface="Courier New"/>
              </a:rPr>
              <a:t>else</a:t>
            </a:r>
            <a:r>
              <a:rPr sz="3200" b="1" spc="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21218A"/>
                </a:solidFill>
                <a:latin typeface="Courier New"/>
                <a:cs typeface="Courier New"/>
              </a:rPr>
              <a:t>if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3276" y="1989137"/>
            <a:ext cx="2941955" cy="4524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condicao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comandos1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 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800" b="1" spc="-5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condicao2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comandos2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 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800" b="1" spc="-5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condicao3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comandos3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comandos4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425"/>
              </a:lnSpc>
            </a:pPr>
            <a:fld id="{81D60167-4931-47E6-BA6A-407CBD079E47}" type="slidenum">
              <a:rPr sz="1200" dirty="0"/>
              <a:t>38</a:t>
            </a:fld>
            <a:endParaRPr sz="12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258" y="461594"/>
            <a:ext cx="1970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1772"/>
            <a:ext cx="667004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Determinar </a:t>
            </a:r>
            <a:r>
              <a:rPr sz="3000" spc="-5" dirty="0">
                <a:latin typeface="Calibri"/>
                <a:cs typeface="Calibri"/>
              </a:rPr>
              <a:t>se um </a:t>
            </a:r>
            <a:r>
              <a:rPr sz="3000" spc="-15" dirty="0">
                <a:latin typeface="Calibri"/>
                <a:cs typeface="Calibri"/>
              </a:rPr>
              <a:t>número </a:t>
            </a:r>
            <a:r>
              <a:rPr sz="3000" spc="-20" dirty="0">
                <a:latin typeface="Calibri"/>
                <a:cs typeface="Calibri"/>
              </a:rPr>
              <a:t>inteiro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40" dirty="0">
                <a:latin typeface="Calibri"/>
                <a:cs typeface="Calibri"/>
              </a:rPr>
              <a:t>zero,  </a:t>
            </a:r>
            <a:r>
              <a:rPr sz="3000" spc="-20" dirty="0">
                <a:latin typeface="Calibri"/>
                <a:cs typeface="Calibri"/>
              </a:rPr>
              <a:t>negativo </a:t>
            </a:r>
            <a:r>
              <a:rPr sz="3000" spc="-5" dirty="0">
                <a:latin typeface="Calibri"/>
                <a:cs typeface="Calibri"/>
              </a:rPr>
              <a:t>ou</a:t>
            </a:r>
            <a:r>
              <a:rPr sz="3000" spc="-10" dirty="0">
                <a:latin typeface="Calibri"/>
                <a:cs typeface="Calibri"/>
              </a:rPr>
              <a:t> positivo.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975" y="2636901"/>
            <a:ext cx="6480175" cy="37865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CC"/>
                </a:solidFill>
                <a:latin typeface="Courier New"/>
                <a:cs typeface="Courier New"/>
              </a:rPr>
              <a:t>string[]</a:t>
            </a:r>
            <a:r>
              <a:rPr sz="1600" b="1" spc="4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35280" marR="27114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inteiro: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spc="-5" dirty="0">
                <a:latin typeface="Courier New"/>
                <a:cs typeface="Courier New"/>
              </a:rPr>
              <a:t>num = 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zero"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 positivo"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 negativo"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258" y="461594"/>
            <a:ext cx="1970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1772"/>
            <a:ext cx="667004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Determinar </a:t>
            </a:r>
            <a:r>
              <a:rPr sz="3000" spc="-5" dirty="0">
                <a:latin typeface="Calibri"/>
                <a:cs typeface="Calibri"/>
              </a:rPr>
              <a:t>se um </a:t>
            </a:r>
            <a:r>
              <a:rPr sz="3000" spc="-15" dirty="0">
                <a:latin typeface="Calibri"/>
                <a:cs typeface="Calibri"/>
              </a:rPr>
              <a:t>número </a:t>
            </a:r>
            <a:r>
              <a:rPr sz="3000" spc="-20" dirty="0">
                <a:latin typeface="Calibri"/>
                <a:cs typeface="Calibri"/>
              </a:rPr>
              <a:t>inteiro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40" dirty="0">
                <a:latin typeface="Calibri"/>
                <a:cs typeface="Calibri"/>
              </a:rPr>
              <a:t>zero,  </a:t>
            </a:r>
            <a:r>
              <a:rPr sz="3000" spc="-20" dirty="0">
                <a:latin typeface="Calibri"/>
                <a:cs typeface="Calibri"/>
              </a:rPr>
              <a:t>negativo </a:t>
            </a:r>
            <a:r>
              <a:rPr sz="3000" spc="-5" dirty="0">
                <a:latin typeface="Calibri"/>
                <a:cs typeface="Calibri"/>
              </a:rPr>
              <a:t>ou</a:t>
            </a:r>
            <a:r>
              <a:rPr sz="3000" spc="-10" dirty="0">
                <a:latin typeface="Calibri"/>
                <a:cs typeface="Calibri"/>
              </a:rPr>
              <a:t> positivo.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2708211"/>
            <a:ext cx="6480175" cy="3294379"/>
          </a:xfrm>
          <a:custGeom>
            <a:avLst/>
            <a:gdLst/>
            <a:ahLst/>
            <a:cxnLst/>
            <a:rect l="l" t="t" r="r" b="b"/>
            <a:pathLst>
              <a:path w="6480175" h="3294379">
                <a:moveTo>
                  <a:pt x="0" y="3294126"/>
                </a:moveTo>
                <a:lnTo>
                  <a:pt x="6480175" y="3294126"/>
                </a:lnTo>
                <a:lnTo>
                  <a:pt x="6480175" y="0"/>
                </a:lnTo>
                <a:lnTo>
                  <a:pt x="0" y="0"/>
                </a:lnTo>
                <a:lnTo>
                  <a:pt x="0" y="32941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0969" y="2735325"/>
            <a:ext cx="6134735" cy="320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CC"/>
                </a:solidFill>
                <a:latin typeface="Courier New"/>
                <a:cs typeface="Courier New"/>
              </a:rPr>
              <a:t>string[]</a:t>
            </a:r>
            <a:r>
              <a:rPr sz="1600" b="1" spc="3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50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inteiro: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spc="-5" dirty="0">
                <a:latin typeface="Courier New"/>
                <a:cs typeface="Courier New"/>
              </a:rPr>
              <a:t>num = 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zero"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else if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 positivo"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 negativo"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425"/>
              </a:lnSpc>
            </a:pPr>
            <a:fld id="{81D60167-4931-47E6-BA6A-407CBD079E47}" type="slidenum">
              <a:rPr sz="1200" dirty="0"/>
              <a:t>39</a:t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936" y="512190"/>
            <a:ext cx="63455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" dirty="0"/>
              <a:t>Operadores </a:t>
            </a:r>
            <a:r>
              <a:rPr sz="3800" spc="-5" dirty="0"/>
              <a:t>relacionais </a:t>
            </a:r>
            <a:r>
              <a:rPr sz="3800" dirty="0"/>
              <a:t>e</a:t>
            </a:r>
            <a:r>
              <a:rPr sz="3800" spc="-35" dirty="0"/>
              <a:t> </a:t>
            </a:r>
            <a:r>
              <a:rPr sz="3800" spc="-10" dirty="0"/>
              <a:t>lógicos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05865"/>
            <a:ext cx="744093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Esses operadores são normalmente utilizados  para </a:t>
            </a:r>
            <a:r>
              <a:rPr sz="3000" dirty="0">
                <a:latin typeface="Calibri"/>
                <a:cs typeface="Calibri"/>
              </a:rPr>
              <a:t>tomada </a:t>
            </a:r>
            <a:r>
              <a:rPr sz="3000" spc="-5" dirty="0">
                <a:latin typeface="Calibri"/>
                <a:cs typeface="Calibri"/>
              </a:rPr>
              <a:t>de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decisões.</a:t>
            </a:r>
            <a:endParaRPr sz="3000">
              <a:latin typeface="Calibri"/>
              <a:cs typeface="Calibri"/>
            </a:endParaRPr>
          </a:p>
          <a:p>
            <a:pPr marL="355600" marR="379730" indent="-343535">
              <a:lnSpc>
                <a:spcPct val="100000"/>
              </a:lnSpc>
              <a:spcBef>
                <a:spcPts val="72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Podem </a:t>
            </a:r>
            <a:r>
              <a:rPr sz="3000" spc="-5" dirty="0">
                <a:latin typeface="Calibri"/>
                <a:cs typeface="Calibri"/>
              </a:rPr>
              <a:t>ser utilizados para atribuir </a:t>
            </a:r>
            <a:r>
              <a:rPr sz="3000" dirty="0">
                <a:latin typeface="Calibri"/>
                <a:cs typeface="Calibri"/>
              </a:rPr>
              <a:t>valores a  </a:t>
            </a:r>
            <a:r>
              <a:rPr sz="3000" spc="-5" dirty="0">
                <a:latin typeface="Calibri"/>
                <a:cs typeface="Calibri"/>
              </a:rPr>
              <a:t>variáveis.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Exemplo: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050" y="3970401"/>
            <a:ext cx="4434205" cy="2122805"/>
          </a:xfrm>
          <a:custGeom>
            <a:avLst/>
            <a:gdLst/>
            <a:ahLst/>
            <a:cxnLst/>
            <a:rect l="l" t="t" r="r" b="b"/>
            <a:pathLst>
              <a:path w="4434205" h="2122804">
                <a:moveTo>
                  <a:pt x="0" y="2122424"/>
                </a:moveTo>
                <a:lnTo>
                  <a:pt x="4433951" y="2122424"/>
                </a:lnTo>
                <a:lnTo>
                  <a:pt x="4433951" y="0"/>
                </a:lnTo>
                <a:lnTo>
                  <a:pt x="0" y="0"/>
                </a:lnTo>
                <a:lnTo>
                  <a:pt x="0" y="21224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0044" y="3981958"/>
            <a:ext cx="3054350" cy="204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818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200" spc="-5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13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200" spc="-5" dirty="0">
                <a:latin typeface="Courier New"/>
                <a:cs typeface="Courier New"/>
              </a:rPr>
              <a:t>b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22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bool </a:t>
            </a:r>
            <a:r>
              <a:rPr sz="2200" dirty="0">
                <a:latin typeface="Courier New"/>
                <a:cs typeface="Courier New"/>
              </a:rPr>
              <a:t>c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200" dirty="0">
                <a:latin typeface="Courier New"/>
                <a:cs typeface="Courier New"/>
              </a:rPr>
              <a:t>d, 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200" spc="-5" dirty="0">
                <a:latin typeface="Courier New"/>
                <a:cs typeface="Courier New"/>
              </a:rPr>
              <a:t>c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b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20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200" spc="-5" dirty="0">
                <a:solidFill>
                  <a:srgbClr val="EF00EF"/>
                </a:solidFill>
                <a:latin typeface="Courier New"/>
                <a:cs typeface="Courier New"/>
              </a:rPr>
              <a:t>15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) ||</a:t>
            </a:r>
            <a:r>
              <a:rPr sz="2200" spc="5" dirty="0">
                <a:solidFill>
                  <a:srgbClr val="FF0000"/>
                </a:solidFill>
                <a:latin typeface="Courier New"/>
                <a:cs typeface="Courier New"/>
              </a:rPr>
              <a:t> (</a:t>
            </a:r>
            <a:r>
              <a:rPr sz="2200" spc="5" dirty="0">
                <a:latin typeface="Courier New"/>
                <a:cs typeface="Courier New"/>
              </a:rPr>
              <a:t>b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200" spc="-5" dirty="0"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 (</a:t>
            </a:r>
            <a:r>
              <a:rPr sz="2200" spc="-5" dirty="0"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200" spc="-5" dirty="0">
                <a:solidFill>
                  <a:srgbClr val="EF00EF"/>
                </a:solidFill>
                <a:latin typeface="Courier New"/>
                <a:cs typeface="Courier New"/>
              </a:rPr>
              <a:t>15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) &amp;&amp;</a:t>
            </a:r>
            <a:r>
              <a:rPr sz="22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b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8030" y="5323433"/>
            <a:ext cx="865505" cy="70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7474" y="5108828"/>
            <a:ext cx="3077210" cy="896619"/>
          </a:xfrm>
          <a:custGeom>
            <a:avLst/>
            <a:gdLst/>
            <a:ahLst/>
            <a:cxnLst/>
            <a:rect l="l" t="t" r="r" b="b"/>
            <a:pathLst>
              <a:path w="3077209" h="896620">
                <a:moveTo>
                  <a:pt x="3076702" y="841121"/>
                </a:moveTo>
                <a:lnTo>
                  <a:pt x="3060369" y="831596"/>
                </a:lnTo>
                <a:lnTo>
                  <a:pt x="2981833" y="785787"/>
                </a:lnTo>
                <a:lnTo>
                  <a:pt x="2975991" y="787323"/>
                </a:lnTo>
                <a:lnTo>
                  <a:pt x="2970657" y="796417"/>
                </a:lnTo>
                <a:lnTo>
                  <a:pt x="2972181" y="802246"/>
                </a:lnTo>
                <a:lnTo>
                  <a:pt x="3022498" y="831596"/>
                </a:lnTo>
                <a:lnTo>
                  <a:pt x="1873250" y="831596"/>
                </a:lnTo>
                <a:lnTo>
                  <a:pt x="1873250" y="850646"/>
                </a:lnTo>
                <a:lnTo>
                  <a:pt x="3022498" y="850646"/>
                </a:lnTo>
                <a:lnTo>
                  <a:pt x="2972181" y="879995"/>
                </a:lnTo>
                <a:lnTo>
                  <a:pt x="2970657" y="885825"/>
                </a:lnTo>
                <a:lnTo>
                  <a:pt x="2975991" y="894918"/>
                </a:lnTo>
                <a:lnTo>
                  <a:pt x="2981833" y="896442"/>
                </a:lnTo>
                <a:lnTo>
                  <a:pt x="3060369" y="850646"/>
                </a:lnTo>
                <a:lnTo>
                  <a:pt x="3076702" y="841121"/>
                </a:lnTo>
                <a:close/>
              </a:path>
              <a:path w="3077209" h="896620">
                <a:moveTo>
                  <a:pt x="3076702" y="455295"/>
                </a:moveTo>
                <a:lnTo>
                  <a:pt x="3060344" y="445770"/>
                </a:lnTo>
                <a:lnTo>
                  <a:pt x="2981833" y="400050"/>
                </a:lnTo>
                <a:lnTo>
                  <a:pt x="2975991" y="401574"/>
                </a:lnTo>
                <a:lnTo>
                  <a:pt x="2973324" y="406146"/>
                </a:lnTo>
                <a:lnTo>
                  <a:pt x="2970657" y="410591"/>
                </a:lnTo>
                <a:lnTo>
                  <a:pt x="2972181" y="416433"/>
                </a:lnTo>
                <a:lnTo>
                  <a:pt x="3022460" y="445770"/>
                </a:lnTo>
                <a:lnTo>
                  <a:pt x="1873250" y="445770"/>
                </a:lnTo>
                <a:lnTo>
                  <a:pt x="1873250" y="464820"/>
                </a:lnTo>
                <a:lnTo>
                  <a:pt x="3022650" y="464820"/>
                </a:lnTo>
                <a:lnTo>
                  <a:pt x="2972181" y="494233"/>
                </a:lnTo>
                <a:lnTo>
                  <a:pt x="2970657" y="500062"/>
                </a:lnTo>
                <a:lnTo>
                  <a:pt x="2975991" y="509155"/>
                </a:lnTo>
                <a:lnTo>
                  <a:pt x="2981833" y="510679"/>
                </a:lnTo>
                <a:lnTo>
                  <a:pt x="3060382" y="464820"/>
                </a:lnTo>
                <a:lnTo>
                  <a:pt x="3076702" y="455295"/>
                </a:lnTo>
                <a:close/>
              </a:path>
              <a:path w="3077209" h="896620">
                <a:moveTo>
                  <a:pt x="3076702" y="55245"/>
                </a:moveTo>
                <a:lnTo>
                  <a:pt x="3060344" y="45720"/>
                </a:lnTo>
                <a:lnTo>
                  <a:pt x="2981833" y="0"/>
                </a:lnTo>
                <a:lnTo>
                  <a:pt x="2975991" y="1524"/>
                </a:lnTo>
                <a:lnTo>
                  <a:pt x="2973324" y="6096"/>
                </a:lnTo>
                <a:lnTo>
                  <a:pt x="2970657" y="10541"/>
                </a:lnTo>
                <a:lnTo>
                  <a:pt x="2972181" y="16383"/>
                </a:lnTo>
                <a:lnTo>
                  <a:pt x="3022460" y="45720"/>
                </a:lnTo>
                <a:lnTo>
                  <a:pt x="0" y="45720"/>
                </a:lnTo>
                <a:lnTo>
                  <a:pt x="0" y="64770"/>
                </a:lnTo>
                <a:lnTo>
                  <a:pt x="3022676" y="64770"/>
                </a:lnTo>
                <a:lnTo>
                  <a:pt x="2972181" y="94234"/>
                </a:lnTo>
                <a:lnTo>
                  <a:pt x="2970657" y="99949"/>
                </a:lnTo>
                <a:lnTo>
                  <a:pt x="2975991" y="109105"/>
                </a:lnTo>
                <a:lnTo>
                  <a:pt x="2981833" y="110617"/>
                </a:lnTo>
                <a:lnTo>
                  <a:pt x="3060382" y="64770"/>
                </a:lnTo>
                <a:lnTo>
                  <a:pt x="3076702" y="55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76133" y="4832908"/>
            <a:ext cx="1318260" cy="124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979" indent="234950">
              <a:lnSpc>
                <a:spcPct val="1465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falso  ver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ro</a:t>
            </a:r>
            <a:endParaRPr sz="18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Arial"/>
                <a:cs typeface="Arial"/>
              </a:rPr>
              <a:t>ver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58" y="461594"/>
            <a:ext cx="2426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1494790"/>
            <a:ext cx="441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Qual é a saída do </a:t>
            </a:r>
            <a:r>
              <a:rPr sz="2800" spc="-20" dirty="0">
                <a:latin typeface="Calibri"/>
                <a:cs typeface="Calibri"/>
              </a:rPr>
              <a:t>programa: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975" y="2503487"/>
            <a:ext cx="6769100" cy="34766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2000" spc="-5" dirty="0">
                <a:latin typeface="Courier New"/>
                <a:cs typeface="Courier New"/>
              </a:rPr>
              <a:t>Main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CC"/>
                </a:solidFill>
                <a:latin typeface="Courier New"/>
                <a:cs typeface="Courier New"/>
              </a:rPr>
              <a:t>string[] </a:t>
            </a:r>
            <a:r>
              <a:rPr sz="2000" spc="-5" dirty="0">
                <a:latin typeface="Courier New"/>
                <a:cs typeface="Courier New"/>
              </a:rPr>
              <a:t>args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dirty="0">
                <a:latin typeface="Courier New"/>
                <a:cs typeface="Courier New"/>
              </a:rPr>
              <a:t>x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000" dirty="0">
                <a:latin typeface="Courier New"/>
                <a:cs typeface="Courier New"/>
              </a:rPr>
              <a:t>y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701040" marR="1639570" indent="-3048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x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000" spc="-5" dirty="0">
                <a:latin typeface="Courier New"/>
                <a:cs typeface="Courier New"/>
              </a:rPr>
              <a:t>Console.WriteLine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20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1"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y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latin typeface="Courier New"/>
                <a:cs typeface="Courier New"/>
              </a:rPr>
              <a:t>x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3106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Console.WriteLine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2"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else </a:t>
            </a:r>
            <a:r>
              <a:rPr sz="2000" spc="-5" dirty="0">
                <a:latin typeface="Courier New"/>
                <a:cs typeface="Courier New"/>
              </a:rPr>
              <a:t>Console.WriteLine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"Saida 3"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58" y="461594"/>
            <a:ext cx="2426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  <a:r>
              <a:rPr spc="-4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9017"/>
            <a:ext cx="441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Qual é a saída do </a:t>
            </a:r>
            <a:r>
              <a:rPr sz="2800" spc="-20" dirty="0">
                <a:latin typeface="Calibri"/>
                <a:cs typeface="Calibri"/>
              </a:rPr>
              <a:t>programa: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375" y="2344801"/>
            <a:ext cx="5975350" cy="3970654"/>
          </a:xfrm>
          <a:custGeom>
            <a:avLst/>
            <a:gdLst/>
            <a:ahLst/>
            <a:cxnLst/>
            <a:rect l="l" t="t" r="r" b="b"/>
            <a:pathLst>
              <a:path w="5975350" h="3970654">
                <a:moveTo>
                  <a:pt x="0" y="3970274"/>
                </a:moveTo>
                <a:lnTo>
                  <a:pt x="5975350" y="3970274"/>
                </a:lnTo>
                <a:lnTo>
                  <a:pt x="5975350" y="0"/>
                </a:lnTo>
                <a:lnTo>
                  <a:pt x="0" y="0"/>
                </a:lnTo>
                <a:lnTo>
                  <a:pt x="0" y="39702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5496" y="2370201"/>
            <a:ext cx="5076825" cy="387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CC"/>
                </a:solidFill>
                <a:latin typeface="Courier New"/>
                <a:cs typeface="Courier New"/>
              </a:rPr>
              <a:t>string[]</a:t>
            </a:r>
            <a:r>
              <a:rPr sz="1800" b="1" spc="-2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dirty="0">
                <a:latin typeface="Courier New"/>
                <a:cs typeface="Courier New"/>
              </a:rPr>
              <a:t>b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dirty="0">
                <a:latin typeface="Courier New"/>
                <a:cs typeface="Courier New"/>
              </a:rPr>
              <a:t>c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1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 marR="508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((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&amp;&amp; ((</a:t>
            </a:r>
            <a:r>
              <a:rPr sz="1800" spc="-5" dirty="0">
                <a:latin typeface="Courier New"/>
                <a:cs typeface="Courier New"/>
              </a:rPr>
              <a:t>b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!=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||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c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))) 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1"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((</a:t>
            </a:r>
            <a:r>
              <a:rPr sz="1800" spc="-5" dirty="0">
                <a:latin typeface="Courier New"/>
                <a:cs typeface="Courier New"/>
              </a:rPr>
              <a:t>c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||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endParaRPr sz="1800">
              <a:latin typeface="Courier New"/>
              <a:cs typeface="Courier New"/>
            </a:endParaRPr>
          </a:p>
          <a:p>
            <a:pPr marL="287020" marR="82486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 2"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((</a:t>
            </a:r>
            <a:r>
              <a:rPr sz="1800" spc="-5" dirty="0">
                <a:latin typeface="Courier New"/>
                <a:cs typeface="Courier New"/>
              </a:rPr>
              <a:t>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&amp;&amp;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b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)) 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 3"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 if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a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87020" marR="82486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b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180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4"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18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5"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58" y="461594"/>
            <a:ext cx="2426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  <a:r>
              <a:rPr spc="-4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395287" y="2068576"/>
            <a:ext cx="5256530" cy="4523105"/>
          </a:xfrm>
          <a:custGeom>
            <a:avLst/>
            <a:gdLst/>
            <a:ahLst/>
            <a:cxnLst/>
            <a:rect l="l" t="t" r="r" b="b"/>
            <a:pathLst>
              <a:path w="5256530" h="4523105">
                <a:moveTo>
                  <a:pt x="0" y="4522724"/>
                </a:moveTo>
                <a:lnTo>
                  <a:pt x="5256149" y="4522724"/>
                </a:lnTo>
                <a:lnTo>
                  <a:pt x="5256149" y="0"/>
                </a:lnTo>
                <a:lnTo>
                  <a:pt x="0" y="0"/>
                </a:lnTo>
                <a:lnTo>
                  <a:pt x="0" y="45227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1279017"/>
            <a:ext cx="5076825" cy="523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195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17195" algn="l"/>
                <a:tab pos="417830" algn="l"/>
              </a:tabLst>
            </a:pPr>
            <a:r>
              <a:rPr sz="2800" spc="-5" dirty="0">
                <a:latin typeface="Calibri"/>
                <a:cs typeface="Calibri"/>
              </a:rPr>
              <a:t>Qual é a saída do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programa: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800" b="1" spc="-2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dirty="0">
                <a:latin typeface="Courier New"/>
                <a:cs typeface="Courier New"/>
              </a:rPr>
              <a:t>b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dirty="0">
                <a:latin typeface="Courier New"/>
                <a:cs typeface="Courier New"/>
              </a:rPr>
              <a:t>c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9435" marR="5080" indent="-27305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((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&amp;&amp; ((</a:t>
            </a:r>
            <a:r>
              <a:rPr sz="1800" spc="-5" dirty="0">
                <a:latin typeface="Courier New"/>
                <a:cs typeface="Courier New"/>
              </a:rPr>
              <a:t>b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!=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||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c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))) 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1"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((</a:t>
            </a:r>
            <a:r>
              <a:rPr sz="1800" spc="-5" dirty="0">
                <a:latin typeface="Courier New"/>
                <a:cs typeface="Courier New"/>
              </a:rPr>
              <a:t>c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||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1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2"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59435" marR="551815" indent="-27305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((</a:t>
            </a:r>
            <a:r>
              <a:rPr sz="1800" spc="-5" dirty="0">
                <a:latin typeface="Courier New"/>
                <a:cs typeface="Courier New"/>
              </a:rPr>
              <a:t>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 &amp;&amp;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b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)) 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1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3"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a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105535" marR="6350" indent="-27305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b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1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4"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"saida</a:t>
            </a:r>
            <a:r>
              <a:rPr sz="180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5"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869051" y="3536950"/>
            <a:ext cx="2951480" cy="1979930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 marR="17208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Lembre-se,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indentação do  código facilita </a:t>
            </a:r>
            <a:r>
              <a:rPr sz="2400" dirty="0">
                <a:latin typeface="Arial"/>
                <a:cs typeface="Arial"/>
              </a:rPr>
              <a:t>o seu  </a:t>
            </a:r>
            <a:r>
              <a:rPr sz="2400" spc="-5" dirty="0">
                <a:latin typeface="Arial"/>
                <a:cs typeface="Arial"/>
              </a:rPr>
              <a:t>desenvolvimento </a:t>
            </a:r>
            <a:r>
              <a:rPr sz="2400" dirty="0">
                <a:latin typeface="Arial"/>
                <a:cs typeface="Arial"/>
              </a:rPr>
              <a:t>e  a </a:t>
            </a:r>
            <a:r>
              <a:rPr sz="2400" spc="-5" dirty="0">
                <a:latin typeface="Arial"/>
                <a:cs typeface="Arial"/>
              </a:rPr>
              <a:t>leitura do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código.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1772"/>
            <a:ext cx="7834630" cy="45529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7685" marR="223520" indent="-515620">
              <a:lnSpc>
                <a:spcPts val="3240"/>
              </a:lnSpc>
              <a:spcBef>
                <a:spcPts val="50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3000" spc="-5" dirty="0">
                <a:latin typeface="Calibri"/>
                <a:cs typeface="Calibri"/>
              </a:rPr>
              <a:t>Ler dois </a:t>
            </a:r>
            <a:r>
              <a:rPr sz="3000" spc="-15" dirty="0">
                <a:latin typeface="Calibri"/>
                <a:cs typeface="Calibri"/>
              </a:rPr>
              <a:t>números </a:t>
            </a:r>
            <a:r>
              <a:rPr sz="3000" spc="-20" dirty="0">
                <a:latin typeface="Calibri"/>
                <a:cs typeface="Calibri"/>
              </a:rPr>
              <a:t>inteiros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15" dirty="0">
                <a:latin typeface="Calibri"/>
                <a:cs typeface="Calibri"/>
              </a:rPr>
              <a:t>informar </a:t>
            </a:r>
            <a:r>
              <a:rPr sz="3000" dirty="0">
                <a:latin typeface="Calibri"/>
                <a:cs typeface="Calibri"/>
              </a:rPr>
              <a:t>se o  </a:t>
            </a:r>
            <a:r>
              <a:rPr sz="3000" spc="-15" dirty="0">
                <a:latin typeface="Calibri"/>
                <a:cs typeface="Calibri"/>
              </a:rPr>
              <a:t>primeiro </a:t>
            </a:r>
            <a:r>
              <a:rPr sz="3000" spc="-10" dirty="0">
                <a:latin typeface="Calibri"/>
                <a:cs typeface="Calibri"/>
              </a:rPr>
              <a:t>valor </a:t>
            </a:r>
            <a:r>
              <a:rPr sz="3000" spc="-5" dirty="0">
                <a:latin typeface="Calibri"/>
                <a:cs typeface="Calibri"/>
              </a:rPr>
              <a:t>lido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45" dirty="0">
                <a:latin typeface="Calibri"/>
                <a:cs typeface="Calibri"/>
              </a:rPr>
              <a:t>maior, </a:t>
            </a:r>
            <a:r>
              <a:rPr sz="3000" dirty="0">
                <a:latin typeface="Calibri"/>
                <a:cs typeface="Calibri"/>
              </a:rPr>
              <a:t>menor </a:t>
            </a:r>
            <a:r>
              <a:rPr sz="3000" spc="-5" dirty="0">
                <a:latin typeface="Calibri"/>
                <a:cs typeface="Calibri"/>
              </a:rPr>
              <a:t>ou </a:t>
            </a:r>
            <a:r>
              <a:rPr sz="3000" dirty="0">
                <a:latin typeface="Calibri"/>
                <a:cs typeface="Calibri"/>
              </a:rPr>
              <a:t>igual ao  </a:t>
            </a:r>
            <a:r>
              <a:rPr sz="3000" spc="-10" dirty="0">
                <a:latin typeface="Calibri"/>
                <a:cs typeface="Calibri"/>
              </a:rPr>
              <a:t>segundo.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arenR"/>
            </a:pPr>
            <a:endParaRPr sz="3800">
              <a:latin typeface="Calibri"/>
              <a:cs typeface="Calibri"/>
            </a:endParaRPr>
          </a:p>
          <a:p>
            <a:pPr marL="527685" marR="864235" indent="-515620">
              <a:lnSpc>
                <a:spcPts val="324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3000" spc="-5" dirty="0">
                <a:latin typeface="Calibri"/>
                <a:cs typeface="Calibri"/>
              </a:rPr>
              <a:t>Ler um </a:t>
            </a:r>
            <a:r>
              <a:rPr sz="3000" spc="-15" dirty="0">
                <a:latin typeface="Calibri"/>
                <a:cs typeface="Calibri"/>
              </a:rPr>
              <a:t>número </a:t>
            </a:r>
            <a:r>
              <a:rPr sz="3000" spc="-20" dirty="0">
                <a:latin typeface="Calibri"/>
                <a:cs typeface="Calibri"/>
              </a:rPr>
              <a:t>inteiro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15" dirty="0">
                <a:latin typeface="Calibri"/>
                <a:cs typeface="Calibri"/>
              </a:rPr>
              <a:t>informar </a:t>
            </a:r>
            <a:r>
              <a:rPr sz="3000" dirty="0">
                <a:latin typeface="Calibri"/>
                <a:cs typeface="Calibri"/>
              </a:rPr>
              <a:t>se </a:t>
            </a:r>
            <a:r>
              <a:rPr sz="3000" spc="-5" dirty="0">
                <a:latin typeface="Calibri"/>
                <a:cs typeface="Calibri"/>
              </a:rPr>
              <a:t>ele </a:t>
            </a:r>
            <a:r>
              <a:rPr sz="3000" dirty="0">
                <a:latin typeface="Calibri"/>
                <a:cs typeface="Calibri"/>
              </a:rPr>
              <a:t>é  </a:t>
            </a:r>
            <a:r>
              <a:rPr sz="3000" spc="-10" dirty="0">
                <a:latin typeface="Calibri"/>
                <a:cs typeface="Calibri"/>
              </a:rPr>
              <a:t>divisível por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arenR"/>
            </a:pPr>
            <a:endParaRPr sz="3800">
              <a:latin typeface="Calibri"/>
              <a:cs typeface="Calibri"/>
            </a:endParaRPr>
          </a:p>
          <a:p>
            <a:pPr marL="527685" marR="5080" indent="-515620">
              <a:lnSpc>
                <a:spcPts val="324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3000" spc="-15" dirty="0">
                <a:latin typeface="Calibri"/>
                <a:cs typeface="Calibri"/>
              </a:rPr>
              <a:t>Altere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10" dirty="0">
                <a:latin typeface="Calibri"/>
                <a:cs typeface="Calibri"/>
              </a:rPr>
              <a:t>algoritmo anterior </a:t>
            </a:r>
            <a:r>
              <a:rPr sz="3000" spc="-20" dirty="0">
                <a:latin typeface="Calibri"/>
                <a:cs typeface="Calibri"/>
              </a:rPr>
              <a:t>para </a:t>
            </a:r>
            <a:r>
              <a:rPr sz="3000" spc="-5" dirty="0">
                <a:latin typeface="Calibri"/>
                <a:cs typeface="Calibri"/>
              </a:rPr>
              <a:t>que </a:t>
            </a:r>
            <a:r>
              <a:rPr sz="3000" dirty="0">
                <a:latin typeface="Calibri"/>
                <a:cs typeface="Calibri"/>
              </a:rPr>
              <a:t>seja  </a:t>
            </a:r>
            <a:r>
              <a:rPr sz="3000" spc="-15" dirty="0">
                <a:latin typeface="Calibri"/>
                <a:cs typeface="Calibri"/>
              </a:rPr>
              <a:t>informado </a:t>
            </a:r>
            <a:r>
              <a:rPr sz="3000" spc="-5" dirty="0">
                <a:latin typeface="Calibri"/>
                <a:cs typeface="Calibri"/>
              </a:rPr>
              <a:t>se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15" dirty="0">
                <a:latin typeface="Calibri"/>
                <a:cs typeface="Calibri"/>
              </a:rPr>
              <a:t>número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10" dirty="0">
                <a:latin typeface="Calibri"/>
                <a:cs typeface="Calibri"/>
              </a:rPr>
              <a:t>divisível por </a:t>
            </a:r>
            <a:r>
              <a:rPr sz="3000" dirty="0">
                <a:latin typeface="Calibri"/>
                <a:cs typeface="Calibri"/>
              </a:rPr>
              <a:t>2 e </a:t>
            </a:r>
            <a:r>
              <a:rPr sz="3000" spc="-5" dirty="0">
                <a:latin typeface="Calibri"/>
                <a:cs typeface="Calibri"/>
              </a:rPr>
              <a:t>por </a:t>
            </a:r>
            <a:r>
              <a:rPr sz="3000" dirty="0">
                <a:latin typeface="Calibri"/>
                <a:cs typeface="Calibri"/>
              </a:rPr>
              <a:t>3  </a:t>
            </a:r>
            <a:r>
              <a:rPr sz="3000" spc="-10" dirty="0">
                <a:latin typeface="Calibri"/>
                <a:cs typeface="Calibri"/>
              </a:rPr>
              <a:t>simultaneamente.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7201"/>
            <a:ext cx="8051800" cy="50990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marR="23495" indent="-515620">
              <a:lnSpc>
                <a:spcPct val="90000"/>
              </a:lnSpc>
              <a:spcBef>
                <a:spcPts val="484"/>
              </a:spcBef>
              <a:buAutoNum type="arabicParenR" startAt="4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Altere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algoritmo anterior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que seja  </a:t>
            </a:r>
            <a:r>
              <a:rPr sz="3200" spc="-15" dirty="0">
                <a:latin typeface="Calibri"/>
                <a:cs typeface="Calibri"/>
              </a:rPr>
              <a:t>informado </a:t>
            </a:r>
            <a:r>
              <a:rPr sz="3200" spc="-5" dirty="0">
                <a:latin typeface="Calibri"/>
                <a:cs typeface="Calibri"/>
              </a:rPr>
              <a:t>se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número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divisível </a:t>
            </a:r>
            <a:r>
              <a:rPr sz="3200" spc="-5" dirty="0">
                <a:latin typeface="Calibri"/>
                <a:cs typeface="Calibri"/>
              </a:rPr>
              <a:t>por </a:t>
            </a:r>
            <a:r>
              <a:rPr sz="3200" dirty="0">
                <a:latin typeface="Calibri"/>
                <a:cs typeface="Calibri"/>
              </a:rPr>
              <a:t>2 e </a:t>
            </a:r>
            <a:r>
              <a:rPr sz="3200" spc="-5" dirty="0">
                <a:latin typeface="Calibri"/>
                <a:cs typeface="Calibri"/>
              </a:rPr>
              <a:t>por  </a:t>
            </a:r>
            <a:r>
              <a:rPr sz="3200" dirty="0">
                <a:latin typeface="Calibri"/>
                <a:cs typeface="Calibri"/>
              </a:rPr>
              <a:t>3, </a:t>
            </a:r>
            <a:r>
              <a:rPr sz="3200" spc="-5" dirty="0">
                <a:latin typeface="Calibri"/>
                <a:cs typeface="Calibri"/>
              </a:rPr>
              <a:t>mas </a:t>
            </a:r>
            <a:r>
              <a:rPr sz="3200" dirty="0">
                <a:latin typeface="Calibri"/>
                <a:cs typeface="Calibri"/>
              </a:rPr>
              <a:t>que </a:t>
            </a:r>
            <a:r>
              <a:rPr sz="3200" spc="-5" dirty="0">
                <a:latin typeface="Calibri"/>
                <a:cs typeface="Calibri"/>
              </a:rPr>
              <a:t>não seja </a:t>
            </a:r>
            <a:r>
              <a:rPr sz="3200" spc="-10" dirty="0">
                <a:latin typeface="Calibri"/>
                <a:cs typeface="Calibri"/>
              </a:rPr>
              <a:t>divisível </a:t>
            </a:r>
            <a:r>
              <a:rPr sz="3200" spc="-5" dirty="0">
                <a:latin typeface="Calibri"/>
                <a:cs typeface="Calibri"/>
              </a:rPr>
              <a:t>por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arenR" startAt="4"/>
            </a:pPr>
            <a:endParaRPr sz="4050">
              <a:latin typeface="Calibri"/>
              <a:cs typeface="Calibri"/>
            </a:endParaRPr>
          </a:p>
          <a:p>
            <a:pPr marL="527685" marR="5080" indent="-515620">
              <a:lnSpc>
                <a:spcPct val="90000"/>
              </a:lnSpc>
              <a:buAutoNum type="arabicParenR" startAt="4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Desenvolver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algoritmo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ler o </a:t>
            </a:r>
            <a:r>
              <a:rPr sz="3200" spc="-15" dirty="0">
                <a:latin typeface="Calibri"/>
                <a:cs typeface="Calibri"/>
              </a:rPr>
              <a:t>número 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5" dirty="0">
                <a:latin typeface="Calibri"/>
                <a:cs typeface="Calibri"/>
              </a:rPr>
              <a:t>dia </a:t>
            </a:r>
            <a:r>
              <a:rPr sz="3200" dirty="0">
                <a:latin typeface="Calibri"/>
                <a:cs typeface="Calibri"/>
              </a:rPr>
              <a:t>da </a:t>
            </a:r>
            <a:r>
              <a:rPr sz="3200" spc="-5" dirty="0">
                <a:latin typeface="Calibri"/>
                <a:cs typeface="Calibri"/>
              </a:rPr>
              <a:t>semana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imprimir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seu </a:t>
            </a:r>
            <a:r>
              <a:rPr sz="3200" spc="-10" dirty="0">
                <a:latin typeface="Calibri"/>
                <a:cs typeface="Calibri"/>
              </a:rPr>
              <a:t>respectivo  </a:t>
            </a:r>
            <a:r>
              <a:rPr sz="3200" spc="-5" dirty="0">
                <a:latin typeface="Calibri"/>
                <a:cs typeface="Calibri"/>
              </a:rPr>
              <a:t>nome por </a:t>
            </a:r>
            <a:r>
              <a:rPr sz="3200" spc="-10" dirty="0">
                <a:latin typeface="Calibri"/>
                <a:cs typeface="Calibri"/>
              </a:rPr>
              <a:t>extenso. Considerar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número </a:t>
            </a:r>
            <a:r>
              <a:rPr sz="3200" dirty="0">
                <a:latin typeface="Calibri"/>
                <a:cs typeface="Calibri"/>
              </a:rPr>
              <a:t>1  </a:t>
            </a:r>
            <a:r>
              <a:rPr sz="3200" spc="-10" dirty="0">
                <a:latin typeface="Calibri"/>
                <a:cs typeface="Calibri"/>
              </a:rPr>
              <a:t>como </a:t>
            </a:r>
            <a:r>
              <a:rPr sz="3200" spc="-15" dirty="0">
                <a:latin typeface="Calibri"/>
                <a:cs typeface="Calibri"/>
              </a:rPr>
              <a:t>domingo,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segunda </a:t>
            </a:r>
            <a:r>
              <a:rPr sz="3200" spc="-15" dirty="0">
                <a:latin typeface="Calibri"/>
                <a:cs typeface="Calibri"/>
              </a:rPr>
              <a:t>etc. </a:t>
            </a:r>
            <a:r>
              <a:rPr sz="3200" spc="-5" dirty="0">
                <a:latin typeface="Calibri"/>
                <a:cs typeface="Calibri"/>
              </a:rPr>
              <a:t>Caso 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5" dirty="0">
                <a:latin typeface="Calibri"/>
                <a:cs typeface="Calibri"/>
              </a:rPr>
              <a:t>dia da semana não </a:t>
            </a:r>
            <a:r>
              <a:rPr sz="3200" spc="-25" dirty="0">
                <a:latin typeface="Calibri"/>
                <a:cs typeface="Calibri"/>
              </a:rPr>
              <a:t>exista </a:t>
            </a:r>
            <a:r>
              <a:rPr sz="3200" spc="-5" dirty="0">
                <a:latin typeface="Calibri"/>
                <a:cs typeface="Calibri"/>
              </a:rPr>
              <a:t>(menor do que </a:t>
            </a:r>
            <a:r>
              <a:rPr sz="3200" dirty="0">
                <a:latin typeface="Calibri"/>
                <a:cs typeface="Calibri"/>
              </a:rPr>
              <a:t>1 ou  maior </a:t>
            </a:r>
            <a:r>
              <a:rPr sz="3200" spc="-5" dirty="0">
                <a:latin typeface="Calibri"/>
                <a:cs typeface="Calibri"/>
              </a:rPr>
              <a:t>do que </a:t>
            </a:r>
            <a:r>
              <a:rPr sz="3200" dirty="0">
                <a:latin typeface="Calibri"/>
                <a:cs typeface="Calibri"/>
              </a:rPr>
              <a:t>7), </a:t>
            </a:r>
            <a:r>
              <a:rPr sz="3200" spc="-15" dirty="0">
                <a:latin typeface="Calibri"/>
                <a:cs typeface="Calibri"/>
              </a:rPr>
              <a:t>exibir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mensagem “Dia da  semana </a:t>
            </a:r>
            <a:r>
              <a:rPr sz="3200" spc="-10" dirty="0">
                <a:latin typeface="Calibri"/>
                <a:cs typeface="Calibri"/>
              </a:rPr>
              <a:t>inválido".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7201"/>
            <a:ext cx="7844790" cy="46602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marR="138430" indent="-515620">
              <a:lnSpc>
                <a:spcPct val="90000"/>
              </a:lnSpc>
              <a:spcBef>
                <a:spcPts val="484"/>
              </a:spcBef>
              <a:buAutoNum type="arabicParenR" startAt="6"/>
              <a:tabLst>
                <a:tab pos="527685" algn="l"/>
                <a:tab pos="528320" algn="l"/>
              </a:tabLst>
            </a:pPr>
            <a:r>
              <a:rPr sz="3200" spc="-35" dirty="0">
                <a:latin typeface="Calibri"/>
                <a:cs typeface="Calibri"/>
              </a:rPr>
              <a:t>Fazer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0" dirty="0">
                <a:latin typeface="Calibri"/>
                <a:cs typeface="Calibri"/>
              </a:rPr>
              <a:t>algoritmo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ler </a:t>
            </a:r>
            <a:r>
              <a:rPr sz="3200" spc="-5" dirty="0">
                <a:latin typeface="Calibri"/>
                <a:cs typeface="Calibri"/>
              </a:rPr>
              <a:t>dois </a:t>
            </a:r>
            <a:r>
              <a:rPr sz="3200" spc="-15" dirty="0">
                <a:latin typeface="Calibri"/>
                <a:cs typeface="Calibri"/>
              </a:rPr>
              <a:t>números </a:t>
            </a:r>
            <a:r>
              <a:rPr sz="3200" dirty="0">
                <a:latin typeface="Calibri"/>
                <a:cs typeface="Calibri"/>
              </a:rPr>
              <a:t>e  um </a:t>
            </a:r>
            <a:r>
              <a:rPr sz="3200" spc="-5" dirty="0">
                <a:latin typeface="Calibri"/>
                <a:cs typeface="Calibri"/>
              </a:rPr>
              <a:t>dos símbolos das </a:t>
            </a:r>
            <a:r>
              <a:rPr sz="3200" spc="-10" dirty="0">
                <a:latin typeface="Calibri"/>
                <a:cs typeface="Calibri"/>
              </a:rPr>
              <a:t>operações: </a:t>
            </a:r>
            <a:r>
              <a:rPr sz="3200" spc="-5" dirty="0">
                <a:latin typeface="Calibri"/>
                <a:cs typeface="Calibri"/>
              </a:rPr>
              <a:t>+, </a:t>
            </a:r>
            <a:r>
              <a:rPr sz="3200" dirty="0">
                <a:latin typeface="Calibri"/>
                <a:cs typeface="Calibri"/>
              </a:rPr>
              <a:t>-, * e </a:t>
            </a:r>
            <a:r>
              <a:rPr sz="3200" spc="-5" dirty="0">
                <a:latin typeface="Calibri"/>
                <a:cs typeface="Calibri"/>
              </a:rPr>
              <a:t>/.  Imprimir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resultado </a:t>
            </a:r>
            <a:r>
              <a:rPr sz="3200" dirty="0">
                <a:latin typeface="Calibri"/>
                <a:cs typeface="Calibri"/>
              </a:rPr>
              <a:t>da </a:t>
            </a:r>
            <a:r>
              <a:rPr sz="3200" spc="-15" dirty="0">
                <a:latin typeface="Calibri"/>
                <a:cs typeface="Calibri"/>
              </a:rPr>
              <a:t>operação </a:t>
            </a:r>
            <a:r>
              <a:rPr sz="3200" spc="-20" dirty="0">
                <a:latin typeface="Calibri"/>
                <a:cs typeface="Calibri"/>
              </a:rPr>
              <a:t>efetuada  </a:t>
            </a:r>
            <a:r>
              <a:rPr sz="3200" spc="-15" dirty="0">
                <a:latin typeface="Calibri"/>
                <a:cs typeface="Calibri"/>
              </a:rPr>
              <a:t>sobre </a:t>
            </a: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números </a:t>
            </a:r>
            <a:r>
              <a:rPr sz="3200" spc="-5" dirty="0">
                <a:latin typeface="Calibri"/>
                <a:cs typeface="Calibri"/>
              </a:rPr>
              <a:t>lidos.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arenR" startAt="6"/>
            </a:pPr>
            <a:endParaRPr sz="4050">
              <a:latin typeface="Calibri"/>
              <a:cs typeface="Calibri"/>
            </a:endParaRPr>
          </a:p>
          <a:p>
            <a:pPr marL="527685" marR="5080" indent="-515620">
              <a:lnSpc>
                <a:spcPct val="90000"/>
              </a:lnSpc>
              <a:buAutoNum type="arabicParenR" startAt="6"/>
              <a:tabLst>
                <a:tab pos="527685" algn="l"/>
                <a:tab pos="528320" algn="l"/>
                <a:tab pos="4585335" algn="l"/>
              </a:tabLst>
            </a:pPr>
            <a:r>
              <a:rPr sz="3200" spc="-15" dirty="0">
                <a:latin typeface="Calibri"/>
                <a:cs typeface="Calibri"/>
              </a:rPr>
              <a:t>Desenvolver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algoritmo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ler o </a:t>
            </a:r>
            <a:r>
              <a:rPr sz="3200" spc="-10" dirty="0">
                <a:latin typeface="Calibri"/>
                <a:cs typeface="Calibri"/>
              </a:rPr>
              <a:t>valor  </a:t>
            </a:r>
            <a:r>
              <a:rPr sz="3200" spc="-20" dirty="0">
                <a:latin typeface="Calibri"/>
                <a:cs typeface="Calibri"/>
              </a:rPr>
              <a:t>inteiro </a:t>
            </a:r>
            <a:r>
              <a:rPr sz="3200" spc="-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idade </a:t>
            </a:r>
            <a:r>
              <a:rPr sz="3200" spc="-5" dirty="0">
                <a:latin typeface="Calibri"/>
                <a:cs typeface="Calibri"/>
              </a:rPr>
              <a:t>de uma pessoa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imprimir  uma das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mensagens: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	</a:t>
            </a:r>
            <a:r>
              <a:rPr sz="3200" dirty="0">
                <a:latin typeface="Calibri"/>
                <a:cs typeface="Calibri"/>
              </a:rPr>
              <a:t>idade &lt; </a:t>
            </a:r>
            <a:r>
              <a:rPr sz="3200" spc="-5" dirty="0">
                <a:latin typeface="Calibri"/>
                <a:cs typeface="Calibri"/>
              </a:rPr>
              <a:t>13: </a:t>
            </a:r>
            <a:r>
              <a:rPr sz="3200" spc="-10" dirty="0">
                <a:latin typeface="Calibri"/>
                <a:cs typeface="Calibri"/>
              </a:rPr>
              <a:t>Criança,  </a:t>
            </a:r>
            <a:r>
              <a:rPr sz="3200" spc="-5" dirty="0">
                <a:latin typeface="Calibri"/>
                <a:cs typeface="Calibri"/>
              </a:rPr>
              <a:t>se </a:t>
            </a:r>
            <a:r>
              <a:rPr sz="3200" spc="-10" dirty="0">
                <a:latin typeface="Calibri"/>
                <a:cs typeface="Calibri"/>
              </a:rPr>
              <a:t>13 </a:t>
            </a:r>
            <a:r>
              <a:rPr sz="3200" dirty="0">
                <a:latin typeface="Calibri"/>
                <a:cs typeface="Calibri"/>
              </a:rPr>
              <a:t>≤ idade &lt; 20: </a:t>
            </a:r>
            <a:r>
              <a:rPr sz="3200" spc="-10" dirty="0">
                <a:latin typeface="Calibri"/>
                <a:cs typeface="Calibri"/>
              </a:rPr>
              <a:t>Adolescente, </a:t>
            </a:r>
            <a:r>
              <a:rPr sz="3200" spc="-5" dirty="0">
                <a:latin typeface="Calibri"/>
                <a:cs typeface="Calibri"/>
              </a:rPr>
              <a:t>se </a:t>
            </a:r>
            <a:r>
              <a:rPr sz="3200" spc="-10" dirty="0">
                <a:latin typeface="Calibri"/>
                <a:cs typeface="Calibri"/>
              </a:rPr>
              <a:t>20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≤</a:t>
            </a:r>
            <a:endParaRPr sz="3200">
              <a:latin typeface="Calibri"/>
              <a:cs typeface="Calibri"/>
            </a:endParaRPr>
          </a:p>
          <a:p>
            <a:pPr marL="527685">
              <a:lnSpc>
                <a:spcPts val="3454"/>
              </a:lnSpc>
            </a:pPr>
            <a:r>
              <a:rPr sz="3200" dirty="0">
                <a:latin typeface="Calibri"/>
                <a:cs typeface="Calibri"/>
              </a:rPr>
              <a:t>idade &lt; </a:t>
            </a:r>
            <a:r>
              <a:rPr sz="3200" spc="-5" dirty="0">
                <a:latin typeface="Calibri"/>
                <a:cs typeface="Calibri"/>
              </a:rPr>
              <a:t>60: </a:t>
            </a:r>
            <a:r>
              <a:rPr sz="3200" spc="-10" dirty="0">
                <a:latin typeface="Calibri"/>
                <a:cs typeface="Calibri"/>
              </a:rPr>
              <a:t>Adulto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se </a:t>
            </a:r>
            <a:r>
              <a:rPr sz="3200" dirty="0">
                <a:latin typeface="Calibri"/>
                <a:cs typeface="Calibri"/>
              </a:rPr>
              <a:t>idade ≥ 60: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Idoso.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5969"/>
            <a:ext cx="7609205" cy="3564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buAutoNum type="arabicParenR" startAt="8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Elaborar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algoritmo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ler o </a:t>
            </a:r>
            <a:r>
              <a:rPr sz="3200" spc="-10" dirty="0">
                <a:latin typeface="Calibri"/>
                <a:cs typeface="Calibri"/>
              </a:rPr>
              <a:t>código </a:t>
            </a:r>
            <a:r>
              <a:rPr sz="3200" spc="-5" dirty="0">
                <a:latin typeface="Calibri"/>
                <a:cs typeface="Calibri"/>
              </a:rPr>
              <a:t>de 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20" dirty="0">
                <a:latin typeface="Calibri"/>
                <a:cs typeface="Calibri"/>
              </a:rPr>
              <a:t>produto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0" dirty="0">
                <a:latin typeface="Calibri"/>
                <a:cs typeface="Calibri"/>
              </a:rPr>
              <a:t>informar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sua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origem:</a:t>
            </a:r>
            <a:endParaRPr sz="3200">
              <a:latin typeface="Calibri"/>
              <a:cs typeface="Calibri"/>
            </a:endParaRPr>
          </a:p>
          <a:p>
            <a:pPr marL="927100" lvl="1" indent="-565785">
              <a:lnSpc>
                <a:spcPct val="100000"/>
              </a:lnSpc>
              <a:spcBef>
                <a:spcPts val="69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800" spc="-10" dirty="0">
                <a:latin typeface="Calibri"/>
                <a:cs typeface="Calibri"/>
              </a:rPr>
              <a:t>Código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20" dirty="0">
                <a:latin typeface="Calibri"/>
                <a:cs typeface="Calibri"/>
              </a:rPr>
              <a:t>produto entre </a:t>
            </a:r>
            <a:r>
              <a:rPr sz="2800" spc="-5" dirty="0">
                <a:latin typeface="Calibri"/>
                <a:cs typeface="Calibri"/>
              </a:rPr>
              <a:t>1 e 20: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Europa</a:t>
            </a:r>
            <a:endParaRPr sz="2800">
              <a:latin typeface="Calibri"/>
              <a:cs typeface="Calibri"/>
            </a:endParaRPr>
          </a:p>
          <a:p>
            <a:pPr marL="927100" lvl="1" indent="-565785">
              <a:lnSpc>
                <a:spcPct val="100000"/>
              </a:lnSpc>
              <a:spcBef>
                <a:spcPts val="67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800" spc="-15" dirty="0">
                <a:latin typeface="Calibri"/>
                <a:cs typeface="Calibri"/>
              </a:rPr>
              <a:t>Código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20" dirty="0">
                <a:latin typeface="Calibri"/>
                <a:cs typeface="Calibri"/>
              </a:rPr>
              <a:t>produto entre </a:t>
            </a:r>
            <a:r>
              <a:rPr sz="2800" spc="-5" dirty="0">
                <a:latin typeface="Calibri"/>
                <a:cs typeface="Calibri"/>
              </a:rPr>
              <a:t>21 e 40: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Ásia</a:t>
            </a:r>
            <a:endParaRPr sz="2800">
              <a:latin typeface="Calibri"/>
              <a:cs typeface="Calibri"/>
            </a:endParaRPr>
          </a:p>
          <a:p>
            <a:pPr marL="927100" lvl="1" indent="-565785">
              <a:lnSpc>
                <a:spcPct val="100000"/>
              </a:lnSpc>
              <a:spcBef>
                <a:spcPts val="67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800" spc="-15" dirty="0">
                <a:latin typeface="Calibri"/>
                <a:cs typeface="Calibri"/>
              </a:rPr>
              <a:t>Código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20" dirty="0">
                <a:latin typeface="Calibri"/>
                <a:cs typeface="Calibri"/>
              </a:rPr>
              <a:t>produto entre </a:t>
            </a:r>
            <a:r>
              <a:rPr sz="2800" spc="-5" dirty="0">
                <a:latin typeface="Calibri"/>
                <a:cs typeface="Calibri"/>
              </a:rPr>
              <a:t>41 e 60: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América</a:t>
            </a:r>
            <a:endParaRPr sz="2800">
              <a:latin typeface="Calibri"/>
              <a:cs typeface="Calibri"/>
            </a:endParaRPr>
          </a:p>
          <a:p>
            <a:pPr marL="927100" lvl="1" indent="-565785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800" spc="-15" dirty="0">
                <a:latin typeface="Calibri"/>
                <a:cs typeface="Calibri"/>
              </a:rPr>
              <a:t>Código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20" dirty="0">
                <a:latin typeface="Calibri"/>
                <a:cs typeface="Calibri"/>
              </a:rPr>
              <a:t>produto entre </a:t>
            </a:r>
            <a:r>
              <a:rPr sz="2800" spc="-5" dirty="0">
                <a:latin typeface="Calibri"/>
                <a:cs typeface="Calibri"/>
              </a:rPr>
              <a:t>61 e 80: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África</a:t>
            </a:r>
            <a:endParaRPr sz="2800">
              <a:latin typeface="Calibri"/>
              <a:cs typeface="Calibri"/>
            </a:endParaRPr>
          </a:p>
          <a:p>
            <a:pPr marL="927100" lvl="1" indent="-565785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800" spc="-15" dirty="0">
                <a:latin typeface="Calibri"/>
                <a:cs typeface="Calibri"/>
              </a:rPr>
              <a:t>Código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20" dirty="0">
                <a:latin typeface="Calibri"/>
                <a:cs typeface="Calibri"/>
              </a:rPr>
              <a:t>produto </a:t>
            </a:r>
            <a:r>
              <a:rPr sz="2800" spc="-5" dirty="0">
                <a:latin typeface="Calibri"/>
                <a:cs typeface="Calibri"/>
              </a:rPr>
              <a:t>maior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80: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Paraguai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9017"/>
            <a:ext cx="7903209" cy="212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AutoNum type="arabicParenR" startAt="9"/>
              <a:tabLst>
                <a:tab pos="527685" algn="l"/>
                <a:tab pos="528320" algn="l"/>
              </a:tabLst>
            </a:pPr>
            <a:r>
              <a:rPr sz="2800" spc="-35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auxiliar os </a:t>
            </a:r>
            <a:r>
              <a:rPr sz="2800" spc="-15" dirty="0">
                <a:latin typeface="Calibri"/>
                <a:cs typeface="Calibri"/>
              </a:rPr>
              <a:t>vendedores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uma </a:t>
            </a:r>
            <a:r>
              <a:rPr sz="2800" spc="-5" dirty="0">
                <a:latin typeface="Calibri"/>
                <a:cs typeface="Calibri"/>
              </a:rPr>
              <a:t>loja </a:t>
            </a:r>
            <a:r>
              <a:rPr sz="2800" spc="-10" dirty="0">
                <a:latin typeface="Calibri"/>
                <a:cs typeface="Calibri"/>
              </a:rPr>
              <a:t>na  </a:t>
            </a:r>
            <a:r>
              <a:rPr sz="2800" spc="-15" dirty="0">
                <a:latin typeface="Calibri"/>
                <a:cs typeface="Calibri"/>
              </a:rPr>
              <a:t>orientação </a:t>
            </a:r>
            <a:r>
              <a:rPr sz="2800" spc="-5" dirty="0">
                <a:latin typeface="Calibri"/>
                <a:cs typeface="Calibri"/>
              </a:rPr>
              <a:t>aos </a:t>
            </a:r>
            <a:r>
              <a:rPr sz="2800" spc="-15" dirty="0">
                <a:latin typeface="Calibri"/>
                <a:cs typeface="Calibri"/>
              </a:rPr>
              <a:t>clientes sobre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diversas formas </a:t>
            </a:r>
            <a:r>
              <a:rPr sz="2800" spc="-10" dirty="0">
                <a:latin typeface="Calibri"/>
                <a:cs typeface="Calibri"/>
              </a:rPr>
              <a:t>de  </a:t>
            </a:r>
            <a:r>
              <a:rPr sz="2800" spc="-20" dirty="0">
                <a:latin typeface="Calibri"/>
                <a:cs typeface="Calibri"/>
              </a:rPr>
              <a:t>pagamento, desenvolver </a:t>
            </a:r>
            <a:r>
              <a:rPr sz="2800" spc="-10" dirty="0">
                <a:latin typeface="Calibri"/>
                <a:cs typeface="Calibri"/>
              </a:rPr>
              <a:t>um algoritmo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arenR" startAt="9"/>
            </a:pPr>
            <a:endParaRPr sz="2900">
              <a:latin typeface="Calibri"/>
              <a:cs typeface="Calibri"/>
            </a:endParaRPr>
          </a:p>
          <a:p>
            <a:pPr marL="1030605" lvl="1" indent="-515620">
              <a:lnSpc>
                <a:spcPct val="100000"/>
              </a:lnSpc>
              <a:buClr>
                <a:srgbClr val="EDEBE0"/>
              </a:buClr>
              <a:buSzPct val="68750"/>
              <a:buAutoNum type="alphaLcParenR"/>
              <a:tabLst>
                <a:tab pos="1030605" algn="l"/>
                <a:tab pos="1031240" algn="l"/>
              </a:tabLst>
            </a:pPr>
            <a:r>
              <a:rPr sz="2400" dirty="0">
                <a:latin typeface="Calibri"/>
                <a:cs typeface="Calibri"/>
              </a:rPr>
              <a:t>Imprimir o </a:t>
            </a:r>
            <a:r>
              <a:rPr sz="2400" spc="-5" dirty="0">
                <a:latin typeface="Calibri"/>
                <a:cs typeface="Calibri"/>
              </a:rPr>
              <a:t>seguinte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menu: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452" y="644845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48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9164" y="6308242"/>
            <a:ext cx="55784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800" spc="10" dirty="0">
                <a:solidFill>
                  <a:srgbClr val="EDEBE0"/>
                </a:solidFill>
                <a:latin typeface="Calibri"/>
                <a:cs typeface="Calibri"/>
              </a:rPr>
              <a:t>b)	</a:t>
            </a:r>
            <a:r>
              <a:rPr sz="2600" spc="-5" dirty="0">
                <a:latin typeface="Calibri"/>
                <a:cs typeface="Calibri"/>
              </a:rPr>
              <a:t>Ler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código </a:t>
            </a:r>
            <a:r>
              <a:rPr sz="2600" dirty="0">
                <a:latin typeface="Calibri"/>
                <a:cs typeface="Calibri"/>
              </a:rPr>
              <a:t>da </a:t>
            </a:r>
            <a:r>
              <a:rPr sz="2600" spc="-5" dirty="0">
                <a:latin typeface="Calibri"/>
                <a:cs typeface="Calibri"/>
              </a:rPr>
              <a:t>opção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pagamento.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2551" y="3500437"/>
            <a:ext cx="4465955" cy="27717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300"/>
              </a:spcBef>
            </a:pPr>
            <a:r>
              <a:rPr sz="1400" spc="-5" dirty="0">
                <a:latin typeface="Courier New"/>
                <a:cs typeface="Courier New"/>
              </a:rPr>
              <a:t>Forma </a:t>
            </a:r>
            <a:r>
              <a:rPr sz="1400" spc="-10" dirty="0">
                <a:latin typeface="Courier New"/>
                <a:cs typeface="Courier New"/>
              </a:rPr>
              <a:t>de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pagamento:</a:t>
            </a:r>
            <a:endParaRPr sz="1400">
              <a:latin typeface="Courier New"/>
              <a:cs typeface="Courier New"/>
            </a:endParaRPr>
          </a:p>
          <a:p>
            <a:pPr marL="436245" indent="-213360">
              <a:lnSpc>
                <a:spcPct val="100000"/>
              </a:lnSpc>
              <a:spcBef>
                <a:spcPts val="840"/>
              </a:spcBef>
              <a:buChar char="-"/>
              <a:tabLst>
                <a:tab pos="436245" algn="l"/>
              </a:tabLst>
            </a:pPr>
            <a:r>
              <a:rPr sz="1400" dirty="0">
                <a:latin typeface="Courier New"/>
                <a:cs typeface="Courier New"/>
              </a:rPr>
              <a:t>À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vista.</a:t>
            </a:r>
            <a:endParaRPr sz="1400">
              <a:latin typeface="Courier New"/>
              <a:cs typeface="Courier New"/>
            </a:endParaRPr>
          </a:p>
          <a:p>
            <a:pPr marL="436245" indent="-213360">
              <a:lnSpc>
                <a:spcPct val="100000"/>
              </a:lnSpc>
              <a:spcBef>
                <a:spcPts val="840"/>
              </a:spcBef>
              <a:buChar char="-"/>
              <a:tabLst>
                <a:tab pos="436245" algn="l"/>
              </a:tabLst>
            </a:pPr>
            <a:r>
              <a:rPr sz="1400" spc="-5" dirty="0">
                <a:latin typeface="Courier New"/>
                <a:cs typeface="Courier New"/>
              </a:rPr>
              <a:t>Cheque </a:t>
            </a:r>
            <a:r>
              <a:rPr sz="1400" spc="-10" dirty="0">
                <a:latin typeface="Courier New"/>
                <a:cs typeface="Courier New"/>
              </a:rPr>
              <a:t>para </a:t>
            </a:r>
            <a:r>
              <a:rPr sz="1400" spc="-5" dirty="0">
                <a:latin typeface="Courier New"/>
                <a:cs typeface="Courier New"/>
              </a:rPr>
              <a:t>trinta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dias.</a:t>
            </a:r>
            <a:endParaRPr sz="1400">
              <a:latin typeface="Courier New"/>
              <a:cs typeface="Courier New"/>
            </a:endParaRPr>
          </a:p>
          <a:p>
            <a:pPr marL="436245" indent="-213360">
              <a:lnSpc>
                <a:spcPct val="100000"/>
              </a:lnSpc>
              <a:spcBef>
                <a:spcPts val="840"/>
              </a:spcBef>
              <a:buChar char="-"/>
              <a:tabLst>
                <a:tab pos="436245" algn="l"/>
              </a:tabLst>
            </a:pPr>
            <a:r>
              <a:rPr sz="1400" spc="-5" dirty="0">
                <a:latin typeface="Courier New"/>
                <a:cs typeface="Courier New"/>
              </a:rPr>
              <a:t>Em </a:t>
            </a:r>
            <a:r>
              <a:rPr sz="1400" spc="-10" dirty="0">
                <a:latin typeface="Courier New"/>
                <a:cs typeface="Courier New"/>
              </a:rPr>
              <a:t>duas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vezes.</a:t>
            </a:r>
            <a:endParaRPr sz="1400">
              <a:latin typeface="Courier New"/>
              <a:cs typeface="Courier New"/>
            </a:endParaRPr>
          </a:p>
          <a:p>
            <a:pPr marL="436245" indent="-213360">
              <a:lnSpc>
                <a:spcPct val="100000"/>
              </a:lnSpc>
              <a:spcBef>
                <a:spcPts val="840"/>
              </a:spcBef>
              <a:buChar char="-"/>
              <a:tabLst>
                <a:tab pos="436245" algn="l"/>
              </a:tabLst>
            </a:pPr>
            <a:r>
              <a:rPr sz="1400" spc="-5" dirty="0">
                <a:latin typeface="Courier New"/>
                <a:cs typeface="Courier New"/>
              </a:rPr>
              <a:t>Em </a:t>
            </a:r>
            <a:r>
              <a:rPr sz="1400" spc="-10" dirty="0">
                <a:latin typeface="Courier New"/>
                <a:cs typeface="Courier New"/>
              </a:rPr>
              <a:t>três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vezes.</a:t>
            </a:r>
            <a:endParaRPr sz="1400">
              <a:latin typeface="Courier New"/>
              <a:cs typeface="Courier New"/>
            </a:endParaRPr>
          </a:p>
          <a:p>
            <a:pPr marL="436245" indent="-213360">
              <a:lnSpc>
                <a:spcPct val="100000"/>
              </a:lnSpc>
              <a:spcBef>
                <a:spcPts val="840"/>
              </a:spcBef>
              <a:buChar char="-"/>
              <a:tabLst>
                <a:tab pos="436245" algn="l"/>
              </a:tabLst>
            </a:pPr>
            <a:r>
              <a:rPr sz="1400" dirty="0">
                <a:latin typeface="Courier New"/>
                <a:cs typeface="Courier New"/>
              </a:rPr>
              <a:t>Em </a:t>
            </a:r>
            <a:r>
              <a:rPr sz="1400" spc="-10" dirty="0">
                <a:latin typeface="Courier New"/>
                <a:cs typeface="Courier New"/>
              </a:rPr>
              <a:t>quatro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vezes.</a:t>
            </a:r>
            <a:endParaRPr sz="1400">
              <a:latin typeface="Courier New"/>
              <a:cs typeface="Courier New"/>
            </a:endParaRPr>
          </a:p>
          <a:p>
            <a:pPr marL="116205" marR="1467485" indent="106680">
              <a:lnSpc>
                <a:spcPct val="150000"/>
              </a:lnSpc>
              <a:buChar char="-"/>
              <a:tabLst>
                <a:tab pos="436245" algn="l"/>
              </a:tabLst>
            </a:pP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partir de cinco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vezes.  </a:t>
            </a:r>
            <a:r>
              <a:rPr sz="1400" spc="-5" dirty="0">
                <a:latin typeface="Courier New"/>
                <a:cs typeface="Courier New"/>
              </a:rPr>
              <a:t>Entre com </a:t>
            </a:r>
            <a:r>
              <a:rPr sz="1400" spc="-10" dirty="0">
                <a:latin typeface="Courier New"/>
                <a:cs typeface="Courier New"/>
              </a:rPr>
              <a:t>sua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opção: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2011" y="1259840"/>
            <a:ext cx="7272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c)	</a:t>
            </a:r>
            <a:r>
              <a:rPr sz="2800" spc="-5" dirty="0">
                <a:latin typeface="Calibri"/>
                <a:cs typeface="Calibri"/>
              </a:rPr>
              <a:t>Imprimir </a:t>
            </a:r>
            <a:r>
              <a:rPr sz="2800" spc="-10" dirty="0">
                <a:latin typeface="Calibri"/>
                <a:cs typeface="Calibri"/>
              </a:rPr>
              <a:t>uma das </a:t>
            </a:r>
            <a:r>
              <a:rPr sz="2800" spc="-5" dirty="0">
                <a:latin typeface="Calibri"/>
                <a:cs typeface="Calibri"/>
              </a:rPr>
              <a:t>mensagens de </a:t>
            </a:r>
            <a:r>
              <a:rPr sz="2800" spc="-15" dirty="0">
                <a:latin typeface="Calibri"/>
                <a:cs typeface="Calibri"/>
              </a:rPr>
              <a:t>acordo com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opção </a:t>
            </a:r>
            <a:r>
              <a:rPr sz="2800" spc="-5" dirty="0">
                <a:latin typeface="Calibri"/>
                <a:cs typeface="Calibri"/>
              </a:rPr>
              <a:t>lida: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2347976"/>
            <a:ext cx="5905500" cy="2305050"/>
          </a:xfrm>
          <a:custGeom>
            <a:avLst/>
            <a:gdLst/>
            <a:ahLst/>
            <a:cxnLst/>
            <a:rect l="l" t="t" r="r" b="b"/>
            <a:pathLst>
              <a:path w="5905500" h="2305050">
                <a:moveTo>
                  <a:pt x="0" y="2305050"/>
                </a:moveTo>
                <a:lnTo>
                  <a:pt x="5905500" y="2305050"/>
                </a:lnTo>
                <a:lnTo>
                  <a:pt x="5905500" y="0"/>
                </a:lnTo>
                <a:lnTo>
                  <a:pt x="0" y="0"/>
                </a:lnTo>
                <a:lnTo>
                  <a:pt x="0" y="23050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64004" y="2586795"/>
          <a:ext cx="5251450" cy="149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225"/>
                <a:gridCol w="273050"/>
                <a:gridCol w="409575"/>
                <a:gridCol w="3784600"/>
              </a:tblGrid>
              <a:tr h="335519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Opção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Desconto de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20%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14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Opção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ou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4: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Mesmo preço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vista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7465" marB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Opção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Juros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de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3%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ao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mês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</a:tr>
              <a:tr h="3355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Opção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Juros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de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5%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ao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mês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442452" y="6460432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49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3054" y="4182236"/>
            <a:ext cx="493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Opção </a:t>
            </a:r>
            <a:r>
              <a:rPr sz="1800" spc="-5" dirty="0">
                <a:latin typeface="Courier New"/>
                <a:cs typeface="Courier New"/>
              </a:rPr>
              <a:t>&lt;1 </a:t>
            </a:r>
            <a:r>
              <a:rPr sz="1800" spc="-10" dirty="0">
                <a:latin typeface="Courier New"/>
                <a:cs typeface="Courier New"/>
              </a:rPr>
              <a:t>ou opção &gt;6: Opção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inválida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5070" marR="5080" indent="-118300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Estruturas </a:t>
            </a:r>
            <a:r>
              <a:rPr spc="-5" dirty="0"/>
              <a:t>de </a:t>
            </a:r>
            <a:r>
              <a:rPr spc="-20" dirty="0"/>
              <a:t>Controle  Alternativa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1001" y="2863723"/>
            <a:ext cx="259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Aula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8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Exercícios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936" y="512190"/>
            <a:ext cx="63455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" dirty="0"/>
              <a:t>Operadores </a:t>
            </a:r>
            <a:r>
              <a:rPr sz="3800" spc="-5" dirty="0"/>
              <a:t>relacionais </a:t>
            </a:r>
            <a:r>
              <a:rPr sz="3800" dirty="0"/>
              <a:t>e</a:t>
            </a:r>
            <a:r>
              <a:rPr sz="3800" spc="-35" dirty="0"/>
              <a:t> </a:t>
            </a:r>
            <a:r>
              <a:rPr sz="3800" spc="-10" dirty="0"/>
              <a:t>lógicos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05865"/>
            <a:ext cx="6687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Tabela </a:t>
            </a:r>
            <a:r>
              <a:rPr sz="3000" spc="-10" dirty="0">
                <a:latin typeface="Calibri"/>
                <a:cs typeface="Calibri"/>
              </a:rPr>
              <a:t>Verdade </a:t>
            </a:r>
            <a:r>
              <a:rPr sz="3000" spc="-5" dirty="0">
                <a:latin typeface="Calibri"/>
                <a:cs typeface="Calibri"/>
              </a:rPr>
              <a:t>para operadores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lógicos.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41525" y="2054225"/>
          <a:ext cx="5783579" cy="2592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/>
                <a:gridCol w="1445895"/>
                <a:gridCol w="1445894"/>
                <a:gridCol w="1445895"/>
              </a:tblGrid>
              <a:tr h="518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 &amp;&amp;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||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4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52826" y="5006975"/>
          <a:ext cx="2891790" cy="1555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/>
                <a:gridCol w="1445895"/>
              </a:tblGrid>
              <a:tr h="518541"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!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629"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579"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333" y="438734"/>
            <a:ext cx="6101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Comando </a:t>
            </a:r>
            <a:r>
              <a:rPr spc="-5" dirty="0"/>
              <a:t>Condicional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0055"/>
            <a:ext cx="7523480" cy="4577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3535" algn="just">
              <a:lnSpc>
                <a:spcPct val="101699"/>
              </a:lnSpc>
              <a:spcBef>
                <a:spcPts val="3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comando </a:t>
            </a:r>
            <a:r>
              <a:rPr sz="3200" spc="-5" dirty="0">
                <a:latin typeface="Courier New"/>
                <a:cs typeface="Courier New"/>
              </a:rPr>
              <a:t>if</a:t>
            </a:r>
            <a:r>
              <a:rPr sz="3200" spc="-1130" dirty="0">
                <a:latin typeface="Courier New"/>
                <a:cs typeface="Courier New"/>
              </a:rPr>
              <a:t>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15" dirty="0">
                <a:latin typeface="Calibri"/>
                <a:cs typeface="Calibri"/>
              </a:rPr>
              <a:t>estrutura </a:t>
            </a:r>
            <a:r>
              <a:rPr sz="3200" spc="-5" dirty="0">
                <a:latin typeface="Calibri"/>
                <a:cs typeface="Calibri"/>
              </a:rPr>
              <a:t>de decisão  </a:t>
            </a:r>
            <a:r>
              <a:rPr sz="3200" dirty="0">
                <a:latin typeface="Calibri"/>
                <a:cs typeface="Calibri"/>
              </a:rPr>
              <a:t>que </a:t>
            </a:r>
            <a:r>
              <a:rPr sz="3200" spc="-5" dirty="0">
                <a:latin typeface="Calibri"/>
                <a:cs typeface="Calibri"/>
              </a:rPr>
              <a:t>decide </a:t>
            </a:r>
            <a:r>
              <a:rPr sz="3200" spc="-10" dirty="0">
                <a:latin typeface="Calibri"/>
                <a:cs typeface="Calibri"/>
              </a:rPr>
              <a:t>se </a:t>
            </a:r>
            <a:r>
              <a:rPr sz="3200" spc="-5" dirty="0">
                <a:latin typeface="Calibri"/>
                <a:cs typeface="Calibri"/>
              </a:rPr>
              <a:t>uma sequência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comandos  </a:t>
            </a:r>
            <a:r>
              <a:rPr sz="3200" spc="-20" dirty="0">
                <a:latin typeface="Calibri"/>
                <a:cs typeface="Calibri"/>
              </a:rPr>
              <a:t>será </a:t>
            </a:r>
            <a:r>
              <a:rPr sz="3200" spc="-5" dirty="0">
                <a:latin typeface="Calibri"/>
                <a:cs typeface="Calibri"/>
              </a:rPr>
              <a:t>ou não </a:t>
            </a:r>
            <a:r>
              <a:rPr sz="3200" spc="-20" dirty="0">
                <a:latin typeface="Calibri"/>
                <a:cs typeface="Calibri"/>
              </a:rPr>
              <a:t>executada. </a:t>
            </a:r>
            <a:r>
              <a:rPr sz="3200" spc="-5" dirty="0">
                <a:latin typeface="Calibri"/>
                <a:cs typeface="Calibri"/>
              </a:rPr>
              <a:t>Sua </a:t>
            </a:r>
            <a:r>
              <a:rPr sz="3200" spc="-30" dirty="0">
                <a:latin typeface="Calibri"/>
                <a:cs typeface="Calibri"/>
              </a:rPr>
              <a:t>sintaxe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é:</a:t>
            </a:r>
            <a:endParaRPr sz="3200">
              <a:latin typeface="Calibri"/>
              <a:cs typeface="Calibri"/>
            </a:endParaRPr>
          </a:p>
          <a:p>
            <a:pPr marL="1534795">
              <a:lnSpc>
                <a:spcPct val="100000"/>
              </a:lnSpc>
              <a:spcBef>
                <a:spcPts val="1839"/>
              </a:spcBef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2200" b="1" spc="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expressão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534795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7071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sequencia </a:t>
            </a:r>
            <a:r>
              <a:rPr sz="2200" spc="-5" dirty="0">
                <a:latin typeface="Courier New"/>
                <a:cs typeface="Courier New"/>
              </a:rPr>
              <a:t>de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comandos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534795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2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Ou</a:t>
            </a:r>
            <a:endParaRPr sz="3200">
              <a:latin typeface="Calibri"/>
              <a:cs typeface="Calibri"/>
            </a:endParaRPr>
          </a:p>
          <a:p>
            <a:pPr marL="1534795">
              <a:lnSpc>
                <a:spcPct val="100000"/>
              </a:lnSpc>
              <a:spcBef>
                <a:spcPts val="465"/>
              </a:spcBef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2200" b="1" spc="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expressão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87071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unico comando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333" y="438734"/>
            <a:ext cx="6101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Comando </a:t>
            </a:r>
            <a:r>
              <a:rPr spc="-5" dirty="0"/>
              <a:t>Condicional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8244"/>
            <a:ext cx="6614159" cy="2645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957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2200" b="1" spc="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expressão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679575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201485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sequencia </a:t>
            </a:r>
            <a:r>
              <a:rPr sz="2200" spc="-5" dirty="0">
                <a:latin typeface="Courier New"/>
                <a:cs typeface="Courier New"/>
              </a:rPr>
              <a:t>de</a:t>
            </a:r>
            <a:r>
              <a:rPr sz="2200" dirty="0">
                <a:latin typeface="Courier New"/>
                <a:cs typeface="Courier New"/>
              </a:rPr>
              <a:t> comandos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679575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expressão sempre </a:t>
            </a:r>
            <a:r>
              <a:rPr sz="3200" spc="-20" dirty="0">
                <a:latin typeface="Calibri"/>
                <a:cs typeface="Calibri"/>
              </a:rPr>
              <a:t>será </a:t>
            </a:r>
            <a:r>
              <a:rPr sz="3200" spc="-10" dirty="0">
                <a:latin typeface="Calibri"/>
                <a:cs typeface="Calibri"/>
              </a:rPr>
              <a:t>avaliada, </a:t>
            </a:r>
            <a:r>
              <a:rPr sz="3200" dirty="0">
                <a:latin typeface="Calibri"/>
                <a:cs typeface="Calibri"/>
              </a:rPr>
              <a:t>e o  </a:t>
            </a:r>
            <a:r>
              <a:rPr sz="3200" spc="-10" dirty="0">
                <a:latin typeface="Calibri"/>
                <a:cs typeface="Calibri"/>
              </a:rPr>
              <a:t>resultado </a:t>
            </a:r>
            <a:r>
              <a:rPr sz="3200" spc="-5" dirty="0">
                <a:latin typeface="Calibri"/>
                <a:cs typeface="Calibri"/>
              </a:rPr>
              <a:t>lógico </a:t>
            </a:r>
            <a:r>
              <a:rPr sz="3200" spc="-15" dirty="0">
                <a:latin typeface="Calibri"/>
                <a:cs typeface="Calibri"/>
              </a:rPr>
              <a:t>(verdadeiro 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falso).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7749" y="1550161"/>
            <a:ext cx="1517650" cy="1303020"/>
          </a:xfrm>
          <a:custGeom>
            <a:avLst/>
            <a:gdLst/>
            <a:ahLst/>
            <a:cxnLst/>
            <a:rect l="l" t="t" r="r" b="b"/>
            <a:pathLst>
              <a:path w="1517650" h="1303020">
                <a:moveTo>
                  <a:pt x="41401" y="1196213"/>
                </a:moveTo>
                <a:lnTo>
                  <a:pt x="36067" y="1198879"/>
                </a:lnTo>
                <a:lnTo>
                  <a:pt x="34289" y="1203833"/>
                </a:lnTo>
                <a:lnTo>
                  <a:pt x="0" y="1302639"/>
                </a:lnTo>
                <a:lnTo>
                  <a:pt x="27802" y="1297559"/>
                </a:lnTo>
                <a:lnTo>
                  <a:pt x="20573" y="1297559"/>
                </a:lnTo>
                <a:lnTo>
                  <a:pt x="8128" y="1283080"/>
                </a:lnTo>
                <a:lnTo>
                  <a:pt x="34925" y="1260113"/>
                </a:lnTo>
                <a:lnTo>
                  <a:pt x="52323" y="1210055"/>
                </a:lnTo>
                <a:lnTo>
                  <a:pt x="53975" y="1205102"/>
                </a:lnTo>
                <a:lnTo>
                  <a:pt x="51434" y="1199641"/>
                </a:lnTo>
                <a:lnTo>
                  <a:pt x="46481" y="1197990"/>
                </a:lnTo>
                <a:lnTo>
                  <a:pt x="41401" y="1196213"/>
                </a:lnTo>
                <a:close/>
              </a:path>
              <a:path w="1517650" h="1303020">
                <a:moveTo>
                  <a:pt x="34925" y="1260113"/>
                </a:moveTo>
                <a:lnTo>
                  <a:pt x="8128" y="1283080"/>
                </a:lnTo>
                <a:lnTo>
                  <a:pt x="20573" y="1297559"/>
                </a:lnTo>
                <a:lnTo>
                  <a:pt x="25463" y="1293367"/>
                </a:lnTo>
                <a:lnTo>
                  <a:pt x="23367" y="1293367"/>
                </a:lnTo>
                <a:lnTo>
                  <a:pt x="12700" y="1280922"/>
                </a:lnTo>
                <a:lnTo>
                  <a:pt x="28712" y="1277991"/>
                </a:lnTo>
                <a:lnTo>
                  <a:pt x="34925" y="1260113"/>
                </a:lnTo>
                <a:close/>
              </a:path>
              <a:path w="1517650" h="1303020">
                <a:moveTo>
                  <a:pt x="104648" y="1264158"/>
                </a:moveTo>
                <a:lnTo>
                  <a:pt x="99440" y="1265047"/>
                </a:lnTo>
                <a:lnTo>
                  <a:pt x="47388" y="1274573"/>
                </a:lnTo>
                <a:lnTo>
                  <a:pt x="20573" y="1297559"/>
                </a:lnTo>
                <a:lnTo>
                  <a:pt x="27802" y="1297559"/>
                </a:lnTo>
                <a:lnTo>
                  <a:pt x="102869" y="1283842"/>
                </a:lnTo>
                <a:lnTo>
                  <a:pt x="108076" y="1282827"/>
                </a:lnTo>
                <a:lnTo>
                  <a:pt x="111506" y="1277874"/>
                </a:lnTo>
                <a:lnTo>
                  <a:pt x="110489" y="1272793"/>
                </a:lnTo>
                <a:lnTo>
                  <a:pt x="109600" y="1267587"/>
                </a:lnTo>
                <a:lnTo>
                  <a:pt x="104648" y="1264158"/>
                </a:lnTo>
                <a:close/>
              </a:path>
              <a:path w="1517650" h="1303020">
                <a:moveTo>
                  <a:pt x="28712" y="1277991"/>
                </a:moveTo>
                <a:lnTo>
                  <a:pt x="12700" y="1280922"/>
                </a:lnTo>
                <a:lnTo>
                  <a:pt x="23367" y="1293367"/>
                </a:lnTo>
                <a:lnTo>
                  <a:pt x="28712" y="1277991"/>
                </a:lnTo>
                <a:close/>
              </a:path>
              <a:path w="1517650" h="1303020">
                <a:moveTo>
                  <a:pt x="47388" y="1274573"/>
                </a:moveTo>
                <a:lnTo>
                  <a:pt x="28712" y="1277991"/>
                </a:lnTo>
                <a:lnTo>
                  <a:pt x="23367" y="1293367"/>
                </a:lnTo>
                <a:lnTo>
                  <a:pt x="25463" y="1293367"/>
                </a:lnTo>
                <a:lnTo>
                  <a:pt x="47388" y="1274573"/>
                </a:lnTo>
                <a:close/>
              </a:path>
              <a:path w="1517650" h="1303020">
                <a:moveTo>
                  <a:pt x="1505203" y="0"/>
                </a:moveTo>
                <a:lnTo>
                  <a:pt x="34925" y="1260113"/>
                </a:lnTo>
                <a:lnTo>
                  <a:pt x="28712" y="1277991"/>
                </a:lnTo>
                <a:lnTo>
                  <a:pt x="47388" y="1274573"/>
                </a:lnTo>
                <a:lnTo>
                  <a:pt x="1517523" y="14350"/>
                </a:lnTo>
                <a:lnTo>
                  <a:pt x="1505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257" y="438734"/>
            <a:ext cx="3491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ourier New"/>
                <a:cs typeface="Courier New"/>
              </a:rPr>
              <a:t>if </a:t>
            </a:r>
            <a:r>
              <a:rPr dirty="0"/>
              <a:t>-</a:t>
            </a:r>
            <a:r>
              <a:rPr spc="-90" dirty="0"/>
              <a:t> </a:t>
            </a:r>
            <a:r>
              <a:rPr spc="-15" dirty="0"/>
              <a:t>Exemplos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36142"/>
            <a:ext cx="7950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Programa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10" dirty="0">
                <a:latin typeface="Calibri"/>
                <a:cs typeface="Calibri"/>
              </a:rPr>
              <a:t>determinar </a:t>
            </a:r>
            <a:r>
              <a:rPr sz="2800" spc="-5" dirty="0">
                <a:latin typeface="Calibri"/>
                <a:cs typeface="Calibri"/>
              </a:rPr>
              <a:t>o maior de </a:t>
            </a:r>
            <a:r>
              <a:rPr sz="2800" spc="-10" dirty="0">
                <a:latin typeface="Calibri"/>
                <a:cs typeface="Calibri"/>
              </a:rPr>
              <a:t>dois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números.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450" y="2359025"/>
            <a:ext cx="6956425" cy="4092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2000" spc="-5" dirty="0">
                <a:latin typeface="Courier New"/>
                <a:cs typeface="Courier New"/>
              </a:rPr>
              <a:t>Main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2000" b="1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args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9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maior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a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maior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maior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Console.WriteLine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"\nMAIOR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maior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889" y="438734"/>
            <a:ext cx="32848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ourier New"/>
                <a:cs typeface="Courier New"/>
              </a:rPr>
              <a:t>if</a:t>
            </a:r>
            <a:r>
              <a:rPr spc="-1730" dirty="0">
                <a:latin typeface="Courier New"/>
                <a:cs typeface="Courier New"/>
              </a:rPr>
              <a:t> </a:t>
            </a:r>
            <a:r>
              <a:rPr dirty="0"/>
              <a:t>- </a:t>
            </a:r>
            <a:r>
              <a:rPr spc="-15" dirty="0"/>
              <a:t>Exemplos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36142"/>
            <a:ext cx="7294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Ler </a:t>
            </a:r>
            <a:r>
              <a:rPr sz="2800" spc="-10" dirty="0">
                <a:latin typeface="Calibri"/>
                <a:cs typeface="Calibri"/>
              </a:rPr>
              <a:t>duas </a:t>
            </a:r>
            <a:r>
              <a:rPr sz="2800" spc="-20" dirty="0">
                <a:latin typeface="Calibri"/>
                <a:cs typeface="Calibri"/>
              </a:rPr>
              <a:t>variáveis </a:t>
            </a:r>
            <a:r>
              <a:rPr sz="2800" dirty="0">
                <a:latin typeface="Calibri"/>
                <a:cs typeface="Calibri"/>
              </a:rPr>
              <a:t>(x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y) </a:t>
            </a:r>
            <a:r>
              <a:rPr sz="2800" spc="-5" dirty="0">
                <a:latin typeface="Calibri"/>
                <a:cs typeface="Calibri"/>
              </a:rPr>
              <a:t>e imprimi-las na </a:t>
            </a:r>
            <a:r>
              <a:rPr sz="2800" spc="-15" dirty="0">
                <a:latin typeface="Calibri"/>
                <a:cs typeface="Calibri"/>
              </a:rPr>
              <a:t>ordem  crescente.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8" y="2212911"/>
            <a:ext cx="9109075" cy="4246880"/>
          </a:xfrm>
          <a:custGeom>
            <a:avLst/>
            <a:gdLst/>
            <a:ahLst/>
            <a:cxnLst/>
            <a:rect l="l" t="t" r="r" b="b"/>
            <a:pathLst>
              <a:path w="9109075" h="4246880">
                <a:moveTo>
                  <a:pt x="0" y="4246626"/>
                </a:moveTo>
                <a:lnTo>
                  <a:pt x="9109075" y="4246626"/>
                </a:lnTo>
                <a:lnTo>
                  <a:pt x="9109075" y="0"/>
                </a:lnTo>
                <a:lnTo>
                  <a:pt x="0" y="0"/>
                </a:lnTo>
                <a:lnTo>
                  <a:pt x="0" y="42466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664" y="2239213"/>
            <a:ext cx="8900160" cy="414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800" b="1" spc="-20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aux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49225" marR="27381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os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dois numeros"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dirty="0">
                <a:latin typeface="Courier New"/>
                <a:cs typeface="Courier New"/>
              </a:rPr>
              <a:t>x 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Convert.ToDouble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Console.ReadLine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800">
              <a:latin typeface="Courier New"/>
              <a:cs typeface="Courier New"/>
            </a:endParaRPr>
          </a:p>
          <a:p>
            <a:pPr marL="149225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y = </a:t>
            </a:r>
            <a:r>
              <a:rPr sz="1800" spc="-10" dirty="0">
                <a:latin typeface="Courier New"/>
                <a:cs typeface="Courier New"/>
              </a:rPr>
              <a:t>Convert.ToDouble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Console.ReadLine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"Valores originais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(x,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y)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{0}, {1} </a:t>
            </a:r>
            <a:r>
              <a:rPr sz="1800" spc="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800" spc="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y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 marR="737552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aux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dirty="0">
                <a:latin typeface="Courier New"/>
                <a:cs typeface="Courier New"/>
              </a:rPr>
              <a:t>x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dirty="0">
                <a:latin typeface="Courier New"/>
                <a:cs typeface="Courier New"/>
              </a:rPr>
              <a:t>y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aux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"Valores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de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x e y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ordenados: {0},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438734"/>
            <a:ext cx="5309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Condicional: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if-else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1073"/>
            <a:ext cx="7773670" cy="5111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6515" indent="-343535">
              <a:lnSpc>
                <a:spcPct val="101699"/>
              </a:lnSpc>
              <a:spcBef>
                <a:spcPts val="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comando </a:t>
            </a:r>
            <a:r>
              <a:rPr sz="2800" spc="-5" dirty="0">
                <a:latin typeface="Courier New"/>
                <a:cs typeface="Courier New"/>
              </a:rPr>
              <a:t>if</a:t>
            </a:r>
            <a:r>
              <a:rPr sz="2800" spc="-919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pode decidir </a:t>
            </a:r>
            <a:r>
              <a:rPr sz="2800" spc="-20" dirty="0">
                <a:latin typeface="Calibri"/>
                <a:cs typeface="Calibri"/>
              </a:rPr>
              <a:t>entre </a:t>
            </a:r>
            <a:r>
              <a:rPr sz="2800" spc="-10" dirty="0">
                <a:latin typeface="Calibri"/>
                <a:cs typeface="Calibri"/>
              </a:rPr>
              <a:t>duas </a:t>
            </a:r>
            <a:r>
              <a:rPr sz="2800" spc="-5" dirty="0">
                <a:latin typeface="Calibri"/>
                <a:cs typeface="Calibri"/>
              </a:rPr>
              <a:t>sequências  de </a:t>
            </a:r>
            <a:r>
              <a:rPr sz="2800" spc="-10" dirty="0">
                <a:latin typeface="Calibri"/>
                <a:cs typeface="Calibri"/>
              </a:rPr>
              <a:t>comandos qual </a:t>
            </a:r>
            <a:r>
              <a:rPr sz="2800" spc="-20" dirty="0">
                <a:latin typeface="Calibri"/>
                <a:cs typeface="Calibri"/>
              </a:rPr>
              <a:t>vai </a:t>
            </a:r>
            <a:r>
              <a:rPr sz="2800" spc="-5" dirty="0">
                <a:latin typeface="Calibri"/>
                <a:cs typeface="Calibri"/>
              </a:rPr>
              <a:t>ser a </a:t>
            </a:r>
            <a:r>
              <a:rPr sz="2800" spc="-20" dirty="0">
                <a:latin typeface="Calibri"/>
                <a:cs typeface="Calibri"/>
              </a:rPr>
              <a:t>executada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tem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seguinte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sintaxe:</a:t>
            </a:r>
            <a:endParaRPr sz="2800">
              <a:latin typeface="Calibri"/>
              <a:cs typeface="Calibri"/>
            </a:endParaRPr>
          </a:p>
          <a:p>
            <a:pPr marL="460375">
              <a:lnSpc>
                <a:spcPct val="100000"/>
              </a:lnSpc>
              <a:spcBef>
                <a:spcPts val="99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latin typeface="Courier New"/>
                <a:cs typeface="Courier New"/>
              </a:rPr>
              <a:t>expressão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26135">
              <a:lnSpc>
                <a:spcPct val="100000"/>
              </a:lnSpc>
            </a:pP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2400" spc="-10" dirty="0">
                <a:solidFill>
                  <a:srgbClr val="BDBDE6"/>
                </a:solidFill>
                <a:latin typeface="Courier New"/>
                <a:cs typeface="Courier New"/>
              </a:rPr>
              <a:t>caso </a:t>
            </a:r>
            <a:r>
              <a:rPr sz="2400" dirty="0">
                <a:solidFill>
                  <a:srgbClr val="BDBDE6"/>
                </a:solidFill>
                <a:latin typeface="Courier New"/>
                <a:cs typeface="Courier New"/>
              </a:rPr>
              <a:t>a </a:t>
            </a:r>
            <a:r>
              <a:rPr sz="2400" spc="-10" dirty="0">
                <a:solidFill>
                  <a:srgbClr val="BDBDE6"/>
                </a:solidFill>
                <a:latin typeface="Courier New"/>
                <a:cs typeface="Courier New"/>
              </a:rPr>
              <a:t>expressão retorne</a:t>
            </a:r>
            <a:r>
              <a:rPr sz="2400" spc="2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BDBDE6"/>
                </a:solidFill>
                <a:latin typeface="Courier New"/>
                <a:cs typeface="Courier New"/>
              </a:rPr>
              <a:t>verdadeiro</a:t>
            </a:r>
            <a:endParaRPr sz="2400">
              <a:latin typeface="Courier New"/>
              <a:cs typeface="Courier New"/>
            </a:endParaRPr>
          </a:p>
          <a:p>
            <a:pPr marL="82613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sequencia </a:t>
            </a:r>
            <a:r>
              <a:rPr sz="2400" spc="-5" dirty="0">
                <a:latin typeface="Courier New"/>
                <a:cs typeface="Courier New"/>
              </a:rPr>
              <a:t>de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comandos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26135" marR="1099185">
              <a:lnSpc>
                <a:spcPct val="100000"/>
              </a:lnSpc>
            </a:pP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2400" spc="-10" dirty="0">
                <a:solidFill>
                  <a:srgbClr val="BDBDE6"/>
                </a:solidFill>
                <a:latin typeface="Courier New"/>
                <a:cs typeface="Courier New"/>
              </a:rPr>
              <a:t>caso </a:t>
            </a:r>
            <a:r>
              <a:rPr sz="2400" dirty="0">
                <a:solidFill>
                  <a:srgbClr val="BDBDE6"/>
                </a:solidFill>
                <a:latin typeface="Courier New"/>
                <a:cs typeface="Courier New"/>
              </a:rPr>
              <a:t>a </a:t>
            </a:r>
            <a:r>
              <a:rPr sz="2400" spc="-10" dirty="0">
                <a:solidFill>
                  <a:srgbClr val="BDBDE6"/>
                </a:solidFill>
                <a:latin typeface="Courier New"/>
                <a:cs typeface="Courier New"/>
              </a:rPr>
              <a:t>expresão retorne falso  </a:t>
            </a:r>
            <a:r>
              <a:rPr sz="2400" spc="-10" dirty="0">
                <a:latin typeface="Courier New"/>
                <a:cs typeface="Courier New"/>
              </a:rPr>
              <a:t>sequencia </a:t>
            </a:r>
            <a:r>
              <a:rPr sz="2400" spc="-5" dirty="0">
                <a:latin typeface="Courier New"/>
                <a:cs typeface="Courier New"/>
              </a:rPr>
              <a:t>de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comandos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452" y="644845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55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90" y="438734"/>
            <a:ext cx="2372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ourier New"/>
                <a:cs typeface="Courier New"/>
              </a:rPr>
              <a:t>if-</a:t>
            </a:r>
            <a:r>
              <a:rPr spc="-20"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2065"/>
            <a:ext cx="5208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Exemplo: </a:t>
            </a:r>
            <a:r>
              <a:rPr sz="2400" spc="-20" dirty="0">
                <a:latin typeface="Calibri"/>
                <a:cs typeface="Calibri"/>
              </a:rPr>
              <a:t>Verificar </a:t>
            </a:r>
            <a:r>
              <a:rPr sz="2400" spc="-5" dirty="0">
                <a:latin typeface="Calibri"/>
                <a:cs typeface="Calibri"/>
              </a:rPr>
              <a:t>se um </a:t>
            </a:r>
            <a:r>
              <a:rPr sz="2400" spc="-10" dirty="0">
                <a:latin typeface="Calibri"/>
                <a:cs typeface="Calibri"/>
              </a:rPr>
              <a:t>número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par.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52312"/>
            <a:ext cx="7936230" cy="64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Obs.: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exemplo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acima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não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são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utilizadas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chaves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else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pois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há apenas um </a:t>
            </a:r>
            <a:r>
              <a:rPr sz="2000" spc="-5" dirty="0">
                <a:latin typeface="Calibri"/>
                <a:cs typeface="Calibri"/>
              </a:rPr>
              <a:t>comando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ser </a:t>
            </a:r>
            <a:r>
              <a:rPr sz="2000" spc="-10" dirty="0">
                <a:latin typeface="Calibri"/>
                <a:cs typeface="Calibri"/>
              </a:rPr>
              <a:t>executado. </a:t>
            </a:r>
            <a:r>
              <a:rPr sz="2000" dirty="0">
                <a:latin typeface="Calibri"/>
                <a:cs typeface="Calibri"/>
              </a:rPr>
              <a:t>Em </a:t>
            </a:r>
            <a:r>
              <a:rPr sz="2000" spc="-5" dirty="0">
                <a:latin typeface="Calibri"/>
                <a:cs typeface="Calibri"/>
              </a:rPr>
              <a:t>casos como esse </a:t>
            </a:r>
            <a:r>
              <a:rPr sz="2000" dirty="0">
                <a:latin typeface="Calibri"/>
                <a:cs typeface="Calibri"/>
              </a:rPr>
              <a:t>pode-se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6272885"/>
            <a:ext cx="2270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não </a:t>
            </a:r>
            <a:r>
              <a:rPr sz="2000" spc="-10" dirty="0">
                <a:latin typeface="Calibri"/>
                <a:cs typeface="Calibri"/>
              </a:rPr>
              <a:t>utilizar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chaves.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2452" y="644845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56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275" y="2060575"/>
            <a:ext cx="5974080" cy="2862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21218A"/>
                </a:solidFill>
                <a:latin typeface="Courier New"/>
                <a:cs typeface="Courier New"/>
              </a:rPr>
              <a:t>string[]</a:t>
            </a:r>
            <a:r>
              <a:rPr sz="1800" b="1" spc="-25" dirty="0">
                <a:solidFill>
                  <a:srgbClr val="21218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 marR="1403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numero: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dirty="0">
                <a:latin typeface="Courier New"/>
                <a:cs typeface="Courier New"/>
              </a:rPr>
              <a:t>x = </a:t>
            </a:r>
            <a:r>
              <a:rPr sz="1800" spc="-10" dirty="0">
                <a:latin typeface="Courier New"/>
                <a:cs typeface="Courier New"/>
              </a:rPr>
              <a:t>Convert.ToInt32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Console.ReadLine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x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% </a:t>
            </a:r>
            <a:r>
              <a:rPr sz="1800" dirty="0">
                <a:solidFill>
                  <a:srgbClr val="EF00EF"/>
                </a:solidFill>
                <a:latin typeface="Courier New"/>
                <a:cs typeface="Courier New"/>
              </a:rPr>
              <a:t>2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e'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par"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x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e'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impar"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077" y="431114"/>
            <a:ext cx="6391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1915" algn="l"/>
              </a:tabLst>
            </a:pPr>
            <a:r>
              <a:rPr dirty="0">
                <a:latin typeface="Courier New"/>
                <a:cs typeface="Courier New"/>
              </a:rPr>
              <a:t>if	else , </a:t>
            </a:r>
            <a:r>
              <a:rPr spc="-15" dirty="0">
                <a:latin typeface="Courier New"/>
                <a:cs typeface="Courier New"/>
              </a:rPr>
              <a:t>if 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spc="-1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2452" y="644845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57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7975" y="1109662"/>
            <a:ext cx="2803525" cy="5632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8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condição1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comandos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if1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8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condição2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comandos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if2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comandos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else2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comandos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else1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8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condição3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comandos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if3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585" y="438734"/>
            <a:ext cx="4358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5" dirty="0">
                <a:latin typeface="Courier New"/>
                <a:cs typeface="Courier New"/>
              </a:rPr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1476375" y="2924111"/>
            <a:ext cx="6194425" cy="3294379"/>
          </a:xfrm>
          <a:custGeom>
            <a:avLst/>
            <a:gdLst/>
            <a:ahLst/>
            <a:cxnLst/>
            <a:rect l="l" t="t" r="r" b="b"/>
            <a:pathLst>
              <a:path w="6194425" h="3294379">
                <a:moveTo>
                  <a:pt x="0" y="3294126"/>
                </a:moveTo>
                <a:lnTo>
                  <a:pt x="6194425" y="3294126"/>
                </a:lnTo>
                <a:lnTo>
                  <a:pt x="6194425" y="0"/>
                </a:lnTo>
                <a:lnTo>
                  <a:pt x="0" y="0"/>
                </a:lnTo>
                <a:lnTo>
                  <a:pt x="0" y="32941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26590"/>
            <a:ext cx="7794625" cy="470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Utilizado quando uma determinada </a:t>
            </a:r>
            <a:r>
              <a:rPr sz="2400" spc="-15" dirty="0">
                <a:latin typeface="Calibri"/>
                <a:cs typeface="Calibri"/>
              </a:rPr>
              <a:t>variável </a:t>
            </a:r>
            <a:r>
              <a:rPr sz="2400" spc="-5" dirty="0">
                <a:latin typeface="Calibri"/>
                <a:cs typeface="Calibri"/>
              </a:rPr>
              <a:t>pode ser </a:t>
            </a:r>
            <a:r>
              <a:rPr sz="2400" dirty="0">
                <a:latin typeface="Calibri"/>
                <a:cs typeface="Calibri"/>
              </a:rPr>
              <a:t>igual a  </a:t>
            </a:r>
            <a:r>
              <a:rPr sz="2400" spc="-15" dirty="0">
                <a:latin typeface="Calibri"/>
                <a:cs typeface="Calibri"/>
              </a:rPr>
              <a:t>diferentes valores </a:t>
            </a:r>
            <a:r>
              <a:rPr sz="2400" spc="-5" dirty="0">
                <a:latin typeface="Calibri"/>
                <a:cs typeface="Calibri"/>
              </a:rPr>
              <a:t>que se deseja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avaliar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Sintaxe: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alibri"/>
              <a:cs typeface="Calibri"/>
            </a:endParaRPr>
          </a:p>
          <a:p>
            <a:pPr marL="1031875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solidFill>
                  <a:srgbClr val="00009F"/>
                </a:solidFill>
                <a:latin typeface="Courier New"/>
                <a:cs typeface="Courier New"/>
              </a:rPr>
              <a:t>switch</a:t>
            </a:r>
            <a:r>
              <a:rPr sz="2600" b="1" spc="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latin typeface="Courier New"/>
                <a:cs typeface="Courier New"/>
              </a:rPr>
              <a:t>variavel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1031875">
              <a:lnSpc>
                <a:spcPct val="100000"/>
              </a:lnSpc>
            </a:pPr>
            <a:r>
              <a:rPr sz="2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1824355">
              <a:lnSpc>
                <a:spcPct val="100000"/>
              </a:lnSpc>
            </a:pPr>
            <a:r>
              <a:rPr sz="2600" b="1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2600" spc="-5" dirty="0">
                <a:solidFill>
                  <a:srgbClr val="EF00EF"/>
                </a:solidFill>
                <a:latin typeface="Courier New"/>
                <a:cs typeface="Courier New"/>
              </a:rPr>
              <a:t>constante1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comandos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1824355">
              <a:lnSpc>
                <a:spcPct val="100000"/>
              </a:lnSpc>
            </a:pPr>
            <a:r>
              <a:rPr sz="2600" b="1" spc="-5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1824355">
              <a:lnSpc>
                <a:spcPct val="100000"/>
              </a:lnSpc>
            </a:pPr>
            <a:r>
              <a:rPr sz="2600" b="1" spc="-5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2600" spc="-5" dirty="0">
                <a:solidFill>
                  <a:srgbClr val="EF00EF"/>
                </a:solidFill>
                <a:latin typeface="Courier New"/>
                <a:cs typeface="Courier New"/>
              </a:rPr>
              <a:t>constante2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2600" spc="-5" dirty="0">
                <a:latin typeface="Courier New"/>
                <a:cs typeface="Courier New"/>
              </a:rPr>
              <a:t>comandos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1824355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1824355">
              <a:lnSpc>
                <a:spcPct val="100000"/>
              </a:lnSpc>
            </a:pPr>
            <a:r>
              <a:rPr sz="2600" b="1" spc="-5" dirty="0">
                <a:solidFill>
                  <a:srgbClr val="00009F"/>
                </a:solidFill>
                <a:latin typeface="Courier New"/>
                <a:cs typeface="Courier New"/>
              </a:rPr>
              <a:t>default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comandos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1031875">
              <a:lnSpc>
                <a:spcPct val="100000"/>
              </a:lnSpc>
            </a:pPr>
            <a:r>
              <a:rPr sz="2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7" y="398525"/>
            <a:ext cx="7007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Comando </a:t>
            </a:r>
            <a:r>
              <a:rPr sz="4000" spc="-5" dirty="0">
                <a:latin typeface="Courier New"/>
                <a:cs typeface="Courier New"/>
              </a:rPr>
              <a:t>switch -</a:t>
            </a:r>
            <a:r>
              <a:rPr sz="4000" spc="-20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Exemplo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25" y="1406461"/>
            <a:ext cx="9109075" cy="5078730"/>
          </a:xfrm>
          <a:custGeom>
            <a:avLst/>
            <a:gdLst/>
            <a:ahLst/>
            <a:cxnLst/>
            <a:rect l="l" t="t" r="r" b="b"/>
            <a:pathLst>
              <a:path w="9109075" h="5078730">
                <a:moveTo>
                  <a:pt x="0" y="5078476"/>
                </a:moveTo>
                <a:lnTo>
                  <a:pt x="9109074" y="5078476"/>
                </a:lnTo>
              </a:path>
              <a:path w="9109075" h="5078730">
                <a:moveTo>
                  <a:pt x="9109074" y="0"/>
                </a:moveTo>
                <a:lnTo>
                  <a:pt x="0" y="0"/>
                </a:lnTo>
                <a:lnTo>
                  <a:pt x="0" y="50784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792" y="1437259"/>
            <a:ext cx="9034145" cy="497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21218A"/>
                </a:solidFill>
                <a:latin typeface="Courier New"/>
                <a:cs typeface="Courier New"/>
              </a:rPr>
              <a:t>string[]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epoca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trimestre do ano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que estamos:</a:t>
            </a:r>
            <a:r>
              <a:rPr sz="180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epoca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Convert.ToInt32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Console.ReadLine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switch</a:t>
            </a:r>
            <a:r>
              <a:rPr sz="18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epoca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"verao"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"outono"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"inverno"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case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"primavera"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default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"período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inválido"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726"/>
            <a:ext cx="8025765" cy="42214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marR="5080" indent="-515620">
              <a:lnSpc>
                <a:spcPct val="90000"/>
              </a:lnSpc>
              <a:spcBef>
                <a:spcPts val="48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30" dirty="0">
                <a:latin typeface="Calibri"/>
                <a:cs typeface="Calibri"/>
              </a:rPr>
              <a:t>Faça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programa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leia </a:t>
            </a:r>
            <a:r>
              <a:rPr sz="3200" spc="-5" dirty="0">
                <a:latin typeface="Calibri"/>
                <a:cs typeface="Calibri"/>
              </a:rPr>
              <a:t>dois </a:t>
            </a:r>
            <a:r>
              <a:rPr sz="3200" spc="-15" dirty="0">
                <a:latin typeface="Calibri"/>
                <a:cs typeface="Calibri"/>
              </a:rPr>
              <a:t>números  </a:t>
            </a:r>
            <a:r>
              <a:rPr sz="3200" spc="-20" dirty="0">
                <a:latin typeface="Calibri"/>
                <a:cs typeface="Calibri"/>
              </a:rPr>
              <a:t>inteiros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5" dirty="0">
                <a:latin typeface="Calibri"/>
                <a:cs typeface="Calibri"/>
              </a:rPr>
              <a:t>faça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divisão do </a:t>
            </a:r>
            <a:r>
              <a:rPr sz="3200" spc="-10" dirty="0">
                <a:latin typeface="Calibri"/>
                <a:cs typeface="Calibri"/>
              </a:rPr>
              <a:t>primeiro </a:t>
            </a:r>
            <a:r>
              <a:rPr sz="3200" spc="-5" dirty="0">
                <a:latin typeface="Calibri"/>
                <a:cs typeface="Calibri"/>
              </a:rPr>
              <a:t>pelo  segundo (se </a:t>
            </a:r>
            <a:r>
              <a:rPr sz="3200" dirty="0">
                <a:latin typeface="Calibri"/>
                <a:cs typeface="Calibri"/>
              </a:rPr>
              <a:t>o segundo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5" dirty="0">
                <a:latin typeface="Calibri"/>
                <a:cs typeface="Calibri"/>
              </a:rPr>
              <a:t>diferente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zero).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/>
            </a:pPr>
            <a:endParaRPr sz="4050">
              <a:latin typeface="Calibri"/>
              <a:cs typeface="Calibri"/>
            </a:endParaRPr>
          </a:p>
          <a:p>
            <a:pPr marL="527685" marR="525145" indent="-515620">
              <a:lnSpc>
                <a:spcPct val="9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30" dirty="0">
                <a:latin typeface="Calibri"/>
                <a:cs typeface="Calibri"/>
              </a:rPr>
              <a:t>Faça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programa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ler </a:t>
            </a:r>
            <a:r>
              <a:rPr sz="3200" spc="-5" dirty="0">
                <a:latin typeface="Calibri"/>
                <a:cs typeface="Calibri"/>
              </a:rPr>
              <a:t>dois </a:t>
            </a:r>
            <a:r>
              <a:rPr sz="3200" spc="-15" dirty="0">
                <a:latin typeface="Calibri"/>
                <a:cs typeface="Calibri"/>
              </a:rPr>
              <a:t>números  </a:t>
            </a:r>
            <a:r>
              <a:rPr sz="3200" spc="-10" dirty="0">
                <a:latin typeface="Calibri"/>
                <a:cs typeface="Calibri"/>
              </a:rPr>
              <a:t>reais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verificar </a:t>
            </a:r>
            <a:r>
              <a:rPr sz="3200" spc="-5" dirty="0">
                <a:latin typeface="Calibri"/>
                <a:cs typeface="Calibri"/>
              </a:rPr>
              <a:t>se </a:t>
            </a:r>
            <a:r>
              <a:rPr sz="3200" dirty="0">
                <a:latin typeface="Calibri"/>
                <a:cs typeface="Calibri"/>
              </a:rPr>
              <a:t>ambos </a:t>
            </a:r>
            <a:r>
              <a:rPr sz="3200" spc="-5" dirty="0">
                <a:latin typeface="Calibri"/>
                <a:cs typeface="Calibri"/>
              </a:rPr>
              <a:t>são </a:t>
            </a:r>
            <a:r>
              <a:rPr sz="3200" spc="-10" dirty="0">
                <a:latin typeface="Calibri"/>
                <a:cs typeface="Calibri"/>
              </a:rPr>
              <a:t>maiores que  </a:t>
            </a:r>
            <a:r>
              <a:rPr sz="3200" spc="-30" dirty="0">
                <a:latin typeface="Calibri"/>
                <a:cs typeface="Calibri"/>
              </a:rPr>
              <a:t>zero. </a:t>
            </a:r>
            <a:r>
              <a:rPr sz="3200" spc="-5" dirty="0">
                <a:latin typeface="Calibri"/>
                <a:cs typeface="Calibri"/>
              </a:rPr>
              <a:t>Caso </a:t>
            </a:r>
            <a:r>
              <a:rPr sz="3200" spc="-15" dirty="0">
                <a:latin typeface="Calibri"/>
                <a:cs typeface="Calibri"/>
              </a:rPr>
              <a:t>positivo, </a:t>
            </a:r>
            <a:r>
              <a:rPr sz="3200" spc="-20" dirty="0">
                <a:latin typeface="Calibri"/>
                <a:cs typeface="Calibri"/>
              </a:rPr>
              <a:t>informar “Valores </a:t>
            </a:r>
            <a:r>
              <a:rPr sz="3200" spc="-5" dirty="0">
                <a:latin typeface="Calibri"/>
                <a:cs typeface="Calibri"/>
              </a:rPr>
              <a:t>são  </a:t>
            </a:r>
            <a:r>
              <a:rPr sz="3200" spc="-40" dirty="0">
                <a:latin typeface="Calibri"/>
                <a:cs typeface="Calibri"/>
              </a:rPr>
              <a:t>válidos”. </a:t>
            </a:r>
            <a:r>
              <a:rPr sz="3200" spc="-5" dirty="0">
                <a:latin typeface="Calibri"/>
                <a:cs typeface="Calibri"/>
              </a:rPr>
              <a:t>Caso </a:t>
            </a:r>
            <a:r>
              <a:rPr sz="3200" spc="-20" dirty="0">
                <a:latin typeface="Calibri"/>
                <a:cs typeface="Calibri"/>
              </a:rPr>
              <a:t>contrário, </a:t>
            </a:r>
            <a:r>
              <a:rPr sz="3200" spc="-15" dirty="0">
                <a:latin typeface="Calibri"/>
                <a:cs typeface="Calibri"/>
              </a:rPr>
              <a:t>informar </a:t>
            </a:r>
            <a:r>
              <a:rPr sz="3200" spc="-20" dirty="0">
                <a:latin typeface="Calibri"/>
                <a:cs typeface="Calibri"/>
              </a:rPr>
              <a:t>“Valores  </a:t>
            </a:r>
            <a:r>
              <a:rPr sz="3200" spc="-40" dirty="0">
                <a:latin typeface="Calibri"/>
                <a:cs typeface="Calibri"/>
              </a:rPr>
              <a:t>inválidos”.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936" y="512190"/>
            <a:ext cx="63455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" dirty="0"/>
              <a:t>Operadores </a:t>
            </a:r>
            <a:r>
              <a:rPr sz="3800" spc="-5" dirty="0"/>
              <a:t>relacionais </a:t>
            </a:r>
            <a:r>
              <a:rPr sz="3800" dirty="0"/>
              <a:t>e</a:t>
            </a:r>
            <a:r>
              <a:rPr sz="3800" spc="-35" dirty="0"/>
              <a:t> </a:t>
            </a:r>
            <a:r>
              <a:rPr sz="3800" spc="-10" dirty="0"/>
              <a:t>lógicos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114422"/>
            <a:ext cx="7909559" cy="53625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19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Operadores </a:t>
            </a:r>
            <a:r>
              <a:rPr sz="3000" dirty="0">
                <a:latin typeface="Calibri"/>
                <a:cs typeface="Calibri"/>
              </a:rPr>
              <a:t>lógicos E 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OU.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2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resultado de uma expressão </a:t>
            </a:r>
            <a:r>
              <a:rPr sz="3000" dirty="0">
                <a:latin typeface="Calibri"/>
                <a:cs typeface="Calibri"/>
              </a:rPr>
              <a:t>com o </a:t>
            </a:r>
            <a:r>
              <a:rPr sz="3000" spc="-5" dirty="0">
                <a:latin typeface="Calibri"/>
                <a:cs typeface="Calibri"/>
              </a:rPr>
              <a:t>operador </a:t>
            </a:r>
            <a:r>
              <a:rPr sz="3000" b="1" dirty="0">
                <a:latin typeface="Calibri"/>
                <a:cs typeface="Calibri"/>
              </a:rPr>
              <a:t>E  </a:t>
            </a:r>
            <a:r>
              <a:rPr sz="3000" spc="-5" dirty="0">
                <a:latin typeface="Calibri"/>
                <a:cs typeface="Calibri"/>
              </a:rPr>
              <a:t>só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5" dirty="0">
                <a:latin typeface="Calibri"/>
                <a:cs typeface="Calibri"/>
              </a:rPr>
              <a:t>verdadeiro quando </a:t>
            </a:r>
            <a:r>
              <a:rPr sz="3000" dirty="0">
                <a:latin typeface="Calibri"/>
                <a:cs typeface="Calibri"/>
              </a:rPr>
              <a:t>ambos </a:t>
            </a:r>
            <a:r>
              <a:rPr sz="3000" spc="-5" dirty="0">
                <a:latin typeface="Calibri"/>
                <a:cs typeface="Calibri"/>
              </a:rPr>
              <a:t>operandos são  </a:t>
            </a:r>
            <a:r>
              <a:rPr sz="3000" spc="-10" dirty="0">
                <a:latin typeface="Calibri"/>
                <a:cs typeface="Calibri"/>
              </a:rPr>
              <a:t>verdadeiros.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52B34"/>
              </a:buClr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188468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15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 &amp;&amp; (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15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30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Courier New"/>
              <a:cs typeface="Courier New"/>
            </a:endParaRPr>
          </a:p>
          <a:p>
            <a:pPr marL="355600" marR="281940" indent="-343535">
              <a:lnSpc>
                <a:spcPct val="100000"/>
              </a:lnSpc>
              <a:buClr>
                <a:srgbClr val="852B34"/>
              </a:buClr>
              <a:buSzPct val="7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resultado de uma expressão </a:t>
            </a:r>
            <a:r>
              <a:rPr sz="3000" dirty="0">
                <a:latin typeface="Calibri"/>
                <a:cs typeface="Calibri"/>
              </a:rPr>
              <a:t>com o </a:t>
            </a:r>
            <a:r>
              <a:rPr sz="3000" spc="-5" dirty="0">
                <a:latin typeface="Calibri"/>
                <a:cs typeface="Calibri"/>
              </a:rPr>
              <a:t>operador  </a:t>
            </a:r>
            <a:r>
              <a:rPr sz="3000" b="1" spc="-5" dirty="0">
                <a:latin typeface="Calibri"/>
                <a:cs typeface="Calibri"/>
              </a:rPr>
              <a:t>OU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5" dirty="0">
                <a:latin typeface="Calibri"/>
                <a:cs typeface="Calibri"/>
              </a:rPr>
              <a:t>verdadeiro sempre que pelo </a:t>
            </a:r>
            <a:r>
              <a:rPr sz="3000" dirty="0">
                <a:latin typeface="Calibri"/>
                <a:cs typeface="Calibri"/>
              </a:rPr>
              <a:t>menos </a:t>
            </a:r>
            <a:r>
              <a:rPr sz="3000" spc="-5" dirty="0">
                <a:latin typeface="Calibri"/>
                <a:cs typeface="Calibri"/>
              </a:rPr>
              <a:t>um  operando </a:t>
            </a:r>
            <a:r>
              <a:rPr sz="3000" dirty="0">
                <a:latin typeface="Calibri"/>
                <a:cs typeface="Calibri"/>
              </a:rPr>
              <a:t>é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verdadeiro.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alibri"/>
              <a:cs typeface="Calibri"/>
            </a:endParaRPr>
          </a:p>
          <a:p>
            <a:pPr marL="185928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10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20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 || (-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9722"/>
            <a:ext cx="8047990" cy="41567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27685" marR="243840" indent="-515620">
              <a:lnSpc>
                <a:spcPct val="80000"/>
              </a:lnSpc>
              <a:spcBef>
                <a:spcPts val="82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3000" spc="-60" dirty="0">
                <a:latin typeface="Calibri"/>
                <a:cs typeface="Calibri"/>
              </a:rPr>
              <a:t>Tendo </a:t>
            </a:r>
            <a:r>
              <a:rPr sz="3000" spc="-10" dirty="0">
                <a:latin typeface="Calibri"/>
                <a:cs typeface="Calibri"/>
              </a:rPr>
              <a:t>como </a:t>
            </a:r>
            <a:r>
              <a:rPr sz="3000" spc="-5" dirty="0">
                <a:latin typeface="Calibri"/>
                <a:cs typeface="Calibri"/>
              </a:rPr>
              <a:t>dados de </a:t>
            </a:r>
            <a:r>
              <a:rPr sz="3000" spc="-15" dirty="0">
                <a:latin typeface="Calibri"/>
                <a:cs typeface="Calibri"/>
              </a:rPr>
              <a:t>entrada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altura </a:t>
            </a:r>
            <a:r>
              <a:rPr sz="3000" dirty="0">
                <a:latin typeface="Calibri"/>
                <a:cs typeface="Calibri"/>
              </a:rPr>
              <a:t>e o </a:t>
            </a:r>
            <a:r>
              <a:rPr sz="3000" spc="-40" dirty="0">
                <a:latin typeface="Calibri"/>
                <a:cs typeface="Calibri"/>
              </a:rPr>
              <a:t>sexo  </a:t>
            </a:r>
            <a:r>
              <a:rPr sz="3000" spc="-5" dirty="0">
                <a:latin typeface="Calibri"/>
                <a:cs typeface="Calibri"/>
              </a:rPr>
              <a:t>de uma pessoa, </a:t>
            </a:r>
            <a:r>
              <a:rPr sz="3000" spc="-10" dirty="0">
                <a:latin typeface="Calibri"/>
                <a:cs typeface="Calibri"/>
              </a:rPr>
              <a:t>construa um </a:t>
            </a:r>
            <a:r>
              <a:rPr sz="3000" spc="-20" dirty="0">
                <a:latin typeface="Calibri"/>
                <a:cs typeface="Calibri"/>
              </a:rPr>
              <a:t>programa </a:t>
            </a:r>
            <a:r>
              <a:rPr sz="3000" spc="-5" dirty="0">
                <a:latin typeface="Calibri"/>
                <a:cs typeface="Calibri"/>
              </a:rPr>
              <a:t>que  calcule seu peso </a:t>
            </a:r>
            <a:r>
              <a:rPr sz="3000" spc="-10" dirty="0">
                <a:latin typeface="Calibri"/>
                <a:cs typeface="Calibri"/>
              </a:rPr>
              <a:t>ideal, utilizando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seguintes  </a:t>
            </a:r>
            <a:r>
              <a:rPr sz="3000" spc="-15" dirty="0">
                <a:latin typeface="Calibri"/>
                <a:cs typeface="Calibri"/>
              </a:rPr>
              <a:t>fórmulas:</a:t>
            </a:r>
            <a:endParaRPr sz="3000">
              <a:latin typeface="Calibri"/>
              <a:cs typeface="Calibri"/>
            </a:endParaRPr>
          </a:p>
          <a:p>
            <a:pPr marL="1001394" marR="3439795">
              <a:lnSpc>
                <a:spcPct val="100000"/>
              </a:lnSpc>
              <a:spcBef>
                <a:spcPts val="20"/>
              </a:spcBef>
              <a:tabLst>
                <a:tab pos="2901950" algn="l"/>
              </a:tabLst>
            </a:pP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homens:	(72.7*h)-58 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mulheres: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(62.1*h)-44.7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Calibri"/>
              <a:cs typeface="Calibri"/>
            </a:endParaRPr>
          </a:p>
          <a:p>
            <a:pPr marL="527685" marR="5080" indent="-515620" algn="just">
              <a:lnSpc>
                <a:spcPts val="2880"/>
              </a:lnSpc>
              <a:spcBef>
                <a:spcPts val="5"/>
              </a:spcBef>
              <a:buAutoNum type="arabicPeriod" startAt="4"/>
              <a:tabLst>
                <a:tab pos="528320" algn="l"/>
              </a:tabLst>
            </a:pPr>
            <a:r>
              <a:rPr sz="3000" spc="-30" dirty="0">
                <a:latin typeface="Calibri"/>
                <a:cs typeface="Calibri"/>
              </a:rPr>
              <a:t>Faça </a:t>
            </a:r>
            <a:r>
              <a:rPr sz="3000" spc="-5" dirty="0">
                <a:latin typeface="Calibri"/>
                <a:cs typeface="Calibri"/>
              </a:rPr>
              <a:t>um </a:t>
            </a:r>
            <a:r>
              <a:rPr sz="3000" spc="-20" dirty="0">
                <a:latin typeface="Calibri"/>
                <a:cs typeface="Calibri"/>
              </a:rPr>
              <a:t>programa </a:t>
            </a:r>
            <a:r>
              <a:rPr sz="3000" spc="-5" dirty="0">
                <a:latin typeface="Calibri"/>
                <a:cs typeface="Calibri"/>
              </a:rPr>
              <a:t>que leia </a:t>
            </a:r>
            <a:r>
              <a:rPr sz="3000" dirty="0">
                <a:latin typeface="Calibri"/>
                <a:cs typeface="Calibri"/>
              </a:rPr>
              <a:t>3 </a:t>
            </a:r>
            <a:r>
              <a:rPr sz="3000" spc="-15" dirty="0">
                <a:latin typeface="Calibri"/>
                <a:cs typeface="Calibri"/>
              </a:rPr>
              <a:t>comprimentos </a:t>
            </a:r>
            <a:r>
              <a:rPr sz="3000" spc="10" dirty="0">
                <a:latin typeface="Calibri"/>
                <a:cs typeface="Calibri"/>
              </a:rPr>
              <a:t>(</a:t>
            </a:r>
            <a:r>
              <a:rPr sz="3000" i="1" spc="10" dirty="0">
                <a:latin typeface="Calibri"/>
                <a:cs typeface="Calibri"/>
              </a:rPr>
              <a:t>x</a:t>
            </a:r>
            <a:r>
              <a:rPr sz="3000" spc="10" dirty="0">
                <a:latin typeface="Calibri"/>
                <a:cs typeface="Calibri"/>
              </a:rPr>
              <a:t>, </a:t>
            </a:r>
            <a:r>
              <a:rPr sz="3000" i="1" dirty="0">
                <a:latin typeface="Calibri"/>
                <a:cs typeface="Calibri"/>
              </a:rPr>
              <a:t>y 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i="1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) e </a:t>
            </a:r>
            <a:r>
              <a:rPr sz="3000" spc="-10" dirty="0">
                <a:latin typeface="Calibri"/>
                <a:cs typeface="Calibri"/>
              </a:rPr>
              <a:t>responda </a:t>
            </a:r>
            <a:r>
              <a:rPr sz="3000" spc="-5" dirty="0">
                <a:latin typeface="Calibri"/>
                <a:cs typeface="Calibri"/>
              </a:rPr>
              <a:t>se eles </a:t>
            </a:r>
            <a:r>
              <a:rPr sz="3000" spc="-15" dirty="0">
                <a:latin typeface="Calibri"/>
                <a:cs typeface="Calibri"/>
              </a:rPr>
              <a:t>formam </a:t>
            </a:r>
            <a:r>
              <a:rPr sz="3000" spc="-5" dirty="0">
                <a:latin typeface="Calibri"/>
                <a:cs typeface="Calibri"/>
              </a:rPr>
              <a:t>um </a:t>
            </a:r>
            <a:r>
              <a:rPr sz="3000" spc="-10" dirty="0">
                <a:latin typeface="Calibri"/>
                <a:cs typeface="Calibri"/>
              </a:rPr>
              <a:t>triângulo, </a:t>
            </a:r>
            <a:r>
              <a:rPr sz="3000" spc="-5" dirty="0">
                <a:latin typeface="Calibri"/>
                <a:cs typeface="Calibri"/>
              </a:rPr>
              <a:t>ou  seja,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</a:t>
            </a:r>
            <a:endParaRPr sz="3000">
              <a:latin typeface="Calibri"/>
              <a:cs typeface="Calibri"/>
            </a:endParaRPr>
          </a:p>
          <a:p>
            <a:pPr marL="527685" algn="just">
              <a:lnSpc>
                <a:spcPts val="2905"/>
              </a:lnSpc>
            </a:pPr>
            <a:r>
              <a:rPr sz="3000" i="1" dirty="0">
                <a:latin typeface="Calibri"/>
                <a:cs typeface="Calibri"/>
              </a:rPr>
              <a:t>x </a:t>
            </a:r>
            <a:r>
              <a:rPr sz="3000" dirty="0">
                <a:latin typeface="Calibri"/>
                <a:cs typeface="Calibri"/>
              </a:rPr>
              <a:t>&lt; </a:t>
            </a:r>
            <a:r>
              <a:rPr sz="3000" i="1" dirty="0">
                <a:latin typeface="Calibri"/>
                <a:cs typeface="Calibri"/>
              </a:rPr>
              <a:t>y </a:t>
            </a:r>
            <a:r>
              <a:rPr sz="3000" dirty="0">
                <a:latin typeface="Calibri"/>
                <a:cs typeface="Calibri"/>
              </a:rPr>
              <a:t>+ </a:t>
            </a:r>
            <a:r>
              <a:rPr sz="3000" i="1" dirty="0">
                <a:latin typeface="Calibri"/>
                <a:cs typeface="Calibri"/>
              </a:rPr>
              <a:t>z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i="1" dirty="0">
                <a:latin typeface="Calibri"/>
                <a:cs typeface="Calibri"/>
              </a:rPr>
              <a:t>y &lt; x + z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i="1" dirty="0">
                <a:latin typeface="Calibri"/>
                <a:cs typeface="Calibri"/>
              </a:rPr>
              <a:t>z &lt; x +</a:t>
            </a:r>
            <a:r>
              <a:rPr sz="3000" i="1" spc="-15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3542"/>
            <a:ext cx="7955280" cy="263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800" spc="-25" dirty="0">
                <a:latin typeface="Calibri"/>
                <a:cs typeface="Calibri"/>
              </a:rPr>
              <a:t>Faça </a:t>
            </a:r>
            <a:r>
              <a:rPr sz="2800" spc="-10" dirty="0">
                <a:latin typeface="Calibri"/>
                <a:cs typeface="Calibri"/>
              </a:rPr>
              <a:t>um </a:t>
            </a:r>
            <a:r>
              <a:rPr sz="2800" spc="-20" dirty="0">
                <a:latin typeface="Calibri"/>
                <a:cs typeface="Calibri"/>
              </a:rPr>
              <a:t>programa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ler </a:t>
            </a:r>
            <a:r>
              <a:rPr sz="2800" spc="-10" dirty="0">
                <a:latin typeface="Calibri"/>
                <a:cs typeface="Calibri"/>
              </a:rPr>
              <a:t>um </a:t>
            </a:r>
            <a:r>
              <a:rPr sz="2800" spc="-20" dirty="0">
                <a:latin typeface="Calibri"/>
                <a:cs typeface="Calibri"/>
              </a:rPr>
              <a:t>caractere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imprimir 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seguintes </a:t>
            </a:r>
            <a:r>
              <a:rPr sz="2800" spc="-5" dirty="0">
                <a:latin typeface="Calibri"/>
                <a:cs typeface="Calibri"/>
              </a:rPr>
              <a:t>mensagens, </a:t>
            </a:r>
            <a:r>
              <a:rPr sz="2800" spc="-10" dirty="0">
                <a:latin typeface="Calibri"/>
                <a:cs typeface="Calibri"/>
              </a:rPr>
              <a:t>segundo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caso:</a:t>
            </a:r>
            <a:endParaRPr sz="28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“Sinal 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menor”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“Sinal 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maior”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“Sinal 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igual”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“Outro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caractere”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461594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0495"/>
            <a:ext cx="7662545" cy="4129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Elabore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programa </a:t>
            </a:r>
            <a:r>
              <a:rPr sz="3200" spc="-5" dirty="0">
                <a:latin typeface="Calibri"/>
                <a:cs typeface="Calibri"/>
              </a:rPr>
              <a:t>que, dada </a:t>
            </a:r>
            <a:r>
              <a:rPr sz="3200" dirty="0">
                <a:latin typeface="Calibri"/>
                <a:cs typeface="Calibri"/>
              </a:rPr>
              <a:t>a idade </a:t>
            </a:r>
            <a:r>
              <a:rPr sz="3200" spc="-5" dirty="0">
                <a:latin typeface="Calibri"/>
                <a:cs typeface="Calibri"/>
              </a:rPr>
              <a:t>de 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40" dirty="0">
                <a:latin typeface="Calibri"/>
                <a:cs typeface="Calibri"/>
              </a:rPr>
              <a:t>nadador, </a:t>
            </a:r>
            <a:r>
              <a:rPr sz="3200" dirty="0">
                <a:latin typeface="Calibri"/>
                <a:cs typeface="Calibri"/>
              </a:rPr>
              <a:t>classifique-o em </a:t>
            </a:r>
            <a:r>
              <a:rPr sz="3200" spc="-5" dirty="0">
                <a:latin typeface="Calibri"/>
                <a:cs typeface="Calibri"/>
              </a:rPr>
              <a:t>uma das  </a:t>
            </a:r>
            <a:r>
              <a:rPr sz="3200" spc="-10" dirty="0">
                <a:latin typeface="Calibri"/>
                <a:cs typeface="Calibri"/>
              </a:rPr>
              <a:t>seguintes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categorias: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infantil </a:t>
            </a:r>
            <a:r>
              <a:rPr sz="2400" dirty="0">
                <a:latin typeface="Calibri"/>
                <a:cs typeface="Calibri"/>
              </a:rPr>
              <a:t>A = 5 – 7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anos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infantil </a:t>
            </a:r>
            <a:r>
              <a:rPr sz="2400" dirty="0">
                <a:latin typeface="Calibri"/>
                <a:cs typeface="Calibri"/>
              </a:rPr>
              <a:t>B = 8 – 10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anos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juvenil </a:t>
            </a:r>
            <a:r>
              <a:rPr sz="2400" dirty="0">
                <a:latin typeface="Calibri"/>
                <a:cs typeface="Calibri"/>
              </a:rPr>
              <a:t>A = 11 – 13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anos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juvenil </a:t>
            </a:r>
            <a:r>
              <a:rPr sz="2400" dirty="0">
                <a:latin typeface="Calibri"/>
                <a:cs typeface="Calibri"/>
              </a:rPr>
              <a:t>B = 14 – 17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anos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adulto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18 </a:t>
            </a:r>
            <a:r>
              <a:rPr sz="2400" dirty="0">
                <a:latin typeface="Calibri"/>
                <a:cs typeface="Calibri"/>
              </a:rPr>
              <a:t>– 30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anos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sênior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maiores de </a:t>
            </a:r>
            <a:r>
              <a:rPr sz="2400" dirty="0">
                <a:latin typeface="Calibri"/>
                <a:cs typeface="Calibri"/>
              </a:rPr>
              <a:t>30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414" y="461594"/>
            <a:ext cx="2520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622540" cy="419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Utilizada </a:t>
            </a:r>
            <a:r>
              <a:rPr sz="3200" spc="-5" dirty="0">
                <a:latin typeface="Calibri"/>
                <a:cs typeface="Calibri"/>
              </a:rPr>
              <a:t>quando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execução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uma ação  depender de uma </a:t>
            </a:r>
            <a:r>
              <a:rPr sz="3200" spc="-10" dirty="0">
                <a:latin typeface="Calibri"/>
                <a:cs typeface="Calibri"/>
              </a:rPr>
              <a:t>inspeção </a:t>
            </a: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spc="-30" dirty="0">
                <a:latin typeface="Calibri"/>
                <a:cs typeface="Calibri"/>
              </a:rPr>
              <a:t>teste </a:t>
            </a:r>
            <a:r>
              <a:rPr sz="3200" spc="-5" dirty="0">
                <a:latin typeface="Calibri"/>
                <a:cs typeface="Calibri"/>
              </a:rPr>
              <a:t>de uma  </a:t>
            </a:r>
            <a:r>
              <a:rPr sz="3200" spc="-10" dirty="0">
                <a:latin typeface="Calibri"/>
                <a:cs typeface="Calibri"/>
              </a:rPr>
              <a:t>condição (expressão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lógica).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Pode </a:t>
            </a:r>
            <a:r>
              <a:rPr sz="3200" spc="-5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Alternativa</a:t>
            </a:r>
            <a:r>
              <a:rPr sz="2800" spc="-10" dirty="0">
                <a:latin typeface="Calibri"/>
                <a:cs typeface="Calibri"/>
              </a:rPr>
              <a:t> Simples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Alternativa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Dupla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Alternativa </a:t>
            </a:r>
            <a:r>
              <a:rPr sz="2800" spc="-10" dirty="0">
                <a:latin typeface="Calibri"/>
                <a:cs typeface="Calibri"/>
              </a:rPr>
              <a:t>Múltipla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Escolha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085" y="461594"/>
            <a:ext cx="6262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 </a:t>
            </a:r>
            <a:r>
              <a:rPr spc="-5" dirty="0"/>
              <a:t>simples: </a:t>
            </a:r>
            <a:r>
              <a:rPr spc="-35" dirty="0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1050" y="1916048"/>
            <a:ext cx="4802505" cy="25558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795"/>
              </a:lnSpc>
            </a:pPr>
            <a:r>
              <a:rPr sz="40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4000" spc="-5" dirty="0">
                <a:latin typeface="Courier New"/>
                <a:cs typeface="Courier New"/>
              </a:rPr>
              <a:t>condição</a:t>
            </a:r>
            <a:r>
              <a:rPr sz="4000" spc="-60" dirty="0"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4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4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comandos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85"/>
              </a:spcBef>
            </a:pP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7052" y="646043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461594"/>
            <a:ext cx="6988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Alternativa </a:t>
            </a:r>
            <a:r>
              <a:rPr spc="-5" dirty="0"/>
              <a:t>simples: </a:t>
            </a:r>
            <a:r>
              <a:rPr spc="-20" dirty="0"/>
              <a:t>Exemplo</a:t>
            </a:r>
            <a:r>
              <a:rPr dirty="0"/>
              <a:t> 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8601" y="1484375"/>
            <a:ext cx="3878579" cy="44024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  <a:tabLst>
                <a:tab pos="701040" algn="l"/>
              </a:tabLst>
            </a:pPr>
            <a:r>
              <a:rPr sz="4000" spc="-5" dirty="0">
                <a:latin typeface="Courier New"/>
                <a:cs typeface="Courier New"/>
              </a:rPr>
              <a:t>x	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4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max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4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40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4000" spc="-5" dirty="0">
                <a:latin typeface="Courier New"/>
                <a:cs typeface="Courier New"/>
              </a:rPr>
              <a:t>x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40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max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4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solidFill>
                  <a:srgbClr val="E60C20"/>
                </a:solidFill>
                <a:latin typeface="Courier New"/>
                <a:cs typeface="Courier New"/>
              </a:rPr>
              <a:t>{</a:t>
            </a:r>
            <a:endParaRPr sz="4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max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40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x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85"/>
              </a:spcBef>
            </a:pP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3559</Words>
  <Application>Microsoft Office PowerPoint</Application>
  <PresentationFormat>Apresentação na tela (4:3)</PresentationFormat>
  <Paragraphs>1424</Paragraphs>
  <Slides>62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Office Theme</vt:lpstr>
      <vt:lpstr>Apresentação do PowerPoint</vt:lpstr>
      <vt:lpstr>Operadores relacionais e lógicos</vt:lpstr>
      <vt:lpstr>Operadores relacionais e lógicos</vt:lpstr>
      <vt:lpstr>Operadores relacionais e lógicos</vt:lpstr>
      <vt:lpstr>Operadores relacionais e lógicos</vt:lpstr>
      <vt:lpstr>Operadores relacionais e lógicos</vt:lpstr>
      <vt:lpstr>Alternativa</vt:lpstr>
      <vt:lpstr>Alternativa simples: Sintaxe</vt:lpstr>
      <vt:lpstr>Alternativa simples: Exemplo 1</vt:lpstr>
      <vt:lpstr>Alternativa simples: Exemplo 2</vt:lpstr>
      <vt:lpstr>Alternativa simples: Exemplo 2</vt:lpstr>
      <vt:lpstr>Alternativa simples: Exemplo 3</vt:lpstr>
      <vt:lpstr>Alternativa dupla: Sintaxe</vt:lpstr>
      <vt:lpstr>Alternativa dupla: Exemplo</vt:lpstr>
      <vt:lpstr>Alternativa dupla: Exemplo</vt:lpstr>
      <vt:lpstr>Alternativa múltipla escolha: Sintaxe</vt:lpstr>
      <vt:lpstr>Alternativa múltipla escolha</vt:lpstr>
      <vt:lpstr>Problema exemplo</vt:lpstr>
      <vt:lpstr>Resolução – Passo 1/5</vt:lpstr>
      <vt:lpstr>Resolução – Passo 2/5</vt:lpstr>
      <vt:lpstr>Resolução – Passo 3/5</vt:lpstr>
      <vt:lpstr>Resolução – Passo 4/5</vt:lpstr>
      <vt:lpstr>Resolução – Passo 5/5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Resolução – Procedimento</vt:lpstr>
      <vt:lpstr>Alternativas aninhadas</vt:lpstr>
      <vt:lpstr>Alternativas aninhadas</vt:lpstr>
      <vt:lpstr>Exemplo</vt:lpstr>
      <vt:lpstr>Exemplo</vt:lpstr>
      <vt:lpstr>Exercício 1</vt:lpstr>
      <vt:lpstr>Exercício 2</vt:lpstr>
      <vt:lpstr>Exercício 2</vt:lpstr>
      <vt:lpstr>Exercícios</vt:lpstr>
      <vt:lpstr>Exercícios</vt:lpstr>
      <vt:lpstr>Exercícios</vt:lpstr>
      <vt:lpstr>Exercícios</vt:lpstr>
      <vt:lpstr>Exercícios</vt:lpstr>
      <vt:lpstr>Exercícios</vt:lpstr>
      <vt:lpstr>Estruturas de Controle  Alternativa</vt:lpstr>
      <vt:lpstr>Comando Condicional - if</vt:lpstr>
      <vt:lpstr>Comando Condicional - if</vt:lpstr>
      <vt:lpstr>if - Exemplos</vt:lpstr>
      <vt:lpstr>if - Exemplos</vt:lpstr>
      <vt:lpstr>Condicional: if-else</vt:lpstr>
      <vt:lpstr>if-else</vt:lpstr>
      <vt:lpstr>if else , if , ...</vt:lpstr>
      <vt:lpstr>Comando switch</vt:lpstr>
      <vt:lpstr>Comando switch - Exemplo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Pagani Julio</dc:creator>
  <cp:lastModifiedBy>Lucas Santos</cp:lastModifiedBy>
  <cp:revision>3</cp:revision>
  <dcterms:created xsi:type="dcterms:W3CDTF">2021-01-12T00:40:55Z</dcterms:created>
  <dcterms:modified xsi:type="dcterms:W3CDTF">2021-01-12T01:36:43Z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