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3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1619" y="1587182"/>
            <a:ext cx="60807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450" y="462915"/>
            <a:ext cx="6730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4" y="1248409"/>
            <a:ext cx="5134610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7958" y="6446668"/>
            <a:ext cx="3282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/>
          <p:cNvGrpSpPr/>
          <p:nvPr/>
        </p:nvGrpSpPr>
        <p:grpSpPr>
          <a:xfrm>
            <a:off x="533400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0" name="object 7"/>
          <p:cNvSpPr txBox="1">
            <a:spLocks noGrp="1"/>
          </p:cNvSpPr>
          <p:nvPr/>
        </p:nvSpPr>
        <p:spPr>
          <a:xfrm>
            <a:off x="2303600" y="279717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041671" y="3626307"/>
            <a:ext cx="538499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0105" marR="5080" indent="-828040">
              <a:lnSpc>
                <a:spcPct val="100000"/>
              </a:lnSpc>
              <a:spcBef>
                <a:spcPts val="95"/>
              </a:spcBef>
            </a:pPr>
            <a:r>
              <a:rPr lang="pt-BR" sz="2000" spc="-15" dirty="0">
                <a:solidFill>
                  <a:srgbClr val="FFFFFF"/>
                </a:solidFill>
                <a:cs typeface="Calibri"/>
              </a:rPr>
              <a:t>Estruturas de </a:t>
            </a:r>
            <a:r>
              <a:rPr lang="pt-BR" sz="2000" spc="-15" dirty="0" smtClean="0">
                <a:solidFill>
                  <a:srgbClr val="FFFFFF"/>
                </a:solidFill>
                <a:cs typeface="Calibri"/>
              </a:rPr>
              <a:t>Controle Repetição</a:t>
            </a:r>
            <a:endParaRPr lang="pt-BR" sz="2000" spc="-15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2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5897"/>
            <a:ext cx="6294755" cy="3970654"/>
          </a:xfrm>
          <a:custGeom>
            <a:avLst/>
            <a:gdLst/>
            <a:ahLst/>
            <a:cxnLst/>
            <a:rect l="l" t="t" r="r" b="b"/>
            <a:pathLst>
              <a:path w="6294755" h="3970654">
                <a:moveTo>
                  <a:pt x="0" y="3970401"/>
                </a:moveTo>
                <a:lnTo>
                  <a:pt x="6294501" y="3970401"/>
                </a:lnTo>
                <a:lnTo>
                  <a:pt x="629450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39" y="1248409"/>
            <a:ext cx="6092825" cy="387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 marR="4153535">
              <a:lnSpc>
                <a:spcPct val="100000"/>
              </a:lnSpc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4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num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quad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imprime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uma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msg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1o.</a:t>
            </a:r>
            <a:r>
              <a:rPr sz="1400" spc="-3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numero inteiro: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11760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10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num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11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96266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687" y="1893951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5">
                <a:moveTo>
                  <a:pt x="0" y="47878"/>
                </a:moveTo>
                <a:lnTo>
                  <a:pt x="3762" y="29200"/>
                </a:lnTo>
                <a:lnTo>
                  <a:pt x="14025" y="13985"/>
                </a:lnTo>
                <a:lnTo>
                  <a:pt x="29248" y="3748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48"/>
                </a:lnTo>
                <a:lnTo>
                  <a:pt x="5848604" y="13985"/>
                </a:lnTo>
                <a:lnTo>
                  <a:pt x="5858871" y="29200"/>
                </a:lnTo>
                <a:lnTo>
                  <a:pt x="5862637" y="47878"/>
                </a:lnTo>
                <a:lnTo>
                  <a:pt x="5862637" y="239395"/>
                </a:lnTo>
                <a:lnTo>
                  <a:pt x="5858871" y="258020"/>
                </a:lnTo>
                <a:lnTo>
                  <a:pt x="5848604" y="273240"/>
                </a:lnTo>
                <a:lnTo>
                  <a:pt x="5833383" y="283507"/>
                </a:lnTo>
                <a:lnTo>
                  <a:pt x="5814758" y="287274"/>
                </a:lnTo>
                <a:lnTo>
                  <a:pt x="47891" y="287274"/>
                </a:lnTo>
                <a:lnTo>
                  <a:pt x="29248" y="283507"/>
                </a:lnTo>
                <a:lnTo>
                  <a:pt x="14025" y="273240"/>
                </a:lnTo>
                <a:lnTo>
                  <a:pt x="3762" y="258020"/>
                </a:lnTo>
                <a:lnTo>
                  <a:pt x="0" y="239395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7837" y="5641976"/>
            <a:ext cx="5553075" cy="1116330"/>
            <a:chOff x="477837" y="5641976"/>
            <a:chExt cx="5553075" cy="1116330"/>
          </a:xfrm>
        </p:grpSpPr>
        <p:sp>
          <p:nvSpPr>
            <p:cNvPr id="6" name="object 6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0" y="1204975"/>
            <a:ext cx="9017000" cy="5264150"/>
            <a:chOff x="25400" y="1204975"/>
            <a:chExt cx="9017000" cy="5264150"/>
          </a:xfrm>
        </p:grpSpPr>
        <p:sp>
          <p:nvSpPr>
            <p:cNvPr id="9" name="object 9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25" y="3573525"/>
              <a:ext cx="5400675" cy="249554"/>
            </a:xfrm>
            <a:custGeom>
              <a:avLst/>
              <a:gdLst/>
              <a:ahLst/>
              <a:cxnLst/>
              <a:rect l="l" t="t" r="r" b="b"/>
              <a:pathLst>
                <a:path w="5400675" h="249554">
                  <a:moveTo>
                    <a:pt x="0" y="41529"/>
                  </a:moveTo>
                  <a:lnTo>
                    <a:pt x="3264" y="25342"/>
                  </a:lnTo>
                  <a:lnTo>
                    <a:pt x="12166" y="12144"/>
                  </a:lnTo>
                  <a:lnTo>
                    <a:pt x="25370" y="3256"/>
                  </a:lnTo>
                  <a:lnTo>
                    <a:pt x="41540" y="0"/>
                  </a:lnTo>
                  <a:lnTo>
                    <a:pt x="5359146" y="0"/>
                  </a:lnTo>
                  <a:lnTo>
                    <a:pt x="5375332" y="3256"/>
                  </a:lnTo>
                  <a:lnTo>
                    <a:pt x="5388530" y="12144"/>
                  </a:lnTo>
                  <a:lnTo>
                    <a:pt x="5397418" y="25342"/>
                  </a:lnTo>
                  <a:lnTo>
                    <a:pt x="5400675" y="41529"/>
                  </a:lnTo>
                  <a:lnTo>
                    <a:pt x="5400675" y="207644"/>
                  </a:lnTo>
                  <a:lnTo>
                    <a:pt x="5397418" y="223831"/>
                  </a:lnTo>
                  <a:lnTo>
                    <a:pt x="5388530" y="237029"/>
                  </a:lnTo>
                  <a:lnTo>
                    <a:pt x="5375332" y="245917"/>
                  </a:lnTo>
                  <a:lnTo>
                    <a:pt x="5359146" y="249174"/>
                  </a:lnTo>
                  <a:lnTo>
                    <a:pt x="41540" y="249174"/>
                  </a:lnTo>
                  <a:lnTo>
                    <a:pt x="25370" y="245917"/>
                  </a:lnTo>
                  <a:lnTo>
                    <a:pt x="12166" y="237029"/>
                  </a:lnTo>
                  <a:lnTo>
                    <a:pt x="3264" y="223831"/>
                  </a:lnTo>
                  <a:lnTo>
                    <a:pt x="0" y="207644"/>
                  </a:lnTo>
                  <a:lnTo>
                    <a:pt x="0" y="4152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700" y="1211325"/>
          <a:ext cx="9035414" cy="5238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/>
                <a:gridCol w="46990"/>
                <a:gridCol w="5327650"/>
                <a:gridCol w="187325"/>
                <a:gridCol w="11112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710"/>
                        </a:lnSpc>
                        <a:tabLst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515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3384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5155" indent="-610235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rabicPlain" startAt="8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marR="3175" indent="-610235">
                        <a:lnSpc>
                          <a:spcPct val="100000"/>
                        </a:lnSpc>
                        <a:buAutoNum type="arabicPlain" startAt="8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790" marR="3175" indent="-6108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8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84899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584960">
                        <a:lnSpc>
                          <a:spcPct val="100000"/>
                        </a:lnSpc>
                        <a:tabLst>
                          <a:tab pos="605790" algn="l"/>
                          <a:tab pos="170497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	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805" marR="31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0" y="1204975"/>
            <a:ext cx="9017000" cy="5264150"/>
            <a:chOff x="25400" y="1204975"/>
            <a:chExt cx="9017000" cy="5264150"/>
          </a:xfrm>
        </p:grpSpPr>
        <p:sp>
          <p:nvSpPr>
            <p:cNvPr id="9" name="object 9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25" y="4054474"/>
              <a:ext cx="5588000" cy="503555"/>
            </a:xfrm>
            <a:custGeom>
              <a:avLst/>
              <a:gdLst/>
              <a:ahLst/>
              <a:cxnLst/>
              <a:rect l="l" t="t" r="r" b="b"/>
              <a:pathLst>
                <a:path w="5588000" h="503554">
                  <a:moveTo>
                    <a:pt x="0" y="83819"/>
                  </a:moveTo>
                  <a:lnTo>
                    <a:pt x="6591" y="51220"/>
                  </a:lnTo>
                  <a:lnTo>
                    <a:pt x="24566" y="24574"/>
                  </a:lnTo>
                  <a:lnTo>
                    <a:pt x="51227" y="6596"/>
                  </a:lnTo>
                  <a:lnTo>
                    <a:pt x="83874" y="0"/>
                  </a:lnTo>
                  <a:lnTo>
                    <a:pt x="5504180" y="0"/>
                  </a:lnTo>
                  <a:lnTo>
                    <a:pt x="5536779" y="6596"/>
                  </a:lnTo>
                  <a:lnTo>
                    <a:pt x="5563425" y="24574"/>
                  </a:lnTo>
                  <a:lnTo>
                    <a:pt x="5581403" y="51220"/>
                  </a:lnTo>
                  <a:lnTo>
                    <a:pt x="5588000" y="83819"/>
                  </a:lnTo>
                  <a:lnTo>
                    <a:pt x="5588000" y="419354"/>
                  </a:lnTo>
                  <a:lnTo>
                    <a:pt x="5581403" y="452026"/>
                  </a:lnTo>
                  <a:lnTo>
                    <a:pt x="5563425" y="478710"/>
                  </a:lnTo>
                  <a:lnTo>
                    <a:pt x="5536779" y="496702"/>
                  </a:lnTo>
                  <a:lnTo>
                    <a:pt x="5504180" y="503300"/>
                  </a:lnTo>
                  <a:lnTo>
                    <a:pt x="83874" y="503300"/>
                  </a:lnTo>
                  <a:lnTo>
                    <a:pt x="51227" y="496702"/>
                  </a:lnTo>
                  <a:lnTo>
                    <a:pt x="24566" y="478710"/>
                  </a:lnTo>
                  <a:lnTo>
                    <a:pt x="6591" y="452026"/>
                  </a:lnTo>
                  <a:lnTo>
                    <a:pt x="0" y="419354"/>
                  </a:lnTo>
                  <a:lnTo>
                    <a:pt x="0" y="8381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700" y="1211325"/>
          <a:ext cx="9035414" cy="5238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"/>
                <a:gridCol w="5514975"/>
                <a:gridCol w="11112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710"/>
                        </a:lnSpc>
                        <a:tabLst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515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3384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5155" indent="-610235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rabicPlain" startAt="8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marR="3175" indent="-610235">
                        <a:lnSpc>
                          <a:spcPct val="100000"/>
                        </a:lnSpc>
                        <a:buAutoNum type="arabicPlain" startAt="8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790" marR="3175" indent="-6108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8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84899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584960">
                        <a:lnSpc>
                          <a:spcPct val="100000"/>
                        </a:lnSpc>
                        <a:tabLst>
                          <a:tab pos="605790" algn="l"/>
                          <a:tab pos="170497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	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805" marR="51625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5 x 1 =</a:t>
                      </a:r>
                      <a:r>
                        <a:rPr sz="1600" spc="-3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840" y="4032504"/>
            <a:ext cx="4185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x {1} = {2}"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 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" y="3788791"/>
            <a:ext cx="75755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11825" y="1198625"/>
            <a:ext cx="3336925" cy="4475480"/>
            <a:chOff x="5711825" y="1198625"/>
            <a:chExt cx="3336925" cy="4475480"/>
          </a:xfrm>
        </p:grpSpPr>
        <p:sp>
          <p:nvSpPr>
            <p:cNvPr id="11" name="object 11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668654" y="0"/>
                  </a:moveTo>
                  <a:lnTo>
                    <a:pt x="668654" y="4462399"/>
                  </a:lnTo>
                </a:path>
                <a:path w="3324225" h="4462780">
                  <a:moveTo>
                    <a:pt x="1330959" y="0"/>
                  </a:moveTo>
                  <a:lnTo>
                    <a:pt x="1330959" y="4462399"/>
                  </a:lnTo>
                </a:path>
                <a:path w="3324225" h="4462780">
                  <a:moveTo>
                    <a:pt x="1993265" y="0"/>
                  </a:moveTo>
                  <a:lnTo>
                    <a:pt x="1993265" y="4462399"/>
                  </a:lnTo>
                </a:path>
                <a:path w="3324225" h="4462780">
                  <a:moveTo>
                    <a:pt x="2655570" y="0"/>
                  </a:moveTo>
                  <a:lnTo>
                    <a:pt x="2655570" y="4462399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700" y="1211325"/>
          <a:ext cx="9035414" cy="2542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"/>
                <a:gridCol w="5379720"/>
                <a:gridCol w="298450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110"/>
                        </a:lnSpc>
                        <a:tabLst>
                          <a:tab pos="4140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>
                        <a:lnSpc>
                          <a:spcPts val="1710"/>
                        </a:lnSpc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17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ts val="1445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925" y="3573526"/>
            <a:ext cx="5400675" cy="276225"/>
          </a:xfrm>
          <a:custGeom>
            <a:avLst/>
            <a:gdLst/>
            <a:ahLst/>
            <a:cxnLst/>
            <a:rect l="l" t="t" r="r" b="b"/>
            <a:pathLst>
              <a:path w="5400675" h="276225">
                <a:moveTo>
                  <a:pt x="0" y="45974"/>
                </a:moveTo>
                <a:lnTo>
                  <a:pt x="3617" y="28074"/>
                </a:lnTo>
                <a:lnTo>
                  <a:pt x="13484" y="13462"/>
                </a:lnTo>
                <a:lnTo>
                  <a:pt x="28117" y="3611"/>
                </a:lnTo>
                <a:lnTo>
                  <a:pt x="46037" y="0"/>
                </a:lnTo>
                <a:lnTo>
                  <a:pt x="5354574" y="0"/>
                </a:lnTo>
                <a:lnTo>
                  <a:pt x="5372546" y="3611"/>
                </a:lnTo>
                <a:lnTo>
                  <a:pt x="5387197" y="13462"/>
                </a:lnTo>
                <a:lnTo>
                  <a:pt x="5397061" y="28074"/>
                </a:lnTo>
                <a:lnTo>
                  <a:pt x="5400675" y="45974"/>
                </a:lnTo>
                <a:lnTo>
                  <a:pt x="5400675" y="230124"/>
                </a:lnTo>
                <a:lnTo>
                  <a:pt x="5397061" y="248042"/>
                </a:lnTo>
                <a:lnTo>
                  <a:pt x="5387197" y="262699"/>
                </a:lnTo>
                <a:lnTo>
                  <a:pt x="5372546" y="272593"/>
                </a:lnTo>
                <a:lnTo>
                  <a:pt x="5354574" y="276225"/>
                </a:lnTo>
                <a:lnTo>
                  <a:pt x="46037" y="276225"/>
                </a:lnTo>
                <a:lnTo>
                  <a:pt x="28117" y="272593"/>
                </a:lnTo>
                <a:lnTo>
                  <a:pt x="13484" y="262699"/>
                </a:lnTo>
                <a:lnTo>
                  <a:pt x="3617" y="248042"/>
                </a:lnTo>
                <a:lnTo>
                  <a:pt x="0" y="230124"/>
                </a:lnTo>
                <a:lnTo>
                  <a:pt x="0" y="4597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950" y="5373687"/>
            <a:ext cx="5514975" cy="1076325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 marR="40513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 de: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e o ultimo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multiplicador: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  5 x 1 =</a:t>
            </a:r>
            <a:r>
              <a:rPr sz="1600" spc="-3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25" y="3573526"/>
            <a:ext cx="5400675" cy="276225"/>
          </a:xfrm>
          <a:custGeom>
            <a:avLst/>
            <a:gdLst/>
            <a:ahLst/>
            <a:cxnLst/>
            <a:rect l="l" t="t" r="r" b="b"/>
            <a:pathLst>
              <a:path w="5400675" h="276225">
                <a:moveTo>
                  <a:pt x="0" y="45974"/>
                </a:moveTo>
                <a:lnTo>
                  <a:pt x="3617" y="28074"/>
                </a:lnTo>
                <a:lnTo>
                  <a:pt x="13484" y="13462"/>
                </a:lnTo>
                <a:lnTo>
                  <a:pt x="28117" y="3611"/>
                </a:lnTo>
                <a:lnTo>
                  <a:pt x="46037" y="0"/>
                </a:lnTo>
                <a:lnTo>
                  <a:pt x="5354574" y="0"/>
                </a:lnTo>
                <a:lnTo>
                  <a:pt x="5372546" y="3611"/>
                </a:lnTo>
                <a:lnTo>
                  <a:pt x="5387197" y="13462"/>
                </a:lnTo>
                <a:lnTo>
                  <a:pt x="5397061" y="28074"/>
                </a:lnTo>
                <a:lnTo>
                  <a:pt x="5400675" y="45974"/>
                </a:lnTo>
                <a:lnTo>
                  <a:pt x="5400675" y="230124"/>
                </a:lnTo>
                <a:lnTo>
                  <a:pt x="5397061" y="248042"/>
                </a:lnTo>
                <a:lnTo>
                  <a:pt x="5387197" y="262699"/>
                </a:lnTo>
                <a:lnTo>
                  <a:pt x="5372546" y="272593"/>
                </a:lnTo>
                <a:lnTo>
                  <a:pt x="5354574" y="276225"/>
                </a:lnTo>
                <a:lnTo>
                  <a:pt x="46037" y="276225"/>
                </a:lnTo>
                <a:lnTo>
                  <a:pt x="28117" y="272593"/>
                </a:lnTo>
                <a:lnTo>
                  <a:pt x="13484" y="262699"/>
                </a:lnTo>
                <a:lnTo>
                  <a:pt x="3617" y="248042"/>
                </a:lnTo>
                <a:lnTo>
                  <a:pt x="0" y="230124"/>
                </a:lnTo>
                <a:lnTo>
                  <a:pt x="0" y="4597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8900" y="5354701"/>
            <a:ext cx="5553075" cy="1360805"/>
            <a:chOff x="88900" y="5354701"/>
            <a:chExt cx="5553075" cy="1360805"/>
          </a:xfrm>
        </p:grpSpPr>
        <p:sp>
          <p:nvSpPr>
            <p:cNvPr id="10" name="object 10"/>
            <p:cNvSpPr/>
            <p:nvPr/>
          </p:nvSpPr>
          <p:spPr>
            <a:xfrm>
              <a:off x="107950" y="5373751"/>
              <a:ext cx="5514975" cy="1322705"/>
            </a:xfrm>
            <a:custGeom>
              <a:avLst/>
              <a:gdLst/>
              <a:ahLst/>
              <a:cxnLst/>
              <a:rect l="l" t="t" r="r" b="b"/>
              <a:pathLst>
                <a:path w="5514975" h="1322704">
                  <a:moveTo>
                    <a:pt x="5514975" y="0"/>
                  </a:moveTo>
                  <a:lnTo>
                    <a:pt x="0" y="0"/>
                  </a:lnTo>
                  <a:lnTo>
                    <a:pt x="0" y="1322324"/>
                  </a:lnTo>
                  <a:lnTo>
                    <a:pt x="5514975" y="1322324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950" y="5373751"/>
              <a:ext cx="5514975" cy="1322705"/>
            </a:xfrm>
            <a:custGeom>
              <a:avLst/>
              <a:gdLst/>
              <a:ahLst/>
              <a:cxnLst/>
              <a:rect l="l" t="t" r="r" b="b"/>
              <a:pathLst>
                <a:path w="5514975" h="1322704">
                  <a:moveTo>
                    <a:pt x="0" y="1322324"/>
                  </a:moveTo>
                  <a:lnTo>
                    <a:pt x="5514975" y="1322324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2324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700" y="1204975"/>
          <a:ext cx="9035414" cy="4449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"/>
                <a:gridCol w="5671820"/>
                <a:gridCol w="668654"/>
                <a:gridCol w="130175"/>
                <a:gridCol w="532765"/>
                <a:gridCol w="662940"/>
                <a:gridCol w="662940"/>
                <a:gridCol w="662940"/>
              </a:tblGrid>
              <a:tr h="109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261238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 marL="48260" marR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 marR="1586865">
                        <a:lnSpc>
                          <a:spcPct val="100000"/>
                        </a:lnSpc>
                        <a:tabLst>
                          <a:tab pos="4140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ct val="100000"/>
                        </a:lnSpc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ct val="100000"/>
                        </a:lnSpc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indent="-6102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indent="-610235">
                        <a:lnSpc>
                          <a:spcPct val="100000"/>
                        </a:lnSpc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ct val="100000"/>
                        </a:lnSpc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 marR="3175">
                        <a:lnSpc>
                          <a:spcPct val="100000"/>
                        </a:lnSpc>
                        <a:tabLst>
                          <a:tab pos="6578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 marR="3175">
                        <a:lnSpc>
                          <a:spcPct val="100000"/>
                        </a:lnSpc>
                        <a:tabLst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 marR="1584960">
                        <a:lnSpc>
                          <a:spcPct val="100000"/>
                        </a:lnSpc>
                        <a:tabLst>
                          <a:tab pos="657860" algn="l"/>
                          <a:tab pos="175704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	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110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86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8478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3510" marR="31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86689" y="5629909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x 1 =</a:t>
            </a:r>
            <a:r>
              <a:rPr sz="1600" spc="-12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0" y="1204975"/>
            <a:ext cx="9017000" cy="5264150"/>
            <a:chOff x="25400" y="1204975"/>
            <a:chExt cx="9017000" cy="5264150"/>
          </a:xfrm>
        </p:grpSpPr>
        <p:sp>
          <p:nvSpPr>
            <p:cNvPr id="9" name="object 9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25" y="4076699"/>
              <a:ext cx="5588000" cy="484505"/>
            </a:xfrm>
            <a:custGeom>
              <a:avLst/>
              <a:gdLst/>
              <a:ahLst/>
              <a:cxnLst/>
              <a:rect l="l" t="t" r="r" b="b"/>
              <a:pathLst>
                <a:path w="5588000" h="484504">
                  <a:moveTo>
                    <a:pt x="0" y="80644"/>
                  </a:moveTo>
                  <a:lnTo>
                    <a:pt x="6341" y="49238"/>
                  </a:lnTo>
                  <a:lnTo>
                    <a:pt x="23636" y="23606"/>
                  </a:lnTo>
                  <a:lnTo>
                    <a:pt x="49287" y="6332"/>
                  </a:lnTo>
                  <a:lnTo>
                    <a:pt x="80699" y="0"/>
                  </a:lnTo>
                  <a:lnTo>
                    <a:pt x="5507355" y="0"/>
                  </a:lnTo>
                  <a:lnTo>
                    <a:pt x="5538761" y="6332"/>
                  </a:lnTo>
                  <a:lnTo>
                    <a:pt x="5564393" y="23606"/>
                  </a:lnTo>
                  <a:lnTo>
                    <a:pt x="5581667" y="49238"/>
                  </a:lnTo>
                  <a:lnTo>
                    <a:pt x="5588000" y="80644"/>
                  </a:lnTo>
                  <a:lnTo>
                    <a:pt x="5588000" y="403479"/>
                  </a:lnTo>
                  <a:lnTo>
                    <a:pt x="5581667" y="434905"/>
                  </a:lnTo>
                  <a:lnTo>
                    <a:pt x="5564393" y="460581"/>
                  </a:lnTo>
                  <a:lnTo>
                    <a:pt x="5538761" y="477899"/>
                  </a:lnTo>
                  <a:lnTo>
                    <a:pt x="5507355" y="484250"/>
                  </a:lnTo>
                  <a:lnTo>
                    <a:pt x="80699" y="484250"/>
                  </a:lnTo>
                  <a:lnTo>
                    <a:pt x="49287" y="477899"/>
                  </a:lnTo>
                  <a:lnTo>
                    <a:pt x="23636" y="460581"/>
                  </a:lnTo>
                  <a:lnTo>
                    <a:pt x="6341" y="434905"/>
                  </a:lnTo>
                  <a:lnTo>
                    <a:pt x="0" y="403479"/>
                  </a:lnTo>
                  <a:lnTo>
                    <a:pt x="0" y="8064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700" y="1211325"/>
          <a:ext cx="9035414" cy="5238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"/>
                <a:gridCol w="5514975"/>
                <a:gridCol w="11112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710"/>
                        </a:lnSpc>
                        <a:tabLst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515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515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790" indent="-610870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3176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8D0D0"/>
                    </a:solidFill>
                  </a:tcPr>
                </a:tc>
              </a:tr>
              <a:tr h="232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  <a:tabLst>
                          <a:tab pos="84899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473835">
                        <a:lnSpc>
                          <a:spcPct val="100000"/>
                        </a:lnSpc>
                        <a:tabLst>
                          <a:tab pos="605790" algn="l"/>
                          <a:tab pos="170497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	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805" marR="40513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5 x 1 =</a:t>
                      </a:r>
                      <a:r>
                        <a:rPr sz="1600" spc="-3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x 2 =</a:t>
                      </a:r>
                      <a:r>
                        <a:rPr sz="1600" spc="-3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4520565"/>
            <a:ext cx="75755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8175" y="1204975"/>
            <a:ext cx="3324225" cy="4462780"/>
            <a:chOff x="5718175" y="1204975"/>
            <a:chExt cx="3324225" cy="4462780"/>
          </a:xfrm>
        </p:grpSpPr>
        <p:sp>
          <p:nvSpPr>
            <p:cNvPr id="10" name="object 10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668654" y="0"/>
                  </a:moveTo>
                  <a:lnTo>
                    <a:pt x="668654" y="4462399"/>
                  </a:lnTo>
                </a:path>
                <a:path w="3324225" h="4462780">
                  <a:moveTo>
                    <a:pt x="1330959" y="0"/>
                  </a:moveTo>
                  <a:lnTo>
                    <a:pt x="1330959" y="4462399"/>
                  </a:lnTo>
                </a:path>
                <a:path w="3324225" h="4462780">
                  <a:moveTo>
                    <a:pt x="1993265" y="0"/>
                  </a:moveTo>
                  <a:lnTo>
                    <a:pt x="1993265" y="4462399"/>
                  </a:lnTo>
                </a:path>
                <a:path w="3324225" h="4462780">
                  <a:moveTo>
                    <a:pt x="2655570" y="0"/>
                  </a:moveTo>
                  <a:lnTo>
                    <a:pt x="2655570" y="4462399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700" y="1211325"/>
          <a:ext cx="9035414" cy="3284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"/>
                <a:gridCol w="5382260"/>
                <a:gridCol w="298450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10"/>
                        </a:lnSpc>
                        <a:tabLst>
                          <a:tab pos="41592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0165">
                        <a:lnSpc>
                          <a:spcPts val="1710"/>
                        </a:lnSpc>
                        <a:tabLst>
                          <a:tab pos="66040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5976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976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59765" algn="l"/>
                          <a:tab pos="6604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976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59765" algn="l"/>
                          <a:tab pos="66040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5976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9765" marR="317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59765" algn="l"/>
                          <a:tab pos="6604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60400" marR="3175" indent="-610870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60400" algn="l"/>
                          <a:tab pos="66103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38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169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455"/>
                        </a:lnSpc>
                        <a:tabLst>
                          <a:tab pos="6604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5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18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875"/>
                        </a:lnSpc>
                        <a:tabLst>
                          <a:tab pos="9036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0165">
                        <a:lnSpc>
                          <a:spcPts val="1530"/>
                        </a:lnSpc>
                        <a:tabLst>
                          <a:tab pos="17595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25" y="3573526"/>
            <a:ext cx="5400675" cy="287655"/>
          </a:xfrm>
          <a:custGeom>
            <a:avLst/>
            <a:gdLst/>
            <a:ahLst/>
            <a:cxnLst/>
            <a:rect l="l" t="t" r="r" b="b"/>
            <a:pathLst>
              <a:path w="5400675" h="287654">
                <a:moveTo>
                  <a:pt x="0" y="47879"/>
                </a:moveTo>
                <a:lnTo>
                  <a:pt x="3763" y="29200"/>
                </a:lnTo>
                <a:lnTo>
                  <a:pt x="14026" y="13985"/>
                </a:lnTo>
                <a:lnTo>
                  <a:pt x="29249" y="3748"/>
                </a:lnTo>
                <a:lnTo>
                  <a:pt x="47890" y="0"/>
                </a:lnTo>
                <a:lnTo>
                  <a:pt x="5352796" y="0"/>
                </a:lnTo>
                <a:lnTo>
                  <a:pt x="5371421" y="3748"/>
                </a:lnTo>
                <a:lnTo>
                  <a:pt x="5386641" y="13985"/>
                </a:lnTo>
                <a:lnTo>
                  <a:pt x="5396908" y="29200"/>
                </a:lnTo>
                <a:lnTo>
                  <a:pt x="5400675" y="47879"/>
                </a:lnTo>
                <a:lnTo>
                  <a:pt x="5400675" y="239394"/>
                </a:lnTo>
                <a:lnTo>
                  <a:pt x="5396908" y="258020"/>
                </a:lnTo>
                <a:lnTo>
                  <a:pt x="5386641" y="273240"/>
                </a:lnTo>
                <a:lnTo>
                  <a:pt x="5371421" y="283507"/>
                </a:lnTo>
                <a:lnTo>
                  <a:pt x="5352796" y="287274"/>
                </a:lnTo>
                <a:lnTo>
                  <a:pt x="47890" y="287274"/>
                </a:lnTo>
                <a:lnTo>
                  <a:pt x="29249" y="283507"/>
                </a:lnTo>
                <a:lnTo>
                  <a:pt x="14026" y="273240"/>
                </a:lnTo>
                <a:lnTo>
                  <a:pt x="3763" y="258020"/>
                </a:lnTo>
                <a:lnTo>
                  <a:pt x="0" y="239394"/>
                </a:lnTo>
                <a:lnTo>
                  <a:pt x="0" y="4787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7950" y="5373687"/>
            <a:ext cx="5514975" cy="1076325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 marR="40513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 de: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e o ultimo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multiplicador: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  5 x 1 =</a:t>
            </a:r>
            <a:r>
              <a:rPr sz="1600" spc="-3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x 2 =</a:t>
            </a:r>
            <a:r>
              <a:rPr sz="1600" spc="-3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0" y="1204975"/>
            <a:ext cx="9017000" cy="5264150"/>
            <a:chOff x="25400" y="1204975"/>
            <a:chExt cx="9017000" cy="5264150"/>
          </a:xfrm>
        </p:grpSpPr>
        <p:sp>
          <p:nvSpPr>
            <p:cNvPr id="9" name="object 9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25" y="3573525"/>
              <a:ext cx="5400675" cy="287655"/>
            </a:xfrm>
            <a:custGeom>
              <a:avLst/>
              <a:gdLst/>
              <a:ahLst/>
              <a:cxnLst/>
              <a:rect l="l" t="t" r="r" b="b"/>
              <a:pathLst>
                <a:path w="5400675" h="287654">
                  <a:moveTo>
                    <a:pt x="0" y="47879"/>
                  </a:moveTo>
                  <a:lnTo>
                    <a:pt x="3763" y="29200"/>
                  </a:lnTo>
                  <a:lnTo>
                    <a:pt x="14026" y="13985"/>
                  </a:lnTo>
                  <a:lnTo>
                    <a:pt x="29249" y="3748"/>
                  </a:lnTo>
                  <a:lnTo>
                    <a:pt x="47890" y="0"/>
                  </a:lnTo>
                  <a:lnTo>
                    <a:pt x="5352796" y="0"/>
                  </a:lnTo>
                  <a:lnTo>
                    <a:pt x="5371421" y="3748"/>
                  </a:lnTo>
                  <a:lnTo>
                    <a:pt x="5386641" y="13985"/>
                  </a:lnTo>
                  <a:lnTo>
                    <a:pt x="5396908" y="29200"/>
                  </a:lnTo>
                  <a:lnTo>
                    <a:pt x="5400675" y="47879"/>
                  </a:lnTo>
                  <a:lnTo>
                    <a:pt x="5400675" y="239394"/>
                  </a:lnTo>
                  <a:lnTo>
                    <a:pt x="5396908" y="258020"/>
                  </a:lnTo>
                  <a:lnTo>
                    <a:pt x="5386641" y="273240"/>
                  </a:lnTo>
                  <a:lnTo>
                    <a:pt x="5371421" y="283507"/>
                  </a:lnTo>
                  <a:lnTo>
                    <a:pt x="5352796" y="287274"/>
                  </a:lnTo>
                  <a:lnTo>
                    <a:pt x="47890" y="287274"/>
                  </a:lnTo>
                  <a:lnTo>
                    <a:pt x="29249" y="283507"/>
                  </a:lnTo>
                  <a:lnTo>
                    <a:pt x="14026" y="273240"/>
                  </a:lnTo>
                  <a:lnTo>
                    <a:pt x="3763" y="258020"/>
                  </a:lnTo>
                  <a:lnTo>
                    <a:pt x="0" y="239394"/>
                  </a:lnTo>
                  <a:lnTo>
                    <a:pt x="0" y="4787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700" y="1211325"/>
          <a:ext cx="9035414" cy="5238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"/>
                <a:gridCol w="54610"/>
                <a:gridCol w="5327650"/>
                <a:gridCol w="187325"/>
                <a:gridCol w="11112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710"/>
                        </a:lnSpc>
                        <a:tabLst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515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0515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515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790" indent="-610870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3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1699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5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5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75"/>
                        </a:lnSpc>
                        <a:tabLst>
                          <a:tab pos="84899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70497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1901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805" marR="217804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5 x 1 =</a:t>
                      </a:r>
                      <a:r>
                        <a:rPr sz="1600" spc="-3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x 2 =</a:t>
                      </a:r>
                      <a:r>
                        <a:rPr sz="1600" spc="-3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1825" y="1198625"/>
            <a:ext cx="3336925" cy="4475480"/>
            <a:chOff x="5711825" y="1198625"/>
            <a:chExt cx="3336925" cy="4475480"/>
          </a:xfrm>
        </p:grpSpPr>
        <p:sp>
          <p:nvSpPr>
            <p:cNvPr id="9" name="object 9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668654" y="0"/>
                  </a:moveTo>
                  <a:lnTo>
                    <a:pt x="668654" y="4462399"/>
                  </a:lnTo>
                </a:path>
                <a:path w="3324225" h="4462780">
                  <a:moveTo>
                    <a:pt x="1330959" y="0"/>
                  </a:moveTo>
                  <a:lnTo>
                    <a:pt x="1330959" y="4462399"/>
                  </a:lnTo>
                </a:path>
                <a:path w="3324225" h="4462780">
                  <a:moveTo>
                    <a:pt x="1993265" y="0"/>
                  </a:moveTo>
                  <a:lnTo>
                    <a:pt x="1993265" y="4462399"/>
                  </a:lnTo>
                </a:path>
                <a:path w="3324225" h="4462780">
                  <a:moveTo>
                    <a:pt x="2655570" y="0"/>
                  </a:moveTo>
                  <a:lnTo>
                    <a:pt x="2655570" y="4462399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700" y="1211325"/>
          <a:ext cx="9035414" cy="4221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0225"/>
                <a:gridCol w="11112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>
                  <a:txBody>
                    <a:bodyPr/>
                    <a:lstStyle/>
                    <a:p>
                      <a:pPr marL="90805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ts val="1110"/>
                        </a:lnSpc>
                        <a:tabLst>
                          <a:tab pos="45656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710"/>
                        </a:lnSpc>
                        <a:tabLst>
                          <a:tab pos="70104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700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2">
                  <a:txBody>
                    <a:bodyPr/>
                    <a:lstStyle/>
                    <a:p>
                      <a:pPr marL="70040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700405" algn="l"/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0040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700405" algn="l"/>
                          <a:tab pos="70104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00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70040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700405" algn="l"/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01040" indent="-610870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701040" algn="l"/>
                          <a:tab pos="70167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91032">
                <a:tc>
                  <a:txBody>
                    <a:bodyPr/>
                    <a:lstStyle/>
                    <a:p>
                      <a:pPr marL="90805">
                        <a:lnSpc>
                          <a:spcPts val="875"/>
                        </a:lnSpc>
                        <a:tabLst>
                          <a:tab pos="94424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8002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863977">
                <a:tc>
                  <a:txBody>
                    <a:bodyPr/>
                    <a:lstStyle/>
                    <a:p>
                      <a:pPr marL="90805">
                        <a:lnSpc>
                          <a:spcPts val="1639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" y="4073525"/>
            <a:ext cx="5588000" cy="495300"/>
          </a:xfrm>
          <a:custGeom>
            <a:avLst/>
            <a:gdLst/>
            <a:ahLst/>
            <a:cxnLst/>
            <a:rect l="l" t="t" r="r" b="b"/>
            <a:pathLst>
              <a:path w="5588000" h="495300">
                <a:moveTo>
                  <a:pt x="0" y="82550"/>
                </a:moveTo>
                <a:lnTo>
                  <a:pt x="6487" y="50417"/>
                </a:lnTo>
                <a:lnTo>
                  <a:pt x="24178" y="24177"/>
                </a:lnTo>
                <a:lnTo>
                  <a:pt x="50419" y="6486"/>
                </a:lnTo>
                <a:lnTo>
                  <a:pt x="82552" y="0"/>
                </a:lnTo>
                <a:lnTo>
                  <a:pt x="5505450" y="0"/>
                </a:lnTo>
                <a:lnTo>
                  <a:pt x="5537582" y="6486"/>
                </a:lnTo>
                <a:lnTo>
                  <a:pt x="5563822" y="24177"/>
                </a:lnTo>
                <a:lnTo>
                  <a:pt x="5581513" y="50417"/>
                </a:lnTo>
                <a:lnTo>
                  <a:pt x="5588000" y="82550"/>
                </a:lnTo>
                <a:lnTo>
                  <a:pt x="5588000" y="412750"/>
                </a:lnTo>
                <a:lnTo>
                  <a:pt x="5581513" y="444882"/>
                </a:lnTo>
                <a:lnTo>
                  <a:pt x="5563822" y="471122"/>
                </a:lnTo>
                <a:lnTo>
                  <a:pt x="5537582" y="488813"/>
                </a:lnTo>
                <a:lnTo>
                  <a:pt x="5505450" y="495300"/>
                </a:lnTo>
                <a:lnTo>
                  <a:pt x="82552" y="495300"/>
                </a:lnTo>
                <a:lnTo>
                  <a:pt x="50419" y="488813"/>
                </a:lnTo>
                <a:lnTo>
                  <a:pt x="24178" y="471122"/>
                </a:lnTo>
                <a:lnTo>
                  <a:pt x="6487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900" y="5354637"/>
            <a:ext cx="5553075" cy="1114425"/>
            <a:chOff x="88900" y="5354637"/>
            <a:chExt cx="5553075" cy="1114425"/>
          </a:xfrm>
        </p:grpSpPr>
        <p:sp>
          <p:nvSpPr>
            <p:cNvPr id="17" name="object 17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689" y="5420102"/>
            <a:ext cx="878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1911" y="5420102"/>
            <a:ext cx="4060825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de: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e o ultimo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multiplicador:</a:t>
            </a:r>
            <a:r>
              <a:rPr sz="1600" spc="-4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689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51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33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815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07958" y="6446668"/>
            <a:ext cx="327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107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4766945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1825" y="1198625"/>
            <a:ext cx="3336925" cy="4475480"/>
            <a:chOff x="5711825" y="1198625"/>
            <a:chExt cx="3336925" cy="4475480"/>
          </a:xfrm>
        </p:grpSpPr>
        <p:sp>
          <p:nvSpPr>
            <p:cNvPr id="10" name="object 10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668654" y="0"/>
                  </a:moveTo>
                  <a:lnTo>
                    <a:pt x="668654" y="4462399"/>
                  </a:lnTo>
                </a:path>
                <a:path w="3324225" h="4462780">
                  <a:moveTo>
                    <a:pt x="1330959" y="0"/>
                  </a:moveTo>
                  <a:lnTo>
                    <a:pt x="1330959" y="4462399"/>
                  </a:lnTo>
                </a:path>
                <a:path w="3324225" h="4462780">
                  <a:moveTo>
                    <a:pt x="1993265" y="0"/>
                  </a:moveTo>
                  <a:lnTo>
                    <a:pt x="1993265" y="4462399"/>
                  </a:lnTo>
                </a:path>
                <a:path w="3324225" h="4462780">
                  <a:moveTo>
                    <a:pt x="2655570" y="0"/>
                  </a:moveTo>
                  <a:lnTo>
                    <a:pt x="2655570" y="446239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700" y="1211325"/>
          <a:ext cx="9035414" cy="4078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"/>
                <a:gridCol w="5379720"/>
                <a:gridCol w="298450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110"/>
                        </a:lnSpc>
                        <a:tabLst>
                          <a:tab pos="4140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>
                        <a:lnSpc>
                          <a:spcPts val="1710"/>
                        </a:lnSpc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42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280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40"/>
                        </a:lnSpc>
                        <a:tabLst>
                          <a:tab pos="6578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75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875"/>
                        </a:lnSpc>
                        <a:tabLst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tabLst>
                          <a:tab pos="175704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800"/>
                        </a:lnSpc>
                        <a:tabLst>
                          <a:tab pos="6578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925" y="3573526"/>
            <a:ext cx="5400675" cy="276225"/>
          </a:xfrm>
          <a:custGeom>
            <a:avLst/>
            <a:gdLst/>
            <a:ahLst/>
            <a:cxnLst/>
            <a:rect l="l" t="t" r="r" b="b"/>
            <a:pathLst>
              <a:path w="5400675" h="276225">
                <a:moveTo>
                  <a:pt x="0" y="45974"/>
                </a:moveTo>
                <a:lnTo>
                  <a:pt x="3617" y="28074"/>
                </a:lnTo>
                <a:lnTo>
                  <a:pt x="13484" y="13462"/>
                </a:lnTo>
                <a:lnTo>
                  <a:pt x="28117" y="3611"/>
                </a:lnTo>
                <a:lnTo>
                  <a:pt x="46037" y="0"/>
                </a:lnTo>
                <a:lnTo>
                  <a:pt x="5354574" y="0"/>
                </a:lnTo>
                <a:lnTo>
                  <a:pt x="5372546" y="3611"/>
                </a:lnTo>
                <a:lnTo>
                  <a:pt x="5387197" y="13462"/>
                </a:lnTo>
                <a:lnTo>
                  <a:pt x="5397061" y="28074"/>
                </a:lnTo>
                <a:lnTo>
                  <a:pt x="5400675" y="45974"/>
                </a:lnTo>
                <a:lnTo>
                  <a:pt x="5400675" y="230124"/>
                </a:lnTo>
                <a:lnTo>
                  <a:pt x="5397061" y="248042"/>
                </a:lnTo>
                <a:lnTo>
                  <a:pt x="5387197" y="262699"/>
                </a:lnTo>
                <a:lnTo>
                  <a:pt x="5372546" y="272593"/>
                </a:lnTo>
                <a:lnTo>
                  <a:pt x="5354574" y="276225"/>
                </a:lnTo>
                <a:lnTo>
                  <a:pt x="46037" y="276225"/>
                </a:lnTo>
                <a:lnTo>
                  <a:pt x="28117" y="272593"/>
                </a:lnTo>
                <a:lnTo>
                  <a:pt x="13484" y="262699"/>
                </a:lnTo>
                <a:lnTo>
                  <a:pt x="3617" y="248042"/>
                </a:lnTo>
                <a:lnTo>
                  <a:pt x="0" y="230124"/>
                </a:lnTo>
                <a:lnTo>
                  <a:pt x="0" y="4597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8900" y="5354637"/>
            <a:ext cx="5553075" cy="1114425"/>
            <a:chOff x="88900" y="5354637"/>
            <a:chExt cx="5553075" cy="1114425"/>
          </a:xfrm>
        </p:grpSpPr>
        <p:sp>
          <p:nvSpPr>
            <p:cNvPr id="16" name="object 16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6689" y="5420102"/>
            <a:ext cx="878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1911" y="5420102"/>
            <a:ext cx="4060825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de: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e o ultimo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multiplicador:</a:t>
            </a:r>
            <a:r>
              <a:rPr sz="1600" spc="-4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89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51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33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8150" y="5663941"/>
            <a:ext cx="147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07958" y="6446668"/>
            <a:ext cx="327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108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4766945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8175" y="566102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" y="3573526"/>
            <a:ext cx="5400675" cy="276225"/>
          </a:xfrm>
          <a:custGeom>
            <a:avLst/>
            <a:gdLst/>
            <a:ahLst/>
            <a:cxnLst/>
            <a:rect l="l" t="t" r="r" b="b"/>
            <a:pathLst>
              <a:path w="5400675" h="276225">
                <a:moveTo>
                  <a:pt x="0" y="45974"/>
                </a:moveTo>
                <a:lnTo>
                  <a:pt x="3617" y="28074"/>
                </a:lnTo>
                <a:lnTo>
                  <a:pt x="13484" y="13462"/>
                </a:lnTo>
                <a:lnTo>
                  <a:pt x="28117" y="3611"/>
                </a:lnTo>
                <a:lnTo>
                  <a:pt x="46037" y="0"/>
                </a:lnTo>
                <a:lnTo>
                  <a:pt x="5354574" y="0"/>
                </a:lnTo>
                <a:lnTo>
                  <a:pt x="5372546" y="3611"/>
                </a:lnTo>
                <a:lnTo>
                  <a:pt x="5387197" y="13462"/>
                </a:lnTo>
                <a:lnTo>
                  <a:pt x="5397061" y="28074"/>
                </a:lnTo>
                <a:lnTo>
                  <a:pt x="5400675" y="45974"/>
                </a:lnTo>
                <a:lnTo>
                  <a:pt x="5400675" y="230124"/>
                </a:lnTo>
                <a:lnTo>
                  <a:pt x="5397061" y="248042"/>
                </a:lnTo>
                <a:lnTo>
                  <a:pt x="5387197" y="262699"/>
                </a:lnTo>
                <a:lnTo>
                  <a:pt x="5372546" y="272593"/>
                </a:lnTo>
                <a:lnTo>
                  <a:pt x="5354574" y="276225"/>
                </a:lnTo>
                <a:lnTo>
                  <a:pt x="46037" y="276225"/>
                </a:lnTo>
                <a:lnTo>
                  <a:pt x="28117" y="272593"/>
                </a:lnTo>
                <a:lnTo>
                  <a:pt x="13484" y="262699"/>
                </a:lnTo>
                <a:lnTo>
                  <a:pt x="3617" y="248042"/>
                </a:lnTo>
                <a:lnTo>
                  <a:pt x="0" y="230124"/>
                </a:lnTo>
                <a:lnTo>
                  <a:pt x="0" y="4597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900" y="5354637"/>
            <a:ext cx="5553075" cy="1114425"/>
            <a:chOff x="88900" y="5354637"/>
            <a:chExt cx="5553075" cy="1114425"/>
          </a:xfrm>
        </p:grpSpPr>
        <p:sp>
          <p:nvSpPr>
            <p:cNvPr id="13" name="object 13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700" y="1211325"/>
          <a:ext cx="9035414" cy="4449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"/>
                <a:gridCol w="5379720"/>
                <a:gridCol w="295275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110"/>
                        </a:lnSpc>
                        <a:tabLst>
                          <a:tab pos="41084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5085">
                        <a:lnSpc>
                          <a:spcPts val="1710"/>
                        </a:lnSpc>
                        <a:tabLst>
                          <a:tab pos="65468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5468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4685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54685" algn="l"/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4685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54685" algn="l"/>
                          <a:tab pos="6553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5468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4685" marR="317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54685" algn="l"/>
                          <a:tab pos="6553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4685" marR="3175" indent="-610235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54685" algn="l"/>
                          <a:tab pos="655320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42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28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40"/>
                        </a:lnSpc>
                        <a:tabLst>
                          <a:tab pos="6546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75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875"/>
                        </a:lnSpc>
                        <a:tabLst>
                          <a:tab pos="8985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tabLst>
                          <a:tab pos="175387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800"/>
                        </a:lnSpc>
                        <a:tabLst>
                          <a:tab pos="6546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333358" y="6446668"/>
            <a:ext cx="2768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109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7950" y="5608701"/>
          <a:ext cx="5514974" cy="84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43839"/>
                <a:gridCol w="243840"/>
                <a:gridCol w="243840"/>
                <a:gridCol w="4509135"/>
              </a:tblGrid>
              <a:tr h="304954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</a:tr>
              <a:tr h="243866">
                <a:tc>
                  <a:txBody>
                    <a:bodyPr/>
                    <a:lstStyle/>
                    <a:p>
                      <a:pPr marL="29845"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490">
                <a:tc>
                  <a:txBody>
                    <a:bodyPr/>
                    <a:lstStyle/>
                    <a:p>
                      <a:pPr marL="30480"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1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4" y="1248409"/>
            <a:ext cx="6092825" cy="387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 marR="4153535">
              <a:lnSpc>
                <a:spcPct val="100000"/>
              </a:lnSpc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4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num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quad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imprime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uma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msg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1o.</a:t>
            </a:r>
            <a:r>
              <a:rPr sz="1400" spc="-3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numero inteiro: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11760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10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num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11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96266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687" y="2746375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5">
                <a:moveTo>
                  <a:pt x="0" y="47878"/>
                </a:moveTo>
                <a:lnTo>
                  <a:pt x="3762" y="29253"/>
                </a:lnTo>
                <a:lnTo>
                  <a:pt x="14025" y="14033"/>
                </a:lnTo>
                <a:lnTo>
                  <a:pt x="29248" y="3766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66"/>
                </a:lnTo>
                <a:lnTo>
                  <a:pt x="5848604" y="14033"/>
                </a:lnTo>
                <a:lnTo>
                  <a:pt x="5858871" y="29253"/>
                </a:lnTo>
                <a:lnTo>
                  <a:pt x="5862637" y="47878"/>
                </a:lnTo>
                <a:lnTo>
                  <a:pt x="5862637" y="239395"/>
                </a:lnTo>
                <a:lnTo>
                  <a:pt x="5858871" y="258093"/>
                </a:lnTo>
                <a:lnTo>
                  <a:pt x="5848604" y="273351"/>
                </a:lnTo>
                <a:lnTo>
                  <a:pt x="5833383" y="283632"/>
                </a:lnTo>
                <a:lnTo>
                  <a:pt x="5814758" y="287400"/>
                </a:lnTo>
                <a:lnTo>
                  <a:pt x="47891" y="287400"/>
                </a:lnTo>
                <a:lnTo>
                  <a:pt x="29248" y="283632"/>
                </a:lnTo>
                <a:lnTo>
                  <a:pt x="14025" y="273351"/>
                </a:lnTo>
                <a:lnTo>
                  <a:pt x="3762" y="258093"/>
                </a:lnTo>
                <a:lnTo>
                  <a:pt x="0" y="239395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887" y="5661026"/>
            <a:ext cx="5514975" cy="1078230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2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4766945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8175" y="566102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" y="4797425"/>
            <a:ext cx="5400675" cy="276225"/>
          </a:xfrm>
          <a:custGeom>
            <a:avLst/>
            <a:gdLst/>
            <a:ahLst/>
            <a:cxnLst/>
            <a:rect l="l" t="t" r="r" b="b"/>
            <a:pathLst>
              <a:path w="5400675" h="276225">
                <a:moveTo>
                  <a:pt x="0" y="46100"/>
                </a:moveTo>
                <a:lnTo>
                  <a:pt x="3617" y="28128"/>
                </a:lnTo>
                <a:lnTo>
                  <a:pt x="13484" y="13477"/>
                </a:lnTo>
                <a:lnTo>
                  <a:pt x="28117" y="3613"/>
                </a:lnTo>
                <a:lnTo>
                  <a:pt x="46037" y="0"/>
                </a:lnTo>
                <a:lnTo>
                  <a:pt x="5354574" y="0"/>
                </a:lnTo>
                <a:lnTo>
                  <a:pt x="5372546" y="3613"/>
                </a:lnTo>
                <a:lnTo>
                  <a:pt x="5387197" y="13477"/>
                </a:lnTo>
                <a:lnTo>
                  <a:pt x="5397061" y="28128"/>
                </a:lnTo>
                <a:lnTo>
                  <a:pt x="5400675" y="46100"/>
                </a:lnTo>
                <a:lnTo>
                  <a:pt x="5400675" y="230124"/>
                </a:lnTo>
                <a:lnTo>
                  <a:pt x="5397061" y="248096"/>
                </a:lnTo>
                <a:lnTo>
                  <a:pt x="5387197" y="262747"/>
                </a:lnTo>
                <a:lnTo>
                  <a:pt x="5372546" y="272611"/>
                </a:lnTo>
                <a:lnTo>
                  <a:pt x="5354574" y="276225"/>
                </a:lnTo>
                <a:lnTo>
                  <a:pt x="46037" y="276225"/>
                </a:lnTo>
                <a:lnTo>
                  <a:pt x="28117" y="272611"/>
                </a:lnTo>
                <a:lnTo>
                  <a:pt x="13484" y="262747"/>
                </a:lnTo>
                <a:lnTo>
                  <a:pt x="3617" y="248096"/>
                </a:lnTo>
                <a:lnTo>
                  <a:pt x="0" y="230124"/>
                </a:lnTo>
                <a:lnTo>
                  <a:pt x="0" y="461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8900" y="5354637"/>
            <a:ext cx="5553075" cy="1114425"/>
            <a:chOff x="88900" y="5354637"/>
            <a:chExt cx="5553075" cy="1114425"/>
          </a:xfrm>
        </p:grpSpPr>
        <p:sp>
          <p:nvSpPr>
            <p:cNvPr id="13" name="object 13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700" y="1211325"/>
          <a:ext cx="9035414" cy="4449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"/>
                <a:gridCol w="5379720"/>
                <a:gridCol w="298450"/>
                <a:gridCol w="662304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110"/>
                        </a:lnSpc>
                        <a:tabLst>
                          <a:tab pos="4140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>
                        <a:lnSpc>
                          <a:spcPts val="1710"/>
                        </a:lnSpc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1030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indent="-610235">
                        <a:lnSpc>
                          <a:spcPts val="1785"/>
                        </a:lnSpc>
                        <a:buAutoNum type="arabicPlain" startAt="6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65786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 marR="3175" indent="-610235">
                        <a:lnSpc>
                          <a:spcPts val="955"/>
                        </a:lnSpc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57860" marR="3175" indent="-610235">
                        <a:lnSpc>
                          <a:spcPts val="1864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9"/>
                        <a:tabLst>
                          <a:tab pos="657860" algn="l"/>
                          <a:tab pos="65849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875"/>
                        </a:lnSpc>
                        <a:tabLst>
                          <a:tab pos="6578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875"/>
                        </a:lnSpc>
                        <a:tabLst>
                          <a:tab pos="90170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tabLst>
                          <a:tab pos="175704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800"/>
                        </a:lnSpc>
                        <a:tabLst>
                          <a:tab pos="6578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318118" y="6446668"/>
            <a:ext cx="3187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110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7950" y="5608701"/>
          <a:ext cx="5514974" cy="84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43839"/>
                <a:gridCol w="243840"/>
                <a:gridCol w="243840"/>
                <a:gridCol w="4509135"/>
              </a:tblGrid>
              <a:tr h="304954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000000"/>
                    </a:solidFill>
                  </a:tcPr>
                </a:tc>
              </a:tr>
              <a:tr h="243866">
                <a:tc>
                  <a:txBody>
                    <a:bodyPr/>
                    <a:lstStyle/>
                    <a:p>
                      <a:pPr marL="29845"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490">
                <a:tc>
                  <a:txBody>
                    <a:bodyPr/>
                    <a:lstStyle/>
                    <a:p>
                      <a:pPr marL="30480"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1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18118" y="6446668"/>
            <a:ext cx="3187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588" y="275907"/>
            <a:ext cx="5284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30" dirty="0"/>
              <a:t>teste </a:t>
            </a:r>
            <a:r>
              <a:rPr sz="3600" spc="-5" dirty="0"/>
              <a:t>no</a:t>
            </a:r>
            <a:r>
              <a:rPr sz="3600" spc="5" dirty="0"/>
              <a:t> </a:t>
            </a:r>
            <a:r>
              <a:rPr sz="3600" spc="-10" dirty="0"/>
              <a:t>final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32201" y="4221226"/>
            <a:ext cx="5400675" cy="1656080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 marR="79375" algn="just">
              <a:lnSpc>
                <a:spcPct val="96600"/>
              </a:lnSpc>
              <a:spcBef>
                <a:spcPts val="140"/>
              </a:spcBef>
            </a:pPr>
            <a:r>
              <a:rPr sz="2400" dirty="0">
                <a:latin typeface="Arial"/>
                <a:cs typeface="Arial"/>
              </a:rPr>
              <a:t>O comando </a:t>
            </a:r>
            <a:r>
              <a:rPr sz="2400" b="1" spc="-10" dirty="0">
                <a:latin typeface="Courier New"/>
                <a:cs typeface="Courier New"/>
              </a:rPr>
              <a:t>do-while </a:t>
            </a:r>
            <a:r>
              <a:rPr sz="2400" dirty="0">
                <a:latin typeface="Arial"/>
                <a:cs typeface="Arial"/>
              </a:rPr>
              <a:t>é similar </a:t>
            </a:r>
            <a:r>
              <a:rPr sz="2400" spc="-5" dirty="0">
                <a:latin typeface="Arial"/>
                <a:cs typeface="Arial"/>
              </a:rPr>
              <a:t>aos  </a:t>
            </a:r>
            <a:r>
              <a:rPr sz="2400" dirty="0">
                <a:latin typeface="Arial"/>
                <a:cs typeface="Arial"/>
              </a:rPr>
              <a:t>comandos </a:t>
            </a:r>
            <a:r>
              <a:rPr sz="2400" b="1" spc="-5" dirty="0">
                <a:latin typeface="Courier New"/>
                <a:cs typeface="Courier New"/>
              </a:rPr>
              <a:t>while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mas, neste  caso, o </a:t>
            </a:r>
            <a:r>
              <a:rPr sz="2400" spc="-5" dirty="0">
                <a:latin typeface="Arial"/>
                <a:cs typeface="Arial"/>
              </a:rPr>
              <a:t>teste </a:t>
            </a:r>
            <a:r>
              <a:rPr sz="2400" dirty="0">
                <a:latin typeface="Arial"/>
                <a:cs typeface="Arial"/>
              </a:rPr>
              <a:t>da condição </a:t>
            </a:r>
            <a:r>
              <a:rPr sz="2400" spc="-5" dirty="0">
                <a:latin typeface="Arial"/>
                <a:cs typeface="Arial"/>
              </a:rPr>
              <a:t>acontece  </a:t>
            </a:r>
            <a:r>
              <a:rPr sz="2400" dirty="0">
                <a:latin typeface="Arial"/>
                <a:cs typeface="Arial"/>
              </a:rPr>
              <a:t>em </a:t>
            </a:r>
            <a:r>
              <a:rPr sz="2400" spc="-5" dirty="0">
                <a:latin typeface="Arial"/>
                <a:cs typeface="Arial"/>
              </a:rPr>
              <a:t>momentos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distintos.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887" y="1454150"/>
            <a:ext cx="4194175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834" marR="62357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 marR="257810">
              <a:lnSpc>
                <a:spcPts val="2940"/>
              </a:lnSpc>
              <a:spcBef>
                <a:spcPts val="5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18118" y="6446668"/>
            <a:ext cx="3187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588" y="275907"/>
            <a:ext cx="5284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30" dirty="0"/>
              <a:t>teste </a:t>
            </a:r>
            <a:r>
              <a:rPr sz="3600" spc="-5" dirty="0"/>
              <a:t>no</a:t>
            </a:r>
            <a:r>
              <a:rPr sz="3600" spc="5" dirty="0"/>
              <a:t> </a:t>
            </a:r>
            <a:r>
              <a:rPr sz="3600" spc="-10" dirty="0"/>
              <a:t>final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1187" y="1195450"/>
            <a:ext cx="4321175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ts val="288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R="293370" algn="ctr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R="293370" algn="ct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R="1019810"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8326" y="2349500"/>
            <a:ext cx="3600450" cy="2678430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2710" marR="109855">
              <a:lnSpc>
                <a:spcPct val="1010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Como </a:t>
            </a:r>
            <a:r>
              <a:rPr sz="2400" b="1" spc="-5" dirty="0">
                <a:latin typeface="Courier New"/>
                <a:cs typeface="Courier New"/>
              </a:rPr>
              <a:t>do-while </a:t>
            </a:r>
            <a:r>
              <a:rPr sz="2400" dirty="0">
                <a:latin typeface="Arial"/>
                <a:cs typeface="Arial"/>
              </a:rPr>
              <a:t>só  </a:t>
            </a:r>
            <a:r>
              <a:rPr sz="2400" spc="-5" dirty="0">
                <a:latin typeface="Arial"/>
                <a:cs typeface="Arial"/>
              </a:rPr>
              <a:t>testa </a:t>
            </a:r>
            <a:r>
              <a:rPr sz="2400" dirty="0">
                <a:latin typeface="Arial"/>
                <a:cs typeface="Arial"/>
              </a:rPr>
              <a:t>a condição após a  primeira </a:t>
            </a:r>
            <a:r>
              <a:rPr sz="2400" spc="-5" dirty="0">
                <a:latin typeface="Arial"/>
                <a:cs typeface="Arial"/>
              </a:rPr>
              <a:t>execução do  bloco de </a:t>
            </a:r>
            <a:r>
              <a:rPr sz="2400" dirty="0">
                <a:latin typeface="Arial"/>
                <a:cs typeface="Arial"/>
              </a:rPr>
              <a:t>comandos,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este  bloco certamente </a:t>
            </a:r>
            <a:r>
              <a:rPr sz="2400" dirty="0">
                <a:latin typeface="Arial"/>
                <a:cs typeface="Arial"/>
              </a:rPr>
              <a:t>será  </a:t>
            </a:r>
            <a:r>
              <a:rPr sz="2400" spc="-5" dirty="0">
                <a:latin typeface="Arial"/>
                <a:cs typeface="Arial"/>
              </a:rPr>
              <a:t>executado ao menos  uma </a:t>
            </a:r>
            <a:r>
              <a:rPr sz="2400" spc="-15" dirty="0">
                <a:latin typeface="Arial"/>
                <a:cs typeface="Arial"/>
              </a:rPr>
              <a:t>vez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37" y="3846576"/>
            <a:ext cx="4314825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4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744220">
              <a:lnSpc>
                <a:spcPts val="2940"/>
              </a:lnSpc>
              <a:spcBef>
                <a:spcPts val="50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518" y="6432232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055211"/>
            <a:ext cx="8198484" cy="1385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545"/>
              </a:spcBef>
              <a:tabLst>
                <a:tab pos="1760220" algn="l"/>
                <a:tab pos="2235200" algn="l"/>
                <a:tab pos="2336800" algn="l"/>
                <a:tab pos="3749675" algn="l"/>
                <a:tab pos="4413250" algn="l"/>
                <a:tab pos="5043170" algn="l"/>
                <a:tab pos="5535930" algn="l"/>
                <a:tab pos="6877684" algn="l"/>
                <a:tab pos="8015605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 o </a:t>
            </a:r>
            <a:r>
              <a:rPr sz="3000" spc="-10" dirty="0">
                <a:latin typeface="Arial"/>
                <a:cs typeface="Arial"/>
              </a:rPr>
              <a:t>quadrado </a:t>
            </a:r>
            <a:r>
              <a:rPr sz="3000" spc="-5" dirty="0">
                <a:latin typeface="Arial"/>
                <a:cs typeface="Arial"/>
              </a:rPr>
              <a:t>de 15 </a:t>
            </a:r>
            <a:r>
              <a:rPr sz="3000" spc="-10" dirty="0">
                <a:latin typeface="Arial"/>
                <a:cs typeface="Arial"/>
              </a:rPr>
              <a:t>inteiros 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5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mer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i</a:t>
            </a:r>
            <a:r>
              <a:rPr sz="2400" spc="-5" dirty="0">
                <a:latin typeface="Arial"/>
                <a:cs typeface="Arial"/>
              </a:rPr>
              <a:t>nte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ros	e  imprima o quadrado de cada um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57" y="293687"/>
            <a:ext cx="622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Repetição com teste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no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final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87" y="2608262"/>
            <a:ext cx="7152005" cy="4016375"/>
          </a:xfrm>
          <a:custGeom>
            <a:avLst/>
            <a:gdLst/>
            <a:ahLst/>
            <a:cxnLst/>
            <a:rect l="l" t="t" r="r" b="b"/>
            <a:pathLst>
              <a:path w="7152005" h="4016375">
                <a:moveTo>
                  <a:pt x="0" y="4016375"/>
                </a:moveTo>
                <a:lnTo>
                  <a:pt x="7151624" y="4016375"/>
                </a:lnTo>
                <a:lnTo>
                  <a:pt x="7151624" y="0"/>
                </a:lnTo>
                <a:lnTo>
                  <a:pt x="0" y="0"/>
                </a:lnTo>
                <a:lnTo>
                  <a:pt x="0" y="4016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944" y="2636265"/>
            <a:ext cx="678624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1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387985" algn="l"/>
              </a:tabLst>
            </a:pPr>
            <a:r>
              <a:rPr sz="1700" dirty="0">
                <a:latin typeface="Courier New"/>
                <a:cs typeface="Courier New"/>
              </a:rPr>
              <a:t>3	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649605" indent="-64960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649605" algn="l"/>
                <a:tab pos="650240" algn="l"/>
              </a:tabLst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num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649605" indent="-650240">
              <a:lnSpc>
                <a:spcPts val="2039"/>
              </a:lnSpc>
              <a:spcBef>
                <a:spcPts val="5"/>
              </a:spcBef>
              <a:buAutoNum type="arabicPlain" startAt="4"/>
              <a:tabLst>
                <a:tab pos="649605" algn="l"/>
                <a:tab pos="650240" algn="l"/>
              </a:tabLst>
            </a:pPr>
            <a:r>
              <a:rPr sz="1700" spc="-5" dirty="0">
                <a:latin typeface="Courier New"/>
                <a:cs typeface="Courier New"/>
              </a:rPr>
              <a:t>cont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solidFill>
                  <a:srgbClr val="BDBDE6"/>
                </a:solidFill>
                <a:latin typeface="Courier New"/>
                <a:cs typeface="Courier New"/>
              </a:rPr>
              <a:t>//inicializa</a:t>
            </a:r>
            <a:r>
              <a:rPr sz="1700" spc="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BDBDE6"/>
                </a:solidFill>
                <a:latin typeface="Courier New"/>
                <a:cs typeface="Courier New"/>
              </a:rPr>
              <a:t>contador</a:t>
            </a:r>
            <a:endParaRPr sz="1700">
              <a:latin typeface="Courier New"/>
              <a:cs typeface="Courier New"/>
            </a:endParaRPr>
          </a:p>
          <a:p>
            <a:pPr marL="649605" indent="-64960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649605" algn="l"/>
                <a:tab pos="650240" algn="l"/>
              </a:tabLst>
            </a:pP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649605" algn="l"/>
              </a:tabLst>
            </a:pPr>
            <a:r>
              <a:rPr sz="1700" dirty="0">
                <a:latin typeface="Courier New"/>
                <a:cs typeface="Courier New"/>
              </a:rPr>
              <a:t>7	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09319" indent="-909955">
              <a:lnSpc>
                <a:spcPct val="100000"/>
              </a:lnSpc>
              <a:buAutoNum type="arabicPlain" startAt="8"/>
              <a:tabLst>
                <a:tab pos="909319" algn="l"/>
                <a:tab pos="909955" algn="l"/>
              </a:tabLst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"Digite o {0}o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numero:</a:t>
            </a:r>
            <a:r>
              <a:rPr sz="17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cont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908685" indent="-909319">
              <a:lnSpc>
                <a:spcPct val="100000"/>
              </a:lnSpc>
              <a:buAutoNum type="arabicPlain" startAt="8"/>
              <a:tabLst>
                <a:tab pos="908685" algn="l"/>
                <a:tab pos="909319" algn="l"/>
              </a:tabLst>
            </a:pPr>
            <a:r>
              <a:rPr sz="1700" dirty="0">
                <a:latin typeface="Courier New"/>
                <a:cs typeface="Courier New"/>
              </a:rPr>
              <a:t>num 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Convert.ToInt32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700">
              <a:latin typeface="Courier New"/>
              <a:cs typeface="Courier New"/>
            </a:endParaRPr>
          </a:p>
          <a:p>
            <a:pPr marL="908685" indent="-909319">
              <a:lnSpc>
                <a:spcPct val="100000"/>
              </a:lnSpc>
              <a:buAutoNum type="arabicPlain" startAt="8"/>
              <a:tabLst>
                <a:tab pos="908685" algn="l"/>
                <a:tab pos="909319" algn="l"/>
              </a:tabLst>
            </a:pPr>
            <a:r>
              <a:rPr sz="1700" dirty="0">
                <a:latin typeface="Courier New"/>
                <a:cs typeface="Courier New"/>
              </a:rPr>
              <a:t>Console.WriteLine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700" spc="5" dirty="0">
                <a:solidFill>
                  <a:srgbClr val="0000FF"/>
                </a:solidFill>
                <a:latin typeface="Courier New"/>
                <a:cs typeface="Courier New"/>
              </a:rPr>
              <a:t>de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{0}: {1}</a:t>
            </a:r>
            <a:r>
              <a:rPr sz="1700" spc="5" dirty="0">
                <a:solidFill>
                  <a:srgbClr val="0000FF"/>
                </a:solidFill>
                <a:latin typeface="Courier New"/>
                <a:cs typeface="Courier New"/>
              </a:rPr>
              <a:t> "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700">
              <a:latin typeface="Courier New"/>
              <a:cs typeface="Courier New"/>
            </a:endParaRPr>
          </a:p>
          <a:p>
            <a:pPr marL="908685" indent="-908685">
              <a:lnSpc>
                <a:spcPct val="100000"/>
              </a:lnSpc>
              <a:spcBef>
                <a:spcPts val="5"/>
              </a:spcBef>
              <a:buAutoNum type="arabicPlain" startAt="8"/>
              <a:tabLst>
                <a:tab pos="908685" algn="l"/>
                <a:tab pos="909955" algn="l"/>
              </a:tabLst>
            </a:pPr>
            <a:r>
              <a:rPr sz="1700" dirty="0">
                <a:latin typeface="Courier New"/>
                <a:cs typeface="Courier New"/>
              </a:rPr>
              <a:t>num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num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dirty="0">
                <a:latin typeface="Courier New"/>
                <a:cs typeface="Courier New"/>
              </a:rPr>
              <a:t>num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908685" indent="-909319">
              <a:lnSpc>
                <a:spcPct val="100000"/>
              </a:lnSpc>
              <a:buAutoNum type="arabicPlain" startAt="8"/>
              <a:tabLst>
                <a:tab pos="908685" algn="l"/>
                <a:tab pos="909319" algn="l"/>
              </a:tabLst>
            </a:pP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700">
              <a:latin typeface="Courier New"/>
              <a:cs typeface="Courier New"/>
            </a:endParaRPr>
          </a:p>
          <a:p>
            <a:pPr marL="649605" indent="-649605">
              <a:lnSpc>
                <a:spcPct val="100000"/>
              </a:lnSpc>
              <a:buClr>
                <a:srgbClr val="000000"/>
              </a:buClr>
              <a:buAutoNum type="arabicPlain" startAt="8"/>
              <a:tabLst>
                <a:tab pos="649605" algn="l"/>
                <a:tab pos="650240" algn="l"/>
              </a:tabLst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700" dirty="0">
                <a:latin typeface="Courier New"/>
                <a:cs typeface="Courier New"/>
              </a:rPr>
              <a:t>cont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1700" spc="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14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944" y="6269990"/>
            <a:ext cx="5340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15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518" y="6432232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4104" y="1292859"/>
            <a:ext cx="3345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Qual </a:t>
            </a:r>
            <a:r>
              <a:rPr sz="3000" dirty="0">
                <a:latin typeface="Arial"/>
                <a:cs typeface="Arial"/>
              </a:rPr>
              <a:t>é a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diferença?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57" y="293687"/>
            <a:ext cx="622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Repetição com teste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no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final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387" y="2708275"/>
            <a:ext cx="4356100" cy="2800350"/>
          </a:xfrm>
          <a:custGeom>
            <a:avLst/>
            <a:gdLst/>
            <a:ahLst/>
            <a:cxnLst/>
            <a:rect l="l" t="t" r="r" b="b"/>
            <a:pathLst>
              <a:path w="4356100" h="2800350">
                <a:moveTo>
                  <a:pt x="0" y="2800350"/>
                </a:moveTo>
                <a:lnTo>
                  <a:pt x="4356100" y="2800350"/>
                </a:lnTo>
                <a:lnTo>
                  <a:pt x="43561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127" y="2976879"/>
            <a:ext cx="4182110" cy="246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820035" algn="just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3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3501" y="2692400"/>
            <a:ext cx="4500880" cy="2832100"/>
          </a:xfrm>
          <a:custGeom>
            <a:avLst/>
            <a:gdLst/>
            <a:ahLst/>
            <a:cxnLst/>
            <a:rect l="l" t="t" r="r" b="b"/>
            <a:pathLst>
              <a:path w="4500880" h="2832100">
                <a:moveTo>
                  <a:pt x="0" y="2832100"/>
                </a:moveTo>
                <a:lnTo>
                  <a:pt x="4500499" y="2832100"/>
                </a:lnTo>
                <a:lnTo>
                  <a:pt x="4500499" y="0"/>
                </a:lnTo>
                <a:lnTo>
                  <a:pt x="0" y="0"/>
                </a:lnTo>
                <a:lnTo>
                  <a:pt x="0" y="2832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3384" y="2992120"/>
            <a:ext cx="4182745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82003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-10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518" y="6432232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055211"/>
            <a:ext cx="8198484" cy="1385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545"/>
              </a:spcBef>
              <a:tabLst>
                <a:tab pos="1783080" algn="l"/>
                <a:tab pos="2235200" algn="l"/>
                <a:tab pos="2387600" algn="l"/>
                <a:tab pos="3823335" algn="l"/>
                <a:tab pos="4511675" algn="l"/>
                <a:tab pos="5774690" algn="l"/>
                <a:tab pos="6699884" algn="l"/>
                <a:tab pos="719963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 intervalo 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imp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ima	tod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-5" dirty="0">
                <a:latin typeface="Arial"/>
                <a:cs typeface="Arial"/>
              </a:rPr>
              <a:t>inteiros </a:t>
            </a:r>
            <a:r>
              <a:rPr sz="2400" dirty="0">
                <a:latin typeface="Arial"/>
                <a:cs typeface="Arial"/>
              </a:rPr>
              <a:t>em um </a:t>
            </a:r>
            <a:r>
              <a:rPr sz="2400" spc="-5" dirty="0">
                <a:latin typeface="Arial"/>
                <a:cs typeface="Arial"/>
              </a:rPr>
              <a:t>intervalo </a:t>
            </a:r>
            <a:r>
              <a:rPr sz="2400" dirty="0">
                <a:latin typeface="Arial"/>
                <a:cs typeface="Arial"/>
              </a:rPr>
              <a:t>indicado pelo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857" y="293687"/>
            <a:ext cx="622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Repetição com teste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no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final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6375" y="2616136"/>
            <a:ext cx="6478905" cy="4030979"/>
          </a:xfrm>
          <a:custGeom>
            <a:avLst/>
            <a:gdLst/>
            <a:ahLst/>
            <a:cxnLst/>
            <a:rect l="l" t="t" r="r" b="b"/>
            <a:pathLst>
              <a:path w="6478905" h="4030979">
                <a:moveTo>
                  <a:pt x="0" y="4030726"/>
                </a:moveTo>
                <a:lnTo>
                  <a:pt x="6478651" y="4030726"/>
                </a:lnTo>
                <a:lnTo>
                  <a:pt x="6478651" y="0"/>
                </a:lnTo>
                <a:lnTo>
                  <a:pt x="0" y="0"/>
                </a:lnTo>
                <a:lnTo>
                  <a:pt x="0" y="4030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5369" y="2646298"/>
            <a:ext cx="613854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1600" dirty="0">
                <a:latin typeface="Courier New"/>
                <a:cs typeface="Courier New"/>
              </a:rPr>
              <a:t>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inicio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fim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o menor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numero: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inicio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o maior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numero: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fim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inicio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"\nIntervalo: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12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65505" indent="-853440">
              <a:lnSpc>
                <a:spcPct val="100000"/>
              </a:lnSpc>
              <a:buAutoNum type="arabicPlain" startAt="13"/>
              <a:tabLst>
                <a:tab pos="865505" algn="l"/>
                <a:tab pos="866140" algn="l"/>
              </a:tabLst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865505" indent="-853440">
              <a:lnSpc>
                <a:spcPct val="100000"/>
              </a:lnSpc>
              <a:spcBef>
                <a:spcPts val="5"/>
              </a:spcBef>
              <a:buAutoNum type="arabicPlain" startAt="13"/>
              <a:tabLst>
                <a:tab pos="865505" algn="l"/>
                <a:tab pos="866140" algn="l"/>
              </a:tabLst>
            </a:pP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buClr>
                <a:srgbClr val="000000"/>
              </a:buClr>
              <a:buAutoNum type="arabicPlain" startAt="13"/>
              <a:tabLst>
                <a:tab pos="622300" algn="l"/>
                <a:tab pos="622935" algn="l"/>
              </a:tabLst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&lt;= </a:t>
            </a:r>
            <a:r>
              <a:rPr sz="1600" spc="-5" dirty="0">
                <a:latin typeface="Courier New"/>
                <a:cs typeface="Courier New"/>
              </a:rPr>
              <a:t>fim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369" y="630777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16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750" y="1341500"/>
            <a:ext cx="7993380" cy="5040630"/>
            <a:chOff x="539750" y="1341500"/>
            <a:chExt cx="7993380" cy="5040630"/>
          </a:xfrm>
        </p:grpSpPr>
        <p:sp>
          <p:nvSpPr>
            <p:cNvPr id="3" name="object 3"/>
            <p:cNvSpPr/>
            <p:nvPr/>
          </p:nvSpPr>
          <p:spPr>
            <a:xfrm>
              <a:off x="755650" y="3094037"/>
              <a:ext cx="6840855" cy="3216275"/>
            </a:xfrm>
            <a:custGeom>
              <a:avLst/>
              <a:gdLst/>
              <a:ahLst/>
              <a:cxnLst/>
              <a:rect l="l" t="t" r="r" b="b"/>
              <a:pathLst>
                <a:path w="6840855" h="3216275">
                  <a:moveTo>
                    <a:pt x="0" y="3216275"/>
                  </a:moveTo>
                  <a:lnTo>
                    <a:pt x="6840601" y="3216275"/>
                  </a:lnTo>
                  <a:lnTo>
                    <a:pt x="6840601" y="0"/>
                  </a:lnTo>
                  <a:lnTo>
                    <a:pt x="0" y="0"/>
                  </a:lnTo>
                  <a:lnTo>
                    <a:pt x="0" y="321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750" y="1341500"/>
              <a:ext cx="7993380" cy="5040630"/>
            </a:xfrm>
            <a:custGeom>
              <a:avLst/>
              <a:gdLst/>
              <a:ahLst/>
              <a:cxnLst/>
              <a:rect l="l" t="t" r="r" b="b"/>
              <a:pathLst>
                <a:path w="7993380" h="5040630">
                  <a:moveTo>
                    <a:pt x="7993126" y="0"/>
                  </a:moveTo>
                  <a:lnTo>
                    <a:pt x="0" y="0"/>
                  </a:lnTo>
                  <a:lnTo>
                    <a:pt x="0" y="5040249"/>
                  </a:lnTo>
                  <a:lnTo>
                    <a:pt x="7993126" y="5040249"/>
                  </a:lnTo>
                  <a:lnTo>
                    <a:pt x="7993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6319" y="143573"/>
            <a:ext cx="5122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Estruturas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Controle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807" y="1253109"/>
            <a:ext cx="7837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264920" algn="l"/>
                <a:tab pos="2784475" algn="l"/>
                <a:tab pos="3363595" algn="l"/>
                <a:tab pos="4752975" algn="l"/>
                <a:tab pos="6142990" algn="l"/>
                <a:tab pos="6541770" algn="l"/>
                <a:tab pos="7453630" algn="l"/>
              </a:tabLst>
            </a:pPr>
            <a:r>
              <a:rPr sz="2600" spc="-5" dirty="0">
                <a:latin typeface="Arial"/>
                <a:cs typeface="Arial"/>
              </a:rPr>
              <a:t>Um</a:t>
            </a:r>
            <a:r>
              <a:rPr sz="2600" dirty="0">
                <a:latin typeface="Arial"/>
                <a:cs typeface="Arial"/>
              </a:rPr>
              <a:t>a	</a:t>
            </a:r>
            <a:r>
              <a:rPr sz="2600" spc="-5" dirty="0">
                <a:latin typeface="Arial"/>
                <a:cs typeface="Arial"/>
              </a:rPr>
              <a:t>es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ra	</a:t>
            </a:r>
            <a:r>
              <a:rPr sz="2600" spc="-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	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ol</a:t>
            </a:r>
            <a:r>
              <a:rPr sz="2600" dirty="0">
                <a:latin typeface="Arial"/>
                <a:cs typeface="Arial"/>
              </a:rPr>
              <a:t>e	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	o	fluxo	</a:t>
            </a:r>
            <a:r>
              <a:rPr sz="2600" spc="10" dirty="0">
                <a:latin typeface="Arial"/>
                <a:cs typeface="Arial"/>
              </a:rPr>
              <a:t>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807" y="1530096"/>
            <a:ext cx="7833995" cy="40582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4965" marR="5080">
              <a:lnSpc>
                <a:spcPct val="69900"/>
              </a:lnSpc>
              <a:spcBef>
                <a:spcPts val="1040"/>
              </a:spcBef>
              <a:tabLst>
                <a:tab pos="1958339" algn="l"/>
                <a:tab pos="2677795" algn="l"/>
                <a:tab pos="4392295" algn="l"/>
                <a:tab pos="5129530" algn="l"/>
                <a:tab pos="6917690" algn="l"/>
                <a:tab pos="7285990" algn="l"/>
              </a:tabLst>
            </a:pPr>
            <a:r>
              <a:rPr sz="2600" spc="-5" dirty="0">
                <a:latin typeface="Arial"/>
                <a:cs typeface="Arial"/>
              </a:rPr>
              <a:t>ex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uç</a:t>
            </a:r>
            <a:r>
              <a:rPr sz="2600" dirty="0">
                <a:latin typeface="Arial"/>
                <a:cs typeface="Arial"/>
              </a:rPr>
              <a:t>ão	</a:t>
            </a:r>
            <a:r>
              <a:rPr sz="2600" spc="-10" dirty="0">
                <a:latin typeface="Arial"/>
                <a:cs typeface="Arial"/>
              </a:rPr>
              <a:t>do</a:t>
            </a:r>
            <a:r>
              <a:rPr sz="2600" dirty="0">
                <a:latin typeface="Arial"/>
                <a:cs typeface="Arial"/>
              </a:rPr>
              <a:t>s	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	</a:t>
            </a:r>
            <a:r>
              <a:rPr sz="2600" spc="-5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ue	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sti</a:t>
            </a:r>
            <a:r>
              <a:rPr sz="2600" spc="15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	o	</a:t>
            </a:r>
            <a:r>
              <a:rPr sz="2600" spc="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eu  </a:t>
            </a:r>
            <a:r>
              <a:rPr sz="2600" spc="-10" dirty="0">
                <a:latin typeface="Arial"/>
                <a:cs typeface="Arial"/>
              </a:rPr>
              <a:t>domínio (ou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bloco).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Podem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ser:</a:t>
            </a:r>
            <a:endParaRPr sz="2600">
              <a:latin typeface="Arial"/>
              <a:cs typeface="Arial"/>
            </a:endParaRPr>
          </a:p>
          <a:p>
            <a:pPr marL="891540" lvl="1" indent="-338455">
              <a:lnSpc>
                <a:spcPts val="2590"/>
              </a:lnSpc>
              <a:spcBef>
                <a:spcPts val="1720"/>
              </a:spcBef>
              <a:buClr>
                <a:srgbClr val="C00000"/>
              </a:buClr>
              <a:buAutoNum type="arabicPeriod"/>
              <a:tabLst>
                <a:tab pos="892175" algn="l"/>
              </a:tabLst>
            </a:pPr>
            <a:r>
              <a:rPr sz="2400" dirty="0">
                <a:latin typeface="Arial"/>
                <a:cs typeface="Arial"/>
              </a:rPr>
              <a:t>Seqüência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Simples.</a:t>
            </a:r>
            <a:endParaRPr sz="2400">
              <a:latin typeface="Arial"/>
              <a:cs typeface="Arial"/>
            </a:endParaRPr>
          </a:p>
          <a:p>
            <a:pPr marL="875665" lvl="1" indent="-322580">
              <a:lnSpc>
                <a:spcPts val="2300"/>
              </a:lnSpc>
              <a:buClr>
                <a:srgbClr val="C00000"/>
              </a:buClr>
              <a:buAutoNum type="arabicPeriod"/>
              <a:tabLst>
                <a:tab pos="876300" algn="l"/>
              </a:tabLst>
            </a:pPr>
            <a:r>
              <a:rPr sz="2400" spc="-5" dirty="0">
                <a:latin typeface="Arial"/>
                <a:cs typeface="Arial"/>
              </a:rPr>
              <a:t>Alternativa:</a:t>
            </a:r>
            <a:endParaRPr sz="2400">
              <a:latin typeface="Arial"/>
              <a:cs typeface="Arial"/>
            </a:endParaRPr>
          </a:p>
          <a:p>
            <a:pPr marL="1414780" lvl="2" indent="-593090">
              <a:lnSpc>
                <a:spcPts val="2310"/>
              </a:lnSpc>
              <a:buAutoNum type="arabicPeriod"/>
              <a:tabLst>
                <a:tab pos="1415415" algn="l"/>
              </a:tabLst>
            </a:pPr>
            <a:r>
              <a:rPr sz="2400" dirty="0">
                <a:latin typeface="Arial"/>
                <a:cs typeface="Arial"/>
              </a:rPr>
              <a:t>Simples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414780" lvl="2" indent="-593090">
              <a:lnSpc>
                <a:spcPts val="2310"/>
              </a:lnSpc>
              <a:buAutoNum type="arabicPeriod"/>
              <a:tabLst>
                <a:tab pos="1415415" algn="l"/>
              </a:tabLst>
            </a:pPr>
            <a:r>
              <a:rPr sz="2400" dirty="0">
                <a:latin typeface="Arial"/>
                <a:cs typeface="Arial"/>
              </a:rPr>
              <a:t>Dupla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if-else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414780" lvl="2" indent="-593090">
              <a:lnSpc>
                <a:spcPts val="2300"/>
              </a:lnSpc>
              <a:buAutoNum type="arabicPeriod"/>
              <a:tabLst>
                <a:tab pos="1415415" algn="l"/>
              </a:tabLst>
            </a:pPr>
            <a:r>
              <a:rPr sz="2400" dirty="0">
                <a:latin typeface="Arial"/>
                <a:cs typeface="Arial"/>
              </a:rPr>
              <a:t>Múltipla Escolha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switch-case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891540" lvl="1" indent="-338455">
              <a:lnSpc>
                <a:spcPts val="2300"/>
              </a:lnSpc>
              <a:buClr>
                <a:srgbClr val="C00000"/>
              </a:buClr>
              <a:buAutoNum type="arabicPeriod"/>
              <a:tabLst>
                <a:tab pos="892175" algn="l"/>
              </a:tabLst>
            </a:pPr>
            <a:r>
              <a:rPr sz="2400" dirty="0">
                <a:latin typeface="Arial"/>
                <a:cs typeface="Arial"/>
              </a:rPr>
              <a:t>Repetição:</a:t>
            </a:r>
            <a:endParaRPr sz="2400">
              <a:latin typeface="Arial"/>
              <a:cs typeface="Arial"/>
            </a:endParaRPr>
          </a:p>
          <a:p>
            <a:pPr marL="1414780" lvl="2" indent="-593090">
              <a:lnSpc>
                <a:spcPts val="2300"/>
              </a:lnSpc>
              <a:buAutoNum type="arabicPeriod"/>
              <a:tabLst>
                <a:tab pos="1415415" algn="l"/>
              </a:tabLst>
            </a:pPr>
            <a:r>
              <a:rPr sz="2400" dirty="0">
                <a:latin typeface="Arial"/>
                <a:cs typeface="Arial"/>
              </a:rPr>
              <a:t>Com </a:t>
            </a:r>
            <a:r>
              <a:rPr sz="2400" spc="-60" dirty="0">
                <a:latin typeface="Arial"/>
                <a:cs typeface="Arial"/>
              </a:rPr>
              <a:t>Teste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Início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while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414780" lvl="2" indent="-593090">
              <a:lnSpc>
                <a:spcPts val="2310"/>
              </a:lnSpc>
              <a:buAutoNum type="arabicPeriod"/>
              <a:tabLst>
                <a:tab pos="1415415" algn="l"/>
              </a:tabLst>
            </a:pPr>
            <a:r>
              <a:rPr sz="2400" dirty="0">
                <a:latin typeface="Arial"/>
                <a:cs typeface="Arial"/>
              </a:rPr>
              <a:t>Com </a:t>
            </a:r>
            <a:r>
              <a:rPr sz="2400" spc="-30" dirty="0">
                <a:latin typeface="Arial"/>
                <a:cs typeface="Arial"/>
              </a:rPr>
              <a:t>Variável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Controle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for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399540" lvl="2" indent="-595630">
              <a:lnSpc>
                <a:spcPts val="2600"/>
              </a:lnSpc>
              <a:buAutoNum type="arabicPeriod"/>
              <a:tabLst>
                <a:tab pos="1400175" algn="l"/>
              </a:tabLst>
            </a:pPr>
            <a:r>
              <a:rPr sz="2400" dirty="0">
                <a:latin typeface="Arial"/>
                <a:cs typeface="Arial"/>
              </a:rPr>
              <a:t>Com </a:t>
            </a:r>
            <a:r>
              <a:rPr sz="2400" spc="-60" dirty="0">
                <a:latin typeface="Arial"/>
                <a:cs typeface="Arial"/>
              </a:rPr>
              <a:t>Teste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Final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21218A"/>
                </a:solidFill>
                <a:latin typeface="Courier New"/>
                <a:cs typeface="Courier New"/>
              </a:rPr>
              <a:t>do-while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319" y="143573"/>
            <a:ext cx="5122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Estruturas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Controle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807" y="1314196"/>
            <a:ext cx="7839709" cy="12884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965" marR="5080" indent="-342900">
              <a:lnSpc>
                <a:spcPts val="282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Em qualquer </a:t>
            </a:r>
            <a:r>
              <a:rPr sz="2600" spc="-15" dirty="0">
                <a:latin typeface="Calibri"/>
                <a:cs typeface="Calibri"/>
              </a:rPr>
              <a:t>estrutura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controle, </a:t>
            </a:r>
            <a:r>
              <a:rPr sz="2600" spc="10" dirty="0">
                <a:latin typeface="Calibri"/>
                <a:cs typeface="Calibri"/>
              </a:rPr>
              <a:t>só </a:t>
            </a:r>
            <a:r>
              <a:rPr sz="2600" spc="-20" dirty="0">
                <a:latin typeface="Calibri"/>
                <a:cs typeface="Calibri"/>
              </a:rPr>
              <a:t>existe </a:t>
            </a:r>
            <a:r>
              <a:rPr sz="2600" spc="-5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ponto 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entrada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ponto </a:t>
            </a:r>
            <a:r>
              <a:rPr sz="2600" spc="-5" dirty="0">
                <a:latin typeface="Calibri"/>
                <a:cs typeface="Calibri"/>
              </a:rPr>
              <a:t>de saída do </a:t>
            </a:r>
            <a:r>
              <a:rPr sz="2600" spc="-20" dirty="0">
                <a:latin typeface="Calibri"/>
                <a:cs typeface="Calibri"/>
              </a:rPr>
              <a:t>fluxo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execução.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Formato </a:t>
            </a:r>
            <a:r>
              <a:rPr sz="2600" spc="-20" dirty="0">
                <a:latin typeface="Calibri"/>
                <a:cs typeface="Calibri"/>
              </a:rPr>
              <a:t>geral </a:t>
            </a:r>
            <a:r>
              <a:rPr sz="2600" spc="-5" dirty="0">
                <a:latin typeface="Calibri"/>
                <a:cs typeface="Calibri"/>
              </a:rPr>
              <a:t>de um algoritmo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(programa):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575" y="3284601"/>
            <a:ext cx="6696075" cy="2808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Arial"/>
                <a:cs typeface="Arial"/>
              </a:rPr>
              <a:t>Programa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595630" marR="27343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declaração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variáveis  </a:t>
            </a:r>
            <a:r>
              <a:rPr sz="2400" dirty="0">
                <a:latin typeface="Arial"/>
                <a:cs typeface="Arial"/>
              </a:rPr>
              <a:t>inicialização de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variáveis</a:t>
            </a:r>
            <a:endParaRPr sz="2400">
              <a:latin typeface="Arial"/>
              <a:cs typeface="Arial"/>
            </a:endParaRPr>
          </a:p>
          <a:p>
            <a:pPr marL="5956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corpo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algoritmo </a:t>
            </a:r>
            <a:r>
              <a:rPr sz="2400" spc="-5" dirty="0">
                <a:latin typeface="Arial"/>
                <a:cs typeface="Arial"/>
              </a:rPr>
              <a:t>controlando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leitura,</a:t>
            </a:r>
            <a:endParaRPr sz="2400">
              <a:latin typeface="Arial"/>
              <a:cs typeface="Arial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processamento e impressão dos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dados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882" y="1540509"/>
            <a:ext cx="7809865" cy="16116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4965" marR="152400" indent="-342900">
              <a:lnSpc>
                <a:spcPct val="69900"/>
              </a:lnSpc>
              <a:spcBef>
                <a:spcPts val="10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corpo do </a:t>
            </a:r>
            <a:r>
              <a:rPr sz="2600" spc="-5" dirty="0">
                <a:latin typeface="Calibri"/>
                <a:cs typeface="Calibri"/>
              </a:rPr>
              <a:t>algoritmo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10" dirty="0">
                <a:latin typeface="Calibri"/>
                <a:cs typeface="Calibri"/>
              </a:rPr>
              <a:t>constituído </a:t>
            </a:r>
            <a:r>
              <a:rPr sz="2600" b="1" spc="-20" dirty="0">
                <a:latin typeface="Calibri"/>
                <a:cs typeface="Calibri"/>
              </a:rPr>
              <a:t>exclusivamente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estruturas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354965" marR="5080" indent="-342900">
              <a:lnSpc>
                <a:spcPct val="7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Só </a:t>
            </a:r>
            <a:r>
              <a:rPr sz="2600" spc="-15" dirty="0">
                <a:latin typeface="Calibri"/>
                <a:cs typeface="Calibri"/>
              </a:rPr>
              <a:t>existem </a:t>
            </a:r>
            <a:r>
              <a:rPr sz="2600" spc="-5" dirty="0">
                <a:latin typeface="Calibri"/>
                <a:cs typeface="Calibri"/>
              </a:rPr>
              <a:t>duas </a:t>
            </a:r>
            <a:r>
              <a:rPr sz="2600" spc="-10" dirty="0">
                <a:latin typeface="Calibri"/>
                <a:cs typeface="Calibri"/>
              </a:rPr>
              <a:t>maneiras </a:t>
            </a:r>
            <a:r>
              <a:rPr sz="2600" spc="-5" dirty="0">
                <a:latin typeface="Calibri"/>
                <a:cs typeface="Calibri"/>
              </a:rPr>
              <a:t>de se </a:t>
            </a:r>
            <a:r>
              <a:rPr sz="2600" spc="-10" dirty="0">
                <a:latin typeface="Calibri"/>
                <a:cs typeface="Calibri"/>
              </a:rPr>
              <a:t>ligar </a:t>
            </a:r>
            <a:r>
              <a:rPr sz="2600" spc="-5" dirty="0">
                <a:latin typeface="Calibri"/>
                <a:cs typeface="Calibri"/>
              </a:rPr>
              <a:t>duas </a:t>
            </a:r>
            <a:r>
              <a:rPr sz="2600" spc="-10" dirty="0">
                <a:latin typeface="Calibri"/>
                <a:cs typeface="Calibri"/>
              </a:rPr>
              <a:t>estruturas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corpo de um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algoritmo: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122" y="3344545"/>
            <a:ext cx="211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1. Em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seqüência: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69" y="4032250"/>
            <a:ext cx="27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12" y="4437062"/>
            <a:ext cx="2808605" cy="792480"/>
          </a:xfrm>
          <a:prstGeom prst="rect">
            <a:avLst/>
          </a:prstGeom>
          <a:solidFill>
            <a:srgbClr val="FCEADA"/>
          </a:solidFill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Arial"/>
                <a:cs typeface="Arial"/>
              </a:rPr>
              <a:t>início </a:t>
            </a:r>
            <a:r>
              <a:rPr sz="2400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fim 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12" y="5229225"/>
            <a:ext cx="2808605" cy="7924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Arial"/>
                <a:cs typeface="Arial"/>
              </a:rPr>
              <a:t>início </a:t>
            </a:r>
            <a:r>
              <a:rPr sz="2400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Arial"/>
                <a:cs typeface="Arial"/>
              </a:rPr>
              <a:t>fim 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169" y="6044565"/>
            <a:ext cx="276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7484" y="3562820"/>
            <a:ext cx="4335780" cy="828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2. Encadeadas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(concatenadas):</a:t>
            </a:r>
            <a:endParaRPr sz="240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  <a:spcBef>
                <a:spcPts val="284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4226" y="4867275"/>
            <a:ext cx="2808605" cy="72263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95"/>
              </a:lnSpc>
            </a:pPr>
            <a:r>
              <a:rPr sz="2400" spc="-5" dirty="0">
                <a:latin typeface="Arial"/>
                <a:cs typeface="Arial"/>
              </a:rPr>
              <a:t>início </a:t>
            </a:r>
            <a:r>
              <a:rPr sz="2400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fim </a:t>
            </a:r>
            <a:r>
              <a:rPr sz="2400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0925" y="4437062"/>
            <a:ext cx="3456304" cy="1584325"/>
          </a:xfrm>
          <a:prstGeom prst="rect">
            <a:avLst/>
          </a:prstGeom>
          <a:solidFill>
            <a:srgbClr val="FCEADA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2725"/>
              </a:lnSpc>
            </a:pPr>
            <a:r>
              <a:rPr sz="2400" spc="-5" dirty="0">
                <a:latin typeface="Arial"/>
                <a:cs typeface="Arial"/>
              </a:rPr>
              <a:t>início </a:t>
            </a:r>
            <a:r>
              <a:rPr sz="2400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fim da </a:t>
            </a: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4490" y="6012497"/>
            <a:ext cx="276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2590" y="242506"/>
            <a:ext cx="540321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Estruturas de</a:t>
            </a:r>
            <a:r>
              <a:rPr sz="3900" b="1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Controle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92" y="462915"/>
            <a:ext cx="700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Comandos </a:t>
            </a:r>
            <a:r>
              <a:rPr spc="-30" dirty="0"/>
              <a:t>iterativos</a:t>
            </a:r>
            <a:r>
              <a:rPr spc="50" dirty="0"/>
              <a:t> </a:t>
            </a:r>
            <a:r>
              <a:rPr spc="-25"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225550"/>
            <a:ext cx="8129270" cy="4269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marR="6985" indent="-572135" algn="just">
              <a:lnSpc>
                <a:spcPct val="79900"/>
              </a:lnSpc>
              <a:spcBef>
                <a:spcPts val="675"/>
              </a:spcBef>
              <a:buAutoNum type="arabicPeriod"/>
              <a:tabLst>
                <a:tab pos="584835" algn="l"/>
              </a:tabLst>
            </a:pPr>
            <a:r>
              <a:rPr sz="2400" spc="-30" dirty="0">
                <a:latin typeface="Calibri"/>
                <a:cs typeface="Calibri"/>
              </a:rPr>
              <a:t>Fazer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algoritmo </a:t>
            </a:r>
            <a:r>
              <a:rPr sz="2400" dirty="0">
                <a:latin typeface="Calibri"/>
                <a:cs typeface="Calibri"/>
              </a:rPr>
              <a:t>que imprima </a:t>
            </a:r>
            <a:r>
              <a:rPr sz="2400" spc="-10" dirty="0">
                <a:latin typeface="Calibri"/>
                <a:cs typeface="Calibri"/>
              </a:rPr>
              <a:t>todos </a:t>
            </a:r>
            <a:r>
              <a:rPr sz="2400" spc="-1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números pares </a:t>
            </a:r>
            <a:r>
              <a:rPr sz="2400" spc="20" dirty="0">
                <a:latin typeface="Calibri"/>
                <a:cs typeface="Calibri"/>
              </a:rPr>
              <a:t>no  </a:t>
            </a:r>
            <a:r>
              <a:rPr sz="2400" spc="-10" dirty="0">
                <a:latin typeface="Calibri"/>
                <a:cs typeface="Calibri"/>
              </a:rPr>
              <a:t>intervalo </a:t>
            </a:r>
            <a:r>
              <a:rPr sz="2400" dirty="0">
                <a:latin typeface="Calibri"/>
                <a:cs typeface="Calibri"/>
              </a:rPr>
              <a:t>de 1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100.</a:t>
            </a:r>
            <a:endParaRPr sz="2400">
              <a:latin typeface="Calibri"/>
              <a:cs typeface="Calibri"/>
            </a:endParaRPr>
          </a:p>
          <a:p>
            <a:pPr marL="584200" marR="5080" indent="-572135" algn="just">
              <a:lnSpc>
                <a:spcPct val="79900"/>
              </a:lnSpc>
              <a:spcBef>
                <a:spcPts val="1745"/>
              </a:spcBef>
              <a:buAutoNum type="arabicPeriod"/>
              <a:tabLst>
                <a:tab pos="584835" algn="l"/>
              </a:tabLst>
            </a:pPr>
            <a:r>
              <a:rPr sz="2400" spc="-30" dirty="0">
                <a:latin typeface="Calibri"/>
                <a:cs typeface="Calibri"/>
              </a:rPr>
              <a:t>Fazer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algoritmo </a:t>
            </a:r>
            <a:r>
              <a:rPr sz="2400" dirty="0">
                <a:latin typeface="Calibri"/>
                <a:cs typeface="Calibri"/>
              </a:rPr>
              <a:t>que imprima </a:t>
            </a:r>
            <a:r>
              <a:rPr sz="2400" spc="-10" dirty="0">
                <a:latin typeface="Calibri"/>
                <a:cs typeface="Calibri"/>
              </a:rPr>
              <a:t>todos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números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5" dirty="0">
                <a:latin typeface="Calibri"/>
                <a:cs typeface="Calibri"/>
              </a:rPr>
              <a:t>100  </a:t>
            </a:r>
            <a:r>
              <a:rPr sz="2400" spc="-20" dirty="0">
                <a:latin typeface="Calibri"/>
                <a:cs typeface="Calibri"/>
              </a:rPr>
              <a:t>até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850">
              <a:latin typeface="Calibri"/>
              <a:cs typeface="Calibri"/>
            </a:endParaRPr>
          </a:p>
          <a:p>
            <a:pPr marL="584200" marR="6350" indent="-572135" algn="just">
              <a:lnSpc>
                <a:spcPct val="79900"/>
              </a:lnSpc>
              <a:buAutoNum type="arabicPeriod"/>
              <a:tabLst>
                <a:tab pos="584835" algn="l"/>
              </a:tabLst>
            </a:pPr>
            <a:r>
              <a:rPr sz="2400" spc="-5" dirty="0">
                <a:latin typeface="Calibri"/>
                <a:cs typeface="Calibri"/>
              </a:rPr>
              <a:t>Ler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spc="-20" dirty="0">
                <a:latin typeface="Calibri"/>
                <a:cs typeface="Calibri"/>
              </a:rPr>
              <a:t>inteiro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positivo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verificar </a:t>
            </a:r>
            <a:r>
              <a:rPr sz="2400" dirty="0">
                <a:latin typeface="Calibri"/>
                <a:cs typeface="Calibri"/>
              </a:rPr>
              <a:t>se </a:t>
            </a:r>
            <a:r>
              <a:rPr sz="2400" spc="-15" dirty="0">
                <a:latin typeface="Calibri"/>
                <a:cs typeface="Calibri"/>
              </a:rPr>
              <a:t>este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ou não 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número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primo.</a:t>
            </a:r>
            <a:endParaRPr sz="2400">
              <a:latin typeface="Calibri"/>
              <a:cs typeface="Calibri"/>
            </a:endParaRPr>
          </a:p>
          <a:p>
            <a:pPr marL="584200" marR="6985" indent="-572135" algn="just">
              <a:lnSpc>
                <a:spcPct val="80100"/>
              </a:lnSpc>
              <a:spcBef>
                <a:spcPts val="1735"/>
              </a:spcBef>
              <a:buAutoNum type="arabicPeriod"/>
              <a:tabLst>
                <a:tab pos="584835" algn="l"/>
              </a:tabLst>
            </a:pPr>
            <a:r>
              <a:rPr sz="2400" spc="-5" dirty="0">
                <a:latin typeface="Calibri"/>
                <a:cs typeface="Calibri"/>
              </a:rPr>
              <a:t>Dada uma </a:t>
            </a:r>
            <a:r>
              <a:rPr sz="2400" dirty="0">
                <a:latin typeface="Calibri"/>
                <a:cs typeface="Calibri"/>
              </a:rPr>
              <a:t>dívida de 10000 </a:t>
            </a:r>
            <a:r>
              <a:rPr sz="2400" spc="-10" dirty="0">
                <a:latin typeface="Calibri"/>
                <a:cs typeface="Calibri"/>
              </a:rPr>
              <a:t>reais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cresce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juros </a:t>
            </a:r>
            <a:r>
              <a:rPr sz="2400" dirty="0">
                <a:latin typeface="Calibri"/>
                <a:cs typeface="Calibri"/>
              </a:rPr>
              <a:t>de 2,5%  </a:t>
            </a:r>
            <a:r>
              <a:rPr sz="2400" spc="-5" dirty="0">
                <a:latin typeface="Calibri"/>
                <a:cs typeface="Calibri"/>
              </a:rPr>
              <a:t>ao </a:t>
            </a:r>
            <a:r>
              <a:rPr sz="2400" dirty="0">
                <a:latin typeface="Calibri"/>
                <a:cs typeface="Calibri"/>
              </a:rPr>
              <a:t>mês 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aplicação </a:t>
            </a:r>
            <a:r>
              <a:rPr sz="2400" dirty="0">
                <a:latin typeface="Calibri"/>
                <a:cs typeface="Calibri"/>
              </a:rPr>
              <a:t>de 1500 </a:t>
            </a:r>
            <a:r>
              <a:rPr sz="2400" spc="-10" dirty="0">
                <a:latin typeface="Calibri"/>
                <a:cs typeface="Calibri"/>
              </a:rPr>
              <a:t>reais com rendimento </a:t>
            </a:r>
            <a:r>
              <a:rPr sz="2400" dirty="0">
                <a:latin typeface="Calibri"/>
                <a:cs typeface="Calibri"/>
              </a:rPr>
              <a:t>de  4% </a:t>
            </a:r>
            <a:r>
              <a:rPr sz="2400" spc="-5" dirty="0">
                <a:latin typeface="Calibri"/>
                <a:cs typeface="Calibri"/>
              </a:rPr>
              <a:t>ao </a:t>
            </a:r>
            <a:r>
              <a:rPr sz="2400" dirty="0">
                <a:latin typeface="Calibri"/>
                <a:cs typeface="Calibri"/>
              </a:rPr>
              <a:t>mês, </a:t>
            </a:r>
            <a:r>
              <a:rPr sz="2400" spc="-10" dirty="0">
                <a:latin typeface="Calibri"/>
                <a:cs typeface="Calibri"/>
              </a:rPr>
              <a:t>escrever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algoritmo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determina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número  </a:t>
            </a:r>
            <a:r>
              <a:rPr sz="2400" dirty="0">
                <a:latin typeface="Calibri"/>
                <a:cs typeface="Calibri"/>
              </a:rPr>
              <a:t>de meses </a:t>
            </a:r>
            <a:r>
              <a:rPr sz="2400" spc="-5" dirty="0">
                <a:latin typeface="Calibri"/>
                <a:cs typeface="Calibri"/>
              </a:rPr>
              <a:t>necessários </a:t>
            </a:r>
            <a:r>
              <a:rPr sz="2400" spc="-15" dirty="0">
                <a:latin typeface="Calibri"/>
                <a:cs typeface="Calibri"/>
              </a:rPr>
              <a:t>para pagar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dívida.</a:t>
            </a:r>
            <a:endParaRPr sz="2400">
              <a:latin typeface="Calibri"/>
              <a:cs typeface="Calibri"/>
            </a:endParaRPr>
          </a:p>
          <a:p>
            <a:pPr marL="584200" indent="-572135" algn="just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584835" algn="l"/>
              </a:tabLst>
            </a:pPr>
            <a:r>
              <a:rPr sz="2400" spc="-5" dirty="0">
                <a:latin typeface="Calibri"/>
                <a:cs typeface="Calibri"/>
              </a:rPr>
              <a:t>Calcular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3886" y="6217124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082" y="0"/>
                </a:lnTo>
              </a:path>
            </a:pathLst>
          </a:custGeom>
          <a:ln w="13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5555" y="621712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458" y="0"/>
                </a:lnTo>
              </a:path>
            </a:pathLst>
          </a:custGeom>
          <a:ln w="13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9601" y="621712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068" y="0"/>
                </a:lnTo>
              </a:path>
            </a:pathLst>
          </a:custGeom>
          <a:ln w="13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5833" y="621712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798" y="0"/>
                </a:lnTo>
              </a:path>
            </a:pathLst>
          </a:custGeom>
          <a:ln w="13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2700" y="5737043"/>
            <a:ext cx="19875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694" y="5585499"/>
            <a:ext cx="255206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782955" algn="l"/>
                <a:tab pos="2093595" algn="l"/>
              </a:tabLst>
            </a:pPr>
            <a:r>
              <a:rPr sz="3975" spc="150" baseline="-25157" dirty="0">
                <a:latin typeface="Times New Roman"/>
                <a:cs typeface="Times New Roman"/>
              </a:rPr>
              <a:t>2</a:t>
            </a:r>
            <a:r>
              <a:rPr sz="1550" spc="100" dirty="0">
                <a:latin typeface="Times New Roman"/>
                <a:cs typeface="Times New Roman"/>
              </a:rPr>
              <a:t>2	</a:t>
            </a:r>
            <a:r>
              <a:rPr sz="3975" spc="112" baseline="-25157" dirty="0">
                <a:latin typeface="Times New Roman"/>
                <a:cs typeface="Times New Roman"/>
              </a:rPr>
              <a:t>2</a:t>
            </a:r>
            <a:r>
              <a:rPr sz="1550" spc="75" dirty="0">
                <a:latin typeface="Times New Roman"/>
                <a:cs typeface="Times New Roman"/>
              </a:rPr>
              <a:t>3	</a:t>
            </a:r>
            <a:r>
              <a:rPr sz="3975" spc="157" baseline="-25157" dirty="0">
                <a:latin typeface="Times New Roman"/>
                <a:cs typeface="Times New Roman"/>
              </a:rPr>
              <a:t>2</a:t>
            </a:r>
            <a:r>
              <a:rPr sz="1550" spc="105" dirty="0">
                <a:latin typeface="Times New Roman"/>
                <a:cs typeface="Times New Roman"/>
              </a:rPr>
              <a:t>25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9419" y="5949575"/>
            <a:ext cx="3646804" cy="697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20"/>
              </a:spcBef>
              <a:tabLst>
                <a:tab pos="1012825" algn="l"/>
                <a:tab pos="1727200" algn="l"/>
                <a:tab pos="2439670" algn="l"/>
              </a:tabLst>
            </a:pPr>
            <a:r>
              <a:rPr sz="2650" i="1" spc="35" dirty="0">
                <a:latin typeface="Times New Roman"/>
                <a:cs typeface="Times New Roman"/>
              </a:rPr>
              <a:t>S</a:t>
            </a:r>
            <a:r>
              <a:rPr sz="2650" i="1" spc="204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Symbol"/>
                <a:cs typeface="Symbol"/>
              </a:rPr>
              <a:t></a:t>
            </a:r>
            <a:r>
              <a:rPr sz="2650" spc="35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</a:t>
            </a:r>
            <a:r>
              <a:rPr sz="2650" spc="35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</a:t>
            </a:r>
            <a:r>
              <a:rPr sz="2650" spc="35" dirty="0">
                <a:latin typeface="Times New Roman"/>
                <a:cs typeface="Times New Roman"/>
              </a:rPr>
              <a:t>	</a:t>
            </a:r>
            <a:r>
              <a:rPr sz="2650" spc="225" dirty="0">
                <a:latin typeface="Symbol"/>
                <a:cs typeface="Symbol"/>
              </a:rPr>
              <a:t></a:t>
            </a:r>
            <a:r>
              <a:rPr sz="2650" spc="225" dirty="0">
                <a:latin typeface="MT Extra"/>
                <a:cs typeface="MT Extra"/>
              </a:rPr>
              <a:t></a:t>
            </a:r>
            <a:r>
              <a:rPr sz="2650" spc="225" dirty="0">
                <a:latin typeface="Symbol"/>
                <a:cs typeface="Symbol"/>
              </a:rPr>
              <a:t></a:t>
            </a:r>
            <a:endParaRPr sz="2650">
              <a:latin typeface="Symbol"/>
              <a:cs typeface="Symbol"/>
            </a:endParaRPr>
          </a:p>
          <a:p>
            <a:pPr marL="574040" algn="ctr">
              <a:lnSpc>
                <a:spcPts val="2630"/>
              </a:lnSpc>
              <a:tabLst>
                <a:tab pos="1289050" algn="l"/>
                <a:tab pos="1999614" algn="l"/>
                <a:tab pos="3447415" algn="l"/>
              </a:tabLst>
            </a:pPr>
            <a:r>
              <a:rPr sz="2650" spc="-60" dirty="0">
                <a:latin typeface="Times New Roman"/>
                <a:cs typeface="Times New Roman"/>
              </a:rPr>
              <a:t>5</a:t>
            </a:r>
            <a:r>
              <a:rPr sz="2650" spc="35" dirty="0">
                <a:latin typeface="Times New Roman"/>
                <a:cs typeface="Times New Roman"/>
              </a:rPr>
              <a:t>0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60" dirty="0">
                <a:latin typeface="Times New Roman"/>
                <a:cs typeface="Times New Roman"/>
              </a:rPr>
              <a:t>4</a:t>
            </a:r>
            <a:r>
              <a:rPr sz="2650" spc="35" dirty="0">
                <a:latin typeface="Times New Roman"/>
                <a:cs typeface="Times New Roman"/>
              </a:rPr>
              <a:t>8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60" dirty="0">
                <a:latin typeface="Times New Roman"/>
                <a:cs typeface="Times New Roman"/>
              </a:rPr>
              <a:t>4</a:t>
            </a:r>
            <a:r>
              <a:rPr sz="2650" spc="35" dirty="0">
                <a:latin typeface="Times New Roman"/>
                <a:cs typeface="Times New Roman"/>
              </a:rPr>
              <a:t>6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12700">
              <a:lnSpc>
                <a:spcPct val="100000"/>
              </a:lnSpc>
            </a:pPr>
            <a:r>
              <a:rPr dirty="0"/>
              <a:t>2 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pc="-10" dirty="0"/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args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12700" marR="3195320">
              <a:lnSpc>
                <a:spcPct val="100000"/>
              </a:lnSpc>
              <a:tabLst>
                <a:tab pos="438784" algn="l"/>
              </a:tabLst>
            </a:pPr>
            <a:r>
              <a:rPr dirty="0"/>
              <a:t>4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pc="-5" dirty="0"/>
              <a:t>num</a:t>
            </a:r>
            <a:r>
              <a:rPr spc="-5" dirty="0">
                <a:solidFill>
                  <a:srgbClr val="FF0000"/>
                </a:solidFill>
              </a:rPr>
              <a:t>,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/>
              <a:t>quad</a:t>
            </a:r>
            <a:r>
              <a:rPr spc="-5" dirty="0">
                <a:solidFill>
                  <a:srgbClr val="FF0000"/>
                </a:solidFill>
              </a:rPr>
              <a:t>; </a:t>
            </a:r>
            <a:r>
              <a:rPr spc="-5" dirty="0"/>
              <a:t> </a:t>
            </a:r>
            <a:r>
              <a:rPr dirty="0"/>
              <a:t>5</a:t>
            </a: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>
                <a:solidFill>
                  <a:srgbClr val="BDBDE6"/>
                </a:solidFill>
              </a:rPr>
              <a:t>// </a:t>
            </a:r>
            <a:r>
              <a:rPr spc="-10" dirty="0">
                <a:solidFill>
                  <a:srgbClr val="BDBDE6"/>
                </a:solidFill>
              </a:rPr>
              <a:t>imprime </a:t>
            </a:r>
            <a:r>
              <a:rPr spc="-5" dirty="0">
                <a:solidFill>
                  <a:srgbClr val="BDBDE6"/>
                </a:solidFill>
              </a:rPr>
              <a:t>uma </a:t>
            </a:r>
            <a:r>
              <a:rPr spc="-10" dirty="0">
                <a:solidFill>
                  <a:srgbClr val="BDBDE6"/>
                </a:solidFill>
              </a:rPr>
              <a:t>msg </a:t>
            </a:r>
            <a:r>
              <a:rPr dirty="0">
                <a:solidFill>
                  <a:srgbClr val="BDBDE6"/>
                </a:solidFill>
              </a:rPr>
              <a:t>e </a:t>
            </a:r>
            <a:r>
              <a:rPr spc="-5" dirty="0">
                <a:solidFill>
                  <a:srgbClr val="BDBDE6"/>
                </a:solidFill>
              </a:rPr>
              <a:t>le </a:t>
            </a:r>
            <a:r>
              <a:rPr dirty="0">
                <a:solidFill>
                  <a:srgbClr val="BDBDE6"/>
                </a:solidFill>
              </a:rPr>
              <a:t>o </a:t>
            </a:r>
            <a:r>
              <a:rPr spc="-5" dirty="0">
                <a:solidFill>
                  <a:srgbClr val="BDBDE6"/>
                </a:solidFill>
              </a:rPr>
              <a:t>1o.</a:t>
            </a:r>
            <a:r>
              <a:rPr spc="-30" dirty="0">
                <a:solidFill>
                  <a:srgbClr val="BDBDE6"/>
                </a:solidFill>
              </a:rPr>
              <a:t> </a:t>
            </a:r>
            <a:r>
              <a:rPr spc="-10" dirty="0">
                <a:solidFill>
                  <a:srgbClr val="BDBDE6"/>
                </a:solidFill>
              </a:rPr>
              <a:t>Inteiro</a:t>
            </a: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10" dirty="0"/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"Digite </a:t>
            </a:r>
            <a:r>
              <a:rPr spc="-5" dirty="0">
                <a:solidFill>
                  <a:srgbClr val="0000FF"/>
                </a:solidFill>
              </a:rPr>
              <a:t>um numero inteiro: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 marL="12700" marR="217804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/>
              <a:t>num </a:t>
            </a:r>
            <a:r>
              <a:rPr dirty="0"/>
              <a:t>= </a:t>
            </a:r>
            <a:r>
              <a:rPr spc="-10" dirty="0"/>
              <a:t>Convert.ToInt32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/>
              <a:t>Console.ReadLine</a:t>
            </a:r>
            <a:r>
              <a:rPr spc="-10" dirty="0">
                <a:solidFill>
                  <a:srgbClr val="FF0000"/>
                </a:solidFill>
              </a:rPr>
              <a:t>()); </a:t>
            </a:r>
            <a:r>
              <a:rPr spc="-10" dirty="0"/>
              <a:t> </a:t>
            </a:r>
            <a:r>
              <a:rPr dirty="0"/>
              <a:t>9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10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pc="-5" dirty="0">
                <a:solidFill>
                  <a:srgbClr val="FF0000"/>
                </a:solidFill>
              </a:rPr>
              <a:t>( </a:t>
            </a:r>
            <a:r>
              <a:rPr spc="-10" dirty="0"/>
              <a:t>num </a:t>
            </a:r>
            <a:r>
              <a:rPr spc="-5" dirty="0">
                <a:solidFill>
                  <a:srgbClr val="FF0000"/>
                </a:solidFill>
              </a:rPr>
              <a:t>!= </a:t>
            </a:r>
            <a:r>
              <a:rPr dirty="0">
                <a:solidFill>
                  <a:srgbClr val="EF00EF"/>
                </a:solidFill>
              </a:rPr>
              <a:t>0</a:t>
            </a:r>
            <a:r>
              <a:rPr spc="-25" dirty="0">
                <a:solidFill>
                  <a:srgbClr val="EF00EF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11	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910" y="3596258"/>
            <a:ext cx="545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4" y="3596258"/>
            <a:ext cx="534606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21590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687" y="3152775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8"/>
                </a:moveTo>
                <a:lnTo>
                  <a:pt x="3762" y="29253"/>
                </a:lnTo>
                <a:lnTo>
                  <a:pt x="14025" y="14033"/>
                </a:lnTo>
                <a:lnTo>
                  <a:pt x="29248" y="3766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66"/>
                </a:lnTo>
                <a:lnTo>
                  <a:pt x="5848604" y="14033"/>
                </a:lnTo>
                <a:lnTo>
                  <a:pt x="5858871" y="29253"/>
                </a:lnTo>
                <a:lnTo>
                  <a:pt x="5862637" y="47878"/>
                </a:lnTo>
                <a:lnTo>
                  <a:pt x="5862637" y="239395"/>
                </a:lnTo>
                <a:lnTo>
                  <a:pt x="5858871" y="258093"/>
                </a:lnTo>
                <a:lnTo>
                  <a:pt x="5848604" y="273351"/>
                </a:lnTo>
                <a:lnTo>
                  <a:pt x="5833383" y="283632"/>
                </a:lnTo>
                <a:lnTo>
                  <a:pt x="5814758" y="287400"/>
                </a:lnTo>
                <a:lnTo>
                  <a:pt x="47891" y="287400"/>
                </a:lnTo>
                <a:lnTo>
                  <a:pt x="29248" y="283632"/>
                </a:lnTo>
                <a:lnTo>
                  <a:pt x="14025" y="273351"/>
                </a:lnTo>
                <a:lnTo>
                  <a:pt x="3762" y="258093"/>
                </a:lnTo>
                <a:lnTo>
                  <a:pt x="0" y="239395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887" y="5661026"/>
            <a:ext cx="5514975" cy="1078230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2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1619" y="1587182"/>
            <a:ext cx="4515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Comandos de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Repetição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4114" y="2935604"/>
            <a:ext cx="2600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Aula de</a:t>
            </a:r>
            <a:r>
              <a:rPr sz="28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Exercícios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3951" y="6165850"/>
            <a:ext cx="576580" cy="376555"/>
          </a:xfrm>
          <a:custGeom>
            <a:avLst/>
            <a:gdLst/>
            <a:ahLst/>
            <a:cxnLst/>
            <a:rect l="l" t="t" r="r" b="b"/>
            <a:pathLst>
              <a:path w="576579" h="376554">
                <a:moveTo>
                  <a:pt x="576262" y="0"/>
                </a:moveTo>
                <a:lnTo>
                  <a:pt x="0" y="0"/>
                </a:lnTo>
                <a:lnTo>
                  <a:pt x="0" y="376237"/>
                </a:lnTo>
                <a:lnTo>
                  <a:pt x="576262" y="376237"/>
                </a:lnTo>
                <a:lnTo>
                  <a:pt x="576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7958" y="6446668"/>
            <a:ext cx="3289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930" y="462915"/>
            <a:ext cx="5949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Comandos </a:t>
            </a:r>
            <a:r>
              <a:rPr spc="-30" dirty="0"/>
              <a:t>iterativos </a:t>
            </a:r>
            <a:r>
              <a:rPr dirty="0"/>
              <a:t>em</a:t>
            </a:r>
            <a:r>
              <a:rPr spc="5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709737"/>
            <a:ext cx="732282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3670935" algn="l"/>
              </a:tabLst>
            </a:pPr>
            <a:r>
              <a:rPr sz="3200" b="1" spc="-5" dirty="0">
                <a:solidFill>
                  <a:srgbClr val="21218A"/>
                </a:solidFill>
                <a:latin typeface="Courier New"/>
                <a:cs typeface="Courier New"/>
              </a:rPr>
              <a:t>while	</a:t>
            </a:r>
            <a:r>
              <a:rPr sz="3200" spc="-15" dirty="0">
                <a:latin typeface="Calibri"/>
                <a:cs typeface="Calibri"/>
              </a:rPr>
              <a:t>(enquanto..faça)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8A"/>
              </a:buClr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585970" algn="l"/>
              </a:tabLst>
            </a:pPr>
            <a:r>
              <a:rPr sz="3200" b="1" dirty="0">
                <a:solidFill>
                  <a:srgbClr val="21218A"/>
                </a:solidFill>
                <a:latin typeface="Courier New"/>
                <a:cs typeface="Courier New"/>
              </a:rPr>
              <a:t>do</a:t>
            </a:r>
            <a:r>
              <a:rPr sz="3200" dirty="0">
                <a:latin typeface="Courier New"/>
                <a:cs typeface="Courier New"/>
              </a:rPr>
              <a:t>...</a:t>
            </a:r>
            <a:r>
              <a:rPr sz="3200" b="1" dirty="0">
                <a:solidFill>
                  <a:srgbClr val="21218A"/>
                </a:solidFill>
                <a:latin typeface="Courier New"/>
                <a:cs typeface="Courier New"/>
              </a:rPr>
              <a:t>while	</a:t>
            </a:r>
            <a:r>
              <a:rPr sz="3200" spc="-10" dirty="0">
                <a:latin typeface="Calibri"/>
                <a:cs typeface="Calibri"/>
              </a:rPr>
              <a:t>(faça..enquanto)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18A"/>
              </a:buClr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3670935" algn="l"/>
              </a:tabLst>
            </a:pPr>
            <a:r>
              <a:rPr sz="3200" b="1" spc="-5" dirty="0">
                <a:solidFill>
                  <a:srgbClr val="21218A"/>
                </a:solidFill>
                <a:latin typeface="Courier New"/>
                <a:cs typeface="Courier New"/>
              </a:rPr>
              <a:t>for	</a:t>
            </a:r>
            <a:r>
              <a:rPr sz="3200" spc="-20" dirty="0">
                <a:latin typeface="Calibri"/>
                <a:cs typeface="Calibri"/>
              </a:rPr>
              <a:t>(para..faça)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11829" y="6194928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446668"/>
            <a:ext cx="327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065" y="462915"/>
            <a:ext cx="1250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</a:t>
            </a:r>
            <a:r>
              <a:rPr spc="-2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311528"/>
            <a:ext cx="1553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Sintaxe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3067303"/>
            <a:ext cx="1781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9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201" y="3386201"/>
            <a:ext cx="4596130" cy="3138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800" b="1" spc="-5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 marR="2603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0550" y="1652651"/>
            <a:ext cx="297815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8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condicao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blocoDeComandos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11829" y="6194928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446668"/>
            <a:ext cx="327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671" y="462915"/>
            <a:ext cx="1965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</a:t>
            </a:r>
            <a:r>
              <a:rPr spc="-85" dirty="0"/>
              <a:t> </a:t>
            </a:r>
            <a:r>
              <a:rPr spc="-5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311528"/>
            <a:ext cx="1553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Sintaxe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3067303"/>
            <a:ext cx="1781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9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201" y="3357626"/>
            <a:ext cx="4596130" cy="3138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800" b="1" spc="-5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 marR="2603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8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2201" y="1628775"/>
            <a:ext cx="309880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blocoDeComandos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condicao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35250" y="6269858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446668"/>
            <a:ext cx="327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124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f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240154"/>
            <a:ext cx="1553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Sintaxe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3580066"/>
            <a:ext cx="1781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emplo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5" y="4011676"/>
            <a:ext cx="4596130" cy="2586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8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10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887" y="2012950"/>
            <a:ext cx="676910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inicializacao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icondicao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atualizacao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blocoDeComandos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145" y="136525"/>
            <a:ext cx="17799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/>
              <a:t>Exercícios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346058" y="6459368"/>
            <a:ext cx="25146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" y="836612"/>
            <a:ext cx="8785225" cy="5949950"/>
          </a:xfrm>
          <a:custGeom>
            <a:avLst/>
            <a:gdLst/>
            <a:ahLst/>
            <a:cxnLst/>
            <a:rect l="l" t="t" r="r" b="b"/>
            <a:pathLst>
              <a:path w="8785225" h="5949950">
                <a:moveTo>
                  <a:pt x="8785225" y="0"/>
                </a:moveTo>
                <a:lnTo>
                  <a:pt x="0" y="0"/>
                </a:lnTo>
                <a:lnTo>
                  <a:pt x="0" y="5949950"/>
                </a:lnTo>
                <a:lnTo>
                  <a:pt x="8785225" y="5949950"/>
                </a:lnTo>
                <a:lnTo>
                  <a:pt x="8785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89" y="864870"/>
            <a:ext cx="8511540" cy="560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AutoNum type="arabicParenR"/>
              <a:tabLst>
                <a:tab pos="622300" algn="l"/>
                <a:tab pos="622935" algn="l"/>
              </a:tabLst>
            </a:pPr>
            <a:r>
              <a:rPr sz="1800" dirty="0">
                <a:latin typeface="Arial"/>
                <a:cs typeface="Arial"/>
              </a:rPr>
              <a:t>Escrever </a:t>
            </a:r>
            <a:r>
              <a:rPr sz="1800" spc="-5" dirty="0">
                <a:latin typeface="Arial"/>
                <a:cs typeface="Arial"/>
              </a:rPr>
              <a:t>um algoritmo que lê um </a:t>
            </a:r>
            <a:r>
              <a:rPr sz="1800" dirty="0">
                <a:latin typeface="Arial"/>
                <a:cs typeface="Arial"/>
              </a:rPr>
              <a:t>valor N </a:t>
            </a:r>
            <a:r>
              <a:rPr sz="1800" spc="-5" dirty="0">
                <a:latin typeface="Arial"/>
                <a:cs typeface="Arial"/>
              </a:rPr>
              <a:t>inteiro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positivo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que calcula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escreve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valor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  <a:tabLst>
                <a:tab pos="3474085" algn="l"/>
              </a:tabLst>
            </a:pPr>
            <a:r>
              <a:rPr sz="1800" dirty="0">
                <a:latin typeface="Arial"/>
                <a:cs typeface="Arial"/>
              </a:rPr>
              <a:t>E = 1  +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1/2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1/3 </a:t>
            </a:r>
            <a:r>
              <a:rPr sz="1800" dirty="0">
                <a:latin typeface="Arial"/>
                <a:cs typeface="Arial"/>
              </a:rPr>
              <a:t>+ ... +</a:t>
            </a:r>
            <a:r>
              <a:rPr sz="1800" spc="-5" dirty="0">
                <a:latin typeface="Arial"/>
                <a:cs typeface="Arial"/>
              </a:rPr>
              <a:t> 1/N</a:t>
            </a:r>
            <a:endParaRPr sz="18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1725"/>
              </a:spcBef>
              <a:buClr>
                <a:srgbClr val="852B34"/>
              </a:buClr>
              <a:buAutoNum type="arabicParenR" startAt="2"/>
              <a:tabLst>
                <a:tab pos="622300" algn="l"/>
                <a:tab pos="622935" algn="l"/>
              </a:tabLst>
            </a:pPr>
            <a:r>
              <a:rPr sz="1800" spc="-5" dirty="0">
                <a:latin typeface="Arial"/>
                <a:cs typeface="Arial"/>
              </a:rPr>
              <a:t>Escreva um algoritmo que leia 10 valores (usando </a:t>
            </a:r>
            <a:r>
              <a:rPr sz="1800" dirty="0">
                <a:latin typeface="Arial"/>
                <a:cs typeface="Arial"/>
              </a:rPr>
              <a:t>a mesma </a:t>
            </a:r>
            <a:r>
              <a:rPr sz="1800" spc="-5" dirty="0">
                <a:latin typeface="Arial"/>
                <a:cs typeface="Arial"/>
              </a:rPr>
              <a:t>variável)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encontre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maior </a:t>
            </a:r>
            <a:r>
              <a:rPr sz="1800" dirty="0">
                <a:latin typeface="Arial"/>
                <a:cs typeface="Arial"/>
              </a:rPr>
              <a:t>e o menor </a:t>
            </a:r>
            <a:r>
              <a:rPr sz="1800" spc="-5" dirty="0">
                <a:latin typeface="Arial"/>
                <a:cs typeface="Arial"/>
              </a:rPr>
              <a:t>deles. </a:t>
            </a:r>
            <a:r>
              <a:rPr sz="1800" dirty="0">
                <a:latin typeface="Arial"/>
                <a:cs typeface="Arial"/>
              </a:rPr>
              <a:t>Mostre 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622300" marR="5080" indent="-610235">
              <a:lnSpc>
                <a:spcPct val="100000"/>
              </a:lnSpc>
              <a:buClr>
                <a:srgbClr val="852B34"/>
              </a:buClr>
              <a:buAutoNum type="arabicParenR" startAt="3"/>
              <a:tabLst>
                <a:tab pos="622300" algn="l"/>
                <a:tab pos="622935" algn="l"/>
              </a:tabLst>
            </a:pPr>
            <a:r>
              <a:rPr sz="1800" spc="-5" dirty="0">
                <a:latin typeface="Arial"/>
                <a:cs typeface="Arial"/>
              </a:rPr>
              <a:t>Chico </a:t>
            </a:r>
            <a:r>
              <a:rPr sz="1800" dirty="0">
                <a:latin typeface="Arial"/>
                <a:cs typeface="Arial"/>
              </a:rPr>
              <a:t>tem </a:t>
            </a:r>
            <a:r>
              <a:rPr sz="1800" spc="-5" dirty="0">
                <a:latin typeface="Arial"/>
                <a:cs typeface="Arial"/>
              </a:rPr>
              <a:t>1,50 metros </a:t>
            </a:r>
            <a:r>
              <a:rPr sz="1800" dirty="0">
                <a:latin typeface="Arial"/>
                <a:cs typeface="Arial"/>
              </a:rPr>
              <a:t>e cresce 2 </a:t>
            </a:r>
            <a:r>
              <a:rPr sz="1800" spc="-5" dirty="0">
                <a:latin typeface="Arial"/>
                <a:cs typeface="Arial"/>
              </a:rPr>
              <a:t>centímetros por ano, enquanto </a:t>
            </a:r>
            <a:r>
              <a:rPr sz="1800" dirty="0">
                <a:latin typeface="Arial"/>
                <a:cs typeface="Arial"/>
              </a:rPr>
              <a:t>Zé tem </a:t>
            </a:r>
            <a:r>
              <a:rPr sz="1800" spc="-5" dirty="0">
                <a:latin typeface="Arial"/>
                <a:cs typeface="Arial"/>
              </a:rPr>
              <a:t>1,40  metros </a:t>
            </a:r>
            <a:r>
              <a:rPr sz="1800" dirty="0">
                <a:latin typeface="Arial"/>
                <a:cs typeface="Arial"/>
              </a:rPr>
              <a:t>e cresce 3 </a:t>
            </a:r>
            <a:r>
              <a:rPr sz="1800" spc="-5" dirty="0">
                <a:latin typeface="Arial"/>
                <a:cs typeface="Arial"/>
              </a:rPr>
              <a:t>centímetros por ano. Construa um algoritmo que </a:t>
            </a:r>
            <a:r>
              <a:rPr sz="1800" dirty="0">
                <a:latin typeface="Arial"/>
                <a:cs typeface="Arial"/>
              </a:rPr>
              <a:t>calcule e  imprima </a:t>
            </a:r>
            <a:r>
              <a:rPr sz="1800" spc="-5" dirty="0">
                <a:latin typeface="Arial"/>
                <a:cs typeface="Arial"/>
              </a:rPr>
              <a:t>quantos anos </a:t>
            </a:r>
            <a:r>
              <a:rPr sz="1800" dirty="0">
                <a:latin typeface="Arial"/>
                <a:cs typeface="Arial"/>
              </a:rPr>
              <a:t>serão </a:t>
            </a:r>
            <a:r>
              <a:rPr sz="1800" spc="-5" dirty="0">
                <a:latin typeface="Arial"/>
                <a:cs typeface="Arial"/>
              </a:rPr>
              <a:t>necessários para que </a:t>
            </a:r>
            <a:r>
              <a:rPr sz="1800" dirty="0">
                <a:latin typeface="Arial"/>
                <a:cs typeface="Arial"/>
              </a:rPr>
              <a:t>Zé seja </a:t>
            </a:r>
            <a:r>
              <a:rPr sz="1800" spc="-5" dirty="0">
                <a:latin typeface="Arial"/>
                <a:cs typeface="Arial"/>
              </a:rPr>
              <a:t>maior que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Chico.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52B34"/>
              </a:buClr>
              <a:buFont typeface="Arial"/>
              <a:buAutoNum type="arabicParenR" startAt="3"/>
            </a:pPr>
            <a:endParaRPr sz="1600">
              <a:latin typeface="Arial"/>
              <a:cs typeface="Arial"/>
            </a:endParaRPr>
          </a:p>
          <a:p>
            <a:pPr marL="622300" marR="106680" indent="-610235">
              <a:lnSpc>
                <a:spcPct val="100000"/>
              </a:lnSpc>
              <a:buClr>
                <a:srgbClr val="852B34"/>
              </a:buClr>
              <a:buAutoNum type="arabicParenR" startAt="3"/>
              <a:tabLst>
                <a:tab pos="622300" algn="l"/>
                <a:tab pos="622935" algn="l"/>
              </a:tabLst>
            </a:pPr>
            <a:r>
              <a:rPr sz="1800" dirty="0">
                <a:latin typeface="Arial"/>
                <a:cs typeface="Arial"/>
              </a:rPr>
              <a:t>Escreva </a:t>
            </a:r>
            <a:r>
              <a:rPr sz="1800" spc="-5" dirty="0">
                <a:latin typeface="Arial"/>
                <a:cs typeface="Arial"/>
              </a:rPr>
              <a:t>um algoritmo que leia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matrícula de um aluno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suas </a:t>
            </a:r>
            <a:r>
              <a:rPr sz="1800" dirty="0">
                <a:latin typeface="Arial"/>
                <a:cs typeface="Arial"/>
              </a:rPr>
              <a:t>três </a:t>
            </a:r>
            <a:r>
              <a:rPr sz="1800" spc="-5" dirty="0">
                <a:latin typeface="Arial"/>
                <a:cs typeface="Arial"/>
              </a:rPr>
              <a:t>notas.  Calcule </a:t>
            </a:r>
            <a:r>
              <a:rPr sz="1800" dirty="0">
                <a:latin typeface="Arial"/>
                <a:cs typeface="Arial"/>
              </a:rPr>
              <a:t>a média </a:t>
            </a:r>
            <a:r>
              <a:rPr sz="1800" spc="-5" dirty="0">
                <a:latin typeface="Arial"/>
                <a:cs typeface="Arial"/>
              </a:rPr>
              <a:t>ponderada do aluno, </a:t>
            </a:r>
            <a:r>
              <a:rPr sz="1800" dirty="0">
                <a:latin typeface="Arial"/>
                <a:cs typeface="Arial"/>
              </a:rPr>
              <a:t>considerando </a:t>
            </a:r>
            <a:r>
              <a:rPr sz="1800" spc="-5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peso para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maior  nota seja </a:t>
            </a:r>
            <a:r>
              <a:rPr sz="1800" dirty="0">
                <a:latin typeface="Arial"/>
                <a:cs typeface="Arial"/>
              </a:rPr>
              <a:t>4 e </a:t>
            </a:r>
            <a:r>
              <a:rPr sz="1800" spc="-5" dirty="0">
                <a:latin typeface="Arial"/>
                <a:cs typeface="Arial"/>
              </a:rPr>
              <a:t>para as duas restantes, 3. Mostre ao </a:t>
            </a:r>
            <a:r>
              <a:rPr sz="1800" dirty="0">
                <a:latin typeface="Arial"/>
                <a:cs typeface="Arial"/>
              </a:rPr>
              <a:t>final a média </a:t>
            </a:r>
            <a:r>
              <a:rPr sz="1800" spc="-5" dirty="0">
                <a:latin typeface="Arial"/>
                <a:cs typeface="Arial"/>
              </a:rPr>
              <a:t>calculada </a:t>
            </a:r>
            <a:r>
              <a:rPr sz="1800" dirty="0">
                <a:latin typeface="Arial"/>
                <a:cs typeface="Arial"/>
              </a:rPr>
              <a:t>e  uma </a:t>
            </a:r>
            <a:r>
              <a:rPr sz="1800" spc="-5" dirty="0">
                <a:latin typeface="Arial"/>
                <a:cs typeface="Arial"/>
              </a:rPr>
              <a:t>mensagem </a:t>
            </a:r>
            <a:r>
              <a:rPr sz="1800" spc="-15" dirty="0">
                <a:latin typeface="Arial"/>
                <a:cs typeface="Arial"/>
              </a:rPr>
              <a:t>"APROVADO" </a:t>
            </a:r>
            <a:r>
              <a:rPr sz="1800" dirty="0">
                <a:latin typeface="Arial"/>
                <a:cs typeface="Arial"/>
              </a:rPr>
              <a:t>se a média for maior </a:t>
            </a:r>
            <a:r>
              <a:rPr sz="1800" spc="-5" dirty="0">
                <a:latin typeface="Arial"/>
                <a:cs typeface="Arial"/>
              </a:rPr>
              <a:t>ou igual </a:t>
            </a:r>
            <a:r>
              <a:rPr sz="1800" dirty="0">
                <a:latin typeface="Arial"/>
                <a:cs typeface="Arial"/>
              </a:rPr>
              <a:t>a 5 e  </a:t>
            </a:r>
            <a:r>
              <a:rPr sz="1800" spc="-15" dirty="0">
                <a:latin typeface="Arial"/>
                <a:cs typeface="Arial"/>
              </a:rPr>
              <a:t>"REPROVADO" </a:t>
            </a:r>
            <a:r>
              <a:rPr sz="1800" dirty="0">
                <a:latin typeface="Arial"/>
                <a:cs typeface="Arial"/>
              </a:rPr>
              <a:t>se a média for menor </a:t>
            </a:r>
            <a:r>
              <a:rPr sz="1800" spc="-5" dirty="0">
                <a:latin typeface="Arial"/>
                <a:cs typeface="Arial"/>
              </a:rPr>
              <a:t>que 5. Repita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operação até que </a:t>
            </a:r>
            <a:r>
              <a:rPr sz="1800" dirty="0">
                <a:latin typeface="Arial"/>
                <a:cs typeface="Arial"/>
              </a:rPr>
              <a:t>o  código </a:t>
            </a:r>
            <a:r>
              <a:rPr sz="1800" spc="-5" dirty="0">
                <a:latin typeface="Arial"/>
                <a:cs typeface="Arial"/>
              </a:rPr>
              <a:t>lido </a:t>
            </a:r>
            <a:r>
              <a:rPr sz="1800" dirty="0">
                <a:latin typeface="Arial"/>
                <a:cs typeface="Arial"/>
              </a:rPr>
              <a:t>seja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negativo.</a:t>
            </a:r>
            <a:endParaRPr sz="1800">
              <a:latin typeface="Arial"/>
              <a:cs typeface="Arial"/>
            </a:endParaRPr>
          </a:p>
          <a:p>
            <a:pPr marL="622300" marR="426720" indent="-610235">
              <a:lnSpc>
                <a:spcPct val="100000"/>
              </a:lnSpc>
              <a:spcBef>
                <a:spcPts val="1745"/>
              </a:spcBef>
              <a:buClr>
                <a:srgbClr val="852B34"/>
              </a:buClr>
              <a:buAutoNum type="arabicParenR" startAt="3"/>
              <a:tabLst>
                <a:tab pos="622300" algn="l"/>
                <a:tab pos="622935" algn="l"/>
              </a:tabLst>
            </a:pPr>
            <a:r>
              <a:rPr sz="1800" dirty="0">
                <a:latin typeface="Arial"/>
                <a:cs typeface="Arial"/>
              </a:rPr>
              <a:t>Escrever </a:t>
            </a:r>
            <a:r>
              <a:rPr sz="1800" spc="-5" dirty="0">
                <a:latin typeface="Arial"/>
                <a:cs typeface="Arial"/>
              </a:rPr>
              <a:t>um algoritmo que lê um </a:t>
            </a:r>
            <a:r>
              <a:rPr sz="1800" dirty="0">
                <a:latin typeface="Arial"/>
                <a:cs typeface="Arial"/>
              </a:rPr>
              <a:t>valor N </a:t>
            </a:r>
            <a:r>
              <a:rPr sz="1800" spc="-5" dirty="0">
                <a:latin typeface="Arial"/>
                <a:cs typeface="Arial"/>
              </a:rPr>
              <a:t>inteiro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positivo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que calcula </a:t>
            </a:r>
            <a:r>
              <a:rPr sz="1800" dirty="0">
                <a:latin typeface="Arial"/>
                <a:cs typeface="Arial"/>
              </a:rPr>
              <a:t>e  </a:t>
            </a:r>
            <a:r>
              <a:rPr sz="1800" spc="-5" dirty="0">
                <a:latin typeface="Arial"/>
                <a:cs typeface="Arial"/>
              </a:rPr>
              <a:t>escreve </a:t>
            </a:r>
            <a:r>
              <a:rPr sz="1800" dirty="0">
                <a:latin typeface="Arial"/>
                <a:cs typeface="Arial"/>
              </a:rPr>
              <a:t>o valor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  <a:tabLst>
                <a:tab pos="2510155" algn="l"/>
                <a:tab pos="3537585" algn="l"/>
              </a:tabLst>
            </a:pPr>
            <a:r>
              <a:rPr sz="1800" dirty="0">
                <a:latin typeface="Arial"/>
                <a:cs typeface="Arial"/>
              </a:rPr>
              <a:t>E = 1	+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1/1!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1/2!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1/3! </a:t>
            </a:r>
            <a:r>
              <a:rPr sz="1800" dirty="0">
                <a:latin typeface="Arial"/>
                <a:cs typeface="Arial"/>
              </a:rPr>
              <a:t>+ ... +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1/N!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145" y="136525"/>
            <a:ext cx="17799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/>
              <a:t>Exercícios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58127" y="887984"/>
            <a:ext cx="8343900" cy="499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95934">
              <a:lnSpc>
                <a:spcPts val="1839"/>
              </a:lnSpc>
              <a:spcBef>
                <a:spcPts val="100"/>
              </a:spcBef>
              <a:buAutoNum type="arabicParenR" startAt="6"/>
              <a:tabLst>
                <a:tab pos="508000" algn="l"/>
                <a:tab pos="508634" algn="l"/>
              </a:tabLst>
            </a:pPr>
            <a:r>
              <a:rPr sz="1800" spc="-20" dirty="0">
                <a:latin typeface="Calibri"/>
                <a:cs typeface="Calibri"/>
              </a:rPr>
              <a:t>Faça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5" dirty="0">
                <a:latin typeface="Calibri"/>
                <a:cs typeface="Calibri"/>
              </a:rPr>
              <a:t>que, dado um </a:t>
            </a:r>
            <a:r>
              <a:rPr sz="1800" spc="-15" dirty="0">
                <a:latin typeface="Calibri"/>
                <a:cs typeface="Calibri"/>
              </a:rPr>
              <a:t>conjunto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valores </a:t>
            </a:r>
            <a:r>
              <a:rPr sz="1800" spc="-15" dirty="0">
                <a:latin typeface="Calibri"/>
                <a:cs typeface="Calibri"/>
              </a:rPr>
              <a:t>inteiros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positivos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(fornecidos</a:t>
            </a:r>
            <a:endParaRPr sz="1800">
              <a:latin typeface="Calibri"/>
              <a:cs typeface="Calibri"/>
            </a:endParaRPr>
          </a:p>
          <a:p>
            <a:pPr marL="508000">
              <a:lnSpc>
                <a:spcPts val="1510"/>
              </a:lnSpc>
            </a:pP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um pelo </a:t>
            </a:r>
            <a:r>
              <a:rPr sz="1800" spc="-10" dirty="0">
                <a:latin typeface="Calibri"/>
                <a:cs typeface="Calibri"/>
              </a:rPr>
              <a:t>usuário), </a:t>
            </a:r>
            <a:r>
              <a:rPr sz="1800" spc="-5" dirty="0">
                <a:latin typeface="Calibri"/>
                <a:cs typeface="Calibri"/>
              </a:rPr>
              <a:t>determine qual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menor valor do </a:t>
            </a:r>
            <a:r>
              <a:rPr sz="1800" spc="-15" dirty="0">
                <a:latin typeface="Calibri"/>
                <a:cs typeface="Calibri"/>
              </a:rPr>
              <a:t>conjunto.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508000" marR="1146810">
              <a:lnSpc>
                <a:spcPct val="70400"/>
              </a:lnSpc>
              <a:spcBef>
                <a:spcPts val="309"/>
              </a:spcBef>
            </a:pPr>
            <a:r>
              <a:rPr sz="1800" spc="-15" dirty="0">
                <a:latin typeface="Calibri"/>
                <a:cs typeface="Calibri"/>
              </a:rPr>
              <a:t>conjunto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valores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10" dirty="0">
                <a:latin typeface="Calibri"/>
                <a:cs typeface="Calibri"/>
              </a:rPr>
              <a:t>conhecido </a:t>
            </a:r>
            <a:r>
              <a:rPr sz="1800" spc="-20" dirty="0">
                <a:latin typeface="Calibri"/>
                <a:cs typeface="Calibri"/>
              </a:rPr>
              <a:t>através </a:t>
            </a:r>
            <a:r>
              <a:rPr sz="1800" spc="-5" dirty="0">
                <a:latin typeface="Calibri"/>
                <a:cs typeface="Calibri"/>
              </a:rPr>
              <a:t>do valor </a:t>
            </a:r>
            <a:r>
              <a:rPr sz="1800" spc="-25" dirty="0">
                <a:latin typeface="Calibri"/>
                <a:cs typeface="Calibri"/>
              </a:rPr>
              <a:t>zero, </a:t>
            </a: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não </a:t>
            </a:r>
            <a:r>
              <a:rPr sz="1800" spc="-10" dirty="0">
                <a:latin typeface="Calibri"/>
                <a:cs typeface="Calibri"/>
              </a:rPr>
              <a:t>deve </a:t>
            </a:r>
            <a:r>
              <a:rPr sz="1800" spc="-5" dirty="0">
                <a:latin typeface="Calibri"/>
                <a:cs typeface="Calibri"/>
              </a:rPr>
              <a:t>ser  </a:t>
            </a:r>
            <a:r>
              <a:rPr sz="1800" spc="-15" dirty="0">
                <a:latin typeface="Calibri"/>
                <a:cs typeface="Calibri"/>
              </a:rPr>
              <a:t>considerado.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508000" indent="-495934">
              <a:lnSpc>
                <a:spcPts val="1839"/>
              </a:lnSpc>
              <a:buAutoNum type="arabicParenR" startAt="7"/>
              <a:tabLst>
                <a:tab pos="508000" algn="l"/>
                <a:tab pos="508634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conversão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graus </a:t>
            </a:r>
            <a:r>
              <a:rPr sz="1800" spc="-10" dirty="0">
                <a:latin typeface="Calibri"/>
                <a:cs typeface="Calibri"/>
              </a:rPr>
              <a:t>Fahrenheit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15" dirty="0">
                <a:latin typeface="Calibri"/>
                <a:cs typeface="Calibri"/>
              </a:rPr>
              <a:t>Centígrados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5" dirty="0">
                <a:latin typeface="Calibri"/>
                <a:cs typeface="Calibri"/>
              </a:rPr>
              <a:t>obtida pela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fórmula</a:t>
            </a:r>
            <a:endParaRPr sz="1800">
              <a:latin typeface="Calibri"/>
              <a:cs typeface="Calibri"/>
            </a:endParaRPr>
          </a:p>
          <a:p>
            <a:pPr marL="508000" marR="403860">
              <a:lnSpc>
                <a:spcPct val="69400"/>
              </a:lnSpc>
              <a:spcBef>
                <a:spcPts val="340"/>
              </a:spcBef>
            </a:pPr>
            <a:r>
              <a:rPr sz="1800" dirty="0">
                <a:latin typeface="Calibri"/>
                <a:cs typeface="Calibri"/>
              </a:rPr>
              <a:t>C = 5/9(F – 32). </a:t>
            </a:r>
            <a:r>
              <a:rPr sz="1800" spc="-10" dirty="0">
                <a:latin typeface="Calibri"/>
                <a:cs typeface="Calibri"/>
              </a:rPr>
              <a:t>Escreva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calcule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escreva </a:t>
            </a:r>
            <a:r>
              <a:rPr sz="1800" spc="-5" dirty="0">
                <a:latin typeface="Calibri"/>
                <a:cs typeface="Calibri"/>
              </a:rPr>
              <a:t>uma tabela de </a:t>
            </a:r>
            <a:r>
              <a:rPr sz="1800" spc="-15" dirty="0">
                <a:latin typeface="Calibri"/>
                <a:cs typeface="Calibri"/>
              </a:rPr>
              <a:t>graus  </a:t>
            </a:r>
            <a:r>
              <a:rPr sz="1800" spc="-10" dirty="0">
                <a:latin typeface="Calibri"/>
                <a:cs typeface="Calibri"/>
              </a:rPr>
              <a:t>centígrados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função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graus </a:t>
            </a:r>
            <a:r>
              <a:rPr sz="1800" spc="-10" dirty="0">
                <a:latin typeface="Calibri"/>
                <a:cs typeface="Calibri"/>
              </a:rPr>
              <a:t>Fahrenheit que </a:t>
            </a:r>
            <a:r>
              <a:rPr sz="1800" spc="-5" dirty="0">
                <a:latin typeface="Calibri"/>
                <a:cs typeface="Calibri"/>
              </a:rPr>
              <a:t>variem de </a:t>
            </a:r>
            <a:r>
              <a:rPr sz="1800" dirty="0">
                <a:latin typeface="Calibri"/>
                <a:cs typeface="Calibri"/>
              </a:rPr>
              <a:t>50 a 150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1 em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508000" indent="-495934">
              <a:lnSpc>
                <a:spcPts val="1830"/>
              </a:lnSpc>
              <a:buAutoNum type="arabicParenR" startAt="8"/>
              <a:tabLst>
                <a:tab pos="508000" algn="l"/>
                <a:tab pos="508634" algn="l"/>
              </a:tabLst>
            </a:pPr>
            <a:r>
              <a:rPr sz="1800" spc="-10" dirty="0">
                <a:latin typeface="Calibri"/>
                <a:cs typeface="Calibri"/>
              </a:rPr>
              <a:t>Elabore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calcule </a:t>
            </a:r>
            <a:r>
              <a:rPr sz="1800" dirty="0">
                <a:latin typeface="Calibri"/>
                <a:cs typeface="Calibri"/>
              </a:rPr>
              <a:t>N! </a:t>
            </a:r>
            <a:r>
              <a:rPr sz="1800" spc="-15" dirty="0">
                <a:latin typeface="Calibri"/>
                <a:cs typeface="Calibri"/>
              </a:rPr>
              <a:t>(fatorial </a:t>
            </a:r>
            <a:r>
              <a:rPr sz="1800" spc="-5" dirty="0">
                <a:latin typeface="Calibri"/>
                <a:cs typeface="Calibri"/>
              </a:rPr>
              <a:t>de N), sendo </a:t>
            </a: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valor </a:t>
            </a:r>
            <a:r>
              <a:rPr sz="1800" spc="-15" dirty="0">
                <a:latin typeface="Calibri"/>
                <a:cs typeface="Calibri"/>
              </a:rPr>
              <a:t>inteiro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endParaRPr sz="1800">
              <a:latin typeface="Calibri"/>
              <a:cs typeface="Calibri"/>
            </a:endParaRPr>
          </a:p>
          <a:p>
            <a:pPr marL="508000">
              <a:lnSpc>
                <a:spcPts val="1730"/>
              </a:lnSpc>
            </a:pPr>
            <a:r>
              <a:rPr sz="1800" spc="-15" dirty="0">
                <a:latin typeface="Calibri"/>
                <a:cs typeface="Calibri"/>
              </a:rPr>
              <a:t>fornecido </a:t>
            </a:r>
            <a:r>
              <a:rPr sz="1800" spc="-5" dirty="0">
                <a:latin typeface="Calibri"/>
                <a:cs typeface="Calibri"/>
              </a:rPr>
              <a:t>pelo </a:t>
            </a:r>
            <a:r>
              <a:rPr sz="1800" spc="-10" dirty="0">
                <a:latin typeface="Calibri"/>
                <a:cs typeface="Calibri"/>
              </a:rPr>
              <a:t>usuário. </a:t>
            </a:r>
            <a:r>
              <a:rPr sz="1800" spc="-5" dirty="0">
                <a:latin typeface="Calibri"/>
                <a:cs typeface="Calibri"/>
              </a:rPr>
              <a:t>Sabendo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que: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1950"/>
              </a:lnSpc>
            </a:pPr>
            <a:r>
              <a:rPr sz="1800" dirty="0">
                <a:latin typeface="Calibri"/>
                <a:cs typeface="Calibri"/>
              </a:rPr>
              <a:t>N! = N x (N-1) x (N-2) x ... x 3 x 2 x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2050"/>
              </a:lnSpc>
            </a:pPr>
            <a:r>
              <a:rPr sz="1800" dirty="0">
                <a:latin typeface="Calibri"/>
                <a:cs typeface="Calibri"/>
              </a:rPr>
              <a:t>0! = 1, </a:t>
            </a:r>
            <a:r>
              <a:rPr sz="1800" spc="-10" dirty="0">
                <a:latin typeface="Calibri"/>
                <a:cs typeface="Calibri"/>
              </a:rPr>
              <a:t>por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definição.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508000" marR="304800" indent="-495934">
              <a:lnSpc>
                <a:spcPct val="70000"/>
              </a:lnSpc>
              <a:buAutoNum type="arabicParenR" startAt="9"/>
              <a:tabLst>
                <a:tab pos="508000" algn="l"/>
                <a:tab pos="508634" algn="l"/>
              </a:tabLst>
            </a:pPr>
            <a:r>
              <a:rPr sz="1800" spc="-20" dirty="0">
                <a:latin typeface="Calibri"/>
                <a:cs typeface="Calibri"/>
              </a:rPr>
              <a:t>Fazer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calcular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mostrar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0" dirty="0">
                <a:latin typeface="Calibri"/>
                <a:cs typeface="Calibri"/>
              </a:rPr>
              <a:t>primeiros termos </a:t>
            </a:r>
            <a:r>
              <a:rPr sz="1800" spc="-5" dirty="0">
                <a:latin typeface="Calibri"/>
                <a:cs typeface="Calibri"/>
              </a:rPr>
              <a:t>da série de  Fibonacci.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número </a:t>
            </a:r>
            <a:r>
              <a:rPr sz="1800" dirty="0">
                <a:latin typeface="Calibri"/>
                <a:cs typeface="Calibri"/>
              </a:rPr>
              <a:t>N é </a:t>
            </a:r>
            <a:r>
              <a:rPr sz="1800" spc="-15" dirty="0">
                <a:latin typeface="Calibri"/>
                <a:cs typeface="Calibri"/>
              </a:rPr>
              <a:t>fornecido </a:t>
            </a:r>
            <a:r>
              <a:rPr sz="1800" spc="-5" dirty="0">
                <a:latin typeface="Calibri"/>
                <a:cs typeface="Calibri"/>
              </a:rPr>
              <a:t>pelo </a:t>
            </a:r>
            <a:r>
              <a:rPr sz="1800" spc="-10" dirty="0">
                <a:latin typeface="Calibri"/>
                <a:cs typeface="Calibri"/>
              </a:rPr>
              <a:t>usuário.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série de </a:t>
            </a:r>
            <a:r>
              <a:rPr sz="1800" spc="-10" dirty="0">
                <a:latin typeface="Calibri"/>
                <a:cs typeface="Calibri"/>
              </a:rPr>
              <a:t>Fibonacci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15" dirty="0">
                <a:latin typeface="Calibri"/>
                <a:cs typeface="Calibri"/>
              </a:rPr>
              <a:t>gerada </a:t>
            </a:r>
            <a:r>
              <a:rPr sz="1800" spc="-5" dirty="0">
                <a:latin typeface="Calibri"/>
                <a:cs typeface="Calibri"/>
              </a:rPr>
              <a:t>da  </a:t>
            </a:r>
            <a:r>
              <a:rPr sz="1800" spc="-15" dirty="0">
                <a:latin typeface="Calibri"/>
                <a:cs typeface="Calibri"/>
              </a:rPr>
              <a:t>seguinte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forma: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1850"/>
              </a:lnSpc>
            </a:pPr>
            <a:r>
              <a:rPr sz="1800" spc="-5" dirty="0">
                <a:latin typeface="Calibri"/>
                <a:cs typeface="Calibri"/>
              </a:rPr>
              <a:t>f1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f2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f3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f1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f2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2;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f4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f2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f3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3;....</a:t>
            </a:r>
            <a:endParaRPr sz="1800">
              <a:latin typeface="Calibri"/>
              <a:cs typeface="Calibri"/>
            </a:endParaRPr>
          </a:p>
          <a:p>
            <a:pPr marL="967740" marR="358140" indent="-419100">
              <a:lnSpc>
                <a:spcPct val="70400"/>
              </a:lnSpc>
              <a:spcBef>
                <a:spcPts val="530"/>
              </a:spcBef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primeiro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segundo termos </a:t>
            </a:r>
            <a:r>
              <a:rPr sz="1800" spc="-5" dirty="0">
                <a:latin typeface="Calibri"/>
                <a:cs typeface="Calibri"/>
              </a:rPr>
              <a:t>valem </a:t>
            </a:r>
            <a:r>
              <a:rPr sz="1800" dirty="0">
                <a:latin typeface="Calibri"/>
                <a:cs typeface="Calibri"/>
              </a:rPr>
              <a:t>1 e </a:t>
            </a:r>
            <a:r>
              <a:rPr sz="1800" spc="-10" dirty="0">
                <a:latin typeface="Calibri"/>
                <a:cs typeface="Calibri"/>
              </a:rPr>
              <a:t>os seguintes </a:t>
            </a:r>
            <a:r>
              <a:rPr sz="1800" spc="-5" dirty="0">
                <a:latin typeface="Calibri"/>
                <a:cs typeface="Calibri"/>
              </a:rPr>
              <a:t>são calculados somando os  </a:t>
            </a:r>
            <a:r>
              <a:rPr sz="1800" spc="-10" dirty="0">
                <a:latin typeface="Calibri"/>
                <a:cs typeface="Calibri"/>
              </a:rPr>
              <a:t>dois termos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anteriores.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32232"/>
            <a:ext cx="276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126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12700">
              <a:lnSpc>
                <a:spcPct val="100000"/>
              </a:lnSpc>
            </a:pPr>
            <a:r>
              <a:rPr dirty="0"/>
              <a:t>2 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pc="-10" dirty="0"/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args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12700" marR="3195320">
              <a:lnSpc>
                <a:spcPct val="100000"/>
              </a:lnSpc>
              <a:tabLst>
                <a:tab pos="438784" algn="l"/>
              </a:tabLst>
            </a:pPr>
            <a:r>
              <a:rPr dirty="0"/>
              <a:t>4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pc="-5" dirty="0"/>
              <a:t>num</a:t>
            </a:r>
            <a:r>
              <a:rPr spc="-5" dirty="0">
                <a:solidFill>
                  <a:srgbClr val="FF0000"/>
                </a:solidFill>
              </a:rPr>
              <a:t>,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/>
              <a:t>quad</a:t>
            </a:r>
            <a:r>
              <a:rPr spc="-5" dirty="0">
                <a:solidFill>
                  <a:srgbClr val="FF0000"/>
                </a:solidFill>
              </a:rPr>
              <a:t>; </a:t>
            </a:r>
            <a:r>
              <a:rPr spc="-5" dirty="0"/>
              <a:t> </a:t>
            </a:r>
            <a:r>
              <a:rPr dirty="0"/>
              <a:t>5</a:t>
            </a: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>
                <a:solidFill>
                  <a:srgbClr val="BDBDE6"/>
                </a:solidFill>
              </a:rPr>
              <a:t>// </a:t>
            </a:r>
            <a:r>
              <a:rPr spc="-10" dirty="0">
                <a:solidFill>
                  <a:srgbClr val="BDBDE6"/>
                </a:solidFill>
              </a:rPr>
              <a:t>imprime </a:t>
            </a:r>
            <a:r>
              <a:rPr spc="-5" dirty="0">
                <a:solidFill>
                  <a:srgbClr val="BDBDE6"/>
                </a:solidFill>
              </a:rPr>
              <a:t>uma </a:t>
            </a:r>
            <a:r>
              <a:rPr spc="-10" dirty="0">
                <a:solidFill>
                  <a:srgbClr val="BDBDE6"/>
                </a:solidFill>
              </a:rPr>
              <a:t>msg </a:t>
            </a:r>
            <a:r>
              <a:rPr dirty="0">
                <a:solidFill>
                  <a:srgbClr val="BDBDE6"/>
                </a:solidFill>
              </a:rPr>
              <a:t>e </a:t>
            </a:r>
            <a:r>
              <a:rPr spc="-5" dirty="0">
                <a:solidFill>
                  <a:srgbClr val="BDBDE6"/>
                </a:solidFill>
              </a:rPr>
              <a:t>le </a:t>
            </a:r>
            <a:r>
              <a:rPr dirty="0">
                <a:solidFill>
                  <a:srgbClr val="BDBDE6"/>
                </a:solidFill>
              </a:rPr>
              <a:t>o </a:t>
            </a:r>
            <a:r>
              <a:rPr spc="-5" dirty="0">
                <a:solidFill>
                  <a:srgbClr val="BDBDE6"/>
                </a:solidFill>
              </a:rPr>
              <a:t>1o.</a:t>
            </a:r>
            <a:r>
              <a:rPr spc="-30" dirty="0">
                <a:solidFill>
                  <a:srgbClr val="BDBDE6"/>
                </a:solidFill>
              </a:rPr>
              <a:t> </a:t>
            </a:r>
            <a:r>
              <a:rPr spc="-10" dirty="0">
                <a:solidFill>
                  <a:srgbClr val="BDBDE6"/>
                </a:solidFill>
              </a:rPr>
              <a:t>Inteiro</a:t>
            </a: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10" dirty="0"/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"Digite </a:t>
            </a:r>
            <a:r>
              <a:rPr spc="-5" dirty="0">
                <a:solidFill>
                  <a:srgbClr val="0000FF"/>
                </a:solidFill>
              </a:rPr>
              <a:t>um numero inteiro: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 marL="12700" marR="217804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/>
              <a:t>num </a:t>
            </a:r>
            <a:r>
              <a:rPr dirty="0"/>
              <a:t>= </a:t>
            </a:r>
            <a:r>
              <a:rPr spc="-10" dirty="0"/>
              <a:t>Convert.ToInt32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/>
              <a:t>Console.ReadLine</a:t>
            </a:r>
            <a:r>
              <a:rPr spc="-10" dirty="0">
                <a:solidFill>
                  <a:srgbClr val="FF0000"/>
                </a:solidFill>
              </a:rPr>
              <a:t>()); </a:t>
            </a:r>
            <a:r>
              <a:rPr spc="-10" dirty="0"/>
              <a:t> </a:t>
            </a:r>
            <a:r>
              <a:rPr dirty="0"/>
              <a:t>9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10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pc="-5" dirty="0">
                <a:solidFill>
                  <a:srgbClr val="FF0000"/>
                </a:solidFill>
              </a:rPr>
              <a:t>( </a:t>
            </a:r>
            <a:r>
              <a:rPr spc="-10" dirty="0"/>
              <a:t>num </a:t>
            </a:r>
            <a:r>
              <a:rPr spc="-5" dirty="0">
                <a:solidFill>
                  <a:srgbClr val="FF0000"/>
                </a:solidFill>
              </a:rPr>
              <a:t>!= </a:t>
            </a:r>
            <a:r>
              <a:rPr dirty="0">
                <a:solidFill>
                  <a:srgbClr val="EF00EF"/>
                </a:solidFill>
              </a:rPr>
              <a:t>0</a:t>
            </a:r>
            <a:r>
              <a:rPr spc="-25" dirty="0">
                <a:solidFill>
                  <a:srgbClr val="EF00EF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11	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64" y="3596258"/>
            <a:ext cx="238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10" y="3596258"/>
            <a:ext cx="545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4" y="4023042"/>
            <a:ext cx="5346065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21590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687" y="3597275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9"/>
                </a:moveTo>
                <a:lnTo>
                  <a:pt x="3762" y="29253"/>
                </a:lnTo>
                <a:lnTo>
                  <a:pt x="14025" y="14033"/>
                </a:lnTo>
                <a:lnTo>
                  <a:pt x="29248" y="3766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66"/>
                </a:lnTo>
                <a:lnTo>
                  <a:pt x="5848604" y="14033"/>
                </a:lnTo>
                <a:lnTo>
                  <a:pt x="5858871" y="29253"/>
                </a:lnTo>
                <a:lnTo>
                  <a:pt x="5862637" y="47879"/>
                </a:lnTo>
                <a:lnTo>
                  <a:pt x="5862637" y="239394"/>
                </a:lnTo>
                <a:lnTo>
                  <a:pt x="5858871" y="258093"/>
                </a:lnTo>
                <a:lnTo>
                  <a:pt x="5848604" y="273351"/>
                </a:lnTo>
                <a:lnTo>
                  <a:pt x="5833383" y="283632"/>
                </a:lnTo>
                <a:lnTo>
                  <a:pt x="5814758" y="287400"/>
                </a:lnTo>
                <a:lnTo>
                  <a:pt x="47891" y="287400"/>
                </a:lnTo>
                <a:lnTo>
                  <a:pt x="29248" y="283632"/>
                </a:lnTo>
                <a:lnTo>
                  <a:pt x="14025" y="273351"/>
                </a:lnTo>
                <a:lnTo>
                  <a:pt x="3762" y="258093"/>
                </a:lnTo>
                <a:lnTo>
                  <a:pt x="0" y="239394"/>
                </a:lnTo>
                <a:lnTo>
                  <a:pt x="0" y="478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887" y="5661026"/>
            <a:ext cx="5514975" cy="1078230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2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4" y="1248409"/>
            <a:ext cx="3539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4" y="1888871"/>
            <a:ext cx="60928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3535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4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num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quad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imprime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uma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msg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1o.</a:t>
            </a:r>
            <a:r>
              <a:rPr sz="1400" spc="-3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numero inteiro: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11760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10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num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11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10" y="4236720"/>
            <a:ext cx="4705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4" y="4450079"/>
            <a:ext cx="513461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652145" algn="l"/>
              </a:tabLst>
            </a:pPr>
            <a:r>
              <a:rPr sz="1400" spc="-5" dirty="0">
                <a:latin typeface="Courier New"/>
                <a:cs typeface="Courier New"/>
              </a:rPr>
              <a:t>16		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687" y="4449826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9"/>
                </a:moveTo>
                <a:lnTo>
                  <a:pt x="3762" y="29200"/>
                </a:lnTo>
                <a:lnTo>
                  <a:pt x="14025" y="13985"/>
                </a:lnTo>
                <a:lnTo>
                  <a:pt x="29248" y="3748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48"/>
                </a:lnTo>
                <a:lnTo>
                  <a:pt x="5848604" y="13985"/>
                </a:lnTo>
                <a:lnTo>
                  <a:pt x="5858871" y="29200"/>
                </a:lnTo>
                <a:lnTo>
                  <a:pt x="5862637" y="47879"/>
                </a:lnTo>
                <a:lnTo>
                  <a:pt x="5862637" y="239394"/>
                </a:lnTo>
                <a:lnTo>
                  <a:pt x="5858871" y="258020"/>
                </a:lnTo>
                <a:lnTo>
                  <a:pt x="5848604" y="273240"/>
                </a:lnTo>
                <a:lnTo>
                  <a:pt x="5833383" y="283507"/>
                </a:lnTo>
                <a:lnTo>
                  <a:pt x="5814758" y="287274"/>
                </a:lnTo>
                <a:lnTo>
                  <a:pt x="47891" y="287274"/>
                </a:lnTo>
                <a:lnTo>
                  <a:pt x="29248" y="283507"/>
                </a:lnTo>
                <a:lnTo>
                  <a:pt x="14025" y="273240"/>
                </a:lnTo>
                <a:lnTo>
                  <a:pt x="3762" y="258020"/>
                </a:lnTo>
                <a:lnTo>
                  <a:pt x="0" y="239394"/>
                </a:lnTo>
                <a:lnTo>
                  <a:pt x="0" y="478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7837" y="5641976"/>
            <a:ext cx="5553075" cy="1116330"/>
            <a:chOff x="477837" y="5641976"/>
            <a:chExt cx="5553075" cy="1116330"/>
          </a:xfrm>
        </p:grpSpPr>
        <p:sp>
          <p:nvSpPr>
            <p:cNvPr id="12" name="object 12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944" y="5707439"/>
            <a:ext cx="332486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 25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12700">
              <a:lnSpc>
                <a:spcPct val="100000"/>
              </a:lnSpc>
            </a:pPr>
            <a:r>
              <a:rPr dirty="0"/>
              <a:t>2 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pc="-10" dirty="0"/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args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12700" marR="3195320">
              <a:lnSpc>
                <a:spcPct val="100000"/>
              </a:lnSpc>
              <a:tabLst>
                <a:tab pos="438784" algn="l"/>
              </a:tabLst>
            </a:pPr>
            <a:r>
              <a:rPr dirty="0"/>
              <a:t>4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pc="-5" dirty="0"/>
              <a:t>num</a:t>
            </a:r>
            <a:r>
              <a:rPr spc="-5" dirty="0">
                <a:solidFill>
                  <a:srgbClr val="FF0000"/>
                </a:solidFill>
              </a:rPr>
              <a:t>,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/>
              <a:t>quad</a:t>
            </a:r>
            <a:r>
              <a:rPr spc="-5" dirty="0">
                <a:solidFill>
                  <a:srgbClr val="FF0000"/>
                </a:solidFill>
              </a:rPr>
              <a:t>; </a:t>
            </a:r>
            <a:r>
              <a:rPr spc="-5" dirty="0"/>
              <a:t> </a:t>
            </a:r>
            <a:r>
              <a:rPr dirty="0"/>
              <a:t>5</a:t>
            </a: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>
                <a:solidFill>
                  <a:srgbClr val="BDBDE6"/>
                </a:solidFill>
              </a:rPr>
              <a:t>// </a:t>
            </a:r>
            <a:r>
              <a:rPr spc="-10" dirty="0">
                <a:solidFill>
                  <a:srgbClr val="BDBDE6"/>
                </a:solidFill>
              </a:rPr>
              <a:t>imprime </a:t>
            </a:r>
            <a:r>
              <a:rPr spc="-5" dirty="0">
                <a:solidFill>
                  <a:srgbClr val="BDBDE6"/>
                </a:solidFill>
              </a:rPr>
              <a:t>uma </a:t>
            </a:r>
            <a:r>
              <a:rPr spc="-10" dirty="0">
                <a:solidFill>
                  <a:srgbClr val="BDBDE6"/>
                </a:solidFill>
              </a:rPr>
              <a:t>msg </a:t>
            </a:r>
            <a:r>
              <a:rPr dirty="0">
                <a:solidFill>
                  <a:srgbClr val="BDBDE6"/>
                </a:solidFill>
              </a:rPr>
              <a:t>e </a:t>
            </a:r>
            <a:r>
              <a:rPr spc="-5" dirty="0">
                <a:solidFill>
                  <a:srgbClr val="BDBDE6"/>
                </a:solidFill>
              </a:rPr>
              <a:t>le </a:t>
            </a:r>
            <a:r>
              <a:rPr dirty="0">
                <a:solidFill>
                  <a:srgbClr val="BDBDE6"/>
                </a:solidFill>
              </a:rPr>
              <a:t>o </a:t>
            </a:r>
            <a:r>
              <a:rPr spc="-5" dirty="0">
                <a:solidFill>
                  <a:srgbClr val="BDBDE6"/>
                </a:solidFill>
              </a:rPr>
              <a:t>1o.</a:t>
            </a:r>
            <a:r>
              <a:rPr spc="-30" dirty="0">
                <a:solidFill>
                  <a:srgbClr val="BDBDE6"/>
                </a:solidFill>
              </a:rPr>
              <a:t> </a:t>
            </a:r>
            <a:r>
              <a:rPr spc="-10" dirty="0">
                <a:solidFill>
                  <a:srgbClr val="BDBDE6"/>
                </a:solidFill>
              </a:rPr>
              <a:t>Inteiro</a:t>
            </a: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10" dirty="0"/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"Digite </a:t>
            </a:r>
            <a:r>
              <a:rPr spc="-5" dirty="0">
                <a:solidFill>
                  <a:srgbClr val="0000FF"/>
                </a:solidFill>
              </a:rPr>
              <a:t>um numero inteiro: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 marL="12700" marR="217804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/>
              <a:t>num </a:t>
            </a:r>
            <a:r>
              <a:rPr dirty="0"/>
              <a:t>= </a:t>
            </a:r>
            <a:r>
              <a:rPr spc="-10" dirty="0"/>
              <a:t>Convert.ToInt32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/>
              <a:t>Console.ReadLine</a:t>
            </a:r>
            <a:r>
              <a:rPr spc="-10" dirty="0">
                <a:solidFill>
                  <a:srgbClr val="FF0000"/>
                </a:solidFill>
              </a:rPr>
              <a:t>()); </a:t>
            </a:r>
            <a:r>
              <a:rPr spc="-10" dirty="0"/>
              <a:t> </a:t>
            </a:r>
            <a:r>
              <a:rPr dirty="0"/>
              <a:t>9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10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pc="-5" dirty="0">
                <a:solidFill>
                  <a:srgbClr val="FF0000"/>
                </a:solidFill>
              </a:rPr>
              <a:t>( </a:t>
            </a:r>
            <a:r>
              <a:rPr spc="-10" dirty="0"/>
              <a:t>num </a:t>
            </a:r>
            <a:r>
              <a:rPr spc="-5" dirty="0">
                <a:solidFill>
                  <a:srgbClr val="FF0000"/>
                </a:solidFill>
              </a:rPr>
              <a:t>!= </a:t>
            </a:r>
            <a:r>
              <a:rPr dirty="0">
                <a:solidFill>
                  <a:srgbClr val="EF00EF"/>
                </a:solidFill>
              </a:rPr>
              <a:t>0</a:t>
            </a:r>
            <a:r>
              <a:rPr spc="-25" dirty="0">
                <a:solidFill>
                  <a:srgbClr val="EF00EF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11	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910" y="3596258"/>
            <a:ext cx="545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4" y="3596258"/>
            <a:ext cx="534606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21590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687" y="3165475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8"/>
                </a:moveTo>
                <a:lnTo>
                  <a:pt x="3762" y="29253"/>
                </a:lnTo>
                <a:lnTo>
                  <a:pt x="14025" y="14033"/>
                </a:lnTo>
                <a:lnTo>
                  <a:pt x="29248" y="3766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66"/>
                </a:lnTo>
                <a:lnTo>
                  <a:pt x="5848604" y="14033"/>
                </a:lnTo>
                <a:lnTo>
                  <a:pt x="5858871" y="29253"/>
                </a:lnTo>
                <a:lnTo>
                  <a:pt x="5862637" y="47878"/>
                </a:lnTo>
                <a:lnTo>
                  <a:pt x="5862637" y="239395"/>
                </a:lnTo>
                <a:lnTo>
                  <a:pt x="5858871" y="258093"/>
                </a:lnTo>
                <a:lnTo>
                  <a:pt x="5848604" y="273351"/>
                </a:lnTo>
                <a:lnTo>
                  <a:pt x="5833383" y="283632"/>
                </a:lnTo>
                <a:lnTo>
                  <a:pt x="5814758" y="287400"/>
                </a:lnTo>
                <a:lnTo>
                  <a:pt x="47891" y="287400"/>
                </a:lnTo>
                <a:lnTo>
                  <a:pt x="29248" y="283632"/>
                </a:lnTo>
                <a:lnTo>
                  <a:pt x="14025" y="273351"/>
                </a:lnTo>
                <a:lnTo>
                  <a:pt x="3762" y="258093"/>
                </a:lnTo>
                <a:lnTo>
                  <a:pt x="0" y="239395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77837" y="5641976"/>
            <a:ext cx="5553075" cy="1116330"/>
            <a:chOff x="477837" y="5641976"/>
            <a:chExt cx="5553075" cy="1116330"/>
          </a:xfrm>
        </p:grpSpPr>
        <p:sp>
          <p:nvSpPr>
            <p:cNvPr id="11" name="object 11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944" y="5707439"/>
            <a:ext cx="332486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 25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12700">
              <a:lnSpc>
                <a:spcPct val="100000"/>
              </a:lnSpc>
            </a:pPr>
            <a:r>
              <a:rPr dirty="0"/>
              <a:t>2 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pc="-10" dirty="0"/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args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12700" marR="3195320">
              <a:lnSpc>
                <a:spcPct val="100000"/>
              </a:lnSpc>
              <a:tabLst>
                <a:tab pos="438784" algn="l"/>
              </a:tabLst>
            </a:pPr>
            <a:r>
              <a:rPr dirty="0"/>
              <a:t>4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pc="-5" dirty="0"/>
              <a:t>num</a:t>
            </a:r>
            <a:r>
              <a:rPr spc="-5" dirty="0">
                <a:solidFill>
                  <a:srgbClr val="FF0000"/>
                </a:solidFill>
              </a:rPr>
              <a:t>,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/>
              <a:t>quad</a:t>
            </a:r>
            <a:r>
              <a:rPr spc="-5" dirty="0">
                <a:solidFill>
                  <a:srgbClr val="FF0000"/>
                </a:solidFill>
              </a:rPr>
              <a:t>; </a:t>
            </a:r>
            <a:r>
              <a:rPr spc="-5" dirty="0"/>
              <a:t> </a:t>
            </a:r>
            <a:r>
              <a:rPr dirty="0"/>
              <a:t>5</a:t>
            </a: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>
                <a:solidFill>
                  <a:srgbClr val="BDBDE6"/>
                </a:solidFill>
              </a:rPr>
              <a:t>// </a:t>
            </a:r>
            <a:r>
              <a:rPr spc="-10" dirty="0">
                <a:solidFill>
                  <a:srgbClr val="BDBDE6"/>
                </a:solidFill>
              </a:rPr>
              <a:t>imprime </a:t>
            </a:r>
            <a:r>
              <a:rPr spc="-5" dirty="0">
                <a:solidFill>
                  <a:srgbClr val="BDBDE6"/>
                </a:solidFill>
              </a:rPr>
              <a:t>uma </a:t>
            </a:r>
            <a:r>
              <a:rPr spc="-10" dirty="0">
                <a:solidFill>
                  <a:srgbClr val="BDBDE6"/>
                </a:solidFill>
              </a:rPr>
              <a:t>msg </a:t>
            </a:r>
            <a:r>
              <a:rPr dirty="0">
                <a:solidFill>
                  <a:srgbClr val="BDBDE6"/>
                </a:solidFill>
              </a:rPr>
              <a:t>e </a:t>
            </a:r>
            <a:r>
              <a:rPr spc="-5" dirty="0">
                <a:solidFill>
                  <a:srgbClr val="BDBDE6"/>
                </a:solidFill>
              </a:rPr>
              <a:t>le </a:t>
            </a:r>
            <a:r>
              <a:rPr dirty="0">
                <a:solidFill>
                  <a:srgbClr val="BDBDE6"/>
                </a:solidFill>
              </a:rPr>
              <a:t>o </a:t>
            </a:r>
            <a:r>
              <a:rPr spc="-5" dirty="0">
                <a:solidFill>
                  <a:srgbClr val="BDBDE6"/>
                </a:solidFill>
              </a:rPr>
              <a:t>1o.</a:t>
            </a:r>
            <a:r>
              <a:rPr spc="-30" dirty="0">
                <a:solidFill>
                  <a:srgbClr val="BDBDE6"/>
                </a:solidFill>
              </a:rPr>
              <a:t> </a:t>
            </a:r>
            <a:r>
              <a:rPr spc="-10" dirty="0">
                <a:solidFill>
                  <a:srgbClr val="BDBDE6"/>
                </a:solidFill>
              </a:rPr>
              <a:t>Inteiro</a:t>
            </a: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10" dirty="0"/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"Digite </a:t>
            </a:r>
            <a:r>
              <a:rPr spc="-5" dirty="0">
                <a:solidFill>
                  <a:srgbClr val="0000FF"/>
                </a:solidFill>
              </a:rPr>
              <a:t>um numero inteiro: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 marL="12700" marR="217804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/>
              <a:t>num </a:t>
            </a:r>
            <a:r>
              <a:rPr dirty="0"/>
              <a:t>= </a:t>
            </a:r>
            <a:r>
              <a:rPr spc="-10" dirty="0"/>
              <a:t>Convert.ToInt32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/>
              <a:t>Console.ReadLine</a:t>
            </a:r>
            <a:r>
              <a:rPr spc="-10" dirty="0">
                <a:solidFill>
                  <a:srgbClr val="FF0000"/>
                </a:solidFill>
              </a:rPr>
              <a:t>()); </a:t>
            </a:r>
            <a:r>
              <a:rPr spc="-10" dirty="0"/>
              <a:t> </a:t>
            </a:r>
            <a:r>
              <a:rPr dirty="0"/>
              <a:t>9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10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pc="-5" dirty="0">
                <a:solidFill>
                  <a:srgbClr val="FF0000"/>
                </a:solidFill>
              </a:rPr>
              <a:t>( </a:t>
            </a:r>
            <a:r>
              <a:rPr spc="-10" dirty="0"/>
              <a:t>num </a:t>
            </a:r>
            <a:r>
              <a:rPr spc="-5" dirty="0">
                <a:solidFill>
                  <a:srgbClr val="FF0000"/>
                </a:solidFill>
              </a:rPr>
              <a:t>!= </a:t>
            </a:r>
            <a:r>
              <a:rPr dirty="0">
                <a:solidFill>
                  <a:srgbClr val="EF00EF"/>
                </a:solidFill>
              </a:rPr>
              <a:t>0</a:t>
            </a:r>
            <a:r>
              <a:rPr spc="-25" dirty="0">
                <a:solidFill>
                  <a:srgbClr val="EF00EF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11	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64" y="3596258"/>
            <a:ext cx="238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10" y="3596258"/>
            <a:ext cx="545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4" y="4023042"/>
            <a:ext cx="5346065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21590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687" y="3598926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9"/>
                </a:moveTo>
                <a:lnTo>
                  <a:pt x="3762" y="29200"/>
                </a:lnTo>
                <a:lnTo>
                  <a:pt x="14025" y="13985"/>
                </a:lnTo>
                <a:lnTo>
                  <a:pt x="29248" y="3748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48"/>
                </a:lnTo>
                <a:lnTo>
                  <a:pt x="5848604" y="13985"/>
                </a:lnTo>
                <a:lnTo>
                  <a:pt x="5858871" y="29200"/>
                </a:lnTo>
                <a:lnTo>
                  <a:pt x="5862637" y="47879"/>
                </a:lnTo>
                <a:lnTo>
                  <a:pt x="5862637" y="239394"/>
                </a:lnTo>
                <a:lnTo>
                  <a:pt x="5858871" y="258020"/>
                </a:lnTo>
                <a:lnTo>
                  <a:pt x="5848604" y="273240"/>
                </a:lnTo>
                <a:lnTo>
                  <a:pt x="5833383" y="283507"/>
                </a:lnTo>
                <a:lnTo>
                  <a:pt x="5814758" y="287274"/>
                </a:lnTo>
                <a:lnTo>
                  <a:pt x="47891" y="287274"/>
                </a:lnTo>
                <a:lnTo>
                  <a:pt x="29248" y="283507"/>
                </a:lnTo>
                <a:lnTo>
                  <a:pt x="14025" y="273240"/>
                </a:lnTo>
                <a:lnTo>
                  <a:pt x="3762" y="258020"/>
                </a:lnTo>
                <a:lnTo>
                  <a:pt x="0" y="239394"/>
                </a:lnTo>
                <a:lnTo>
                  <a:pt x="0" y="478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7837" y="5641976"/>
            <a:ext cx="5553075" cy="1116330"/>
            <a:chOff x="477837" y="5641976"/>
            <a:chExt cx="5553075" cy="1116330"/>
          </a:xfrm>
        </p:grpSpPr>
        <p:sp>
          <p:nvSpPr>
            <p:cNvPr id="12" name="object 12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887" y="5661026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944" y="5707439"/>
            <a:ext cx="332486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 25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6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4" y="1248409"/>
            <a:ext cx="3539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4" y="1888871"/>
            <a:ext cx="60928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3535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4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num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quad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imprime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uma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msg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e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BDBDE6"/>
                </a:solidFill>
                <a:latin typeface="Courier New"/>
                <a:cs typeface="Courier New"/>
              </a:rPr>
              <a:t>1o.</a:t>
            </a:r>
            <a:r>
              <a:rPr sz="1400" spc="-3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400">
              <a:latin typeface="Courier New"/>
              <a:cs typeface="Courier New"/>
            </a:endParaRP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numero inteiro: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11760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10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num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11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2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10" y="4236720"/>
            <a:ext cx="4705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4" y="4450079"/>
            <a:ext cx="513461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652145" algn="l"/>
              </a:tabLst>
            </a:pPr>
            <a:r>
              <a:rPr sz="1400" spc="-5" dirty="0">
                <a:latin typeface="Courier New"/>
                <a:cs typeface="Courier New"/>
              </a:rPr>
              <a:t>16		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687" y="4462526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9"/>
                </a:moveTo>
                <a:lnTo>
                  <a:pt x="3762" y="29200"/>
                </a:lnTo>
                <a:lnTo>
                  <a:pt x="14025" y="13985"/>
                </a:lnTo>
                <a:lnTo>
                  <a:pt x="29248" y="3748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48"/>
                </a:lnTo>
                <a:lnTo>
                  <a:pt x="5848604" y="13985"/>
                </a:lnTo>
                <a:lnTo>
                  <a:pt x="5858871" y="29200"/>
                </a:lnTo>
                <a:lnTo>
                  <a:pt x="5862637" y="47879"/>
                </a:lnTo>
                <a:lnTo>
                  <a:pt x="5862637" y="239394"/>
                </a:lnTo>
                <a:lnTo>
                  <a:pt x="5858871" y="258020"/>
                </a:lnTo>
                <a:lnTo>
                  <a:pt x="5848604" y="273240"/>
                </a:lnTo>
                <a:lnTo>
                  <a:pt x="5833383" y="283507"/>
                </a:lnTo>
                <a:lnTo>
                  <a:pt x="5814758" y="287274"/>
                </a:lnTo>
                <a:lnTo>
                  <a:pt x="47891" y="287274"/>
                </a:lnTo>
                <a:lnTo>
                  <a:pt x="29248" y="283507"/>
                </a:lnTo>
                <a:lnTo>
                  <a:pt x="14025" y="273240"/>
                </a:lnTo>
                <a:lnTo>
                  <a:pt x="3762" y="258020"/>
                </a:lnTo>
                <a:lnTo>
                  <a:pt x="0" y="239394"/>
                </a:lnTo>
                <a:lnTo>
                  <a:pt x="0" y="478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7837" y="5426075"/>
            <a:ext cx="5553075" cy="1362075"/>
            <a:chOff x="477837" y="5426075"/>
            <a:chExt cx="5553075" cy="1362075"/>
          </a:xfrm>
        </p:grpSpPr>
        <p:sp>
          <p:nvSpPr>
            <p:cNvPr id="12" name="object 12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55149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5514975" y="132397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0" y="1323975"/>
                  </a:moveTo>
                  <a:lnTo>
                    <a:pt x="5514975" y="132397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944" y="5491539"/>
            <a:ext cx="308038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</a:t>
            </a:r>
            <a:r>
              <a:rPr sz="1600" spc="-1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25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2843" y="54915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944" y="5979219"/>
            <a:ext cx="197866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2: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4 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0765" y="5979219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2843" y="597921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0765" y="6467216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2843" y="646721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5897"/>
            <a:ext cx="6291580" cy="3970654"/>
          </a:xfrm>
          <a:custGeom>
            <a:avLst/>
            <a:gdLst/>
            <a:ahLst/>
            <a:cxnLst/>
            <a:rect l="l" t="t" r="r" b="b"/>
            <a:pathLst>
              <a:path w="6291580" h="3970654">
                <a:moveTo>
                  <a:pt x="0" y="3970401"/>
                </a:moveTo>
                <a:lnTo>
                  <a:pt x="6291326" y="3970401"/>
                </a:lnTo>
                <a:lnTo>
                  <a:pt x="62913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12700">
              <a:lnSpc>
                <a:spcPct val="100000"/>
              </a:lnSpc>
            </a:pPr>
            <a:r>
              <a:rPr dirty="0"/>
              <a:t>2 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pc="-10" dirty="0"/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args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12700" marR="3195320">
              <a:lnSpc>
                <a:spcPct val="100000"/>
              </a:lnSpc>
              <a:tabLst>
                <a:tab pos="438784" algn="l"/>
              </a:tabLst>
            </a:pPr>
            <a:r>
              <a:rPr dirty="0"/>
              <a:t>4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pc="-5" dirty="0"/>
              <a:t>num</a:t>
            </a:r>
            <a:r>
              <a:rPr spc="-5" dirty="0">
                <a:solidFill>
                  <a:srgbClr val="FF0000"/>
                </a:solidFill>
              </a:rPr>
              <a:t>,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/>
              <a:t>quad</a:t>
            </a:r>
            <a:r>
              <a:rPr spc="-5" dirty="0">
                <a:solidFill>
                  <a:srgbClr val="FF0000"/>
                </a:solidFill>
              </a:rPr>
              <a:t>; </a:t>
            </a:r>
            <a:r>
              <a:rPr spc="-5" dirty="0"/>
              <a:t> </a:t>
            </a:r>
            <a:r>
              <a:rPr dirty="0"/>
              <a:t>5</a:t>
            </a: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>
                <a:solidFill>
                  <a:srgbClr val="BDBDE6"/>
                </a:solidFill>
              </a:rPr>
              <a:t>// </a:t>
            </a:r>
            <a:r>
              <a:rPr spc="-10" dirty="0">
                <a:solidFill>
                  <a:srgbClr val="BDBDE6"/>
                </a:solidFill>
              </a:rPr>
              <a:t>imprime </a:t>
            </a:r>
            <a:r>
              <a:rPr spc="-5" dirty="0">
                <a:solidFill>
                  <a:srgbClr val="BDBDE6"/>
                </a:solidFill>
              </a:rPr>
              <a:t>uma </a:t>
            </a:r>
            <a:r>
              <a:rPr spc="-10" dirty="0">
                <a:solidFill>
                  <a:srgbClr val="BDBDE6"/>
                </a:solidFill>
              </a:rPr>
              <a:t>msg </a:t>
            </a:r>
            <a:r>
              <a:rPr dirty="0">
                <a:solidFill>
                  <a:srgbClr val="BDBDE6"/>
                </a:solidFill>
              </a:rPr>
              <a:t>e </a:t>
            </a:r>
            <a:r>
              <a:rPr spc="-5" dirty="0">
                <a:solidFill>
                  <a:srgbClr val="BDBDE6"/>
                </a:solidFill>
              </a:rPr>
              <a:t>le </a:t>
            </a:r>
            <a:r>
              <a:rPr dirty="0">
                <a:solidFill>
                  <a:srgbClr val="BDBDE6"/>
                </a:solidFill>
              </a:rPr>
              <a:t>o </a:t>
            </a:r>
            <a:r>
              <a:rPr spc="-5" dirty="0">
                <a:solidFill>
                  <a:srgbClr val="BDBDE6"/>
                </a:solidFill>
              </a:rPr>
              <a:t>1o.</a:t>
            </a:r>
            <a:r>
              <a:rPr spc="-30" dirty="0">
                <a:solidFill>
                  <a:srgbClr val="BDBDE6"/>
                </a:solidFill>
              </a:rPr>
              <a:t> </a:t>
            </a:r>
            <a:r>
              <a:rPr spc="-10" dirty="0">
                <a:solidFill>
                  <a:srgbClr val="BDBDE6"/>
                </a:solidFill>
              </a:rPr>
              <a:t>Inteiro</a:t>
            </a:r>
          </a:p>
          <a:p>
            <a:pPr marL="439420" indent="-426720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10" dirty="0"/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"Digite </a:t>
            </a:r>
            <a:r>
              <a:rPr spc="-5" dirty="0">
                <a:solidFill>
                  <a:srgbClr val="0000FF"/>
                </a:solidFill>
              </a:rPr>
              <a:t>um numero inteiro: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 marL="12700" marR="217804">
              <a:lnSpc>
                <a:spcPct val="100000"/>
              </a:lnSpc>
              <a:buAutoNum type="arabicPlain" startAt="6"/>
              <a:tabLst>
                <a:tab pos="438784" algn="l"/>
                <a:tab pos="439420" algn="l"/>
              </a:tabLst>
            </a:pPr>
            <a:r>
              <a:rPr spc="-5" dirty="0"/>
              <a:t>num </a:t>
            </a:r>
            <a:r>
              <a:rPr dirty="0"/>
              <a:t>= </a:t>
            </a:r>
            <a:r>
              <a:rPr spc="-10" dirty="0"/>
              <a:t>Convert.ToInt32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/>
              <a:t>Console.ReadLine</a:t>
            </a:r>
            <a:r>
              <a:rPr spc="-10" dirty="0">
                <a:solidFill>
                  <a:srgbClr val="FF0000"/>
                </a:solidFill>
              </a:rPr>
              <a:t>()); </a:t>
            </a:r>
            <a:r>
              <a:rPr spc="-10" dirty="0"/>
              <a:t> </a:t>
            </a:r>
            <a:r>
              <a:rPr dirty="0"/>
              <a:t>9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10	</a:t>
            </a:r>
            <a:r>
              <a:rPr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pc="-5" dirty="0">
                <a:solidFill>
                  <a:srgbClr val="FF0000"/>
                </a:solidFill>
              </a:rPr>
              <a:t>( </a:t>
            </a:r>
            <a:r>
              <a:rPr spc="-10" dirty="0"/>
              <a:t>num </a:t>
            </a:r>
            <a:r>
              <a:rPr spc="-5" dirty="0">
                <a:solidFill>
                  <a:srgbClr val="FF0000"/>
                </a:solidFill>
              </a:rPr>
              <a:t>!= </a:t>
            </a:r>
            <a:r>
              <a:rPr dirty="0">
                <a:solidFill>
                  <a:srgbClr val="EF00EF"/>
                </a:solidFill>
              </a:rPr>
              <a:t>0</a:t>
            </a:r>
            <a:r>
              <a:rPr spc="-25" dirty="0">
                <a:solidFill>
                  <a:srgbClr val="EF00EF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pc="-5" dirty="0"/>
              <a:t>11	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910" y="3596258"/>
            <a:ext cx="545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quad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4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num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quad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4" y="3596258"/>
            <a:ext cx="534606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652145" indent="-640080">
              <a:lnSpc>
                <a:spcPct val="100000"/>
              </a:lnSpc>
              <a:buAutoNum type="arabicPlain" startAt="15"/>
              <a:tabLst>
                <a:tab pos="652145" algn="l"/>
                <a:tab pos="65278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215900">
              <a:lnSpc>
                <a:spcPct val="100000"/>
              </a:lnSpc>
              <a:buAutoNum type="arabicPlain" startAt="15"/>
              <a:tabLst>
                <a:tab pos="546100" algn="l"/>
                <a:tab pos="652145" algn="l"/>
                <a:tab pos="652780" algn="l"/>
              </a:tabLst>
            </a:pPr>
            <a:r>
              <a:rPr sz="1400" spc="-5" dirty="0">
                <a:latin typeface="Courier New"/>
                <a:cs typeface="Courier New"/>
              </a:rPr>
              <a:t>num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687" y="3152775"/>
            <a:ext cx="5862955" cy="287655"/>
          </a:xfrm>
          <a:custGeom>
            <a:avLst/>
            <a:gdLst/>
            <a:ahLst/>
            <a:cxnLst/>
            <a:rect l="l" t="t" r="r" b="b"/>
            <a:pathLst>
              <a:path w="5862955" h="287654">
                <a:moveTo>
                  <a:pt x="0" y="47878"/>
                </a:moveTo>
                <a:lnTo>
                  <a:pt x="3762" y="29253"/>
                </a:lnTo>
                <a:lnTo>
                  <a:pt x="14025" y="14033"/>
                </a:lnTo>
                <a:lnTo>
                  <a:pt x="29248" y="3766"/>
                </a:lnTo>
                <a:lnTo>
                  <a:pt x="47891" y="0"/>
                </a:lnTo>
                <a:lnTo>
                  <a:pt x="5814758" y="0"/>
                </a:lnTo>
                <a:lnTo>
                  <a:pt x="5833383" y="3766"/>
                </a:lnTo>
                <a:lnTo>
                  <a:pt x="5848604" y="14033"/>
                </a:lnTo>
                <a:lnTo>
                  <a:pt x="5858871" y="29253"/>
                </a:lnTo>
                <a:lnTo>
                  <a:pt x="5862637" y="47878"/>
                </a:lnTo>
                <a:lnTo>
                  <a:pt x="5862637" y="239395"/>
                </a:lnTo>
                <a:lnTo>
                  <a:pt x="5858871" y="258093"/>
                </a:lnTo>
                <a:lnTo>
                  <a:pt x="5848604" y="273351"/>
                </a:lnTo>
                <a:lnTo>
                  <a:pt x="5833383" y="283632"/>
                </a:lnTo>
                <a:lnTo>
                  <a:pt x="5814758" y="287400"/>
                </a:lnTo>
                <a:lnTo>
                  <a:pt x="47891" y="287400"/>
                </a:lnTo>
                <a:lnTo>
                  <a:pt x="29248" y="283632"/>
                </a:lnTo>
                <a:lnTo>
                  <a:pt x="14025" y="273351"/>
                </a:lnTo>
                <a:lnTo>
                  <a:pt x="3762" y="258093"/>
                </a:lnTo>
                <a:lnTo>
                  <a:pt x="0" y="239395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77837" y="5426075"/>
            <a:ext cx="5553075" cy="1362075"/>
            <a:chOff x="477837" y="5426075"/>
            <a:chExt cx="5553075" cy="1362075"/>
          </a:xfrm>
        </p:grpSpPr>
        <p:sp>
          <p:nvSpPr>
            <p:cNvPr id="11" name="object 11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55149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5514975" y="132397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0" y="1323975"/>
                  </a:moveTo>
                  <a:lnTo>
                    <a:pt x="5514975" y="132397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944" y="5491539"/>
            <a:ext cx="308038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</a:t>
            </a:r>
            <a:r>
              <a:rPr sz="1600" spc="-1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25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2843" y="54915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944" y="5979219"/>
            <a:ext cx="197866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2: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4 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0765" y="5979219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843" y="597921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0765" y="6467216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2843" y="646721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139953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139953"/>
            <a:ext cx="2330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65875" y="1190625"/>
          <a:ext cx="2664459" cy="48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666115"/>
                <a:gridCol w="666115"/>
                <a:gridCol w="6661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---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94194" y="864870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-4762" y="1211135"/>
          <a:ext cx="6292214" cy="396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5862955"/>
                <a:gridCol w="135254"/>
              </a:tblGrid>
              <a:tr h="3676777"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 marR="42894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0165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quad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02284" indent="-426720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lain" startAt="6"/>
                        <a:tabLst>
                          <a:tab pos="501650" algn="l"/>
                          <a:tab pos="502284" algn="l"/>
                        </a:tabLst>
                      </a:pPr>
                      <a:r>
                        <a:rPr sz="14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4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imprime </a:t>
                      </a:r>
                      <a:r>
                        <a:rPr sz="14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uma </a:t>
                      </a:r>
                      <a:r>
                        <a:rPr sz="14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msg </a:t>
                      </a:r>
                      <a:r>
                        <a:rPr sz="140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le </a:t>
                      </a:r>
                      <a:r>
                        <a:rPr sz="140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1o.</a:t>
                      </a:r>
                      <a:r>
                        <a:rPr sz="1400" spc="-3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Inteiro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02284" indent="-426720">
                        <a:lnSpc>
                          <a:spcPct val="100000"/>
                        </a:lnSpc>
                        <a:buAutoNum type="arabicPlain" startAt="6"/>
                        <a:tabLst>
                          <a:tab pos="501650" algn="l"/>
                          <a:tab pos="502284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numero inteiro:</a:t>
                      </a:r>
                      <a:r>
                        <a:rPr sz="1400" spc="-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 marR="1311910">
                        <a:lnSpc>
                          <a:spcPct val="100000"/>
                        </a:lnSpc>
                        <a:buAutoNum type="arabicPlain" startAt="6"/>
                        <a:tabLst>
                          <a:tab pos="501650" algn="l"/>
                          <a:tab pos="502284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tabLst>
                          <a:tab pos="5016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4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2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tabLst>
                          <a:tab pos="5016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15010" indent="-640080">
                        <a:lnSpc>
                          <a:spcPct val="100000"/>
                        </a:lnSpc>
                        <a:buAutoNum type="arabicPlain" startAt="12"/>
                        <a:tabLst>
                          <a:tab pos="715010" algn="l"/>
                          <a:tab pos="71564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quad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15010" indent="-640080">
                        <a:lnSpc>
                          <a:spcPct val="100000"/>
                        </a:lnSpc>
                        <a:buAutoNum type="arabicPlain" startAt="12"/>
                        <a:tabLst>
                          <a:tab pos="715010" algn="l"/>
                          <a:tab pos="71564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"Quadrado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 {0}: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quad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15010" indent="-640080">
                        <a:lnSpc>
                          <a:spcPct val="100000"/>
                        </a:lnSpc>
                        <a:buAutoNum type="arabicPlain" startAt="15"/>
                        <a:tabLst>
                          <a:tab pos="715010" algn="l"/>
                          <a:tab pos="71564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4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 marR="1098550">
                        <a:lnSpc>
                          <a:spcPct val="100000"/>
                        </a:lnSpc>
                        <a:buAutoNum type="arabicPlain" startAt="15"/>
                        <a:tabLst>
                          <a:tab pos="608965" algn="l"/>
                          <a:tab pos="715010" algn="l"/>
                          <a:tab pos="71564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131">
                <a:tc>
                  <a:txBody>
                    <a:bodyPr/>
                    <a:lstStyle/>
                    <a:p>
                      <a:pPr marL="7556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68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77837" y="5426075"/>
            <a:ext cx="5553075" cy="1362075"/>
            <a:chOff x="477837" y="5426075"/>
            <a:chExt cx="5553075" cy="1362075"/>
          </a:xfrm>
        </p:grpSpPr>
        <p:sp>
          <p:nvSpPr>
            <p:cNvPr id="8" name="object 8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55149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5514975" y="132397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0" y="1323975"/>
                  </a:moveTo>
                  <a:lnTo>
                    <a:pt x="5514975" y="132397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5944" y="5491539"/>
            <a:ext cx="308038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numero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inteiro: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5:</a:t>
            </a:r>
            <a:r>
              <a:rPr sz="1600" spc="-1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25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2843" y="54915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944" y="5979219"/>
            <a:ext cx="197866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Quadrado de 2:</a:t>
            </a:r>
            <a:r>
              <a:rPr sz="1600" spc="-7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4 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0765" y="5979219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2843" y="597921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0765" y="6467216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843" y="646721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789" y="212407"/>
            <a:ext cx="2074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57" y="1610995"/>
            <a:ext cx="764032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Chamadas de </a:t>
            </a:r>
            <a:r>
              <a:rPr sz="2800" spc="-10" dirty="0">
                <a:latin typeface="Calibri"/>
                <a:cs typeface="Calibri"/>
              </a:rPr>
              <a:t>estruturas </a:t>
            </a:r>
            <a:r>
              <a:rPr sz="2800" spc="-20" dirty="0">
                <a:latin typeface="Calibri"/>
                <a:cs typeface="Calibri"/>
              </a:rPr>
              <a:t>iterativas, </a:t>
            </a:r>
            <a:r>
              <a:rPr sz="2800" spc="-15" dirty="0">
                <a:latin typeface="Calibri"/>
                <a:cs typeface="Calibri"/>
              </a:rPr>
              <a:t>iterações, </a:t>
            </a:r>
            <a:r>
              <a:rPr sz="2800" spc="-10" dirty="0">
                <a:latin typeface="Calibri"/>
                <a:cs typeface="Calibri"/>
              </a:rPr>
              <a:t>laços  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loops;</a:t>
            </a:r>
            <a:endParaRPr sz="2800">
              <a:latin typeface="Calibri"/>
              <a:cs typeface="Calibri"/>
            </a:endParaRPr>
          </a:p>
          <a:p>
            <a:pPr marL="354965" marR="28829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Permitem </a:t>
            </a:r>
            <a:r>
              <a:rPr sz="2800" spc="-10" dirty="0">
                <a:latin typeface="Calibri"/>
                <a:cs typeface="Calibri"/>
              </a:rPr>
              <a:t>repetir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execução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0" dirty="0">
                <a:latin typeface="Calibri"/>
                <a:cs typeface="Calibri"/>
              </a:rPr>
              <a:t>ação várias  </a:t>
            </a:r>
            <a:r>
              <a:rPr sz="2800" spc="-20" dirty="0">
                <a:latin typeface="Calibri"/>
                <a:cs typeface="Calibri"/>
              </a:rPr>
              <a:t>vezes;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Podem</a:t>
            </a:r>
            <a:r>
              <a:rPr sz="2800" spc="-5" dirty="0">
                <a:latin typeface="Calibri"/>
                <a:cs typeface="Calibri"/>
              </a:rPr>
              <a:t> ser:</a:t>
            </a:r>
            <a:endParaRPr sz="2800">
              <a:latin typeface="Calibri"/>
              <a:cs typeface="Calibri"/>
            </a:endParaRPr>
          </a:p>
          <a:p>
            <a:pPr marL="853440" lvl="1" indent="-49657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3440" algn="l"/>
                <a:tab pos="854075" algn="l"/>
              </a:tabLst>
            </a:pPr>
            <a:r>
              <a:rPr sz="2800" spc="-10" dirty="0">
                <a:latin typeface="Calibri"/>
                <a:cs typeface="Calibri"/>
              </a:rPr>
              <a:t>Repetição com </a:t>
            </a:r>
            <a:r>
              <a:rPr sz="2800" spc="-65" dirty="0">
                <a:latin typeface="Calibri"/>
                <a:cs typeface="Calibri"/>
              </a:rPr>
              <a:t>Teste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Início</a:t>
            </a:r>
            <a:endParaRPr sz="2800">
              <a:latin typeface="Calibri"/>
              <a:cs typeface="Calibri"/>
            </a:endParaRPr>
          </a:p>
          <a:p>
            <a:pPr marL="853440" lvl="1" indent="-49657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853440" algn="l"/>
                <a:tab pos="854075" algn="l"/>
              </a:tabLst>
            </a:pPr>
            <a:r>
              <a:rPr sz="2800" spc="-10" dirty="0">
                <a:latin typeface="Calibri"/>
                <a:cs typeface="Calibri"/>
              </a:rPr>
              <a:t>Repetição com </a:t>
            </a:r>
            <a:r>
              <a:rPr sz="2800" spc="-65" dirty="0">
                <a:latin typeface="Calibri"/>
                <a:cs typeface="Calibri"/>
              </a:rPr>
              <a:t>Teste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Fim</a:t>
            </a:r>
            <a:endParaRPr sz="2800">
              <a:latin typeface="Calibri"/>
              <a:cs typeface="Calibri"/>
            </a:endParaRPr>
          </a:p>
          <a:p>
            <a:pPr marL="853440" lvl="1" indent="-49657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3440" algn="l"/>
                <a:tab pos="854075" algn="l"/>
              </a:tabLst>
            </a:pPr>
            <a:r>
              <a:rPr sz="2800" spc="-10" dirty="0">
                <a:latin typeface="Calibri"/>
                <a:cs typeface="Calibri"/>
              </a:rPr>
              <a:t>Repetição com </a:t>
            </a:r>
            <a:r>
              <a:rPr sz="2800" spc="-30" dirty="0">
                <a:latin typeface="Calibri"/>
                <a:cs typeface="Calibri"/>
              </a:rPr>
              <a:t>Variável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8" y="1149984"/>
            <a:ext cx="611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Quesitos </a:t>
            </a:r>
            <a:r>
              <a:rPr sz="3000" spc="-10" dirty="0">
                <a:latin typeface="Arial"/>
                <a:cs typeface="Arial"/>
              </a:rPr>
              <a:t>importantes </a:t>
            </a:r>
            <a:r>
              <a:rPr sz="3000" spc="-5" dirty="0">
                <a:latin typeface="Arial"/>
                <a:cs typeface="Arial"/>
              </a:rPr>
              <a:t>em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repetições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687" y="1971611"/>
            <a:ext cx="7219950" cy="4523105"/>
          </a:xfrm>
          <a:custGeom>
            <a:avLst/>
            <a:gdLst/>
            <a:ahLst/>
            <a:cxnLst/>
            <a:rect l="l" t="t" r="r" b="b"/>
            <a:pathLst>
              <a:path w="7219950" h="4523105">
                <a:moveTo>
                  <a:pt x="0" y="4522851"/>
                </a:moveTo>
                <a:lnTo>
                  <a:pt x="7219950" y="4522851"/>
                </a:lnTo>
                <a:lnTo>
                  <a:pt x="7219950" y="0"/>
                </a:lnTo>
                <a:lnTo>
                  <a:pt x="0" y="0"/>
                </a:lnTo>
                <a:lnTo>
                  <a:pt x="0" y="45228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127" y="2003678"/>
            <a:ext cx="6982459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R="293941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 3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4776470">
              <a:lnSpc>
                <a:spcPct val="100000"/>
              </a:lnSpc>
              <a:tabLst>
                <a:tab pos="487680" algn="l"/>
              </a:tabLst>
            </a:pPr>
            <a:r>
              <a:rPr sz="1600" dirty="0">
                <a:latin typeface="Courier New"/>
                <a:cs typeface="Courier New"/>
              </a:rPr>
              <a:t>4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quad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487680" indent="-4883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6"/>
              <a:tabLst>
                <a:tab pos="487680" algn="l"/>
                <a:tab pos="488315" algn="l"/>
              </a:tabLst>
            </a:pP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imprime uma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msg e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1o.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600">
              <a:latin typeface="Courier New"/>
              <a:cs typeface="Courier New"/>
            </a:endParaRPr>
          </a:p>
          <a:p>
            <a:pPr marL="487680" indent="-488315">
              <a:lnSpc>
                <a:spcPct val="100000"/>
              </a:lnSpc>
              <a:buAutoNum type="arabicPlain" startAt="6"/>
              <a:tabLst>
                <a:tab pos="487680" algn="l"/>
                <a:tab pos="488315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87045" indent="-487680">
              <a:lnSpc>
                <a:spcPct val="100000"/>
              </a:lnSpc>
              <a:buAutoNum type="arabicPlain" startAt="6"/>
              <a:tabLst>
                <a:tab pos="487045" algn="l"/>
                <a:tab pos="4876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R="4407535">
              <a:lnSpc>
                <a:spcPct val="100000"/>
              </a:lnSpc>
              <a:tabLst>
                <a:tab pos="487680" algn="l"/>
              </a:tabLst>
            </a:pPr>
            <a:r>
              <a:rPr sz="1600" spc="-5" dirty="0"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30885" indent="-731520">
              <a:lnSpc>
                <a:spcPct val="100000"/>
              </a:lnSpc>
              <a:buAutoNum type="arabicPlain" startAt="12"/>
              <a:tabLst>
                <a:tab pos="730885" algn="l"/>
                <a:tab pos="731520" algn="l"/>
              </a:tabLst>
            </a:pPr>
            <a:r>
              <a:rPr sz="1600" spc="-5" dirty="0">
                <a:latin typeface="Courier New"/>
                <a:cs typeface="Courier New"/>
              </a:rPr>
              <a:t>quad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730885" algn="l"/>
                <a:tab pos="73152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"Quadrado 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quad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00" spc="-5" dirty="0">
                <a:latin typeface="Courier New"/>
                <a:cs typeface="Courier New"/>
              </a:rPr>
              <a:t> 14</a:t>
            </a:r>
            <a:endParaRPr sz="1600">
              <a:latin typeface="Courier New"/>
              <a:cs typeface="Courier New"/>
            </a:endParaRPr>
          </a:p>
          <a:p>
            <a:pPr marL="730885" indent="-731520">
              <a:lnSpc>
                <a:spcPct val="100000"/>
              </a:lnSpc>
              <a:buAutoNum type="arabicPlain" startAt="15"/>
              <a:tabLst>
                <a:tab pos="730885" algn="l"/>
                <a:tab pos="73152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30885" indent="-731520">
              <a:lnSpc>
                <a:spcPct val="100000"/>
              </a:lnSpc>
              <a:buAutoNum type="arabicPlain" startAt="15"/>
              <a:tabLst>
                <a:tab pos="730885" algn="l"/>
                <a:tab pos="73152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609600" algn="l"/>
              </a:tabLst>
            </a:pPr>
            <a:r>
              <a:rPr sz="1600" spc="-5" dirty="0">
                <a:latin typeface="Courier New"/>
                <a:cs typeface="Courier New"/>
              </a:rPr>
              <a:t>17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pos="490220" algn="l"/>
              </a:tabLst>
            </a:pPr>
            <a:r>
              <a:rPr sz="1600" spc="-5" dirty="0">
                <a:latin typeface="Courier New"/>
                <a:cs typeface="Courier New"/>
              </a:rPr>
              <a:t>18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8" y="1149984"/>
            <a:ext cx="611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Quesitos </a:t>
            </a:r>
            <a:r>
              <a:rPr sz="3000" spc="-10" dirty="0">
                <a:latin typeface="Arial"/>
                <a:cs typeface="Arial"/>
              </a:rPr>
              <a:t>importantes </a:t>
            </a:r>
            <a:r>
              <a:rPr sz="3000" spc="-5" dirty="0">
                <a:latin typeface="Arial"/>
                <a:cs typeface="Arial"/>
              </a:rPr>
              <a:t>em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repetições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2225" y="1916176"/>
            <a:ext cx="2592705" cy="1478280"/>
          </a:xfrm>
          <a:custGeom>
            <a:avLst/>
            <a:gdLst/>
            <a:ahLst/>
            <a:cxnLst/>
            <a:rect l="l" t="t" r="r" b="b"/>
            <a:pathLst>
              <a:path w="2592704" h="1478279">
                <a:moveTo>
                  <a:pt x="2592451" y="0"/>
                </a:moveTo>
                <a:lnTo>
                  <a:pt x="0" y="0"/>
                </a:lnTo>
                <a:lnTo>
                  <a:pt x="0" y="1477899"/>
                </a:lnTo>
                <a:lnTo>
                  <a:pt x="2592451" y="1477899"/>
                </a:lnTo>
                <a:lnTo>
                  <a:pt x="2592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8925" y="1958911"/>
          <a:ext cx="8773158" cy="452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55"/>
                <a:gridCol w="1242694"/>
                <a:gridCol w="1451609"/>
              </a:tblGrid>
              <a:tr h="14224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19443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37814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quad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14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imprime uma </a:t>
                      </a:r>
                      <a:r>
                        <a:rPr sz="160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msg e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le </a:t>
                      </a:r>
                      <a:r>
                        <a:rPr sz="160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o 1o.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Inteiro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 marR="94615">
                        <a:lnSpc>
                          <a:spcPts val="1970"/>
                        </a:lnSpc>
                      </a:pPr>
                      <a:r>
                        <a:rPr sz="1800" b="1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Condição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Teste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norma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envolve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ao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variável.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620" marR="345440" indent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lmente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088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inteiro:</a:t>
                      </a:r>
                      <a:r>
                        <a:rPr sz="16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98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57848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146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792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4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967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8223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quad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030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8223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"Quadrado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{1}"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quad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71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34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8223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inteiro: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178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10"/>
                        </a:lnSpc>
                        <a:tabLst>
                          <a:tab pos="82232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	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5062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05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2676">
                <a:tc gridSpan="2">
                  <a:txBody>
                    <a:bodyPr/>
                    <a:lstStyle/>
                    <a:p>
                      <a:pPr marL="90805" marR="94615">
                        <a:lnSpc>
                          <a:spcPts val="1714"/>
                        </a:lnSpc>
                        <a:tabLst>
                          <a:tab pos="5816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18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609725" y="2205101"/>
            <a:ext cx="4762500" cy="2313305"/>
            <a:chOff x="1609725" y="2205101"/>
            <a:chExt cx="4762500" cy="2313305"/>
          </a:xfrm>
        </p:grpSpPr>
        <p:sp>
          <p:nvSpPr>
            <p:cNvPr id="7" name="object 7"/>
            <p:cNvSpPr/>
            <p:nvPr/>
          </p:nvSpPr>
          <p:spPr>
            <a:xfrm>
              <a:off x="1619250" y="4221226"/>
              <a:ext cx="1151255" cy="287655"/>
            </a:xfrm>
            <a:custGeom>
              <a:avLst/>
              <a:gdLst/>
              <a:ahLst/>
              <a:cxnLst/>
              <a:rect l="l" t="t" r="r" b="b"/>
              <a:pathLst>
                <a:path w="1151255" h="287654">
                  <a:moveTo>
                    <a:pt x="0" y="47879"/>
                  </a:moveTo>
                  <a:lnTo>
                    <a:pt x="3766" y="29200"/>
                  </a:lnTo>
                  <a:lnTo>
                    <a:pt x="14033" y="13985"/>
                  </a:lnTo>
                  <a:lnTo>
                    <a:pt x="29253" y="3748"/>
                  </a:lnTo>
                  <a:lnTo>
                    <a:pt x="47879" y="0"/>
                  </a:lnTo>
                  <a:lnTo>
                    <a:pt x="1102995" y="0"/>
                  </a:lnTo>
                  <a:lnTo>
                    <a:pt x="1121693" y="3748"/>
                  </a:lnTo>
                  <a:lnTo>
                    <a:pt x="1136951" y="13985"/>
                  </a:lnTo>
                  <a:lnTo>
                    <a:pt x="1147232" y="29200"/>
                  </a:lnTo>
                  <a:lnTo>
                    <a:pt x="1151001" y="47879"/>
                  </a:lnTo>
                  <a:lnTo>
                    <a:pt x="1151001" y="239394"/>
                  </a:lnTo>
                  <a:lnTo>
                    <a:pt x="1147232" y="258020"/>
                  </a:lnTo>
                  <a:lnTo>
                    <a:pt x="1136951" y="273240"/>
                  </a:lnTo>
                  <a:lnTo>
                    <a:pt x="1121693" y="283507"/>
                  </a:lnTo>
                  <a:lnTo>
                    <a:pt x="1102995" y="287274"/>
                  </a:lnTo>
                  <a:lnTo>
                    <a:pt x="47879" y="287274"/>
                  </a:lnTo>
                  <a:lnTo>
                    <a:pt x="29253" y="283507"/>
                  </a:lnTo>
                  <a:lnTo>
                    <a:pt x="14033" y="273240"/>
                  </a:lnTo>
                  <a:lnTo>
                    <a:pt x="3766" y="258020"/>
                  </a:lnTo>
                  <a:lnTo>
                    <a:pt x="0" y="239394"/>
                  </a:lnTo>
                  <a:lnTo>
                    <a:pt x="0" y="4787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5297" y="2205101"/>
              <a:ext cx="3607435" cy="2169160"/>
            </a:xfrm>
            <a:custGeom>
              <a:avLst/>
              <a:gdLst/>
              <a:ahLst/>
              <a:cxnLst/>
              <a:rect l="l" t="t" r="r" b="b"/>
              <a:pathLst>
                <a:path w="3607435" h="2169160">
                  <a:moveTo>
                    <a:pt x="3536675" y="30947"/>
                  </a:moveTo>
                  <a:lnTo>
                    <a:pt x="0" y="2152396"/>
                  </a:lnTo>
                  <a:lnTo>
                    <a:pt x="9778" y="2168652"/>
                  </a:lnTo>
                  <a:lnTo>
                    <a:pt x="3546505" y="47299"/>
                  </a:lnTo>
                  <a:lnTo>
                    <a:pt x="3536675" y="30947"/>
                  </a:lnTo>
                  <a:close/>
                </a:path>
                <a:path w="3607435" h="2169160">
                  <a:moveTo>
                    <a:pt x="3591390" y="24384"/>
                  </a:moveTo>
                  <a:lnTo>
                    <a:pt x="3547617" y="24384"/>
                  </a:lnTo>
                  <a:lnTo>
                    <a:pt x="3557397" y="40766"/>
                  </a:lnTo>
                  <a:lnTo>
                    <a:pt x="3546505" y="47299"/>
                  </a:lnTo>
                  <a:lnTo>
                    <a:pt x="3561206" y="71754"/>
                  </a:lnTo>
                  <a:lnTo>
                    <a:pt x="3591390" y="24384"/>
                  </a:lnTo>
                  <a:close/>
                </a:path>
                <a:path w="3607435" h="2169160">
                  <a:moveTo>
                    <a:pt x="3547617" y="24384"/>
                  </a:moveTo>
                  <a:lnTo>
                    <a:pt x="3536675" y="30947"/>
                  </a:lnTo>
                  <a:lnTo>
                    <a:pt x="3546505" y="47299"/>
                  </a:lnTo>
                  <a:lnTo>
                    <a:pt x="3557397" y="40766"/>
                  </a:lnTo>
                  <a:lnTo>
                    <a:pt x="3547617" y="24384"/>
                  </a:lnTo>
                  <a:close/>
                </a:path>
                <a:path w="3607435" h="2169160">
                  <a:moveTo>
                    <a:pt x="3606927" y="0"/>
                  </a:moveTo>
                  <a:lnTo>
                    <a:pt x="3521964" y="6476"/>
                  </a:lnTo>
                  <a:lnTo>
                    <a:pt x="3536675" y="30947"/>
                  </a:lnTo>
                  <a:lnTo>
                    <a:pt x="3547617" y="24384"/>
                  </a:lnTo>
                  <a:lnTo>
                    <a:pt x="3591390" y="24384"/>
                  </a:lnTo>
                  <a:lnTo>
                    <a:pt x="36069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87" y="1847786"/>
            <a:ext cx="7219950" cy="4770755"/>
          </a:xfrm>
          <a:custGeom>
            <a:avLst/>
            <a:gdLst/>
            <a:ahLst/>
            <a:cxnLst/>
            <a:rect l="l" t="t" r="r" b="b"/>
            <a:pathLst>
              <a:path w="7219950" h="4770755">
                <a:moveTo>
                  <a:pt x="0" y="4770501"/>
                </a:moveTo>
                <a:lnTo>
                  <a:pt x="7219950" y="4770501"/>
                </a:lnTo>
                <a:lnTo>
                  <a:pt x="7219950" y="0"/>
                </a:lnTo>
                <a:lnTo>
                  <a:pt x="0" y="0"/>
                </a:lnTo>
                <a:lnTo>
                  <a:pt x="0" y="47705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427" y="1881759"/>
            <a:ext cx="4060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3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4496" y="3392166"/>
            <a:ext cx="109982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65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r>
              <a:rPr sz="1600" spc="-5" dirty="0">
                <a:latin typeface="Courier New"/>
                <a:cs typeface="Courier New"/>
              </a:rPr>
              <a:t>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</a:t>
            </a:r>
            <a:r>
              <a:rPr sz="1600" spc="1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27" y="2613659"/>
            <a:ext cx="5895340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665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600" dirty="0">
                <a:latin typeface="Courier New"/>
                <a:cs typeface="Courier New"/>
              </a:rPr>
              <a:t>4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quad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500380" algn="l"/>
                <a:tab pos="501015" algn="l"/>
              </a:tabLst>
            </a:pP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imprime uma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msg e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1o.</a:t>
            </a:r>
            <a:r>
              <a:rPr sz="1600" spc="-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AutoNum type="arabicPlain" startAt="6"/>
              <a:tabLst>
                <a:tab pos="500380" algn="l"/>
                <a:tab pos="501015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endParaRPr sz="1600">
              <a:latin typeface="Courier New"/>
              <a:cs typeface="Courier New"/>
            </a:endParaRPr>
          </a:p>
          <a:p>
            <a:pPr marL="12700" marR="248920">
              <a:lnSpc>
                <a:spcPct val="100000"/>
              </a:lnSpc>
              <a:buAutoNum type="arabicPlain" startAt="6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3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 indent="-731520">
              <a:lnSpc>
                <a:spcPct val="100000"/>
              </a:lnSpc>
              <a:buAutoNum type="arabicPlain" startAt="12"/>
              <a:tabLst>
                <a:tab pos="743585" algn="l"/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quad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743585" indent="-731520">
              <a:lnSpc>
                <a:spcPct val="100000"/>
              </a:lnSpc>
              <a:buAutoNum type="arabicPlain" startAt="12"/>
              <a:tabLst>
                <a:tab pos="743585" algn="l"/>
                <a:tab pos="744220" algn="l"/>
              </a:tabLst>
            </a:pPr>
            <a:r>
              <a:rPr sz="1600" dirty="0">
                <a:latin typeface="Courier New"/>
                <a:cs typeface="Courier New"/>
              </a:rPr>
              <a:t>Console.WriteLine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427" y="5296916"/>
            <a:ext cx="663194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 indent="-731520">
              <a:lnSpc>
                <a:spcPct val="100000"/>
              </a:lnSpc>
              <a:spcBef>
                <a:spcPts val="100"/>
              </a:spcBef>
              <a:buAutoNum type="arabicPlain" startAt="15"/>
              <a:tabLst>
                <a:tab pos="743585" algn="l"/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</a:t>
            </a:r>
            <a:r>
              <a:rPr sz="1600" spc="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741680">
              <a:lnSpc>
                <a:spcPct val="100000"/>
              </a:lnSpc>
              <a:buAutoNum type="arabicPlain" startAt="15"/>
              <a:tabLst>
                <a:tab pos="622300" algn="l"/>
                <a:tab pos="743585" algn="l"/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600" spc="-5" dirty="0">
                <a:latin typeface="Courier New"/>
                <a:cs typeface="Courier New"/>
              </a:rPr>
              <a:t> 17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02920" algn="l"/>
              </a:tabLst>
            </a:pPr>
            <a:r>
              <a:rPr sz="1600" spc="-5" dirty="0">
                <a:latin typeface="Courier New"/>
                <a:cs typeface="Courier New"/>
              </a:rPr>
              <a:t>18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628" y="1149984"/>
            <a:ext cx="611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Quesitos </a:t>
            </a:r>
            <a:r>
              <a:rPr sz="3000" spc="-10" dirty="0">
                <a:latin typeface="Arial"/>
                <a:cs typeface="Arial"/>
              </a:rPr>
              <a:t>importantes </a:t>
            </a:r>
            <a:r>
              <a:rPr sz="3000" spc="-5" dirty="0">
                <a:latin typeface="Arial"/>
                <a:cs typeface="Arial"/>
              </a:rPr>
              <a:t>em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repetições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59525" y="1903476"/>
            <a:ext cx="2618105" cy="3441700"/>
            <a:chOff x="6359525" y="1903476"/>
            <a:chExt cx="2618105" cy="3441700"/>
          </a:xfrm>
        </p:grpSpPr>
        <p:sp>
          <p:nvSpPr>
            <p:cNvPr id="10" name="object 10"/>
            <p:cNvSpPr/>
            <p:nvPr/>
          </p:nvSpPr>
          <p:spPr>
            <a:xfrm>
              <a:off x="6372225" y="1916176"/>
              <a:ext cx="2592705" cy="3416300"/>
            </a:xfrm>
            <a:custGeom>
              <a:avLst/>
              <a:gdLst/>
              <a:ahLst/>
              <a:cxnLst/>
              <a:rect l="l" t="t" r="r" b="b"/>
              <a:pathLst>
                <a:path w="2592704" h="3416300">
                  <a:moveTo>
                    <a:pt x="2592451" y="0"/>
                  </a:moveTo>
                  <a:lnTo>
                    <a:pt x="0" y="0"/>
                  </a:lnTo>
                  <a:lnTo>
                    <a:pt x="0" y="3416300"/>
                  </a:lnTo>
                  <a:lnTo>
                    <a:pt x="2592451" y="3416300"/>
                  </a:lnTo>
                  <a:lnTo>
                    <a:pt x="2592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2225" y="1916176"/>
              <a:ext cx="2592705" cy="3416300"/>
            </a:xfrm>
            <a:custGeom>
              <a:avLst/>
              <a:gdLst/>
              <a:ahLst/>
              <a:cxnLst/>
              <a:rect l="l" t="t" r="r" b="b"/>
              <a:pathLst>
                <a:path w="2592704" h="3416300">
                  <a:moveTo>
                    <a:pt x="0" y="3416300"/>
                  </a:moveTo>
                  <a:lnTo>
                    <a:pt x="2592451" y="3416300"/>
                  </a:lnTo>
                  <a:lnTo>
                    <a:pt x="2592451" y="0"/>
                  </a:lnTo>
                  <a:lnTo>
                    <a:pt x="0" y="0"/>
                  </a:lnTo>
                  <a:lnTo>
                    <a:pt x="0" y="3416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52870" y="1934527"/>
            <a:ext cx="895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2870" y="2209165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Teste </a:t>
            </a:r>
            <a:r>
              <a:rPr sz="1800" spc="-10" dirty="0">
                <a:latin typeface="Calibri"/>
                <a:cs typeface="Calibri"/>
              </a:rPr>
              <a:t>normalmente  </a:t>
            </a:r>
            <a:r>
              <a:rPr sz="1800" spc="-15" dirty="0">
                <a:latin typeface="Calibri"/>
                <a:cs typeface="Calibri"/>
              </a:rPr>
              <a:t>envolve </a:t>
            </a: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menos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2870" y="2757741"/>
            <a:ext cx="79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á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870" y="3306698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</a:t>
            </a:r>
            <a:r>
              <a:rPr sz="1800" b="1" i="1" spc="-10" dirty="0">
                <a:latin typeface="Calibri"/>
                <a:cs typeface="Calibri"/>
              </a:rPr>
              <a:t>n</a:t>
            </a:r>
            <a:r>
              <a:rPr sz="1800" b="1" i="1" dirty="0">
                <a:latin typeface="Calibri"/>
                <a:cs typeface="Calibri"/>
              </a:rPr>
              <a:t>ic</a:t>
            </a:r>
            <a:r>
              <a:rPr sz="1800" b="1" i="1" spc="-10" dirty="0">
                <a:latin typeface="Calibri"/>
                <a:cs typeface="Calibri"/>
              </a:rPr>
              <a:t>i</a:t>
            </a:r>
            <a:r>
              <a:rPr sz="1800" b="1" i="1" spc="5" dirty="0">
                <a:latin typeface="Calibri"/>
                <a:cs typeface="Calibri"/>
              </a:rPr>
              <a:t>a</a:t>
            </a:r>
            <a:r>
              <a:rPr sz="1800" b="1" i="1" dirty="0">
                <a:latin typeface="Calibri"/>
                <a:cs typeface="Calibri"/>
              </a:rPr>
              <a:t>l</a:t>
            </a:r>
            <a:r>
              <a:rPr sz="1800" b="1" i="1" spc="-5" dirty="0">
                <a:latin typeface="Calibri"/>
                <a:cs typeface="Calibri"/>
              </a:rPr>
              <a:t>i</a:t>
            </a:r>
            <a:r>
              <a:rPr sz="1800" b="1" i="1" spc="-20" dirty="0">
                <a:latin typeface="Calibri"/>
                <a:cs typeface="Calibri"/>
              </a:rPr>
              <a:t>z</a:t>
            </a:r>
            <a:r>
              <a:rPr sz="1800" b="1" i="1" spc="5" dirty="0">
                <a:latin typeface="Calibri"/>
                <a:cs typeface="Calibri"/>
              </a:rPr>
              <a:t>a</a:t>
            </a:r>
            <a:r>
              <a:rPr sz="1800" b="1" i="1" spc="-25" dirty="0">
                <a:latin typeface="Calibri"/>
                <a:cs typeface="Calibri"/>
              </a:rPr>
              <a:t>ç</a:t>
            </a:r>
            <a:r>
              <a:rPr sz="1800" b="1" i="1" spc="5" dirty="0">
                <a:latin typeface="Calibri"/>
                <a:cs typeface="Calibri"/>
              </a:rPr>
              <a:t>ã</a:t>
            </a:r>
            <a:r>
              <a:rPr sz="1800" b="1" i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63665" y="3572255"/>
            <a:ext cx="1163320" cy="15240"/>
          </a:xfrm>
          <a:custGeom>
            <a:avLst/>
            <a:gdLst/>
            <a:ahLst/>
            <a:cxnLst/>
            <a:rect l="l" t="t" r="r" b="b"/>
            <a:pathLst>
              <a:path w="1163320" h="15239">
                <a:moveTo>
                  <a:pt x="1163319" y="0"/>
                </a:moveTo>
                <a:lnTo>
                  <a:pt x="0" y="0"/>
                </a:lnTo>
                <a:lnTo>
                  <a:pt x="0" y="15240"/>
                </a:lnTo>
                <a:lnTo>
                  <a:pt x="1163319" y="15240"/>
                </a:lnTo>
                <a:lnTo>
                  <a:pt x="116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52870" y="3581082"/>
            <a:ext cx="23977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Toda </a:t>
            </a:r>
            <a:r>
              <a:rPr sz="1800" spc="-15" dirty="0">
                <a:latin typeface="Calibri"/>
                <a:cs typeface="Calibri"/>
              </a:rPr>
              <a:t>variável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condição  precisa </a:t>
            </a:r>
            <a:r>
              <a:rPr sz="1800" spc="-5" dirty="0">
                <a:latin typeface="Calibri"/>
                <a:cs typeface="Calibri"/>
              </a:rPr>
              <a:t>ser inicializada  </a:t>
            </a:r>
            <a:r>
              <a:rPr sz="1800" spc="-15" dirty="0">
                <a:latin typeface="Calibri"/>
                <a:cs typeface="Calibri"/>
              </a:rPr>
              <a:t>antes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15" dirty="0">
                <a:latin typeface="Calibri"/>
                <a:cs typeface="Calibri"/>
              </a:rPr>
              <a:t>laço, </a:t>
            </a:r>
            <a:r>
              <a:rPr sz="1800" spc="-20" dirty="0">
                <a:latin typeface="Calibri"/>
                <a:cs typeface="Calibri"/>
              </a:rPr>
              <a:t>através </a:t>
            </a:r>
            <a:r>
              <a:rPr sz="1800" spc="-5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atribuição ou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leitura.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6125" y="3519423"/>
            <a:ext cx="5626100" cy="351155"/>
            <a:chOff x="746125" y="3519423"/>
            <a:chExt cx="5626100" cy="351155"/>
          </a:xfrm>
        </p:grpSpPr>
        <p:sp>
          <p:nvSpPr>
            <p:cNvPr id="19" name="object 19"/>
            <p:cNvSpPr/>
            <p:nvPr/>
          </p:nvSpPr>
          <p:spPr>
            <a:xfrm>
              <a:off x="755650" y="3598925"/>
              <a:ext cx="5256530" cy="262255"/>
            </a:xfrm>
            <a:custGeom>
              <a:avLst/>
              <a:gdLst/>
              <a:ahLst/>
              <a:cxnLst/>
              <a:rect l="l" t="t" r="r" b="b"/>
              <a:pathLst>
                <a:path w="5256530" h="262254">
                  <a:moveTo>
                    <a:pt x="0" y="43561"/>
                  </a:moveTo>
                  <a:lnTo>
                    <a:pt x="3430" y="26574"/>
                  </a:lnTo>
                  <a:lnTo>
                    <a:pt x="12787" y="12731"/>
                  </a:lnTo>
                  <a:lnTo>
                    <a:pt x="26665" y="3413"/>
                  </a:lnTo>
                  <a:lnTo>
                    <a:pt x="43662" y="0"/>
                  </a:lnTo>
                  <a:lnTo>
                    <a:pt x="5212588" y="0"/>
                  </a:lnTo>
                  <a:lnTo>
                    <a:pt x="5229594" y="3413"/>
                  </a:lnTo>
                  <a:lnTo>
                    <a:pt x="5243480" y="12731"/>
                  </a:lnTo>
                  <a:lnTo>
                    <a:pt x="5252843" y="26574"/>
                  </a:lnTo>
                  <a:lnTo>
                    <a:pt x="5256276" y="43561"/>
                  </a:lnTo>
                  <a:lnTo>
                    <a:pt x="5256276" y="218186"/>
                  </a:lnTo>
                  <a:lnTo>
                    <a:pt x="5252843" y="235192"/>
                  </a:lnTo>
                  <a:lnTo>
                    <a:pt x="5243480" y="249078"/>
                  </a:lnTo>
                  <a:lnTo>
                    <a:pt x="5229594" y="258441"/>
                  </a:lnTo>
                  <a:lnTo>
                    <a:pt x="5212588" y="261874"/>
                  </a:lnTo>
                  <a:lnTo>
                    <a:pt x="43662" y="261874"/>
                  </a:lnTo>
                  <a:lnTo>
                    <a:pt x="26665" y="258441"/>
                  </a:lnTo>
                  <a:lnTo>
                    <a:pt x="12787" y="249078"/>
                  </a:lnTo>
                  <a:lnTo>
                    <a:pt x="3430" y="235192"/>
                  </a:lnTo>
                  <a:lnTo>
                    <a:pt x="0" y="218186"/>
                  </a:lnTo>
                  <a:lnTo>
                    <a:pt x="0" y="43561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7100" y="3519423"/>
              <a:ext cx="365125" cy="219710"/>
            </a:xfrm>
            <a:custGeom>
              <a:avLst/>
              <a:gdLst/>
              <a:ahLst/>
              <a:cxnLst/>
              <a:rect l="l" t="t" r="r" b="b"/>
              <a:pathLst>
                <a:path w="365125" h="219710">
                  <a:moveTo>
                    <a:pt x="294610" y="30416"/>
                  </a:moveTo>
                  <a:lnTo>
                    <a:pt x="0" y="202945"/>
                  </a:lnTo>
                  <a:lnTo>
                    <a:pt x="9525" y="219456"/>
                  </a:lnTo>
                  <a:lnTo>
                    <a:pt x="304181" y="46777"/>
                  </a:lnTo>
                  <a:lnTo>
                    <a:pt x="294610" y="30416"/>
                  </a:lnTo>
                  <a:close/>
                </a:path>
                <a:path w="365125" h="219710">
                  <a:moveTo>
                    <a:pt x="349520" y="24002"/>
                  </a:moveTo>
                  <a:lnTo>
                    <a:pt x="305562" y="24002"/>
                  </a:lnTo>
                  <a:lnTo>
                    <a:pt x="315087" y="40386"/>
                  </a:lnTo>
                  <a:lnTo>
                    <a:pt x="304181" y="46777"/>
                  </a:lnTo>
                  <a:lnTo>
                    <a:pt x="318642" y="71500"/>
                  </a:lnTo>
                  <a:lnTo>
                    <a:pt x="349520" y="24002"/>
                  </a:lnTo>
                  <a:close/>
                </a:path>
                <a:path w="365125" h="219710">
                  <a:moveTo>
                    <a:pt x="305562" y="24002"/>
                  </a:moveTo>
                  <a:lnTo>
                    <a:pt x="294610" y="30416"/>
                  </a:lnTo>
                  <a:lnTo>
                    <a:pt x="304181" y="46777"/>
                  </a:lnTo>
                  <a:lnTo>
                    <a:pt x="315087" y="40386"/>
                  </a:lnTo>
                  <a:lnTo>
                    <a:pt x="305562" y="24002"/>
                  </a:lnTo>
                  <a:close/>
                </a:path>
                <a:path w="365125" h="219710">
                  <a:moveTo>
                    <a:pt x="365125" y="0"/>
                  </a:moveTo>
                  <a:lnTo>
                    <a:pt x="280162" y="5714"/>
                  </a:lnTo>
                  <a:lnTo>
                    <a:pt x="294610" y="30416"/>
                  </a:lnTo>
                  <a:lnTo>
                    <a:pt x="305562" y="24002"/>
                  </a:lnTo>
                  <a:lnTo>
                    <a:pt x="349520" y="24002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87" y="1847786"/>
            <a:ext cx="7219950" cy="4770755"/>
          </a:xfrm>
          <a:custGeom>
            <a:avLst/>
            <a:gdLst/>
            <a:ahLst/>
            <a:cxnLst/>
            <a:rect l="l" t="t" r="r" b="b"/>
            <a:pathLst>
              <a:path w="7219950" h="4770755">
                <a:moveTo>
                  <a:pt x="0" y="4770501"/>
                </a:moveTo>
                <a:lnTo>
                  <a:pt x="7219950" y="4770501"/>
                </a:lnTo>
                <a:lnTo>
                  <a:pt x="7219950" y="0"/>
                </a:lnTo>
                <a:lnTo>
                  <a:pt x="0" y="0"/>
                </a:lnTo>
                <a:lnTo>
                  <a:pt x="0" y="47705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427" y="1881759"/>
            <a:ext cx="4060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3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907" y="5296916"/>
            <a:ext cx="516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</a:t>
            </a:r>
            <a:r>
              <a:rPr sz="16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inteir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857" y="3392166"/>
            <a:ext cx="1101725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65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">
              <a:lnSpc>
                <a:spcPct val="100000"/>
              </a:lnSpc>
              <a:spcBef>
                <a:spcPts val="1445"/>
              </a:spcBef>
            </a:pPr>
            <a:r>
              <a:rPr sz="1600" spc="-5" dirty="0">
                <a:latin typeface="Courier New"/>
                <a:cs typeface="Courier New"/>
              </a:rPr>
              <a:t>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</a:t>
            </a:r>
            <a:r>
              <a:rPr sz="1600" spc="1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o:</a:t>
            </a:r>
            <a:r>
              <a:rPr sz="16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907" y="5540692"/>
            <a:ext cx="5163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427" y="2613659"/>
            <a:ext cx="5895340" cy="368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665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600" dirty="0">
                <a:latin typeface="Courier New"/>
                <a:cs typeface="Courier New"/>
              </a:rPr>
              <a:t>4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quad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500380" algn="l"/>
                <a:tab pos="501015" algn="l"/>
              </a:tabLst>
            </a:pP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imprime uma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msg e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1o.</a:t>
            </a:r>
            <a:r>
              <a:rPr sz="1600" spc="-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Inteiro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AutoNum type="arabicPlain" startAt="6"/>
              <a:tabLst>
                <a:tab pos="500380" algn="l"/>
                <a:tab pos="501015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endParaRPr sz="1600">
              <a:latin typeface="Courier New"/>
              <a:cs typeface="Courier New"/>
            </a:endParaRPr>
          </a:p>
          <a:p>
            <a:pPr marL="12700" marR="248920">
              <a:lnSpc>
                <a:spcPct val="100000"/>
              </a:lnSpc>
              <a:buAutoNum type="arabicPlain" startAt="6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3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 indent="-731520">
              <a:lnSpc>
                <a:spcPct val="100000"/>
              </a:lnSpc>
              <a:buAutoNum type="arabicPlain" startAt="12"/>
              <a:tabLst>
                <a:tab pos="743585" algn="l"/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quad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743585" indent="-731520">
              <a:lnSpc>
                <a:spcPct val="100000"/>
              </a:lnSpc>
              <a:buAutoNum type="arabicPlain" startAt="12"/>
              <a:tabLst>
                <a:tab pos="743585" algn="l"/>
                <a:tab pos="744220" algn="l"/>
              </a:tabLst>
            </a:pPr>
            <a:r>
              <a:rPr sz="1600" dirty="0">
                <a:latin typeface="Courier New"/>
                <a:cs typeface="Courier New"/>
              </a:rPr>
              <a:t>Console.WriteLine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{1}"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17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02920" algn="l"/>
              </a:tabLst>
            </a:pPr>
            <a:r>
              <a:rPr sz="1600" spc="-5" dirty="0">
                <a:latin typeface="Courier New"/>
                <a:cs typeface="Courier New"/>
              </a:rPr>
              <a:t>18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628" y="1149984"/>
            <a:ext cx="611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Quesitos </a:t>
            </a:r>
            <a:r>
              <a:rPr sz="3000" spc="-10" dirty="0">
                <a:latin typeface="Arial"/>
                <a:cs typeface="Arial"/>
              </a:rPr>
              <a:t>importantes </a:t>
            </a:r>
            <a:r>
              <a:rPr sz="3000" spc="-5" dirty="0">
                <a:latin typeface="Arial"/>
                <a:cs typeface="Arial"/>
              </a:rPr>
              <a:t>em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repetições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59525" y="1903412"/>
            <a:ext cx="2618105" cy="4549775"/>
            <a:chOff x="6359525" y="1903412"/>
            <a:chExt cx="2618105" cy="4549775"/>
          </a:xfrm>
        </p:grpSpPr>
        <p:sp>
          <p:nvSpPr>
            <p:cNvPr id="11" name="object 11"/>
            <p:cNvSpPr/>
            <p:nvPr/>
          </p:nvSpPr>
          <p:spPr>
            <a:xfrm>
              <a:off x="6372225" y="1916112"/>
              <a:ext cx="2592705" cy="4524375"/>
            </a:xfrm>
            <a:custGeom>
              <a:avLst/>
              <a:gdLst/>
              <a:ahLst/>
              <a:cxnLst/>
              <a:rect l="l" t="t" r="r" b="b"/>
              <a:pathLst>
                <a:path w="2592704" h="4524375">
                  <a:moveTo>
                    <a:pt x="2592451" y="0"/>
                  </a:moveTo>
                  <a:lnTo>
                    <a:pt x="0" y="0"/>
                  </a:lnTo>
                  <a:lnTo>
                    <a:pt x="0" y="4524375"/>
                  </a:lnTo>
                  <a:lnTo>
                    <a:pt x="2592451" y="4524375"/>
                  </a:lnTo>
                  <a:lnTo>
                    <a:pt x="2592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2225" y="1916112"/>
              <a:ext cx="2592705" cy="4524375"/>
            </a:xfrm>
            <a:custGeom>
              <a:avLst/>
              <a:gdLst/>
              <a:ahLst/>
              <a:cxnLst/>
              <a:rect l="l" t="t" r="r" b="b"/>
              <a:pathLst>
                <a:path w="2592704" h="4524375">
                  <a:moveTo>
                    <a:pt x="0" y="4524375"/>
                  </a:moveTo>
                  <a:lnTo>
                    <a:pt x="2592451" y="4524375"/>
                  </a:lnTo>
                  <a:lnTo>
                    <a:pt x="2592451" y="0"/>
                  </a:lnTo>
                  <a:lnTo>
                    <a:pt x="0" y="0"/>
                  </a:lnTo>
                  <a:lnTo>
                    <a:pt x="0" y="45243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2870" y="1934527"/>
            <a:ext cx="895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2870" y="2209165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Teste </a:t>
            </a:r>
            <a:r>
              <a:rPr sz="1800" spc="-10" dirty="0">
                <a:latin typeface="Calibri"/>
                <a:cs typeface="Calibri"/>
              </a:rPr>
              <a:t>normalmente  </a:t>
            </a:r>
            <a:r>
              <a:rPr sz="1800" spc="-15" dirty="0">
                <a:latin typeface="Calibri"/>
                <a:cs typeface="Calibri"/>
              </a:rPr>
              <a:t>envolve </a:t>
            </a: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menos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870" y="2757741"/>
            <a:ext cx="79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á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2870" y="3306698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</a:t>
            </a:r>
            <a:r>
              <a:rPr sz="1800" b="1" i="1" spc="-10" dirty="0">
                <a:latin typeface="Calibri"/>
                <a:cs typeface="Calibri"/>
              </a:rPr>
              <a:t>n</a:t>
            </a:r>
            <a:r>
              <a:rPr sz="1800" b="1" i="1" dirty="0">
                <a:latin typeface="Calibri"/>
                <a:cs typeface="Calibri"/>
              </a:rPr>
              <a:t>ic</a:t>
            </a:r>
            <a:r>
              <a:rPr sz="1800" b="1" i="1" spc="-10" dirty="0">
                <a:latin typeface="Calibri"/>
                <a:cs typeface="Calibri"/>
              </a:rPr>
              <a:t>i</a:t>
            </a:r>
            <a:r>
              <a:rPr sz="1800" b="1" i="1" spc="5" dirty="0">
                <a:latin typeface="Calibri"/>
                <a:cs typeface="Calibri"/>
              </a:rPr>
              <a:t>a</a:t>
            </a:r>
            <a:r>
              <a:rPr sz="1800" b="1" i="1" dirty="0">
                <a:latin typeface="Calibri"/>
                <a:cs typeface="Calibri"/>
              </a:rPr>
              <a:t>l</a:t>
            </a:r>
            <a:r>
              <a:rPr sz="1800" b="1" i="1" spc="-5" dirty="0">
                <a:latin typeface="Calibri"/>
                <a:cs typeface="Calibri"/>
              </a:rPr>
              <a:t>i</a:t>
            </a:r>
            <a:r>
              <a:rPr sz="1800" b="1" i="1" spc="-20" dirty="0">
                <a:latin typeface="Calibri"/>
                <a:cs typeface="Calibri"/>
              </a:rPr>
              <a:t>z</a:t>
            </a:r>
            <a:r>
              <a:rPr sz="1800" b="1" i="1" spc="5" dirty="0">
                <a:latin typeface="Calibri"/>
                <a:cs typeface="Calibri"/>
              </a:rPr>
              <a:t>a</a:t>
            </a:r>
            <a:r>
              <a:rPr sz="1800" b="1" i="1" spc="-25" dirty="0">
                <a:latin typeface="Calibri"/>
                <a:cs typeface="Calibri"/>
              </a:rPr>
              <a:t>ç</a:t>
            </a:r>
            <a:r>
              <a:rPr sz="1800" b="1" i="1" spc="5" dirty="0">
                <a:latin typeface="Calibri"/>
                <a:cs typeface="Calibri"/>
              </a:rPr>
              <a:t>ã</a:t>
            </a:r>
            <a:r>
              <a:rPr sz="1800" b="1" i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63665" y="3572255"/>
            <a:ext cx="1163320" cy="15240"/>
          </a:xfrm>
          <a:custGeom>
            <a:avLst/>
            <a:gdLst/>
            <a:ahLst/>
            <a:cxnLst/>
            <a:rect l="l" t="t" r="r" b="b"/>
            <a:pathLst>
              <a:path w="1163320" h="15239">
                <a:moveTo>
                  <a:pt x="1163319" y="0"/>
                </a:moveTo>
                <a:lnTo>
                  <a:pt x="0" y="0"/>
                </a:lnTo>
                <a:lnTo>
                  <a:pt x="0" y="15240"/>
                </a:lnTo>
                <a:lnTo>
                  <a:pt x="1163319" y="15240"/>
                </a:lnTo>
                <a:lnTo>
                  <a:pt x="116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52870" y="3581082"/>
            <a:ext cx="23977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Toda </a:t>
            </a:r>
            <a:r>
              <a:rPr sz="1800" spc="-15" dirty="0">
                <a:latin typeface="Calibri"/>
                <a:cs typeface="Calibri"/>
              </a:rPr>
              <a:t>variável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condição  precisa </a:t>
            </a:r>
            <a:r>
              <a:rPr sz="1800" spc="-5" dirty="0">
                <a:latin typeface="Calibri"/>
                <a:cs typeface="Calibri"/>
              </a:rPr>
              <a:t>ser inicializada  </a:t>
            </a:r>
            <a:r>
              <a:rPr sz="1800" spc="-15" dirty="0">
                <a:latin typeface="Calibri"/>
                <a:cs typeface="Calibri"/>
              </a:rPr>
              <a:t>antes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15" dirty="0">
                <a:latin typeface="Calibri"/>
                <a:cs typeface="Calibri"/>
              </a:rPr>
              <a:t>laço, </a:t>
            </a:r>
            <a:r>
              <a:rPr sz="1800" spc="-20" dirty="0">
                <a:latin typeface="Calibri"/>
                <a:cs typeface="Calibri"/>
              </a:rPr>
              <a:t>através </a:t>
            </a:r>
            <a:r>
              <a:rPr sz="1800" spc="-5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atribuição ou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leitura.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2870" y="4953254"/>
            <a:ext cx="2299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Atualização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menos uma </a:t>
            </a:r>
            <a:r>
              <a:rPr sz="1800" spc="-15" dirty="0">
                <a:latin typeface="Calibri"/>
                <a:cs typeface="Calibri"/>
              </a:rPr>
              <a:t>variável 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condição precisa </a:t>
            </a:r>
            <a:r>
              <a:rPr sz="1800" spc="-5" dirty="0">
                <a:latin typeface="Calibri"/>
                <a:cs typeface="Calibri"/>
              </a:rPr>
              <a:t>ser  </a:t>
            </a:r>
            <a:r>
              <a:rPr sz="1800" spc="-10" dirty="0">
                <a:latin typeface="Calibri"/>
                <a:cs typeface="Calibri"/>
              </a:rPr>
              <a:t>atualizada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interior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2870" y="6050915"/>
            <a:ext cx="45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</a:t>
            </a:r>
            <a:r>
              <a:rPr sz="1800" spc="-30" dirty="0">
                <a:latin typeface="Calibri"/>
                <a:cs typeface="Calibri"/>
              </a:rPr>
              <a:t>ç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7275" y="5229225"/>
            <a:ext cx="5459730" cy="586105"/>
            <a:chOff x="1057275" y="5229225"/>
            <a:chExt cx="5459730" cy="586105"/>
          </a:xfrm>
        </p:grpSpPr>
        <p:sp>
          <p:nvSpPr>
            <p:cNvPr id="22" name="object 22"/>
            <p:cNvSpPr/>
            <p:nvPr/>
          </p:nvSpPr>
          <p:spPr>
            <a:xfrm>
              <a:off x="1066800" y="5557900"/>
              <a:ext cx="5161280" cy="247650"/>
            </a:xfrm>
            <a:custGeom>
              <a:avLst/>
              <a:gdLst/>
              <a:ahLst/>
              <a:cxnLst/>
              <a:rect l="l" t="t" r="r" b="b"/>
              <a:pathLst>
                <a:path w="5161280" h="247650">
                  <a:moveTo>
                    <a:pt x="0" y="41211"/>
                  </a:moveTo>
                  <a:lnTo>
                    <a:pt x="3243" y="25154"/>
                  </a:lnTo>
                  <a:lnTo>
                    <a:pt x="12088" y="12057"/>
                  </a:lnTo>
                  <a:lnTo>
                    <a:pt x="25208" y="3233"/>
                  </a:lnTo>
                  <a:lnTo>
                    <a:pt x="41275" y="0"/>
                  </a:lnTo>
                  <a:lnTo>
                    <a:pt x="5119624" y="0"/>
                  </a:lnTo>
                  <a:lnTo>
                    <a:pt x="5135737" y="3233"/>
                  </a:lnTo>
                  <a:lnTo>
                    <a:pt x="5148897" y="12057"/>
                  </a:lnTo>
                  <a:lnTo>
                    <a:pt x="5157771" y="25154"/>
                  </a:lnTo>
                  <a:lnTo>
                    <a:pt x="5161026" y="41211"/>
                  </a:lnTo>
                  <a:lnTo>
                    <a:pt x="5161026" y="206311"/>
                  </a:lnTo>
                  <a:lnTo>
                    <a:pt x="5157771" y="222377"/>
                  </a:lnTo>
                  <a:lnTo>
                    <a:pt x="5148897" y="235497"/>
                  </a:lnTo>
                  <a:lnTo>
                    <a:pt x="5135737" y="244343"/>
                  </a:lnTo>
                  <a:lnTo>
                    <a:pt x="5119624" y="247586"/>
                  </a:lnTo>
                  <a:lnTo>
                    <a:pt x="41275" y="247586"/>
                  </a:lnTo>
                  <a:lnTo>
                    <a:pt x="25208" y="244343"/>
                  </a:lnTo>
                  <a:lnTo>
                    <a:pt x="12088" y="235497"/>
                  </a:lnTo>
                  <a:lnTo>
                    <a:pt x="3243" y="222377"/>
                  </a:lnTo>
                  <a:lnTo>
                    <a:pt x="0" y="206311"/>
                  </a:lnTo>
                  <a:lnTo>
                    <a:pt x="0" y="41211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9697" y="5229225"/>
              <a:ext cx="297180" cy="457834"/>
            </a:xfrm>
            <a:custGeom>
              <a:avLst/>
              <a:gdLst/>
              <a:ahLst/>
              <a:cxnLst/>
              <a:rect l="l" t="t" r="r" b="b"/>
              <a:pathLst>
                <a:path w="297179" h="457835">
                  <a:moveTo>
                    <a:pt x="247942" y="59065"/>
                  </a:moveTo>
                  <a:lnTo>
                    <a:pt x="0" y="447306"/>
                  </a:lnTo>
                  <a:lnTo>
                    <a:pt x="16128" y="457568"/>
                  </a:lnTo>
                  <a:lnTo>
                    <a:pt x="264058" y="69372"/>
                  </a:lnTo>
                  <a:lnTo>
                    <a:pt x="247942" y="59065"/>
                  </a:lnTo>
                  <a:close/>
                </a:path>
                <a:path w="297179" h="457835">
                  <a:moveTo>
                    <a:pt x="291847" y="48387"/>
                  </a:moveTo>
                  <a:lnTo>
                    <a:pt x="254762" y="48387"/>
                  </a:lnTo>
                  <a:lnTo>
                    <a:pt x="270890" y="58674"/>
                  </a:lnTo>
                  <a:lnTo>
                    <a:pt x="264058" y="69372"/>
                  </a:lnTo>
                  <a:lnTo>
                    <a:pt x="288035" y="84709"/>
                  </a:lnTo>
                  <a:lnTo>
                    <a:pt x="291847" y="48387"/>
                  </a:lnTo>
                  <a:close/>
                </a:path>
                <a:path w="297179" h="457835">
                  <a:moveTo>
                    <a:pt x="254762" y="48387"/>
                  </a:moveTo>
                  <a:lnTo>
                    <a:pt x="247942" y="59065"/>
                  </a:lnTo>
                  <a:lnTo>
                    <a:pt x="264058" y="69372"/>
                  </a:lnTo>
                  <a:lnTo>
                    <a:pt x="270890" y="58674"/>
                  </a:lnTo>
                  <a:lnTo>
                    <a:pt x="254762" y="48387"/>
                  </a:lnTo>
                  <a:close/>
                </a:path>
                <a:path w="297179" h="457835">
                  <a:moveTo>
                    <a:pt x="296925" y="0"/>
                  </a:moveTo>
                  <a:lnTo>
                    <a:pt x="223900" y="43687"/>
                  </a:lnTo>
                  <a:lnTo>
                    <a:pt x="247942" y="59065"/>
                  </a:lnTo>
                  <a:lnTo>
                    <a:pt x="254762" y="48387"/>
                  </a:lnTo>
                  <a:lnTo>
                    <a:pt x="291847" y="48387"/>
                  </a:lnTo>
                  <a:lnTo>
                    <a:pt x="296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17559" y="6446668"/>
            <a:ext cx="1930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092" y="212407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 com </a:t>
            </a:r>
            <a:r>
              <a:rPr sz="4000" spc="-90" dirty="0"/>
              <a:t>Teste </a:t>
            </a:r>
            <a:r>
              <a:rPr sz="4000" spc="-5" dirty="0"/>
              <a:t>no</a:t>
            </a:r>
            <a:r>
              <a:rPr sz="4000" spc="-15" dirty="0"/>
              <a:t> </a:t>
            </a:r>
            <a:r>
              <a:rPr sz="4000" dirty="0"/>
              <a:t>Início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757" y="1086484"/>
            <a:ext cx="8424545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1375" algn="l"/>
              </a:tabLst>
            </a:pPr>
            <a:r>
              <a:rPr sz="3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Exemplo</a:t>
            </a:r>
            <a:r>
              <a:rPr sz="3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2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3200" dirty="0">
                <a:latin typeface="Calibri"/>
                <a:cs typeface="Calibri"/>
              </a:rPr>
              <a:t>Uso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acumulador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196215" marR="5080" indent="-172720" algn="just">
              <a:lnSpc>
                <a:spcPts val="2500"/>
              </a:lnSpc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Acumulador </a:t>
            </a:r>
            <a:r>
              <a:rPr sz="2600" dirty="0">
                <a:latin typeface="Arial"/>
                <a:cs typeface="Arial"/>
              </a:rPr>
              <a:t>é uma </a:t>
            </a:r>
            <a:r>
              <a:rPr sz="2600" spc="-5" dirty="0">
                <a:latin typeface="Arial"/>
                <a:cs typeface="Arial"/>
              </a:rPr>
              <a:t>variável utilizada para armazenar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soma </a:t>
            </a:r>
            <a:r>
              <a:rPr sz="2600" spc="-10" dirty="0">
                <a:latin typeface="Arial"/>
                <a:cs typeface="Arial"/>
              </a:rPr>
              <a:t>(ou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10" dirty="0">
                <a:latin typeface="Arial"/>
                <a:cs typeface="Arial"/>
              </a:rPr>
              <a:t>produto) </a:t>
            </a:r>
            <a:r>
              <a:rPr sz="2600" spc="-5" dirty="0">
                <a:latin typeface="Arial"/>
                <a:cs typeface="Arial"/>
              </a:rPr>
              <a:t>de </a:t>
            </a:r>
            <a:r>
              <a:rPr sz="2600" spc="-10" dirty="0">
                <a:latin typeface="Arial"/>
                <a:cs typeface="Arial"/>
              </a:rPr>
              <a:t>uma sequência </a:t>
            </a:r>
            <a:r>
              <a:rPr sz="2600" spc="-5" dirty="0">
                <a:latin typeface="Arial"/>
                <a:cs typeface="Arial"/>
              </a:rPr>
              <a:t>de</a:t>
            </a:r>
            <a:r>
              <a:rPr sz="2600" spc="2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valores.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185420" marR="10795" indent="-172720" algn="just">
              <a:lnSpc>
                <a:spcPts val="2500"/>
              </a:lnSpc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variável usada como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acumulador </a:t>
            </a:r>
            <a:r>
              <a:rPr sz="2600" spc="-5" dirty="0">
                <a:latin typeface="Arial"/>
                <a:cs typeface="Arial"/>
              </a:rPr>
              <a:t>recebe </a:t>
            </a:r>
            <a:r>
              <a:rPr sz="2600" spc="-10" dirty="0">
                <a:latin typeface="Arial"/>
                <a:cs typeface="Arial"/>
              </a:rPr>
              <a:t>um  </a:t>
            </a:r>
            <a:r>
              <a:rPr sz="2600" spc="-5" dirty="0">
                <a:latin typeface="Arial"/>
                <a:cs typeface="Arial"/>
              </a:rPr>
              <a:t>acréscimo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cada </a:t>
            </a:r>
            <a:r>
              <a:rPr sz="2600" spc="-5" dirty="0">
                <a:latin typeface="Arial"/>
                <a:cs typeface="Arial"/>
              </a:rPr>
              <a:t>iteração, isto </a:t>
            </a:r>
            <a:r>
              <a:rPr sz="2600" spc="5" dirty="0">
                <a:latin typeface="Arial"/>
                <a:cs typeface="Arial"/>
              </a:rPr>
              <a:t>é, </a:t>
            </a:r>
            <a:r>
              <a:rPr sz="2600" dirty="0">
                <a:latin typeface="Arial"/>
                <a:cs typeface="Arial"/>
              </a:rPr>
              <a:t>seu </a:t>
            </a:r>
            <a:r>
              <a:rPr sz="2600" spc="-5" dirty="0">
                <a:latin typeface="Arial"/>
                <a:cs typeface="Arial"/>
              </a:rPr>
              <a:t>valor anterior </a:t>
            </a:r>
            <a:r>
              <a:rPr sz="2600" dirty="0">
                <a:latin typeface="Arial"/>
                <a:cs typeface="Arial"/>
              </a:rPr>
              <a:t>é  </a:t>
            </a:r>
            <a:r>
              <a:rPr sz="2600" spc="-10" dirty="0">
                <a:latin typeface="Arial"/>
                <a:cs typeface="Arial"/>
              </a:rPr>
              <a:t>usado </a:t>
            </a:r>
            <a:r>
              <a:rPr sz="2600" spc="-5" dirty="0">
                <a:latin typeface="Arial"/>
                <a:cs typeface="Arial"/>
              </a:rPr>
              <a:t>em </a:t>
            </a:r>
            <a:r>
              <a:rPr sz="2600" dirty="0">
                <a:latin typeface="Arial"/>
                <a:cs typeface="Arial"/>
              </a:rPr>
              <a:t>sua </a:t>
            </a:r>
            <a:r>
              <a:rPr sz="2600" spc="-10" dirty="0">
                <a:latin typeface="Arial"/>
                <a:cs typeface="Arial"/>
              </a:rPr>
              <a:t>atualização </a:t>
            </a:r>
            <a:r>
              <a:rPr sz="2600" spc="-5" dirty="0">
                <a:latin typeface="Arial"/>
                <a:cs typeface="Arial"/>
              </a:rPr>
              <a:t>ao longo </a:t>
            </a:r>
            <a:r>
              <a:rPr sz="2600" spc="-10" dirty="0">
                <a:latin typeface="Arial"/>
                <a:cs typeface="Arial"/>
              </a:rPr>
              <a:t>das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iterações.</a:t>
            </a:r>
            <a:endParaRPr sz="2600">
              <a:latin typeface="Arial"/>
              <a:cs typeface="Arial"/>
            </a:endParaRPr>
          </a:p>
          <a:p>
            <a:pPr marR="361315" algn="ctr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Courier New"/>
                <a:cs typeface="Courier New"/>
              </a:rPr>
              <a:t>soma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soma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novo_valor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69" y="4884166"/>
            <a:ext cx="6301105" cy="155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ts val="2810"/>
              </a:lnSpc>
              <a:spcBef>
                <a:spcPts val="100"/>
              </a:spcBef>
              <a:buChar char="•"/>
              <a:tabLst>
                <a:tab pos="185420" algn="l"/>
                <a:tab pos="683260" algn="l"/>
                <a:tab pos="2115820" algn="l"/>
                <a:tab pos="3310254" algn="l"/>
                <a:tab pos="4415155" algn="l"/>
              </a:tabLst>
            </a:pPr>
            <a:r>
              <a:rPr sz="2600" dirty="0">
                <a:latin typeface="Arial"/>
                <a:cs typeface="Arial"/>
              </a:rPr>
              <a:t>A	</a:t>
            </a:r>
            <a:r>
              <a:rPr sz="2600" spc="-5" dirty="0">
                <a:latin typeface="Arial"/>
                <a:cs typeface="Arial"/>
              </a:rPr>
              <a:t>variável	usada	como	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acumulador</a:t>
            </a:r>
            <a:endParaRPr sz="2600">
              <a:latin typeface="Arial"/>
              <a:cs typeface="Arial"/>
            </a:endParaRPr>
          </a:p>
          <a:p>
            <a:pPr marL="185420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inicializada </a:t>
            </a:r>
            <a:r>
              <a:rPr sz="2600" spc="-10" dirty="0">
                <a:latin typeface="Arial"/>
                <a:cs typeface="Arial"/>
              </a:rPr>
              <a:t>antes </a:t>
            </a:r>
            <a:r>
              <a:rPr sz="2600" spc="-5" dirty="0">
                <a:latin typeface="Arial"/>
                <a:cs typeface="Arial"/>
              </a:rPr>
              <a:t>do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laço.</a:t>
            </a:r>
            <a:endParaRPr sz="2600">
              <a:latin typeface="Arial"/>
              <a:cs typeface="Arial"/>
            </a:endParaRPr>
          </a:p>
          <a:p>
            <a:pPr marL="288480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urier New"/>
                <a:cs typeface="Courier New"/>
              </a:rPr>
              <a:t>soma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884805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produto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6755" y="4884166"/>
            <a:ext cx="1843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2600" spc="-5" dirty="0">
                <a:latin typeface="Arial"/>
                <a:cs typeface="Arial"/>
              </a:rPr>
              <a:t>p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eci</a:t>
            </a:r>
            <a:r>
              <a:rPr sz="2600" spc="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	ser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883641"/>
            <a:ext cx="8128000" cy="242633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95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8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</a:t>
            </a:r>
            <a:r>
              <a:rPr sz="2400" dirty="0">
                <a:latin typeface="Arial"/>
                <a:cs typeface="Arial"/>
              </a:rPr>
              <a:t>sequência de  </a:t>
            </a:r>
            <a:r>
              <a:rPr sz="2400" spc="-5" dirty="0">
                <a:latin typeface="Arial"/>
                <a:cs typeface="Arial"/>
              </a:rPr>
              <a:t>números inteiros, </a:t>
            </a:r>
            <a:r>
              <a:rPr sz="2400" dirty="0">
                <a:latin typeface="Arial"/>
                <a:cs typeface="Arial"/>
              </a:rPr>
              <a:t>calcule e imprima a soma dos valores  lidos. A sequência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terminar quando o número 0 (zero) 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12" y="3343275"/>
            <a:ext cx="8187055" cy="3403600"/>
            <a:chOff x="493712" y="3343275"/>
            <a:chExt cx="8187055" cy="3403600"/>
          </a:xfrm>
        </p:grpSpPr>
        <p:sp>
          <p:nvSpPr>
            <p:cNvPr id="5" name="object 5"/>
            <p:cNvSpPr/>
            <p:nvPr/>
          </p:nvSpPr>
          <p:spPr>
            <a:xfrm>
              <a:off x="498475" y="3348037"/>
              <a:ext cx="8177530" cy="3394075"/>
            </a:xfrm>
            <a:custGeom>
              <a:avLst/>
              <a:gdLst/>
              <a:ahLst/>
              <a:cxnLst/>
              <a:rect l="l" t="t" r="r" b="b"/>
              <a:pathLst>
                <a:path w="8177530" h="3394075">
                  <a:moveTo>
                    <a:pt x="8177276" y="0"/>
                  </a:moveTo>
                  <a:lnTo>
                    <a:pt x="0" y="0"/>
                  </a:lnTo>
                  <a:lnTo>
                    <a:pt x="0" y="3394075"/>
                  </a:lnTo>
                  <a:lnTo>
                    <a:pt x="8177276" y="3394075"/>
                  </a:lnTo>
                  <a:lnTo>
                    <a:pt x="81772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475" y="3348037"/>
              <a:ext cx="8177530" cy="3394075"/>
            </a:xfrm>
            <a:custGeom>
              <a:avLst/>
              <a:gdLst/>
              <a:ahLst/>
              <a:cxnLst/>
              <a:rect l="l" t="t" r="r" b="b"/>
              <a:pathLst>
                <a:path w="8177530" h="3394075">
                  <a:moveTo>
                    <a:pt x="0" y="3394075"/>
                  </a:moveTo>
                  <a:lnTo>
                    <a:pt x="8177276" y="3394075"/>
                  </a:lnTo>
                  <a:lnTo>
                    <a:pt x="8177276" y="0"/>
                  </a:lnTo>
                  <a:lnTo>
                    <a:pt x="0" y="0"/>
                  </a:lnTo>
                  <a:lnTo>
                    <a:pt x="0" y="3394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757" y="883641"/>
            <a:ext cx="8128000" cy="578421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95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8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</a:t>
            </a:r>
            <a:r>
              <a:rPr sz="2400" dirty="0">
                <a:latin typeface="Arial"/>
                <a:cs typeface="Arial"/>
              </a:rPr>
              <a:t>sequência de  </a:t>
            </a:r>
            <a:r>
              <a:rPr sz="2400" spc="-5" dirty="0">
                <a:latin typeface="Arial"/>
                <a:cs typeface="Arial"/>
              </a:rPr>
              <a:t>números inteiros, </a:t>
            </a:r>
            <a:r>
              <a:rPr sz="2400" dirty="0">
                <a:latin typeface="Arial"/>
                <a:cs typeface="Arial"/>
              </a:rPr>
              <a:t>calcule e imprima a soma dos valores  lidos. A sequência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terminar quando o número 0 (zero) 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  <a:p>
            <a:pPr marL="1499235" marR="1169670" indent="-1382395" algn="just">
              <a:lnSpc>
                <a:spcPts val="3000"/>
              </a:lnSpc>
              <a:spcBef>
                <a:spcPts val="935"/>
              </a:spcBef>
            </a:pPr>
            <a:r>
              <a:rPr sz="2800" b="1" i="1" spc="-5" dirty="0">
                <a:latin typeface="Arial"/>
                <a:cs typeface="Arial"/>
              </a:rPr>
              <a:t>soma </a:t>
            </a:r>
            <a:r>
              <a:rPr sz="2600" dirty="0">
                <a:latin typeface="Arial"/>
                <a:cs typeface="Arial"/>
              </a:rPr>
              <a:t>→ o </a:t>
            </a:r>
            <a:r>
              <a:rPr sz="2600" spc="-5" dirty="0">
                <a:latin typeface="Arial"/>
                <a:cs typeface="Arial"/>
              </a:rPr>
              <a:t>valor da variável começa </a:t>
            </a:r>
            <a:r>
              <a:rPr sz="2600" dirty="0">
                <a:latin typeface="Arial"/>
                <a:cs typeface="Arial"/>
              </a:rPr>
              <a:t>com </a:t>
            </a:r>
            <a:r>
              <a:rPr sz="2600" spc="-5" dirty="0">
                <a:latin typeface="Arial"/>
                <a:cs typeface="Arial"/>
              </a:rPr>
              <a:t>zero  </a:t>
            </a:r>
            <a:r>
              <a:rPr sz="2600" spc="-10" dirty="0">
                <a:latin typeface="Arial"/>
                <a:cs typeface="Arial"/>
              </a:rPr>
              <a:t>(elemento neutro </a:t>
            </a:r>
            <a:r>
              <a:rPr sz="2600" spc="-5" dirty="0">
                <a:latin typeface="Arial"/>
                <a:cs typeface="Arial"/>
              </a:rPr>
              <a:t>da </a:t>
            </a:r>
            <a:r>
              <a:rPr sz="2600" spc="-10" dirty="0">
                <a:latin typeface="Arial"/>
                <a:cs typeface="Arial"/>
              </a:rPr>
              <a:t>adição)</a:t>
            </a:r>
            <a:r>
              <a:rPr sz="2600" spc="1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1499235" marR="488950" indent="-368935">
              <a:lnSpc>
                <a:spcPts val="2980"/>
              </a:lnSpc>
              <a:spcBef>
                <a:spcPts val="575"/>
              </a:spcBef>
            </a:pPr>
            <a:r>
              <a:rPr sz="2600" dirty="0">
                <a:latin typeface="Arial"/>
                <a:cs typeface="Arial"/>
              </a:rPr>
              <a:t>→ a </a:t>
            </a:r>
            <a:r>
              <a:rPr sz="2600" spc="-5" dirty="0">
                <a:latin typeface="Arial"/>
                <a:cs typeface="Arial"/>
              </a:rPr>
              <a:t>cada iteração, conserva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valor anterior  </a:t>
            </a:r>
            <a:r>
              <a:rPr sz="2600" dirty="0">
                <a:latin typeface="Arial"/>
                <a:cs typeface="Arial"/>
              </a:rPr>
              <a:t>com </a:t>
            </a:r>
            <a:r>
              <a:rPr sz="2600" spc="-10" dirty="0">
                <a:latin typeface="Arial"/>
                <a:cs typeface="Arial"/>
              </a:rPr>
              <a:t>acréscimo </a:t>
            </a:r>
            <a:r>
              <a:rPr sz="2600" spc="-5" dirty="0">
                <a:latin typeface="Arial"/>
                <a:cs typeface="Arial"/>
              </a:rPr>
              <a:t>de um novo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valor;</a:t>
            </a:r>
            <a:endParaRPr sz="2600">
              <a:latin typeface="Arial"/>
              <a:cs typeface="Arial"/>
            </a:endParaRPr>
          </a:p>
          <a:p>
            <a:pPr marL="1499235" marR="99060" indent="-368935">
              <a:lnSpc>
                <a:spcPts val="296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→ </a:t>
            </a:r>
            <a:r>
              <a:rPr sz="2600" spc="-10" dirty="0">
                <a:latin typeface="Arial"/>
                <a:cs typeface="Arial"/>
              </a:rPr>
              <a:t>ao </a:t>
            </a:r>
            <a:r>
              <a:rPr sz="2600" spc="-5" dirty="0">
                <a:latin typeface="Arial"/>
                <a:cs typeface="Arial"/>
              </a:rPr>
              <a:t>final de cada iteração,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valor da variável  contém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soma parcial </a:t>
            </a:r>
            <a:r>
              <a:rPr sz="2600" spc="-10" dirty="0">
                <a:latin typeface="Arial"/>
                <a:cs typeface="Arial"/>
              </a:rPr>
              <a:t>dos elementos</a:t>
            </a:r>
            <a:r>
              <a:rPr sz="2600" spc="1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1499235" marR="1478280" indent="-368935">
              <a:lnSpc>
                <a:spcPts val="2960"/>
              </a:lnSpc>
              <a:spcBef>
                <a:spcPts val="605"/>
              </a:spcBef>
            </a:pPr>
            <a:r>
              <a:rPr sz="2600" dirty="0">
                <a:latin typeface="Arial"/>
                <a:cs typeface="Arial"/>
              </a:rPr>
              <a:t>→ </a:t>
            </a:r>
            <a:r>
              <a:rPr sz="2600" spc="-10" dirty="0">
                <a:latin typeface="Arial"/>
                <a:cs typeface="Arial"/>
              </a:rPr>
              <a:t>ao </a:t>
            </a:r>
            <a:r>
              <a:rPr sz="2600" spc="-5" dirty="0">
                <a:latin typeface="Arial"/>
                <a:cs typeface="Arial"/>
              </a:rPr>
              <a:t>final do laço,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valor da variável  contém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soma </a:t>
            </a:r>
            <a:r>
              <a:rPr sz="2600" spc="-10" dirty="0">
                <a:latin typeface="Arial"/>
                <a:cs typeface="Arial"/>
              </a:rPr>
              <a:t>dos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elementos.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5544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450" y="1935226"/>
            <a:ext cx="7353300" cy="4523105"/>
          </a:xfrm>
          <a:custGeom>
            <a:avLst/>
            <a:gdLst/>
            <a:ahLst/>
            <a:cxnLst/>
            <a:rect l="l" t="t" r="r" b="b"/>
            <a:pathLst>
              <a:path w="7353300" h="4523105">
                <a:moveTo>
                  <a:pt x="0" y="4522724"/>
                </a:moveTo>
                <a:lnTo>
                  <a:pt x="7353300" y="4522724"/>
                </a:lnTo>
                <a:lnTo>
                  <a:pt x="7353300" y="0"/>
                </a:lnTo>
                <a:lnTo>
                  <a:pt x="0" y="0"/>
                </a:lnTo>
                <a:lnTo>
                  <a:pt x="0" y="45227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7450" y="1935226"/>
          <a:ext cx="7089139" cy="4522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273049"/>
                <a:gridCol w="5530215"/>
                <a:gridCol w="920115"/>
              </a:tblGrid>
              <a:tr h="344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69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46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12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626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inicializa</a:t>
                      </a:r>
                      <a:r>
                        <a:rPr sz="1800" spc="-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67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</a:t>
                      </a:r>
                      <a:r>
                        <a:rPr sz="1800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1867">
                <a:tc>
                  <a:txBody>
                    <a:bodyPr/>
                    <a:lstStyle/>
                    <a:p>
                      <a:pPr marL="91440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626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8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8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6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800" spc="-12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46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800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78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018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779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total: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565">
                <a:tc>
                  <a:txBody>
                    <a:bodyPr/>
                    <a:lstStyle/>
                    <a:p>
                      <a:pPr marL="91440">
                        <a:lnSpc>
                          <a:spcPts val="19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925" y="1192212"/>
          <a:ext cx="9047480" cy="489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42595"/>
                <a:gridCol w="275590"/>
                <a:gridCol w="666115"/>
                <a:gridCol w="666115"/>
                <a:gridCol w="666115"/>
              </a:tblGrid>
              <a:tr h="74675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36715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6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7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2019" indent="-831850">
                        <a:lnSpc>
                          <a:spcPct val="100000"/>
                        </a:lnSpc>
                        <a:buAutoNum type="arabicPlain" startAt="10"/>
                        <a:tabLst>
                          <a:tab pos="922019" algn="l"/>
                          <a:tab pos="9226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5626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ts val="1939"/>
                        </a:lnSpc>
                        <a:spcBef>
                          <a:spcPts val="45"/>
                        </a:spcBef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 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6600CC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6600CC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90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2191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5" y="1987550"/>
            <a:ext cx="5984875" cy="288925"/>
          </a:xfrm>
          <a:custGeom>
            <a:avLst/>
            <a:gdLst/>
            <a:ahLst/>
            <a:cxnLst/>
            <a:rect l="l" t="t" r="r" b="b"/>
            <a:pathLst>
              <a:path w="5984875" h="288925">
                <a:moveTo>
                  <a:pt x="0" y="48133"/>
                </a:moveTo>
                <a:lnTo>
                  <a:pt x="3784" y="29414"/>
                </a:lnTo>
                <a:lnTo>
                  <a:pt x="14104" y="14112"/>
                </a:lnTo>
                <a:lnTo>
                  <a:pt x="29410" y="3788"/>
                </a:lnTo>
                <a:lnTo>
                  <a:pt x="48154" y="0"/>
                </a:lnTo>
                <a:lnTo>
                  <a:pt x="5936742" y="0"/>
                </a:lnTo>
                <a:lnTo>
                  <a:pt x="5955460" y="3788"/>
                </a:lnTo>
                <a:lnTo>
                  <a:pt x="5970762" y="14112"/>
                </a:lnTo>
                <a:lnTo>
                  <a:pt x="5981086" y="29414"/>
                </a:lnTo>
                <a:lnTo>
                  <a:pt x="5984875" y="48133"/>
                </a:lnTo>
                <a:lnTo>
                  <a:pt x="5984875" y="240791"/>
                </a:lnTo>
                <a:lnTo>
                  <a:pt x="5981086" y="259510"/>
                </a:lnTo>
                <a:lnTo>
                  <a:pt x="5970762" y="274812"/>
                </a:lnTo>
                <a:lnTo>
                  <a:pt x="5955460" y="285136"/>
                </a:lnTo>
                <a:lnTo>
                  <a:pt x="5936742" y="288925"/>
                </a:lnTo>
                <a:lnTo>
                  <a:pt x="48154" y="288925"/>
                </a:lnTo>
                <a:lnTo>
                  <a:pt x="29410" y="285136"/>
                </a:lnTo>
                <a:lnTo>
                  <a:pt x="14104" y="274812"/>
                </a:lnTo>
                <a:lnTo>
                  <a:pt x="3784" y="259510"/>
                </a:lnTo>
                <a:lnTo>
                  <a:pt x="0" y="240791"/>
                </a:lnTo>
                <a:lnTo>
                  <a:pt x="0" y="4813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7837" y="5570537"/>
            <a:ext cx="5553075" cy="1116330"/>
            <a:chOff x="477837" y="5570537"/>
            <a:chExt cx="5553075" cy="1116330"/>
          </a:xfrm>
        </p:grpSpPr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925" y="1214437"/>
          <a:ext cx="9047480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42595"/>
                <a:gridCol w="27559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6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6987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22019" algn="l"/>
                          <a:tab pos="9226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5" y="2203450"/>
            <a:ext cx="5984875" cy="288925"/>
          </a:xfrm>
          <a:custGeom>
            <a:avLst/>
            <a:gdLst/>
            <a:ahLst/>
            <a:cxnLst/>
            <a:rect l="l" t="t" r="r" b="b"/>
            <a:pathLst>
              <a:path w="5984875" h="288925">
                <a:moveTo>
                  <a:pt x="0" y="48133"/>
                </a:moveTo>
                <a:lnTo>
                  <a:pt x="3784" y="29414"/>
                </a:lnTo>
                <a:lnTo>
                  <a:pt x="14104" y="14112"/>
                </a:lnTo>
                <a:lnTo>
                  <a:pt x="29410" y="3788"/>
                </a:lnTo>
                <a:lnTo>
                  <a:pt x="48154" y="0"/>
                </a:lnTo>
                <a:lnTo>
                  <a:pt x="5936742" y="0"/>
                </a:lnTo>
                <a:lnTo>
                  <a:pt x="5955460" y="3788"/>
                </a:lnTo>
                <a:lnTo>
                  <a:pt x="5970762" y="14112"/>
                </a:lnTo>
                <a:lnTo>
                  <a:pt x="5981086" y="29414"/>
                </a:lnTo>
                <a:lnTo>
                  <a:pt x="5984875" y="48133"/>
                </a:lnTo>
                <a:lnTo>
                  <a:pt x="5984875" y="240791"/>
                </a:lnTo>
                <a:lnTo>
                  <a:pt x="5981086" y="259510"/>
                </a:lnTo>
                <a:lnTo>
                  <a:pt x="5970762" y="274812"/>
                </a:lnTo>
                <a:lnTo>
                  <a:pt x="5955460" y="285136"/>
                </a:lnTo>
                <a:lnTo>
                  <a:pt x="5936742" y="288925"/>
                </a:lnTo>
                <a:lnTo>
                  <a:pt x="48154" y="288925"/>
                </a:lnTo>
                <a:lnTo>
                  <a:pt x="29410" y="285136"/>
                </a:lnTo>
                <a:lnTo>
                  <a:pt x="14104" y="274812"/>
                </a:lnTo>
                <a:lnTo>
                  <a:pt x="3784" y="259510"/>
                </a:lnTo>
                <a:lnTo>
                  <a:pt x="0" y="240791"/>
                </a:lnTo>
                <a:lnTo>
                  <a:pt x="0" y="4813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7837" y="5570537"/>
            <a:ext cx="5553075" cy="1116330"/>
            <a:chOff x="477837" y="5570537"/>
            <a:chExt cx="5553075" cy="1116330"/>
          </a:xfrm>
        </p:grpSpPr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092" y="212407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 com </a:t>
            </a:r>
            <a:r>
              <a:rPr sz="4000" spc="-90" dirty="0"/>
              <a:t>Teste </a:t>
            </a:r>
            <a:r>
              <a:rPr sz="4000" spc="-5" dirty="0"/>
              <a:t>no</a:t>
            </a:r>
            <a:r>
              <a:rPr sz="4000" spc="-15" dirty="0"/>
              <a:t> </a:t>
            </a:r>
            <a:r>
              <a:rPr sz="4000" dirty="0"/>
              <a:t>Início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657" y="3944048"/>
            <a:ext cx="7912100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814195" algn="l"/>
                <a:tab pos="2133600" algn="l"/>
                <a:tab pos="3508375" algn="l"/>
                <a:tab pos="4016375" algn="l"/>
                <a:tab pos="5693410" algn="l"/>
                <a:tab pos="6013450" algn="l"/>
                <a:tab pos="7558405" algn="l"/>
              </a:tabLst>
            </a:pPr>
            <a:r>
              <a:rPr sz="2400" dirty="0">
                <a:latin typeface="Arial"/>
                <a:cs typeface="Arial"/>
              </a:rPr>
              <a:t>Enq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a	con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iç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	a	seq</a:t>
            </a:r>
            <a:r>
              <a:rPr sz="2400" spc="5" dirty="0">
                <a:latin typeface="Arial"/>
                <a:cs typeface="Arial"/>
              </a:rPr>
              <a:t>ü</a:t>
            </a:r>
            <a:r>
              <a:rPr sz="2400" spc="-5" dirty="0">
                <a:latin typeface="Arial"/>
                <a:cs typeface="Arial"/>
              </a:rPr>
              <a:t>ê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cia	de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comandos será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repetida.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"/>
              <a:cs typeface="Arial"/>
            </a:endParaRPr>
          </a:p>
          <a:p>
            <a:pPr marL="354965" marR="7620" indent="-342900" algn="just">
              <a:lnSpc>
                <a:spcPct val="952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Quando a condição fornecer resultado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falso</a:t>
            </a:r>
            <a:r>
              <a:rPr sz="2400" dirty="0">
                <a:latin typeface="Arial"/>
                <a:cs typeface="Arial"/>
              </a:rPr>
              <a:t>, o controle  sai da </a:t>
            </a:r>
            <a:r>
              <a:rPr sz="2400" spc="-5" dirty="0">
                <a:latin typeface="Arial"/>
                <a:cs typeface="Arial"/>
              </a:rPr>
              <a:t>estrutura passando </a:t>
            </a:r>
            <a:r>
              <a:rPr sz="2400" dirty="0">
                <a:latin typeface="Arial"/>
                <a:cs typeface="Arial"/>
              </a:rPr>
              <a:t>para o </a:t>
            </a:r>
            <a:r>
              <a:rPr sz="2400" spc="-5" dirty="0">
                <a:latin typeface="Arial"/>
                <a:cs typeface="Arial"/>
              </a:rPr>
              <a:t>comando seguinte </a:t>
            </a:r>
            <a:r>
              <a:rPr sz="2400" spc="-15" dirty="0">
                <a:latin typeface="Arial"/>
                <a:cs typeface="Arial"/>
              </a:rPr>
              <a:t>ao  </a:t>
            </a:r>
            <a:r>
              <a:rPr sz="2400" spc="-5" dirty="0">
                <a:latin typeface="Arial"/>
                <a:cs typeface="Arial"/>
              </a:rPr>
              <a:t>final </a:t>
            </a:r>
            <a:r>
              <a:rPr sz="2400" dirty="0">
                <a:latin typeface="Arial"/>
                <a:cs typeface="Arial"/>
              </a:rPr>
              <a:t>do bloco.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4501" y="1484375"/>
            <a:ext cx="3686175" cy="193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2738501"/>
            <a:ext cx="5984875" cy="259079"/>
          </a:xfrm>
          <a:custGeom>
            <a:avLst/>
            <a:gdLst/>
            <a:ahLst/>
            <a:cxnLst/>
            <a:rect l="l" t="t" r="r" b="b"/>
            <a:pathLst>
              <a:path w="5984875" h="259080">
                <a:moveTo>
                  <a:pt x="0" y="43052"/>
                </a:moveTo>
                <a:lnTo>
                  <a:pt x="3389" y="26306"/>
                </a:lnTo>
                <a:lnTo>
                  <a:pt x="12631" y="12620"/>
                </a:lnTo>
                <a:lnTo>
                  <a:pt x="26340" y="3387"/>
                </a:lnTo>
                <a:lnTo>
                  <a:pt x="43127" y="0"/>
                </a:lnTo>
                <a:lnTo>
                  <a:pt x="5941695" y="0"/>
                </a:lnTo>
                <a:lnTo>
                  <a:pt x="5958514" y="3387"/>
                </a:lnTo>
                <a:lnTo>
                  <a:pt x="5972238" y="12620"/>
                </a:lnTo>
                <a:lnTo>
                  <a:pt x="5981485" y="26306"/>
                </a:lnTo>
                <a:lnTo>
                  <a:pt x="5984875" y="43052"/>
                </a:lnTo>
                <a:lnTo>
                  <a:pt x="5984875" y="215519"/>
                </a:lnTo>
                <a:lnTo>
                  <a:pt x="5981485" y="232338"/>
                </a:lnTo>
                <a:lnTo>
                  <a:pt x="5972238" y="246062"/>
                </a:lnTo>
                <a:lnTo>
                  <a:pt x="5958514" y="255309"/>
                </a:lnTo>
                <a:lnTo>
                  <a:pt x="5941695" y="258699"/>
                </a:lnTo>
                <a:lnTo>
                  <a:pt x="43127" y="258699"/>
                </a:lnTo>
                <a:lnTo>
                  <a:pt x="26340" y="255309"/>
                </a:lnTo>
                <a:lnTo>
                  <a:pt x="12631" y="246062"/>
                </a:lnTo>
                <a:lnTo>
                  <a:pt x="3389" y="232338"/>
                </a:lnTo>
                <a:lnTo>
                  <a:pt x="0" y="215519"/>
                </a:lnTo>
                <a:lnTo>
                  <a:pt x="0" y="4305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6330"/>
            <a:chOff x="477837" y="5570537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47480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42595"/>
                <a:gridCol w="27559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2997200"/>
            <a:ext cx="5984875" cy="259079"/>
          </a:xfrm>
          <a:custGeom>
            <a:avLst/>
            <a:gdLst/>
            <a:ahLst/>
            <a:cxnLst/>
            <a:rect l="l" t="t" r="r" b="b"/>
            <a:pathLst>
              <a:path w="5984875" h="259079">
                <a:moveTo>
                  <a:pt x="0" y="43179"/>
                </a:moveTo>
                <a:lnTo>
                  <a:pt x="3389" y="26360"/>
                </a:lnTo>
                <a:lnTo>
                  <a:pt x="12631" y="12636"/>
                </a:lnTo>
                <a:lnTo>
                  <a:pt x="26340" y="3389"/>
                </a:lnTo>
                <a:lnTo>
                  <a:pt x="43127" y="0"/>
                </a:lnTo>
                <a:lnTo>
                  <a:pt x="5941695" y="0"/>
                </a:lnTo>
                <a:lnTo>
                  <a:pt x="5958514" y="3389"/>
                </a:lnTo>
                <a:lnTo>
                  <a:pt x="5972238" y="12636"/>
                </a:lnTo>
                <a:lnTo>
                  <a:pt x="5981485" y="26360"/>
                </a:lnTo>
                <a:lnTo>
                  <a:pt x="5984875" y="43179"/>
                </a:lnTo>
                <a:lnTo>
                  <a:pt x="5984875" y="215646"/>
                </a:lnTo>
                <a:lnTo>
                  <a:pt x="5981485" y="232411"/>
                </a:lnTo>
                <a:lnTo>
                  <a:pt x="5972238" y="246141"/>
                </a:lnTo>
                <a:lnTo>
                  <a:pt x="5958514" y="255418"/>
                </a:lnTo>
                <a:lnTo>
                  <a:pt x="5941695" y="258825"/>
                </a:lnTo>
                <a:lnTo>
                  <a:pt x="43127" y="258825"/>
                </a:lnTo>
                <a:lnTo>
                  <a:pt x="26340" y="255418"/>
                </a:lnTo>
                <a:lnTo>
                  <a:pt x="12631" y="246141"/>
                </a:lnTo>
                <a:lnTo>
                  <a:pt x="3389" y="232411"/>
                </a:lnTo>
                <a:lnTo>
                  <a:pt x="0" y="215646"/>
                </a:lnTo>
                <a:lnTo>
                  <a:pt x="0" y="431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6330"/>
            <a:chOff x="477837" y="5570537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47480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42595"/>
                <a:gridCol w="27559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3456051"/>
            <a:ext cx="5984875" cy="260350"/>
          </a:xfrm>
          <a:custGeom>
            <a:avLst/>
            <a:gdLst/>
            <a:ahLst/>
            <a:cxnLst/>
            <a:rect l="l" t="t" r="r" b="b"/>
            <a:pathLst>
              <a:path w="5984875" h="260350">
                <a:moveTo>
                  <a:pt x="0" y="43307"/>
                </a:moveTo>
                <a:lnTo>
                  <a:pt x="3409" y="26414"/>
                </a:lnTo>
                <a:lnTo>
                  <a:pt x="12709" y="12652"/>
                </a:lnTo>
                <a:lnTo>
                  <a:pt x="26502" y="3391"/>
                </a:lnTo>
                <a:lnTo>
                  <a:pt x="43393" y="0"/>
                </a:lnTo>
                <a:lnTo>
                  <a:pt x="5941441" y="0"/>
                </a:lnTo>
                <a:lnTo>
                  <a:pt x="5958353" y="3391"/>
                </a:lnTo>
                <a:lnTo>
                  <a:pt x="5972159" y="12652"/>
                </a:lnTo>
                <a:lnTo>
                  <a:pt x="5981463" y="26414"/>
                </a:lnTo>
                <a:lnTo>
                  <a:pt x="5984875" y="43307"/>
                </a:lnTo>
                <a:lnTo>
                  <a:pt x="5984875" y="216916"/>
                </a:lnTo>
                <a:lnTo>
                  <a:pt x="5981463" y="233828"/>
                </a:lnTo>
                <a:lnTo>
                  <a:pt x="5972159" y="247634"/>
                </a:lnTo>
                <a:lnTo>
                  <a:pt x="5958353" y="256938"/>
                </a:lnTo>
                <a:lnTo>
                  <a:pt x="5941441" y="260350"/>
                </a:lnTo>
                <a:lnTo>
                  <a:pt x="43393" y="260350"/>
                </a:lnTo>
                <a:lnTo>
                  <a:pt x="26502" y="256938"/>
                </a:lnTo>
                <a:lnTo>
                  <a:pt x="12709" y="247634"/>
                </a:lnTo>
                <a:lnTo>
                  <a:pt x="3409" y="233828"/>
                </a:lnTo>
                <a:lnTo>
                  <a:pt x="0" y="216916"/>
                </a:lnTo>
                <a:lnTo>
                  <a:pt x="0" y="433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6330"/>
            <a:chOff x="477837" y="5570537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01760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4084701"/>
            <a:ext cx="6121400" cy="259079"/>
          </a:xfrm>
          <a:custGeom>
            <a:avLst/>
            <a:gdLst/>
            <a:ahLst/>
            <a:cxnLst/>
            <a:rect l="l" t="t" r="r" b="b"/>
            <a:pathLst>
              <a:path w="6121400" h="259079">
                <a:moveTo>
                  <a:pt x="0" y="43053"/>
                </a:moveTo>
                <a:lnTo>
                  <a:pt x="3389" y="26306"/>
                </a:lnTo>
                <a:lnTo>
                  <a:pt x="12631" y="12620"/>
                </a:lnTo>
                <a:lnTo>
                  <a:pt x="26340" y="3387"/>
                </a:lnTo>
                <a:lnTo>
                  <a:pt x="43127" y="0"/>
                </a:lnTo>
                <a:lnTo>
                  <a:pt x="6078220" y="0"/>
                </a:lnTo>
                <a:lnTo>
                  <a:pt x="6095039" y="3387"/>
                </a:lnTo>
                <a:lnTo>
                  <a:pt x="6108763" y="12620"/>
                </a:lnTo>
                <a:lnTo>
                  <a:pt x="6118010" y="26306"/>
                </a:lnTo>
                <a:lnTo>
                  <a:pt x="6121400" y="43053"/>
                </a:lnTo>
                <a:lnTo>
                  <a:pt x="6121400" y="215519"/>
                </a:lnTo>
                <a:lnTo>
                  <a:pt x="6118010" y="232338"/>
                </a:lnTo>
                <a:lnTo>
                  <a:pt x="6108763" y="246062"/>
                </a:lnTo>
                <a:lnTo>
                  <a:pt x="6095039" y="255309"/>
                </a:lnTo>
                <a:lnTo>
                  <a:pt x="6078220" y="258699"/>
                </a:lnTo>
                <a:lnTo>
                  <a:pt x="43127" y="258699"/>
                </a:lnTo>
                <a:lnTo>
                  <a:pt x="26340" y="255309"/>
                </a:lnTo>
                <a:lnTo>
                  <a:pt x="12631" y="246062"/>
                </a:lnTo>
                <a:lnTo>
                  <a:pt x="3389" y="232338"/>
                </a:lnTo>
                <a:lnTo>
                  <a:pt x="0" y="215519"/>
                </a:lnTo>
                <a:lnTo>
                  <a:pt x="0" y="4305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4425"/>
            <a:chOff x="477837" y="5570537"/>
            <a:chExt cx="5553075" cy="1114425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90612"/>
          <a:ext cx="9065894" cy="5016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61009"/>
                <a:gridCol w="275590"/>
                <a:gridCol w="666115"/>
                <a:gridCol w="666115"/>
                <a:gridCol w="666115"/>
              </a:tblGrid>
              <a:tr h="176275">
                <a:tc gridSpan="2"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1">
                  <a:txBody>
                    <a:bodyPr/>
                    <a:lstStyle/>
                    <a:p>
                      <a:pPr marL="90805">
                        <a:lnSpc>
                          <a:spcPts val="88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36715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6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880" indent="-854710">
                        <a:lnSpc>
                          <a:spcPct val="100000"/>
                        </a:lnSpc>
                        <a:buAutoNum type="arabicPlain" startAt="10"/>
                        <a:tabLst>
                          <a:tab pos="944880" algn="l"/>
                          <a:tab pos="94551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2019" indent="-83185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10"/>
                        <a:tabLst>
                          <a:tab pos="922019" algn="l"/>
                          <a:tab pos="92265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781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93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482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3720" marR="247650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944" y="6123735"/>
            <a:ext cx="34480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5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4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2997200"/>
            <a:ext cx="5984875" cy="260350"/>
          </a:xfrm>
          <a:custGeom>
            <a:avLst/>
            <a:gdLst/>
            <a:ahLst/>
            <a:cxnLst/>
            <a:rect l="l" t="t" r="r" b="b"/>
            <a:pathLst>
              <a:path w="5984875" h="260350">
                <a:moveTo>
                  <a:pt x="0" y="43434"/>
                </a:moveTo>
                <a:lnTo>
                  <a:pt x="3409" y="26521"/>
                </a:lnTo>
                <a:lnTo>
                  <a:pt x="12709" y="12715"/>
                </a:lnTo>
                <a:lnTo>
                  <a:pt x="26502" y="3411"/>
                </a:lnTo>
                <a:lnTo>
                  <a:pt x="43393" y="0"/>
                </a:lnTo>
                <a:lnTo>
                  <a:pt x="5941441" y="0"/>
                </a:lnTo>
                <a:lnTo>
                  <a:pt x="5958353" y="3411"/>
                </a:lnTo>
                <a:lnTo>
                  <a:pt x="5972159" y="12715"/>
                </a:lnTo>
                <a:lnTo>
                  <a:pt x="5981463" y="26521"/>
                </a:lnTo>
                <a:lnTo>
                  <a:pt x="5984875" y="43434"/>
                </a:lnTo>
                <a:lnTo>
                  <a:pt x="5984875" y="216915"/>
                </a:lnTo>
                <a:lnTo>
                  <a:pt x="5981463" y="233828"/>
                </a:lnTo>
                <a:lnTo>
                  <a:pt x="5972159" y="247634"/>
                </a:lnTo>
                <a:lnTo>
                  <a:pt x="5958353" y="256938"/>
                </a:lnTo>
                <a:lnTo>
                  <a:pt x="5941441" y="260350"/>
                </a:lnTo>
                <a:lnTo>
                  <a:pt x="43393" y="260350"/>
                </a:lnTo>
                <a:lnTo>
                  <a:pt x="26502" y="256938"/>
                </a:lnTo>
                <a:lnTo>
                  <a:pt x="12709" y="247634"/>
                </a:lnTo>
                <a:lnTo>
                  <a:pt x="3409" y="233828"/>
                </a:lnTo>
                <a:lnTo>
                  <a:pt x="0" y="216915"/>
                </a:lnTo>
                <a:lnTo>
                  <a:pt x="0" y="4343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4425"/>
            <a:chOff x="477837" y="5570537"/>
            <a:chExt cx="5553075" cy="1114425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65894" cy="4912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61009"/>
                <a:gridCol w="27559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53720" marR="2476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944" y="6123735"/>
            <a:ext cx="34480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5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4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3456051"/>
            <a:ext cx="5984875" cy="260350"/>
          </a:xfrm>
          <a:custGeom>
            <a:avLst/>
            <a:gdLst/>
            <a:ahLst/>
            <a:cxnLst/>
            <a:rect l="l" t="t" r="r" b="b"/>
            <a:pathLst>
              <a:path w="5984875" h="260350">
                <a:moveTo>
                  <a:pt x="0" y="43307"/>
                </a:moveTo>
                <a:lnTo>
                  <a:pt x="3409" y="26414"/>
                </a:lnTo>
                <a:lnTo>
                  <a:pt x="12709" y="12652"/>
                </a:lnTo>
                <a:lnTo>
                  <a:pt x="26502" y="3391"/>
                </a:lnTo>
                <a:lnTo>
                  <a:pt x="43393" y="0"/>
                </a:lnTo>
                <a:lnTo>
                  <a:pt x="5941441" y="0"/>
                </a:lnTo>
                <a:lnTo>
                  <a:pt x="5958353" y="3391"/>
                </a:lnTo>
                <a:lnTo>
                  <a:pt x="5972159" y="12652"/>
                </a:lnTo>
                <a:lnTo>
                  <a:pt x="5981463" y="26414"/>
                </a:lnTo>
                <a:lnTo>
                  <a:pt x="5984875" y="43307"/>
                </a:lnTo>
                <a:lnTo>
                  <a:pt x="5984875" y="216916"/>
                </a:lnTo>
                <a:lnTo>
                  <a:pt x="5981463" y="233828"/>
                </a:lnTo>
                <a:lnTo>
                  <a:pt x="5972159" y="247634"/>
                </a:lnTo>
                <a:lnTo>
                  <a:pt x="5958353" y="256938"/>
                </a:lnTo>
                <a:lnTo>
                  <a:pt x="5941441" y="260350"/>
                </a:lnTo>
                <a:lnTo>
                  <a:pt x="43393" y="260350"/>
                </a:lnTo>
                <a:lnTo>
                  <a:pt x="26502" y="256938"/>
                </a:lnTo>
                <a:lnTo>
                  <a:pt x="12709" y="247634"/>
                </a:lnTo>
                <a:lnTo>
                  <a:pt x="3409" y="233828"/>
                </a:lnTo>
                <a:lnTo>
                  <a:pt x="0" y="216916"/>
                </a:lnTo>
                <a:lnTo>
                  <a:pt x="0" y="433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570537"/>
            <a:ext cx="5553075" cy="1114425"/>
            <a:chOff x="477837" y="5570537"/>
            <a:chExt cx="5553075" cy="1114425"/>
          </a:xfrm>
        </p:grpSpPr>
        <p:sp>
          <p:nvSpPr>
            <p:cNvPr id="7" name="object 7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5895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65894" cy="4912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61009"/>
                <a:gridCol w="27559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53720" marR="2476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944" y="6123735"/>
            <a:ext cx="34480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5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numero inteiro:</a:t>
            </a:r>
            <a:r>
              <a:rPr sz="1600" spc="-4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4176776"/>
            <a:ext cx="6121400" cy="260350"/>
          </a:xfrm>
          <a:custGeom>
            <a:avLst/>
            <a:gdLst/>
            <a:ahLst/>
            <a:cxnLst/>
            <a:rect l="l" t="t" r="r" b="b"/>
            <a:pathLst>
              <a:path w="6121400" h="260350">
                <a:moveTo>
                  <a:pt x="0" y="43306"/>
                </a:moveTo>
                <a:lnTo>
                  <a:pt x="3409" y="26414"/>
                </a:lnTo>
                <a:lnTo>
                  <a:pt x="12709" y="12652"/>
                </a:lnTo>
                <a:lnTo>
                  <a:pt x="26502" y="3391"/>
                </a:lnTo>
                <a:lnTo>
                  <a:pt x="43393" y="0"/>
                </a:lnTo>
                <a:lnTo>
                  <a:pt x="6077966" y="0"/>
                </a:lnTo>
                <a:lnTo>
                  <a:pt x="6094878" y="3391"/>
                </a:lnTo>
                <a:lnTo>
                  <a:pt x="6108684" y="12652"/>
                </a:lnTo>
                <a:lnTo>
                  <a:pt x="6117988" y="26414"/>
                </a:lnTo>
                <a:lnTo>
                  <a:pt x="6121400" y="43306"/>
                </a:lnTo>
                <a:lnTo>
                  <a:pt x="6121400" y="216916"/>
                </a:lnTo>
                <a:lnTo>
                  <a:pt x="6117988" y="233828"/>
                </a:lnTo>
                <a:lnTo>
                  <a:pt x="6108684" y="247634"/>
                </a:lnTo>
                <a:lnTo>
                  <a:pt x="6094878" y="256938"/>
                </a:lnTo>
                <a:lnTo>
                  <a:pt x="6077966" y="260350"/>
                </a:lnTo>
                <a:lnTo>
                  <a:pt x="43393" y="260350"/>
                </a:lnTo>
                <a:lnTo>
                  <a:pt x="26502" y="256938"/>
                </a:lnTo>
                <a:lnTo>
                  <a:pt x="12709" y="247634"/>
                </a:lnTo>
                <a:lnTo>
                  <a:pt x="3409" y="233828"/>
                </a:lnTo>
                <a:lnTo>
                  <a:pt x="0" y="216916"/>
                </a:lnTo>
                <a:lnTo>
                  <a:pt x="0" y="4330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426075"/>
            <a:ext cx="5553075" cy="1362075"/>
            <a:chOff x="477837" y="5426075"/>
            <a:chExt cx="5553075" cy="1362075"/>
          </a:xfrm>
        </p:grpSpPr>
        <p:sp>
          <p:nvSpPr>
            <p:cNvPr id="7" name="object 7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55149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5514975" y="132397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0" y="1323975"/>
                  </a:moveTo>
                  <a:lnTo>
                    <a:pt x="5514975" y="132397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194165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465455"/>
                <a:gridCol w="399415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860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3720" marR="2476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944" y="5979219"/>
            <a:ext cx="197866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Soma parcial: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7 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765" y="5979219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4120" y="5979219"/>
            <a:ext cx="2698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0765" y="6467216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2843" y="646721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2997200"/>
            <a:ext cx="5984875" cy="260350"/>
          </a:xfrm>
          <a:custGeom>
            <a:avLst/>
            <a:gdLst/>
            <a:ahLst/>
            <a:cxnLst/>
            <a:rect l="l" t="t" r="r" b="b"/>
            <a:pathLst>
              <a:path w="5984875" h="260350">
                <a:moveTo>
                  <a:pt x="0" y="43434"/>
                </a:moveTo>
                <a:lnTo>
                  <a:pt x="3409" y="26521"/>
                </a:lnTo>
                <a:lnTo>
                  <a:pt x="12709" y="12715"/>
                </a:lnTo>
                <a:lnTo>
                  <a:pt x="26502" y="3411"/>
                </a:lnTo>
                <a:lnTo>
                  <a:pt x="43393" y="0"/>
                </a:lnTo>
                <a:lnTo>
                  <a:pt x="5941441" y="0"/>
                </a:lnTo>
                <a:lnTo>
                  <a:pt x="5958353" y="3411"/>
                </a:lnTo>
                <a:lnTo>
                  <a:pt x="5972159" y="12715"/>
                </a:lnTo>
                <a:lnTo>
                  <a:pt x="5981463" y="26521"/>
                </a:lnTo>
                <a:lnTo>
                  <a:pt x="5984875" y="43434"/>
                </a:lnTo>
                <a:lnTo>
                  <a:pt x="5984875" y="216915"/>
                </a:lnTo>
                <a:lnTo>
                  <a:pt x="5981463" y="233828"/>
                </a:lnTo>
                <a:lnTo>
                  <a:pt x="5972159" y="247634"/>
                </a:lnTo>
                <a:lnTo>
                  <a:pt x="5958353" y="256938"/>
                </a:lnTo>
                <a:lnTo>
                  <a:pt x="5941441" y="260350"/>
                </a:lnTo>
                <a:lnTo>
                  <a:pt x="43393" y="260350"/>
                </a:lnTo>
                <a:lnTo>
                  <a:pt x="26502" y="256938"/>
                </a:lnTo>
                <a:lnTo>
                  <a:pt x="12709" y="247634"/>
                </a:lnTo>
                <a:lnTo>
                  <a:pt x="3409" y="233828"/>
                </a:lnTo>
                <a:lnTo>
                  <a:pt x="0" y="216915"/>
                </a:lnTo>
                <a:lnTo>
                  <a:pt x="0" y="4343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7837" y="5426075"/>
            <a:ext cx="5553075" cy="1362075"/>
            <a:chOff x="477837" y="5426075"/>
            <a:chExt cx="5553075" cy="1362075"/>
          </a:xfrm>
        </p:grpSpPr>
        <p:sp>
          <p:nvSpPr>
            <p:cNvPr id="7" name="object 7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55149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5514975" y="132397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445125"/>
              <a:ext cx="5514975" cy="1323975"/>
            </a:xfrm>
            <a:custGeom>
              <a:avLst/>
              <a:gdLst/>
              <a:ahLst/>
              <a:cxnLst/>
              <a:rect l="l" t="t" r="r" b="b"/>
              <a:pathLst>
                <a:path w="5514975" h="1323975">
                  <a:moveTo>
                    <a:pt x="0" y="1323975"/>
                  </a:moveTo>
                  <a:lnTo>
                    <a:pt x="5514975" y="132397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214437"/>
          <a:ext cx="9001760" cy="488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0">
                <a:tc rowSpan="1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5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70104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70040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697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ts val="177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12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3720" marR="2476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944" y="5979219"/>
            <a:ext cx="197866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Soma parcial: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7 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Digite um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765" y="5979219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4120" y="5979219"/>
            <a:ext cx="2698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0765" y="6467216"/>
            <a:ext cx="10058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</a:t>
            </a:r>
            <a:r>
              <a:rPr sz="1600" spc="15" dirty="0">
                <a:solidFill>
                  <a:srgbClr val="F1DCDB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iro: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2843" y="6467216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1429" y="3978652"/>
            <a:ext cx="1219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5" y="1214437"/>
          <a:ext cx="9199878" cy="559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/>
                <a:gridCol w="5515610"/>
                <a:gridCol w="361314"/>
                <a:gridCol w="458470"/>
                <a:gridCol w="401954"/>
                <a:gridCol w="666750"/>
                <a:gridCol w="666750"/>
                <a:gridCol w="666750"/>
              </a:tblGrid>
              <a:tr h="52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0880">
                <a:tc gridSpan="3">
                  <a:txBody>
                    <a:bodyPr/>
                    <a:lstStyle/>
                    <a:p>
                      <a:pPr marL="90805">
                        <a:lnSpc>
                          <a:spcPts val="183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49225" marR="1860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109959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13418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36652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50979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6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19860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57848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2410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6733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1137">
                <a:tc gridSpan="3">
                  <a:txBody>
                    <a:bodyPr/>
                    <a:lstStyle/>
                    <a:p>
                      <a:pPr marL="90805">
                        <a:lnSpc>
                          <a:spcPts val="1685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29702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14132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4210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1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0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94424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10	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600" spc="6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acumulador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3116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39672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"Soma parcial: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0416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4030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inteiro:</a:t>
                      </a:r>
                      <a:r>
                        <a:rPr sz="1600" spc="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0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13 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2132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49514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9432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5168">
                <a:tc gridSpan="3">
                  <a:txBody>
                    <a:bodyPr/>
                    <a:lstStyle/>
                    <a:p>
                      <a:pPr marL="90805">
                        <a:lnSpc>
                          <a:spcPts val="1705"/>
                        </a:lnSpc>
                        <a:tabLst>
                          <a:tab pos="70104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	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"\nSoma total:</a:t>
                      </a:r>
                      <a:r>
                        <a:rPr sz="1600" spc="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soma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1346">
                <a:tc rowSpan="2" gridSpan="3">
                  <a:txBody>
                    <a:bodyPr/>
                    <a:lstStyle/>
                    <a:p>
                      <a:pPr marL="90805">
                        <a:lnSpc>
                          <a:spcPts val="17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5228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677E3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63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18681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53975" cap="flat" cmpd="sng" algn="ctr">
                      <a:solidFill>
                        <a:srgbClr val="677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742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59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965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472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43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1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-2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79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parcial:</a:t>
                      </a:r>
                      <a:r>
                        <a:rPr sz="1600" spc="-1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64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2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Soma total: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31165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8100">
                      <a:solidFill>
                        <a:srgbClr val="677E34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757" y="212978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829" y="212978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acumulador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194" y="939546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" y="2113026"/>
            <a:ext cx="6480175" cy="4030979"/>
          </a:xfrm>
          <a:custGeom>
            <a:avLst/>
            <a:gdLst/>
            <a:ahLst/>
            <a:cxnLst/>
            <a:rect l="l" t="t" r="r" b="b"/>
            <a:pathLst>
              <a:path w="6480175" h="4030979">
                <a:moveTo>
                  <a:pt x="0" y="4030599"/>
                </a:moveTo>
                <a:lnTo>
                  <a:pt x="6480175" y="4030599"/>
                </a:lnTo>
                <a:lnTo>
                  <a:pt x="6480175" y="0"/>
                </a:lnTo>
                <a:lnTo>
                  <a:pt x="0" y="0"/>
                </a:lnTo>
                <a:lnTo>
                  <a:pt x="0" y="4030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664" y="2142871"/>
            <a:ext cx="4060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3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065" y="4338320"/>
            <a:ext cx="4918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//atualiza</a:t>
            </a:r>
            <a:r>
              <a:rPr sz="1600" spc="5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065" y="4582159"/>
            <a:ext cx="5407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"Soma parcial: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065" y="5070221"/>
            <a:ext cx="5163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4" y="2874645"/>
            <a:ext cx="601662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inicializa</a:t>
            </a:r>
            <a:r>
              <a:rPr sz="1600" spc="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0380" algn="l"/>
              </a:tabLst>
            </a:pPr>
            <a:r>
              <a:rPr sz="1600" dirty="0">
                <a:latin typeface="Courier New"/>
                <a:cs typeface="Courier New"/>
              </a:rPr>
              <a:t>9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15	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"\nSoma total: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4" y="5804534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16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57" y="1149984"/>
            <a:ext cx="7934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Os </a:t>
            </a:r>
            <a:r>
              <a:rPr sz="3000" spc="-10" dirty="0">
                <a:latin typeface="Arial"/>
                <a:cs typeface="Arial"/>
              </a:rPr>
              <a:t>quesitos </a:t>
            </a:r>
            <a:r>
              <a:rPr sz="3000" spc="-5" dirty="0">
                <a:latin typeface="Arial"/>
                <a:cs typeface="Arial"/>
              </a:rPr>
              <a:t>para </a:t>
            </a:r>
            <a:r>
              <a:rPr sz="3000" dirty="0"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uso de </a:t>
            </a:r>
            <a:r>
              <a:rPr sz="3000" spc="-10" dirty="0">
                <a:latin typeface="Arial"/>
                <a:cs typeface="Arial"/>
              </a:rPr>
              <a:t>laços </a:t>
            </a:r>
            <a:r>
              <a:rPr sz="3000" dirty="0">
                <a:latin typeface="Arial"/>
                <a:cs typeface="Arial"/>
              </a:rPr>
              <a:t>são</a:t>
            </a:r>
            <a:r>
              <a:rPr sz="3000" spc="-5" dirty="0">
                <a:latin typeface="Arial"/>
                <a:cs typeface="Arial"/>
              </a:rPr>
              <a:t> mantidos: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59525" y="1760600"/>
            <a:ext cx="2618105" cy="5104130"/>
            <a:chOff x="6359525" y="1760600"/>
            <a:chExt cx="2618105" cy="5104130"/>
          </a:xfrm>
        </p:grpSpPr>
        <p:sp>
          <p:nvSpPr>
            <p:cNvPr id="13" name="object 13"/>
            <p:cNvSpPr/>
            <p:nvPr/>
          </p:nvSpPr>
          <p:spPr>
            <a:xfrm>
              <a:off x="6372225" y="1773300"/>
              <a:ext cx="2592705" cy="5078730"/>
            </a:xfrm>
            <a:custGeom>
              <a:avLst/>
              <a:gdLst/>
              <a:ahLst/>
              <a:cxnLst/>
              <a:rect l="l" t="t" r="r" b="b"/>
              <a:pathLst>
                <a:path w="2592704" h="5078730">
                  <a:moveTo>
                    <a:pt x="2592451" y="0"/>
                  </a:moveTo>
                  <a:lnTo>
                    <a:pt x="0" y="0"/>
                  </a:lnTo>
                  <a:lnTo>
                    <a:pt x="0" y="5078349"/>
                  </a:lnTo>
                  <a:lnTo>
                    <a:pt x="2592451" y="5078349"/>
                  </a:lnTo>
                  <a:lnTo>
                    <a:pt x="2592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2225" y="1773300"/>
              <a:ext cx="2592705" cy="5078730"/>
            </a:xfrm>
            <a:custGeom>
              <a:avLst/>
              <a:gdLst/>
              <a:ahLst/>
              <a:cxnLst/>
              <a:rect l="l" t="t" r="r" b="b"/>
              <a:pathLst>
                <a:path w="2592704" h="5078730">
                  <a:moveTo>
                    <a:pt x="0" y="5078349"/>
                  </a:moveTo>
                  <a:lnTo>
                    <a:pt x="2592451" y="5078349"/>
                  </a:lnTo>
                  <a:lnTo>
                    <a:pt x="2592451" y="0"/>
                  </a:lnTo>
                  <a:lnTo>
                    <a:pt x="0" y="0"/>
                  </a:lnTo>
                  <a:lnTo>
                    <a:pt x="0" y="507834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52870" y="179171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2870" y="2066290"/>
            <a:ext cx="2171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Teste </a:t>
            </a:r>
            <a:r>
              <a:rPr sz="1800" spc="-10" dirty="0">
                <a:latin typeface="Calibri"/>
                <a:cs typeface="Calibri"/>
              </a:rPr>
              <a:t>normalmente  </a:t>
            </a:r>
            <a:r>
              <a:rPr sz="1800" spc="-15" dirty="0">
                <a:latin typeface="Calibri"/>
                <a:cs typeface="Calibri"/>
              </a:rPr>
              <a:t>envolve </a:t>
            </a: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menos uma  </a:t>
            </a:r>
            <a:r>
              <a:rPr sz="1800" spc="-10" dirty="0">
                <a:latin typeface="Calibri"/>
                <a:cs typeface="Calibri"/>
              </a:rPr>
              <a:t>variável.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2870" y="3163823"/>
            <a:ext cx="2397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Inicialização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Toda </a:t>
            </a:r>
            <a:r>
              <a:rPr sz="1800" spc="-15" dirty="0">
                <a:latin typeface="Calibri"/>
                <a:cs typeface="Calibri"/>
              </a:rPr>
              <a:t>variável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condição  precisa </a:t>
            </a:r>
            <a:r>
              <a:rPr sz="1800" spc="-5" dirty="0">
                <a:latin typeface="Calibri"/>
                <a:cs typeface="Calibri"/>
              </a:rPr>
              <a:t>ser inicializada  </a:t>
            </a:r>
            <a:r>
              <a:rPr sz="1800" spc="-15" dirty="0">
                <a:latin typeface="Calibri"/>
                <a:cs typeface="Calibri"/>
              </a:rPr>
              <a:t>antes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15" dirty="0">
                <a:latin typeface="Calibri"/>
                <a:cs typeface="Calibri"/>
              </a:rPr>
              <a:t>laço, </a:t>
            </a:r>
            <a:r>
              <a:rPr sz="1800" spc="-20" dirty="0">
                <a:latin typeface="Calibri"/>
                <a:cs typeface="Calibri"/>
              </a:rPr>
              <a:t>através </a:t>
            </a:r>
            <a:r>
              <a:rPr sz="1800" spc="-5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atribuição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leitura.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7065" y="4810379"/>
            <a:ext cx="661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aseline="1736" dirty="0">
                <a:latin typeface="Courier New"/>
                <a:cs typeface="Courier New"/>
              </a:rPr>
              <a:t>Console.Write</a:t>
            </a:r>
            <a:r>
              <a:rPr sz="2400" baseline="1736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aseline="1736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2400" spc="-7" baseline="1736" dirty="0">
                <a:solidFill>
                  <a:srgbClr val="0000FF"/>
                </a:solidFill>
                <a:latin typeface="Courier New"/>
                <a:cs typeface="Courier New"/>
              </a:rPr>
              <a:t>um numero </a:t>
            </a:r>
            <a:r>
              <a:rPr sz="2400" baseline="1736" dirty="0">
                <a:solidFill>
                  <a:srgbClr val="0000FF"/>
                </a:solidFill>
                <a:latin typeface="Courier New"/>
                <a:cs typeface="Courier New"/>
              </a:rPr>
              <a:t>inteiro: "</a:t>
            </a:r>
            <a:r>
              <a:rPr sz="2400" baseline="1736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r>
              <a:rPr sz="2400" spc="-254" baseline="173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Atualização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2870" y="5084826"/>
            <a:ext cx="2299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menos uma </a:t>
            </a:r>
            <a:r>
              <a:rPr sz="1800" spc="-15" dirty="0">
                <a:latin typeface="Calibri"/>
                <a:cs typeface="Calibri"/>
              </a:rPr>
              <a:t>variável 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condição precisa </a:t>
            </a:r>
            <a:r>
              <a:rPr sz="1800" spc="-5" dirty="0">
                <a:latin typeface="Calibri"/>
                <a:cs typeface="Calibri"/>
              </a:rPr>
              <a:t>ser  </a:t>
            </a:r>
            <a:r>
              <a:rPr sz="1800" spc="-10" dirty="0">
                <a:latin typeface="Calibri"/>
                <a:cs typeface="Calibri"/>
              </a:rPr>
              <a:t>atualizada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interior </a:t>
            </a:r>
            <a:r>
              <a:rPr sz="1800" spc="-5" dirty="0">
                <a:latin typeface="Calibri"/>
                <a:cs typeface="Calibri"/>
              </a:rPr>
              <a:t>do  </a:t>
            </a:r>
            <a:r>
              <a:rPr sz="1800" spc="-10" dirty="0">
                <a:latin typeface="Calibri"/>
                <a:cs typeface="Calibri"/>
              </a:rPr>
              <a:t>laço.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750" y="3141726"/>
            <a:ext cx="5581650" cy="2208530"/>
          </a:xfrm>
          <a:custGeom>
            <a:avLst/>
            <a:gdLst/>
            <a:ahLst/>
            <a:cxnLst/>
            <a:rect l="l" t="t" r="r" b="b"/>
            <a:pathLst>
              <a:path w="5581650" h="2208529">
                <a:moveTo>
                  <a:pt x="841375" y="782319"/>
                </a:moveTo>
                <a:lnTo>
                  <a:pt x="844718" y="765760"/>
                </a:lnTo>
                <a:lnTo>
                  <a:pt x="853836" y="752236"/>
                </a:lnTo>
                <a:lnTo>
                  <a:pt x="867360" y="743118"/>
                </a:lnTo>
                <a:lnTo>
                  <a:pt x="883919" y="739775"/>
                </a:lnTo>
                <a:lnTo>
                  <a:pt x="1949704" y="739775"/>
                </a:lnTo>
                <a:lnTo>
                  <a:pt x="1966283" y="743118"/>
                </a:lnTo>
                <a:lnTo>
                  <a:pt x="1979850" y="752236"/>
                </a:lnTo>
                <a:lnTo>
                  <a:pt x="1989012" y="765760"/>
                </a:lnTo>
                <a:lnTo>
                  <a:pt x="1992376" y="782319"/>
                </a:lnTo>
                <a:lnTo>
                  <a:pt x="1992376" y="952754"/>
                </a:lnTo>
                <a:lnTo>
                  <a:pt x="1989012" y="969313"/>
                </a:lnTo>
                <a:lnTo>
                  <a:pt x="1979850" y="982837"/>
                </a:lnTo>
                <a:lnTo>
                  <a:pt x="1966283" y="991955"/>
                </a:lnTo>
                <a:lnTo>
                  <a:pt x="1949704" y="995299"/>
                </a:lnTo>
                <a:lnTo>
                  <a:pt x="883919" y="995299"/>
                </a:lnTo>
                <a:lnTo>
                  <a:pt x="867360" y="991955"/>
                </a:lnTo>
                <a:lnTo>
                  <a:pt x="853836" y="982837"/>
                </a:lnTo>
                <a:lnTo>
                  <a:pt x="844718" y="969313"/>
                </a:lnTo>
                <a:lnTo>
                  <a:pt x="841375" y="952754"/>
                </a:lnTo>
                <a:lnTo>
                  <a:pt x="841375" y="782319"/>
                </a:lnTo>
                <a:close/>
              </a:path>
              <a:path w="5581650" h="2208529">
                <a:moveTo>
                  <a:pt x="0" y="44450"/>
                </a:moveTo>
                <a:lnTo>
                  <a:pt x="3493" y="27110"/>
                </a:lnTo>
                <a:lnTo>
                  <a:pt x="13019" y="12985"/>
                </a:lnTo>
                <a:lnTo>
                  <a:pt x="27148" y="3480"/>
                </a:lnTo>
                <a:lnTo>
                  <a:pt x="44450" y="0"/>
                </a:lnTo>
                <a:lnTo>
                  <a:pt x="5165725" y="0"/>
                </a:lnTo>
                <a:lnTo>
                  <a:pt x="5183010" y="3480"/>
                </a:lnTo>
                <a:lnTo>
                  <a:pt x="5197141" y="12985"/>
                </a:lnTo>
                <a:lnTo>
                  <a:pt x="5206676" y="27110"/>
                </a:lnTo>
                <a:lnTo>
                  <a:pt x="5210175" y="44450"/>
                </a:lnTo>
                <a:lnTo>
                  <a:pt x="5210175" y="222123"/>
                </a:lnTo>
                <a:lnTo>
                  <a:pt x="5206676" y="239482"/>
                </a:lnTo>
                <a:lnTo>
                  <a:pt x="5197141" y="253650"/>
                </a:lnTo>
                <a:lnTo>
                  <a:pt x="5183010" y="263199"/>
                </a:lnTo>
                <a:lnTo>
                  <a:pt x="5165725" y="266700"/>
                </a:lnTo>
                <a:lnTo>
                  <a:pt x="44450" y="266700"/>
                </a:lnTo>
                <a:lnTo>
                  <a:pt x="27148" y="263199"/>
                </a:lnTo>
                <a:lnTo>
                  <a:pt x="13019" y="253650"/>
                </a:lnTo>
                <a:lnTo>
                  <a:pt x="3493" y="239482"/>
                </a:lnTo>
                <a:lnTo>
                  <a:pt x="0" y="222123"/>
                </a:lnTo>
                <a:lnTo>
                  <a:pt x="0" y="44450"/>
                </a:lnTo>
                <a:close/>
              </a:path>
              <a:path w="5581650" h="2208529">
                <a:moveTo>
                  <a:pt x="371475" y="2003044"/>
                </a:moveTo>
                <a:lnTo>
                  <a:pt x="374698" y="1987117"/>
                </a:lnTo>
                <a:lnTo>
                  <a:pt x="383487" y="1974119"/>
                </a:lnTo>
                <a:lnTo>
                  <a:pt x="396522" y="1965360"/>
                </a:lnTo>
                <a:lnTo>
                  <a:pt x="412483" y="1962150"/>
                </a:lnTo>
                <a:lnTo>
                  <a:pt x="5540629" y="1962150"/>
                </a:lnTo>
                <a:lnTo>
                  <a:pt x="5556575" y="1965360"/>
                </a:lnTo>
                <a:lnTo>
                  <a:pt x="5569616" y="1974119"/>
                </a:lnTo>
                <a:lnTo>
                  <a:pt x="5578419" y="1987117"/>
                </a:lnTo>
                <a:lnTo>
                  <a:pt x="5581650" y="2003044"/>
                </a:lnTo>
                <a:lnTo>
                  <a:pt x="5581650" y="2167128"/>
                </a:lnTo>
                <a:lnTo>
                  <a:pt x="5578419" y="2183074"/>
                </a:lnTo>
                <a:lnTo>
                  <a:pt x="5569616" y="2196115"/>
                </a:lnTo>
                <a:lnTo>
                  <a:pt x="5556575" y="2204918"/>
                </a:lnTo>
                <a:lnTo>
                  <a:pt x="5540629" y="2208149"/>
                </a:lnTo>
                <a:lnTo>
                  <a:pt x="412483" y="2208149"/>
                </a:lnTo>
                <a:lnTo>
                  <a:pt x="396522" y="2204918"/>
                </a:lnTo>
                <a:lnTo>
                  <a:pt x="383487" y="2196115"/>
                </a:lnTo>
                <a:lnTo>
                  <a:pt x="374698" y="2183074"/>
                </a:lnTo>
                <a:lnTo>
                  <a:pt x="371475" y="2167128"/>
                </a:lnTo>
                <a:lnTo>
                  <a:pt x="371475" y="200304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092" y="212407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 com </a:t>
            </a:r>
            <a:r>
              <a:rPr sz="4000" spc="-90" dirty="0"/>
              <a:t>Teste </a:t>
            </a:r>
            <a:r>
              <a:rPr sz="4000" spc="-5" dirty="0"/>
              <a:t>no</a:t>
            </a:r>
            <a:r>
              <a:rPr sz="4000" spc="-15" dirty="0"/>
              <a:t> </a:t>
            </a:r>
            <a:r>
              <a:rPr sz="4000" dirty="0"/>
              <a:t>Início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757" y="1086484"/>
            <a:ext cx="842962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1375" algn="l"/>
              </a:tabLst>
            </a:pPr>
            <a:r>
              <a:rPr sz="3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Exemplo</a:t>
            </a:r>
            <a:r>
              <a:rPr sz="3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3200" dirty="0">
                <a:latin typeface="Calibri"/>
                <a:cs typeface="Calibri"/>
              </a:rPr>
              <a:t>Uso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/>
              <a:cs typeface="Calibri"/>
            </a:endParaRPr>
          </a:p>
          <a:p>
            <a:pPr marL="196215" marR="5080" indent="-172720" algn="just">
              <a:lnSpc>
                <a:spcPts val="2500"/>
              </a:lnSpc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FLAG </a:t>
            </a:r>
            <a:r>
              <a:rPr sz="2600" dirty="0">
                <a:latin typeface="Arial"/>
                <a:cs typeface="Arial"/>
              </a:rPr>
              <a:t>é </a:t>
            </a:r>
            <a:r>
              <a:rPr sz="2600" spc="-5" dirty="0">
                <a:latin typeface="Arial"/>
                <a:cs typeface="Arial"/>
              </a:rPr>
              <a:t>um </a:t>
            </a:r>
            <a:r>
              <a:rPr sz="2600" dirty="0">
                <a:latin typeface="Arial"/>
                <a:cs typeface="Arial"/>
              </a:rPr>
              <a:t>valor específico fornecido </a:t>
            </a:r>
            <a:r>
              <a:rPr sz="2600" spc="-5" dirty="0">
                <a:latin typeface="Arial"/>
                <a:cs typeface="Arial"/>
              </a:rPr>
              <a:t>após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último  dado de </a:t>
            </a:r>
            <a:r>
              <a:rPr sz="2600" dirty="0">
                <a:latin typeface="Arial"/>
                <a:cs typeface="Arial"/>
              </a:rPr>
              <a:t>entrada, </a:t>
            </a:r>
            <a:r>
              <a:rPr sz="2600" spc="-5" dirty="0">
                <a:latin typeface="Arial"/>
                <a:cs typeface="Arial"/>
              </a:rPr>
              <a:t>que </a:t>
            </a:r>
            <a:r>
              <a:rPr sz="2600" dirty="0">
                <a:latin typeface="Arial"/>
                <a:cs typeface="Arial"/>
              </a:rPr>
              <a:t>serve </a:t>
            </a:r>
            <a:r>
              <a:rPr sz="2600" spc="-5" dirty="0">
                <a:latin typeface="Arial"/>
                <a:cs typeface="Arial"/>
              </a:rPr>
              <a:t>para indicar </a:t>
            </a:r>
            <a:r>
              <a:rPr sz="2600" dirty="0">
                <a:latin typeface="Arial"/>
                <a:cs typeface="Arial"/>
              </a:rPr>
              <a:t>o fim </a:t>
            </a:r>
            <a:r>
              <a:rPr sz="2600" spc="-5" dirty="0">
                <a:latin typeface="Arial"/>
                <a:cs typeface="Arial"/>
              </a:rPr>
              <a:t>dos  </a:t>
            </a:r>
            <a:r>
              <a:rPr sz="2600" spc="-10" dirty="0">
                <a:latin typeface="Arial"/>
                <a:cs typeface="Arial"/>
              </a:rPr>
              <a:t>dados </a:t>
            </a:r>
            <a:r>
              <a:rPr sz="2600" spc="-5" dirty="0">
                <a:latin typeface="Arial"/>
                <a:cs typeface="Arial"/>
              </a:rPr>
              <a:t>de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entrada.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185420" marR="13970" indent="-172720" algn="just">
              <a:lnSpc>
                <a:spcPts val="2500"/>
              </a:lnSpc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FLAG </a:t>
            </a:r>
            <a:r>
              <a:rPr sz="2600" dirty="0">
                <a:latin typeface="Arial"/>
                <a:cs typeface="Arial"/>
              </a:rPr>
              <a:t>é somente </a:t>
            </a:r>
            <a:r>
              <a:rPr sz="2600" spc="-10" dirty="0">
                <a:latin typeface="Arial"/>
                <a:cs typeface="Arial"/>
              </a:rPr>
              <a:t>uma </a:t>
            </a:r>
            <a:r>
              <a:rPr sz="2600" spc="-5" dirty="0">
                <a:latin typeface="Arial"/>
                <a:cs typeface="Arial"/>
              </a:rPr>
              <a:t>marca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fim dos dados </a:t>
            </a:r>
            <a:r>
              <a:rPr sz="2600" spc="10" dirty="0">
                <a:latin typeface="Arial"/>
                <a:cs typeface="Arial"/>
              </a:rPr>
              <a:t>de  </a:t>
            </a:r>
            <a:r>
              <a:rPr sz="2600" spc="-5" dirty="0">
                <a:latin typeface="Arial"/>
                <a:cs typeface="Arial"/>
              </a:rPr>
              <a:t>entrada </a:t>
            </a:r>
            <a:r>
              <a:rPr sz="2600" dirty="0">
                <a:latin typeface="Arial"/>
                <a:cs typeface="Arial"/>
              </a:rPr>
              <a:t>(não é </a:t>
            </a:r>
            <a:r>
              <a:rPr sz="2600" spc="-5" dirty="0">
                <a:latin typeface="Arial"/>
                <a:cs typeface="Arial"/>
              </a:rPr>
              <a:t>um </a:t>
            </a:r>
            <a:r>
              <a:rPr sz="2600" dirty="0">
                <a:latin typeface="Arial"/>
                <a:cs typeface="Arial"/>
              </a:rPr>
              <a:t>dado </a:t>
            </a:r>
            <a:r>
              <a:rPr sz="2600" spc="-5" dirty="0">
                <a:latin typeface="Arial"/>
                <a:cs typeface="Arial"/>
              </a:rPr>
              <a:t>de entrada) </a:t>
            </a:r>
            <a:r>
              <a:rPr sz="2600" dirty="0">
                <a:latin typeface="Arial"/>
                <a:cs typeface="Arial"/>
              </a:rPr>
              <a:t>e não </a:t>
            </a:r>
            <a:r>
              <a:rPr sz="2600" spc="-5" dirty="0">
                <a:latin typeface="Arial"/>
                <a:cs typeface="Arial"/>
              </a:rPr>
              <a:t>pode ser  </a:t>
            </a:r>
            <a:r>
              <a:rPr sz="2600" spc="-10" dirty="0">
                <a:latin typeface="Arial"/>
                <a:cs typeface="Arial"/>
              </a:rPr>
              <a:t>processado.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96215" marR="6350" indent="-172720" algn="just">
              <a:lnSpc>
                <a:spcPct val="80200"/>
              </a:lnSpc>
              <a:buChar char="•"/>
              <a:tabLst>
                <a:tab pos="19685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leitura </a:t>
            </a:r>
            <a:r>
              <a:rPr sz="2600" spc="5" dirty="0">
                <a:latin typeface="Arial"/>
                <a:cs typeface="Arial"/>
              </a:rPr>
              <a:t>do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FLAG </a:t>
            </a:r>
            <a:r>
              <a:rPr sz="2600" spc="-5" dirty="0">
                <a:latin typeface="Arial"/>
                <a:cs typeface="Arial"/>
              </a:rPr>
              <a:t>informa </a:t>
            </a:r>
            <a:r>
              <a:rPr sz="2600" spc="5" dirty="0">
                <a:latin typeface="Arial"/>
                <a:cs typeface="Arial"/>
              </a:rPr>
              <a:t>ao </a:t>
            </a:r>
            <a:r>
              <a:rPr sz="2600" spc="-5" dirty="0">
                <a:latin typeface="Arial"/>
                <a:cs typeface="Arial"/>
              </a:rPr>
              <a:t>programa </a:t>
            </a:r>
            <a:r>
              <a:rPr sz="2600" dirty="0">
                <a:latin typeface="Arial"/>
                <a:cs typeface="Arial"/>
              </a:rPr>
              <a:t>que </a:t>
            </a:r>
            <a:r>
              <a:rPr sz="2600" spc="-5" dirty="0">
                <a:latin typeface="Arial"/>
                <a:cs typeface="Arial"/>
              </a:rPr>
              <a:t>os dados  de entrada terminaram </a:t>
            </a:r>
            <a:r>
              <a:rPr sz="2600" dirty="0">
                <a:latin typeface="Arial"/>
                <a:cs typeface="Arial"/>
              </a:rPr>
              <a:t>e que ele deve </a:t>
            </a:r>
            <a:r>
              <a:rPr sz="2600" spc="-5" dirty="0">
                <a:latin typeface="Arial"/>
                <a:cs typeface="Arial"/>
              </a:rPr>
              <a:t>partir para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execução da finalização de </a:t>
            </a:r>
            <a:r>
              <a:rPr sz="2600" dirty="0">
                <a:latin typeface="Arial"/>
                <a:cs typeface="Arial"/>
              </a:rPr>
              <a:t>seu </a:t>
            </a:r>
            <a:r>
              <a:rPr sz="2600" spc="-5" dirty="0">
                <a:latin typeface="Arial"/>
                <a:cs typeface="Arial"/>
              </a:rPr>
              <a:t>processamento  (cálculos finais, impressões finais,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etc.).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" y="2113026"/>
            <a:ext cx="6604000" cy="4030979"/>
          </a:xfrm>
          <a:custGeom>
            <a:avLst/>
            <a:gdLst/>
            <a:ahLst/>
            <a:cxnLst/>
            <a:rect l="l" t="t" r="r" b="b"/>
            <a:pathLst>
              <a:path w="6604000" h="4030979">
                <a:moveTo>
                  <a:pt x="0" y="4030599"/>
                </a:moveTo>
                <a:lnTo>
                  <a:pt x="6604000" y="4030599"/>
                </a:lnTo>
                <a:lnTo>
                  <a:pt x="6604000" y="0"/>
                </a:lnTo>
                <a:lnTo>
                  <a:pt x="0" y="0"/>
                </a:lnTo>
                <a:lnTo>
                  <a:pt x="0" y="4030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664" y="2142871"/>
            <a:ext cx="4060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3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065" y="4338320"/>
            <a:ext cx="540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//atualiza acumulador  </a:t>
            </a: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"Soma parcial: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065" y="4825936"/>
            <a:ext cx="5407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4" y="2874645"/>
            <a:ext cx="601662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inicializa</a:t>
            </a:r>
            <a:r>
              <a:rPr sz="1600" spc="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0380" algn="l"/>
              </a:tabLst>
            </a:pPr>
            <a:r>
              <a:rPr sz="1600" dirty="0">
                <a:latin typeface="Courier New"/>
                <a:cs typeface="Courier New"/>
              </a:rPr>
              <a:t>9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15	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"\nSoma total: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4" y="5804534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16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31026" y="1825561"/>
            <a:ext cx="2618105" cy="5045710"/>
            <a:chOff x="6431026" y="1825561"/>
            <a:chExt cx="2618105" cy="5045710"/>
          </a:xfrm>
        </p:grpSpPr>
        <p:sp>
          <p:nvSpPr>
            <p:cNvPr id="11" name="object 11"/>
            <p:cNvSpPr/>
            <p:nvPr/>
          </p:nvSpPr>
          <p:spPr>
            <a:xfrm>
              <a:off x="6443726" y="1838261"/>
              <a:ext cx="2592705" cy="5020310"/>
            </a:xfrm>
            <a:custGeom>
              <a:avLst/>
              <a:gdLst/>
              <a:ahLst/>
              <a:cxnLst/>
              <a:rect l="l" t="t" r="r" b="b"/>
              <a:pathLst>
                <a:path w="2592704" h="5020309">
                  <a:moveTo>
                    <a:pt x="2592324" y="0"/>
                  </a:moveTo>
                  <a:lnTo>
                    <a:pt x="0" y="0"/>
                  </a:lnTo>
                  <a:lnTo>
                    <a:pt x="0" y="5019736"/>
                  </a:lnTo>
                  <a:lnTo>
                    <a:pt x="2592324" y="5019736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3726" y="1838261"/>
              <a:ext cx="2592705" cy="5020310"/>
            </a:xfrm>
            <a:custGeom>
              <a:avLst/>
              <a:gdLst/>
              <a:ahLst/>
              <a:cxnLst/>
              <a:rect l="l" t="t" r="r" b="b"/>
              <a:pathLst>
                <a:path w="2592704" h="5020309">
                  <a:moveTo>
                    <a:pt x="2592324" y="5019736"/>
                  </a:moveTo>
                  <a:lnTo>
                    <a:pt x="2592324" y="0"/>
                  </a:lnTo>
                  <a:lnTo>
                    <a:pt x="0" y="0"/>
                  </a:lnTo>
                  <a:lnTo>
                    <a:pt x="0" y="50197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65350" y="1149984"/>
            <a:ext cx="592455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Acumuladores </a:t>
            </a:r>
            <a:r>
              <a:rPr sz="3000" spc="-10" dirty="0">
                <a:latin typeface="Arial"/>
                <a:cs typeface="Arial"/>
              </a:rPr>
              <a:t>precisam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de: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5"/>
              </a:spcBef>
            </a:pP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4243" y="2217673"/>
            <a:ext cx="24053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Variável </a:t>
            </a:r>
            <a:r>
              <a:rPr sz="2400" spc="-10" dirty="0">
                <a:latin typeface="Calibri"/>
                <a:cs typeface="Calibri"/>
              </a:rPr>
              <a:t>precisa </a:t>
            </a:r>
            <a:r>
              <a:rPr sz="2400" spc="-5" dirty="0">
                <a:latin typeface="Calibri"/>
                <a:cs typeface="Calibri"/>
              </a:rPr>
              <a:t>ser  inicializada  </a:t>
            </a:r>
            <a:r>
              <a:rPr sz="2400" spc="-10" dirty="0">
                <a:latin typeface="Calibri"/>
                <a:cs typeface="Calibri"/>
              </a:rPr>
              <a:t>(normalmente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  </a:t>
            </a:r>
            <a:r>
              <a:rPr sz="2400" spc="-5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neutro).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4243" y="4047108"/>
            <a:ext cx="215011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Atualização 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Variável </a:t>
            </a:r>
            <a:r>
              <a:rPr sz="2400" spc="-10" dirty="0">
                <a:latin typeface="Calibri"/>
                <a:cs typeface="Calibri"/>
              </a:rPr>
              <a:t>precisa  conservar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valor  </a:t>
            </a:r>
            <a:r>
              <a:rPr sz="2400" spc="-5" dirty="0">
                <a:latin typeface="Calibri"/>
                <a:cs typeface="Calibri"/>
              </a:rPr>
              <a:t>acumulado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acrescentar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novo  </a:t>
            </a:r>
            <a:r>
              <a:rPr sz="2400" spc="-50" dirty="0">
                <a:latin typeface="Calibri"/>
                <a:cs typeface="Calibri"/>
              </a:rPr>
              <a:t>valor.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4037" y="2094102"/>
            <a:ext cx="5889625" cy="1333500"/>
            <a:chOff x="554037" y="2094102"/>
            <a:chExt cx="5889625" cy="1333500"/>
          </a:xfrm>
        </p:grpSpPr>
        <p:sp>
          <p:nvSpPr>
            <p:cNvPr id="17" name="object 17"/>
            <p:cNvSpPr/>
            <p:nvPr/>
          </p:nvSpPr>
          <p:spPr>
            <a:xfrm>
              <a:off x="563562" y="3129025"/>
              <a:ext cx="1153160" cy="288925"/>
            </a:xfrm>
            <a:custGeom>
              <a:avLst/>
              <a:gdLst/>
              <a:ahLst/>
              <a:cxnLst/>
              <a:rect l="l" t="t" r="r" b="b"/>
              <a:pathLst>
                <a:path w="1153160" h="288925">
                  <a:moveTo>
                    <a:pt x="0" y="48133"/>
                  </a:moveTo>
                  <a:lnTo>
                    <a:pt x="3784" y="29360"/>
                  </a:lnTo>
                  <a:lnTo>
                    <a:pt x="14106" y="14065"/>
                  </a:lnTo>
                  <a:lnTo>
                    <a:pt x="29414" y="3770"/>
                  </a:lnTo>
                  <a:lnTo>
                    <a:pt x="48158" y="0"/>
                  </a:lnTo>
                  <a:lnTo>
                    <a:pt x="1104328" y="0"/>
                  </a:lnTo>
                  <a:lnTo>
                    <a:pt x="1123120" y="3770"/>
                  </a:lnTo>
                  <a:lnTo>
                    <a:pt x="1138459" y="14065"/>
                  </a:lnTo>
                  <a:lnTo>
                    <a:pt x="1148798" y="29360"/>
                  </a:lnTo>
                  <a:lnTo>
                    <a:pt x="1152588" y="48133"/>
                  </a:lnTo>
                  <a:lnTo>
                    <a:pt x="1152588" y="240664"/>
                  </a:lnTo>
                  <a:lnTo>
                    <a:pt x="1148798" y="259457"/>
                  </a:lnTo>
                  <a:lnTo>
                    <a:pt x="1138459" y="274796"/>
                  </a:lnTo>
                  <a:lnTo>
                    <a:pt x="1123120" y="285134"/>
                  </a:lnTo>
                  <a:lnTo>
                    <a:pt x="1104328" y="288925"/>
                  </a:lnTo>
                  <a:lnTo>
                    <a:pt x="48158" y="288925"/>
                  </a:lnTo>
                  <a:lnTo>
                    <a:pt x="29414" y="285134"/>
                  </a:lnTo>
                  <a:lnTo>
                    <a:pt x="14106" y="274796"/>
                  </a:lnTo>
                  <a:lnTo>
                    <a:pt x="3784" y="259457"/>
                  </a:lnTo>
                  <a:lnTo>
                    <a:pt x="0" y="240664"/>
                  </a:lnTo>
                  <a:lnTo>
                    <a:pt x="0" y="4813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3864" y="2094102"/>
              <a:ext cx="4730115" cy="1188720"/>
            </a:xfrm>
            <a:custGeom>
              <a:avLst/>
              <a:gdLst/>
              <a:ahLst/>
              <a:cxnLst/>
              <a:rect l="l" t="t" r="r" b="b"/>
              <a:pathLst>
                <a:path w="4730115" h="1188720">
                  <a:moveTo>
                    <a:pt x="4653494" y="27798"/>
                  </a:moveTo>
                  <a:lnTo>
                    <a:pt x="0" y="1170051"/>
                  </a:lnTo>
                  <a:lnTo>
                    <a:pt x="4445" y="1188593"/>
                  </a:lnTo>
                  <a:lnTo>
                    <a:pt x="4658014" y="46226"/>
                  </a:lnTo>
                  <a:lnTo>
                    <a:pt x="4653494" y="27798"/>
                  </a:lnTo>
                  <a:close/>
                </a:path>
                <a:path w="4730115" h="1188720">
                  <a:moveTo>
                    <a:pt x="4722722" y="24764"/>
                  </a:moveTo>
                  <a:lnTo>
                    <a:pt x="4665853" y="24764"/>
                  </a:lnTo>
                  <a:lnTo>
                    <a:pt x="4670425" y="43180"/>
                  </a:lnTo>
                  <a:lnTo>
                    <a:pt x="4658014" y="46226"/>
                  </a:lnTo>
                  <a:lnTo>
                    <a:pt x="4664837" y="74041"/>
                  </a:lnTo>
                  <a:lnTo>
                    <a:pt x="4722722" y="24764"/>
                  </a:lnTo>
                  <a:close/>
                </a:path>
                <a:path w="4730115" h="1188720">
                  <a:moveTo>
                    <a:pt x="4665853" y="24764"/>
                  </a:moveTo>
                  <a:lnTo>
                    <a:pt x="4653494" y="27798"/>
                  </a:lnTo>
                  <a:lnTo>
                    <a:pt x="4658014" y="46226"/>
                  </a:lnTo>
                  <a:lnTo>
                    <a:pt x="4670425" y="43180"/>
                  </a:lnTo>
                  <a:lnTo>
                    <a:pt x="4665853" y="24764"/>
                  </a:lnTo>
                  <a:close/>
                </a:path>
                <a:path w="4730115" h="1188720">
                  <a:moveTo>
                    <a:pt x="4646676" y="0"/>
                  </a:moveTo>
                  <a:lnTo>
                    <a:pt x="4653494" y="27798"/>
                  </a:lnTo>
                  <a:lnTo>
                    <a:pt x="4665853" y="24764"/>
                  </a:lnTo>
                  <a:lnTo>
                    <a:pt x="4722722" y="24764"/>
                  </a:lnTo>
                  <a:lnTo>
                    <a:pt x="4729734" y="18796"/>
                  </a:lnTo>
                  <a:lnTo>
                    <a:pt x="46466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14400" y="4307204"/>
            <a:ext cx="5529580" cy="344170"/>
            <a:chOff x="914400" y="4307204"/>
            <a:chExt cx="5529580" cy="344170"/>
          </a:xfrm>
        </p:grpSpPr>
        <p:sp>
          <p:nvSpPr>
            <p:cNvPr id="20" name="object 20"/>
            <p:cNvSpPr/>
            <p:nvPr/>
          </p:nvSpPr>
          <p:spPr>
            <a:xfrm>
              <a:off x="923925" y="4341875"/>
              <a:ext cx="2259330" cy="300355"/>
            </a:xfrm>
            <a:custGeom>
              <a:avLst/>
              <a:gdLst/>
              <a:ahLst/>
              <a:cxnLst/>
              <a:rect l="l" t="t" r="r" b="b"/>
              <a:pathLst>
                <a:path w="2259330" h="300354">
                  <a:moveTo>
                    <a:pt x="0" y="49911"/>
                  </a:moveTo>
                  <a:lnTo>
                    <a:pt x="3930" y="30485"/>
                  </a:lnTo>
                  <a:lnTo>
                    <a:pt x="14647" y="14620"/>
                  </a:lnTo>
                  <a:lnTo>
                    <a:pt x="30544" y="3923"/>
                  </a:lnTo>
                  <a:lnTo>
                    <a:pt x="50012" y="0"/>
                  </a:lnTo>
                  <a:lnTo>
                    <a:pt x="2209038" y="0"/>
                  </a:lnTo>
                  <a:lnTo>
                    <a:pt x="2228482" y="3923"/>
                  </a:lnTo>
                  <a:lnTo>
                    <a:pt x="2244391" y="14620"/>
                  </a:lnTo>
                  <a:lnTo>
                    <a:pt x="2255133" y="30485"/>
                  </a:lnTo>
                  <a:lnTo>
                    <a:pt x="2259076" y="49911"/>
                  </a:lnTo>
                  <a:lnTo>
                    <a:pt x="2259076" y="249936"/>
                  </a:lnTo>
                  <a:lnTo>
                    <a:pt x="2255133" y="269434"/>
                  </a:lnTo>
                  <a:lnTo>
                    <a:pt x="2244391" y="285337"/>
                  </a:lnTo>
                  <a:lnTo>
                    <a:pt x="2228482" y="296048"/>
                  </a:lnTo>
                  <a:lnTo>
                    <a:pt x="2209038" y="299974"/>
                  </a:lnTo>
                  <a:lnTo>
                    <a:pt x="50012" y="299974"/>
                  </a:lnTo>
                  <a:lnTo>
                    <a:pt x="30544" y="296048"/>
                  </a:lnTo>
                  <a:lnTo>
                    <a:pt x="14647" y="285337"/>
                  </a:lnTo>
                  <a:lnTo>
                    <a:pt x="3930" y="269434"/>
                  </a:lnTo>
                  <a:lnTo>
                    <a:pt x="0" y="249936"/>
                  </a:lnTo>
                  <a:lnTo>
                    <a:pt x="0" y="49911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2492" y="4307204"/>
              <a:ext cx="3261360" cy="193675"/>
            </a:xfrm>
            <a:custGeom>
              <a:avLst/>
              <a:gdLst/>
              <a:ahLst/>
              <a:cxnLst/>
              <a:rect l="l" t="t" r="r" b="b"/>
              <a:pathLst>
                <a:path w="3261360" h="193675">
                  <a:moveTo>
                    <a:pt x="3184586" y="28524"/>
                  </a:moveTo>
                  <a:lnTo>
                    <a:pt x="0" y="174371"/>
                  </a:lnTo>
                  <a:lnTo>
                    <a:pt x="888" y="193294"/>
                  </a:lnTo>
                  <a:lnTo>
                    <a:pt x="3185474" y="47568"/>
                  </a:lnTo>
                  <a:lnTo>
                    <a:pt x="3184586" y="28524"/>
                  </a:lnTo>
                  <a:close/>
                </a:path>
                <a:path w="3261360" h="193675">
                  <a:moveTo>
                    <a:pt x="3245992" y="27940"/>
                  </a:moveTo>
                  <a:lnTo>
                    <a:pt x="3197352" y="27940"/>
                  </a:lnTo>
                  <a:lnTo>
                    <a:pt x="3198114" y="46990"/>
                  </a:lnTo>
                  <a:lnTo>
                    <a:pt x="3185474" y="47568"/>
                  </a:lnTo>
                  <a:lnTo>
                    <a:pt x="3186810" y="76200"/>
                  </a:lnTo>
                  <a:lnTo>
                    <a:pt x="3261105" y="34671"/>
                  </a:lnTo>
                  <a:lnTo>
                    <a:pt x="3245992" y="27940"/>
                  </a:lnTo>
                  <a:close/>
                </a:path>
                <a:path w="3261360" h="193675">
                  <a:moveTo>
                    <a:pt x="3197352" y="27940"/>
                  </a:moveTo>
                  <a:lnTo>
                    <a:pt x="3184586" y="28524"/>
                  </a:lnTo>
                  <a:lnTo>
                    <a:pt x="3185474" y="47568"/>
                  </a:lnTo>
                  <a:lnTo>
                    <a:pt x="3198114" y="46990"/>
                  </a:lnTo>
                  <a:lnTo>
                    <a:pt x="3197352" y="27940"/>
                  </a:lnTo>
                  <a:close/>
                </a:path>
                <a:path w="3261360" h="193675">
                  <a:moveTo>
                    <a:pt x="3183255" y="0"/>
                  </a:moveTo>
                  <a:lnTo>
                    <a:pt x="3184586" y="28524"/>
                  </a:lnTo>
                  <a:lnTo>
                    <a:pt x="3197352" y="27940"/>
                  </a:lnTo>
                  <a:lnTo>
                    <a:pt x="3245992" y="27940"/>
                  </a:lnTo>
                  <a:lnTo>
                    <a:pt x="318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" y="2113026"/>
            <a:ext cx="6604000" cy="4030979"/>
          </a:xfrm>
          <a:custGeom>
            <a:avLst/>
            <a:gdLst/>
            <a:ahLst/>
            <a:cxnLst/>
            <a:rect l="l" t="t" r="r" b="b"/>
            <a:pathLst>
              <a:path w="6604000" h="4030979">
                <a:moveTo>
                  <a:pt x="0" y="4030599"/>
                </a:moveTo>
                <a:lnTo>
                  <a:pt x="6604000" y="4030599"/>
                </a:lnTo>
                <a:lnTo>
                  <a:pt x="6604000" y="0"/>
                </a:lnTo>
                <a:lnTo>
                  <a:pt x="0" y="0"/>
                </a:lnTo>
                <a:lnTo>
                  <a:pt x="0" y="4030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664" y="2142871"/>
            <a:ext cx="4060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065" y="4582159"/>
            <a:ext cx="5407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"Soma parcial: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065" y="4825936"/>
            <a:ext cx="5407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4" y="2630804"/>
            <a:ext cx="6016625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inicializa</a:t>
            </a:r>
            <a:r>
              <a:rPr sz="1600" spc="1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4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2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0380" algn="l"/>
              </a:tabLst>
            </a:pPr>
            <a:r>
              <a:rPr sz="1600" dirty="0">
                <a:latin typeface="Courier New"/>
                <a:cs typeface="Courier New"/>
              </a:rPr>
              <a:t>9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249554">
              <a:lnSpc>
                <a:spcPct val="100000"/>
              </a:lnSpc>
              <a:tabLst>
                <a:tab pos="865505" algn="l"/>
              </a:tabLst>
            </a:pPr>
            <a:r>
              <a:rPr sz="1600" spc="-5" dirty="0">
                <a:latin typeface="Courier New"/>
                <a:cs typeface="Courier New"/>
              </a:rPr>
              <a:t>10	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//atualiza acumulador </a:t>
            </a:r>
            <a:r>
              <a:rPr sz="1600" spc="-5" dirty="0">
                <a:latin typeface="Courier New"/>
                <a:cs typeface="Courier New"/>
              </a:rPr>
              <a:t> 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15	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"\nSoma total:</a:t>
            </a:r>
            <a:r>
              <a:rPr sz="16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4" y="5804534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16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370" y="1149984"/>
            <a:ext cx="4933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Impressão de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acumuladores: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9925" y="2501836"/>
            <a:ext cx="8378825" cy="4180204"/>
            <a:chOff x="669925" y="2501836"/>
            <a:chExt cx="8378825" cy="4180204"/>
          </a:xfrm>
        </p:grpSpPr>
        <p:sp>
          <p:nvSpPr>
            <p:cNvPr id="12" name="object 12"/>
            <p:cNvSpPr/>
            <p:nvPr/>
          </p:nvSpPr>
          <p:spPr>
            <a:xfrm>
              <a:off x="684212" y="4592700"/>
              <a:ext cx="5544185" cy="1284605"/>
            </a:xfrm>
            <a:custGeom>
              <a:avLst/>
              <a:gdLst/>
              <a:ahLst/>
              <a:cxnLst/>
              <a:rect l="l" t="t" r="r" b="b"/>
              <a:pathLst>
                <a:path w="5544185" h="1284604">
                  <a:moveTo>
                    <a:pt x="287337" y="45974"/>
                  </a:moveTo>
                  <a:lnTo>
                    <a:pt x="290955" y="28074"/>
                  </a:lnTo>
                  <a:lnTo>
                    <a:pt x="300821" y="13462"/>
                  </a:lnTo>
                  <a:lnTo>
                    <a:pt x="315455" y="3611"/>
                  </a:lnTo>
                  <a:lnTo>
                    <a:pt x="333375" y="0"/>
                  </a:lnTo>
                  <a:lnTo>
                    <a:pt x="5497512" y="0"/>
                  </a:lnTo>
                  <a:lnTo>
                    <a:pt x="5515431" y="3611"/>
                  </a:lnTo>
                  <a:lnTo>
                    <a:pt x="5530088" y="13462"/>
                  </a:lnTo>
                  <a:lnTo>
                    <a:pt x="5539982" y="28074"/>
                  </a:lnTo>
                  <a:lnTo>
                    <a:pt x="5543613" y="45974"/>
                  </a:lnTo>
                  <a:lnTo>
                    <a:pt x="5543613" y="230124"/>
                  </a:lnTo>
                  <a:lnTo>
                    <a:pt x="5539982" y="248042"/>
                  </a:lnTo>
                  <a:lnTo>
                    <a:pt x="5530088" y="262699"/>
                  </a:lnTo>
                  <a:lnTo>
                    <a:pt x="5515431" y="272593"/>
                  </a:lnTo>
                  <a:lnTo>
                    <a:pt x="5497512" y="276225"/>
                  </a:lnTo>
                  <a:lnTo>
                    <a:pt x="333375" y="276225"/>
                  </a:lnTo>
                  <a:lnTo>
                    <a:pt x="315455" y="272593"/>
                  </a:lnTo>
                  <a:lnTo>
                    <a:pt x="300821" y="262699"/>
                  </a:lnTo>
                  <a:lnTo>
                    <a:pt x="290955" y="248042"/>
                  </a:lnTo>
                  <a:lnTo>
                    <a:pt x="287337" y="230124"/>
                  </a:lnTo>
                  <a:lnTo>
                    <a:pt x="287337" y="45974"/>
                  </a:lnTo>
                  <a:close/>
                </a:path>
                <a:path w="5544185" h="1284604">
                  <a:moveTo>
                    <a:pt x="0" y="1044778"/>
                  </a:moveTo>
                  <a:lnTo>
                    <a:pt x="3762" y="1026134"/>
                  </a:lnTo>
                  <a:lnTo>
                    <a:pt x="14025" y="1010912"/>
                  </a:lnTo>
                  <a:lnTo>
                    <a:pt x="29248" y="1000649"/>
                  </a:lnTo>
                  <a:lnTo>
                    <a:pt x="47891" y="996886"/>
                  </a:lnTo>
                  <a:lnTo>
                    <a:pt x="5271833" y="996886"/>
                  </a:lnTo>
                  <a:lnTo>
                    <a:pt x="5290458" y="1000649"/>
                  </a:lnTo>
                  <a:lnTo>
                    <a:pt x="5305679" y="1010912"/>
                  </a:lnTo>
                  <a:lnTo>
                    <a:pt x="5315946" y="1026134"/>
                  </a:lnTo>
                  <a:lnTo>
                    <a:pt x="5319712" y="1044778"/>
                  </a:lnTo>
                  <a:lnTo>
                    <a:pt x="5319712" y="1236332"/>
                  </a:lnTo>
                  <a:lnTo>
                    <a:pt x="5315946" y="1254975"/>
                  </a:lnTo>
                  <a:lnTo>
                    <a:pt x="5305679" y="1270198"/>
                  </a:lnTo>
                  <a:lnTo>
                    <a:pt x="5290458" y="1280461"/>
                  </a:lnTo>
                  <a:lnTo>
                    <a:pt x="5271833" y="1284224"/>
                  </a:lnTo>
                  <a:lnTo>
                    <a:pt x="47891" y="1284224"/>
                  </a:lnTo>
                  <a:lnTo>
                    <a:pt x="29248" y="1280461"/>
                  </a:lnTo>
                  <a:lnTo>
                    <a:pt x="14025" y="1270198"/>
                  </a:lnTo>
                  <a:lnTo>
                    <a:pt x="3762" y="1254975"/>
                  </a:lnTo>
                  <a:lnTo>
                    <a:pt x="0" y="1236332"/>
                  </a:lnTo>
                  <a:lnTo>
                    <a:pt x="0" y="104477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3726" y="2514536"/>
              <a:ext cx="2592705" cy="4154804"/>
            </a:xfrm>
            <a:custGeom>
              <a:avLst/>
              <a:gdLst/>
              <a:ahLst/>
              <a:cxnLst/>
              <a:rect l="l" t="t" r="r" b="b"/>
              <a:pathLst>
                <a:path w="2592704" h="4154804">
                  <a:moveTo>
                    <a:pt x="2592324" y="0"/>
                  </a:moveTo>
                  <a:lnTo>
                    <a:pt x="0" y="0"/>
                  </a:lnTo>
                  <a:lnTo>
                    <a:pt x="0" y="4154551"/>
                  </a:lnTo>
                  <a:lnTo>
                    <a:pt x="2592324" y="4154551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3726" y="2514536"/>
              <a:ext cx="2592705" cy="4154804"/>
            </a:xfrm>
            <a:custGeom>
              <a:avLst/>
              <a:gdLst/>
              <a:ahLst/>
              <a:cxnLst/>
              <a:rect l="l" t="t" r="r" b="b"/>
              <a:pathLst>
                <a:path w="2592704" h="4154804">
                  <a:moveTo>
                    <a:pt x="0" y="4154551"/>
                  </a:moveTo>
                  <a:lnTo>
                    <a:pt x="2592324" y="4154551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415455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24243" y="2528315"/>
            <a:ext cx="162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latin typeface="Calibri"/>
                <a:cs typeface="Calibri"/>
              </a:rPr>
              <a:t>Valor</a:t>
            </a:r>
            <a:r>
              <a:rPr sz="2400" b="1" i="1" spc="-6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parcial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5166" y="2880360"/>
            <a:ext cx="1595120" cy="20320"/>
          </a:xfrm>
          <a:custGeom>
            <a:avLst/>
            <a:gdLst/>
            <a:ahLst/>
            <a:cxnLst/>
            <a:rect l="l" t="t" r="r" b="b"/>
            <a:pathLst>
              <a:path w="1595120" h="20319">
                <a:moveTo>
                  <a:pt x="1594992" y="0"/>
                </a:moveTo>
                <a:lnTo>
                  <a:pt x="0" y="0"/>
                </a:lnTo>
                <a:lnTo>
                  <a:pt x="0" y="20319"/>
                </a:lnTo>
                <a:lnTo>
                  <a:pt x="1594992" y="20319"/>
                </a:lnTo>
                <a:lnTo>
                  <a:pt x="1594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24243" y="2894329"/>
            <a:ext cx="22091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Impressão </a:t>
            </a:r>
            <a:r>
              <a:rPr sz="2400" spc="-5" dirty="0">
                <a:latin typeface="Calibri"/>
                <a:cs typeface="Calibri"/>
              </a:rPr>
              <a:t>da  </a:t>
            </a:r>
            <a:r>
              <a:rPr sz="2400" spc="-20" dirty="0">
                <a:latin typeface="Calibri"/>
                <a:cs typeface="Calibri"/>
              </a:rPr>
              <a:t>variável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feita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 </a:t>
            </a:r>
            <a:r>
              <a:rPr sz="2400" spc="-15" dirty="0">
                <a:latin typeface="Calibri"/>
                <a:cs typeface="Calibri"/>
              </a:rPr>
              <a:t>laço, </a:t>
            </a:r>
            <a:r>
              <a:rPr sz="2400" spc="-10" dirty="0">
                <a:latin typeface="Calibri"/>
                <a:cs typeface="Calibri"/>
              </a:rPr>
              <a:t>após </a:t>
            </a:r>
            <a:r>
              <a:rPr sz="2400" spc="-5" dirty="0">
                <a:latin typeface="Calibri"/>
                <a:cs typeface="Calibri"/>
              </a:rPr>
              <a:t>sua  </a:t>
            </a:r>
            <a:r>
              <a:rPr sz="2400" spc="-15" dirty="0">
                <a:latin typeface="Calibri"/>
                <a:cs typeface="Calibri"/>
              </a:rPr>
              <a:t>atualização.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4243" y="4723765"/>
            <a:ext cx="136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latin typeface="Calibri"/>
                <a:cs typeface="Calibri"/>
              </a:rPr>
              <a:t>Valor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total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5166" y="5074920"/>
            <a:ext cx="1338580" cy="20320"/>
          </a:xfrm>
          <a:custGeom>
            <a:avLst/>
            <a:gdLst/>
            <a:ahLst/>
            <a:cxnLst/>
            <a:rect l="l" t="t" r="r" b="b"/>
            <a:pathLst>
              <a:path w="1338579" h="20320">
                <a:moveTo>
                  <a:pt x="1338579" y="0"/>
                </a:moveTo>
                <a:lnTo>
                  <a:pt x="0" y="0"/>
                </a:lnTo>
                <a:lnTo>
                  <a:pt x="0" y="20319"/>
                </a:lnTo>
                <a:lnTo>
                  <a:pt x="1338579" y="20319"/>
                </a:lnTo>
                <a:lnTo>
                  <a:pt x="1338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4243" y="5089461"/>
            <a:ext cx="18211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Impressão da  </a:t>
            </a:r>
            <a:r>
              <a:rPr sz="2400" spc="-20" dirty="0">
                <a:latin typeface="Calibri"/>
                <a:cs typeface="Calibri"/>
              </a:rPr>
              <a:t>variável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feita  </a:t>
            </a:r>
            <a:r>
              <a:rPr sz="2400" spc="-5" dirty="0">
                <a:latin typeface="Calibri"/>
                <a:cs typeface="Calibri"/>
              </a:rPr>
              <a:t>após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laço.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13602" y="2963798"/>
            <a:ext cx="318135" cy="1769110"/>
          </a:xfrm>
          <a:custGeom>
            <a:avLst/>
            <a:gdLst/>
            <a:ahLst/>
            <a:cxnLst/>
            <a:rect l="l" t="t" r="r" b="b"/>
            <a:pathLst>
              <a:path w="318134" h="1769110">
                <a:moveTo>
                  <a:pt x="261456" y="82580"/>
                </a:moveTo>
                <a:lnTo>
                  <a:pt x="0" y="1764792"/>
                </a:lnTo>
                <a:lnTo>
                  <a:pt x="28321" y="1769109"/>
                </a:lnTo>
                <a:lnTo>
                  <a:pt x="289788" y="86955"/>
                </a:lnTo>
                <a:lnTo>
                  <a:pt x="261456" y="82580"/>
                </a:lnTo>
                <a:close/>
              </a:path>
              <a:path w="318134" h="1769110">
                <a:moveTo>
                  <a:pt x="310695" y="68452"/>
                </a:moveTo>
                <a:lnTo>
                  <a:pt x="263651" y="68452"/>
                </a:lnTo>
                <a:lnTo>
                  <a:pt x="291973" y="72898"/>
                </a:lnTo>
                <a:lnTo>
                  <a:pt x="289788" y="86955"/>
                </a:lnTo>
                <a:lnTo>
                  <a:pt x="318007" y="91312"/>
                </a:lnTo>
                <a:lnTo>
                  <a:pt x="310695" y="68452"/>
                </a:lnTo>
                <a:close/>
              </a:path>
              <a:path w="318134" h="1769110">
                <a:moveTo>
                  <a:pt x="263651" y="68452"/>
                </a:moveTo>
                <a:lnTo>
                  <a:pt x="261456" y="82580"/>
                </a:lnTo>
                <a:lnTo>
                  <a:pt x="289788" y="86955"/>
                </a:lnTo>
                <a:lnTo>
                  <a:pt x="291973" y="72898"/>
                </a:lnTo>
                <a:lnTo>
                  <a:pt x="263651" y="68452"/>
                </a:lnTo>
                <a:close/>
              </a:path>
              <a:path w="318134" h="1769110">
                <a:moveTo>
                  <a:pt x="288798" y="0"/>
                </a:moveTo>
                <a:lnTo>
                  <a:pt x="233299" y="78231"/>
                </a:lnTo>
                <a:lnTo>
                  <a:pt x="261456" y="82580"/>
                </a:lnTo>
                <a:lnTo>
                  <a:pt x="263651" y="68452"/>
                </a:lnTo>
                <a:lnTo>
                  <a:pt x="310695" y="68452"/>
                </a:lnTo>
                <a:lnTo>
                  <a:pt x="288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2114" y="5013325"/>
            <a:ext cx="510540" cy="728980"/>
          </a:xfrm>
          <a:custGeom>
            <a:avLst/>
            <a:gdLst/>
            <a:ahLst/>
            <a:cxnLst/>
            <a:rect l="l" t="t" r="r" b="b"/>
            <a:pathLst>
              <a:path w="510540" h="728979">
                <a:moveTo>
                  <a:pt x="449752" y="62358"/>
                </a:moveTo>
                <a:lnTo>
                  <a:pt x="0" y="712597"/>
                </a:lnTo>
                <a:lnTo>
                  <a:pt x="23622" y="728853"/>
                </a:lnTo>
                <a:lnTo>
                  <a:pt x="473346" y="78654"/>
                </a:lnTo>
                <a:lnTo>
                  <a:pt x="449752" y="62358"/>
                </a:lnTo>
                <a:close/>
              </a:path>
              <a:path w="510540" h="728979">
                <a:moveTo>
                  <a:pt x="503095" y="50673"/>
                </a:moveTo>
                <a:lnTo>
                  <a:pt x="457835" y="50673"/>
                </a:lnTo>
                <a:lnTo>
                  <a:pt x="481457" y="66929"/>
                </a:lnTo>
                <a:lnTo>
                  <a:pt x="473346" y="78654"/>
                </a:lnTo>
                <a:lnTo>
                  <a:pt x="496824" y="94868"/>
                </a:lnTo>
                <a:lnTo>
                  <a:pt x="503095" y="50673"/>
                </a:lnTo>
                <a:close/>
              </a:path>
              <a:path w="510540" h="728979">
                <a:moveTo>
                  <a:pt x="457835" y="50673"/>
                </a:moveTo>
                <a:lnTo>
                  <a:pt x="449752" y="62358"/>
                </a:lnTo>
                <a:lnTo>
                  <a:pt x="473346" y="78654"/>
                </a:lnTo>
                <a:lnTo>
                  <a:pt x="481457" y="66929"/>
                </a:lnTo>
                <a:lnTo>
                  <a:pt x="457835" y="50673"/>
                </a:lnTo>
                <a:close/>
              </a:path>
              <a:path w="510540" h="728979">
                <a:moveTo>
                  <a:pt x="510286" y="0"/>
                </a:moveTo>
                <a:lnTo>
                  <a:pt x="426212" y="46100"/>
                </a:lnTo>
                <a:lnTo>
                  <a:pt x="449752" y="62358"/>
                </a:lnTo>
                <a:lnTo>
                  <a:pt x="457835" y="50673"/>
                </a:lnTo>
                <a:lnTo>
                  <a:pt x="503095" y="50673"/>
                </a:lnTo>
                <a:lnTo>
                  <a:pt x="5102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092" y="212407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 com </a:t>
            </a:r>
            <a:r>
              <a:rPr sz="4000" spc="-90" dirty="0"/>
              <a:t>Teste </a:t>
            </a:r>
            <a:r>
              <a:rPr sz="4000" spc="-5" dirty="0"/>
              <a:t>no</a:t>
            </a:r>
            <a:r>
              <a:rPr sz="4000" spc="-15" dirty="0"/>
              <a:t> </a:t>
            </a:r>
            <a:r>
              <a:rPr sz="4000" dirty="0"/>
              <a:t>Início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757" y="1086484"/>
            <a:ext cx="8427720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1375" algn="l"/>
              </a:tabLst>
            </a:pPr>
            <a:r>
              <a:rPr sz="32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Exemplo</a:t>
            </a:r>
            <a:r>
              <a:rPr sz="32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3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3200" dirty="0">
                <a:latin typeface="Calibri"/>
                <a:cs typeface="Calibri"/>
              </a:rPr>
              <a:t>Uso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contador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Calibri"/>
              <a:cs typeface="Calibri"/>
            </a:endParaRPr>
          </a:p>
          <a:p>
            <a:pPr marL="196215" marR="5080" indent="-172720" algn="just">
              <a:lnSpc>
                <a:spcPts val="2500"/>
              </a:lnSpc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Contador </a:t>
            </a:r>
            <a:r>
              <a:rPr sz="2600" dirty="0">
                <a:latin typeface="Arial"/>
                <a:cs typeface="Arial"/>
              </a:rPr>
              <a:t>é </a:t>
            </a:r>
            <a:r>
              <a:rPr sz="2600" spc="-5" dirty="0">
                <a:latin typeface="Arial"/>
                <a:cs typeface="Arial"/>
              </a:rPr>
              <a:t>uma variável utilizada para </a:t>
            </a:r>
            <a:r>
              <a:rPr sz="2600" dirty="0">
                <a:latin typeface="Arial"/>
                <a:cs typeface="Arial"/>
              </a:rPr>
              <a:t>contar o </a:t>
            </a:r>
            <a:r>
              <a:rPr sz="2600" spc="-5" dirty="0">
                <a:latin typeface="Arial"/>
                <a:cs typeface="Arial"/>
              </a:rPr>
              <a:t>número  de </a:t>
            </a:r>
            <a:r>
              <a:rPr sz="2600" spc="-10" dirty="0">
                <a:latin typeface="Arial"/>
                <a:cs typeface="Arial"/>
              </a:rPr>
              <a:t>ocorrências </a:t>
            </a:r>
            <a:r>
              <a:rPr sz="2600" spc="-5" dirty="0">
                <a:latin typeface="Arial"/>
                <a:cs typeface="Arial"/>
              </a:rPr>
              <a:t>de </a:t>
            </a:r>
            <a:r>
              <a:rPr sz="2600" spc="-10" dirty="0">
                <a:latin typeface="Arial"/>
                <a:cs typeface="Arial"/>
              </a:rPr>
              <a:t>determinado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evento.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185420" marR="14604" indent="-172720" algn="just">
              <a:lnSpc>
                <a:spcPct val="79500"/>
              </a:lnSpc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variável </a:t>
            </a:r>
            <a:r>
              <a:rPr sz="2600" dirty="0">
                <a:latin typeface="Arial"/>
                <a:cs typeface="Arial"/>
              </a:rPr>
              <a:t>usada </a:t>
            </a:r>
            <a:r>
              <a:rPr sz="2600" spc="-5" dirty="0">
                <a:latin typeface="Arial"/>
                <a:cs typeface="Arial"/>
              </a:rPr>
              <a:t>como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contador </a:t>
            </a:r>
            <a:r>
              <a:rPr sz="2600" spc="-5" dirty="0">
                <a:latin typeface="Arial"/>
                <a:cs typeface="Arial"/>
              </a:rPr>
              <a:t>recebe um acréscimo  de uma unidade </a:t>
            </a:r>
            <a:r>
              <a:rPr sz="2600" dirty="0">
                <a:latin typeface="Arial"/>
                <a:cs typeface="Arial"/>
              </a:rPr>
              <a:t>a cada </a:t>
            </a:r>
            <a:r>
              <a:rPr sz="2600" spc="-5" dirty="0">
                <a:latin typeface="Arial"/>
                <a:cs typeface="Arial"/>
              </a:rPr>
              <a:t>iteração, </a:t>
            </a:r>
            <a:r>
              <a:rPr sz="2600" spc="5" dirty="0">
                <a:latin typeface="Arial"/>
                <a:cs typeface="Arial"/>
              </a:rPr>
              <a:t>isto </a:t>
            </a:r>
            <a:r>
              <a:rPr sz="2600" spc="-5" dirty="0">
                <a:latin typeface="Arial"/>
                <a:cs typeface="Arial"/>
              </a:rPr>
              <a:t>é, </a:t>
            </a:r>
            <a:r>
              <a:rPr sz="2600" dirty="0">
                <a:latin typeface="Arial"/>
                <a:cs typeface="Arial"/>
              </a:rPr>
              <a:t>é </a:t>
            </a:r>
            <a:r>
              <a:rPr sz="2600" spc="-5" dirty="0">
                <a:latin typeface="Arial"/>
                <a:cs typeface="Arial"/>
              </a:rPr>
              <a:t>incrementada  de </a:t>
            </a:r>
            <a:r>
              <a:rPr sz="2600" dirty="0">
                <a:latin typeface="Arial"/>
                <a:cs typeface="Arial"/>
              </a:rPr>
              <a:t>1 </a:t>
            </a:r>
            <a:r>
              <a:rPr sz="2600" spc="-5" dirty="0">
                <a:latin typeface="Arial"/>
                <a:cs typeface="Arial"/>
              </a:rPr>
              <a:t>em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2360930">
              <a:lnSpc>
                <a:spcPts val="1875"/>
              </a:lnSpc>
            </a:pPr>
            <a:r>
              <a:rPr sz="2000" spc="-5" dirty="0">
                <a:latin typeface="Courier New"/>
                <a:cs typeface="Courier New"/>
              </a:rPr>
              <a:t>contador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contador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236093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contador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20" y="5163566"/>
            <a:ext cx="6250305" cy="12001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5420" marR="5080" indent="-172720">
              <a:lnSpc>
                <a:spcPct val="78900"/>
              </a:lnSpc>
              <a:spcBef>
                <a:spcPts val="755"/>
              </a:spcBef>
              <a:buChar char="•"/>
              <a:tabLst>
                <a:tab pos="185420" algn="l"/>
                <a:tab pos="705485" algn="l"/>
                <a:tab pos="2164080" algn="l"/>
                <a:tab pos="3383915" algn="l"/>
                <a:tab pos="4511675" algn="l"/>
              </a:tabLst>
            </a:pPr>
            <a:r>
              <a:rPr sz="2600" dirty="0">
                <a:latin typeface="Arial"/>
                <a:cs typeface="Arial"/>
              </a:rPr>
              <a:t>A	va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iá</a:t>
            </a:r>
            <a:r>
              <a:rPr sz="2600" spc="15" dirty="0">
                <a:latin typeface="Arial"/>
                <a:cs typeface="Arial"/>
              </a:rPr>
              <a:t>v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	</a:t>
            </a:r>
            <a:r>
              <a:rPr sz="2600" spc="-5" dirty="0">
                <a:latin typeface="Arial"/>
                <a:cs typeface="Arial"/>
              </a:rPr>
              <a:t>us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	co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o	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2600" spc="-5" dirty="0">
                <a:latin typeface="Arial"/>
                <a:cs typeface="Arial"/>
              </a:rPr>
              <a:t>inicializada antes do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laço.</a:t>
            </a:r>
            <a:endParaRPr sz="2600">
              <a:latin typeface="Arial"/>
              <a:cs typeface="Arial"/>
            </a:endParaRPr>
          </a:p>
          <a:p>
            <a:pPr marL="2716530">
              <a:lnSpc>
                <a:spcPct val="100000"/>
              </a:lnSpc>
              <a:spcBef>
                <a:spcPts val="1270"/>
              </a:spcBef>
            </a:pPr>
            <a:r>
              <a:rPr sz="2000" spc="-5" dirty="0">
                <a:latin typeface="Courier New"/>
                <a:cs typeface="Courier New"/>
              </a:rPr>
              <a:t>contador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265" y="5163566"/>
            <a:ext cx="1868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7000" algn="l"/>
              </a:tabLst>
            </a:pPr>
            <a:r>
              <a:rPr sz="2600" spc="-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ecis</a:t>
            </a:r>
            <a:r>
              <a:rPr sz="2600" dirty="0">
                <a:latin typeface="Arial"/>
                <a:cs typeface="Arial"/>
              </a:rPr>
              <a:t>a	ser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821690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87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sequência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números </a:t>
            </a:r>
            <a:r>
              <a:rPr sz="2400" spc="-5" dirty="0">
                <a:latin typeface="Arial"/>
                <a:cs typeface="Arial"/>
              </a:rPr>
              <a:t>inteiros </a:t>
            </a:r>
            <a:r>
              <a:rPr sz="2400" dirty="0">
                <a:latin typeface="Arial"/>
                <a:cs typeface="Arial"/>
              </a:rPr>
              <a:t>e imprima a </a:t>
            </a:r>
            <a:r>
              <a:rPr sz="2400" spc="-5" dirty="0">
                <a:latin typeface="Arial"/>
                <a:cs typeface="Arial"/>
              </a:rPr>
              <a:t>quantidade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valores lidos. </a:t>
            </a:r>
            <a:r>
              <a:rPr sz="2400" dirty="0">
                <a:latin typeface="Arial"/>
                <a:cs typeface="Arial"/>
              </a:rPr>
              <a:t>A  sequência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terminar quando o número 0 </a:t>
            </a:r>
            <a:r>
              <a:rPr sz="2400" spc="-5" dirty="0">
                <a:latin typeface="Arial"/>
                <a:cs typeface="Arial"/>
              </a:rPr>
              <a:t>(zero)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12" y="3460750"/>
            <a:ext cx="8187055" cy="2565400"/>
            <a:chOff x="493712" y="3460750"/>
            <a:chExt cx="8187055" cy="2565400"/>
          </a:xfrm>
        </p:grpSpPr>
        <p:sp>
          <p:nvSpPr>
            <p:cNvPr id="4" name="object 4"/>
            <p:cNvSpPr/>
            <p:nvPr/>
          </p:nvSpPr>
          <p:spPr>
            <a:xfrm>
              <a:off x="498475" y="3465512"/>
              <a:ext cx="8177530" cy="2555875"/>
            </a:xfrm>
            <a:custGeom>
              <a:avLst/>
              <a:gdLst/>
              <a:ahLst/>
              <a:cxnLst/>
              <a:rect l="l" t="t" r="r" b="b"/>
              <a:pathLst>
                <a:path w="8177530" h="2555875">
                  <a:moveTo>
                    <a:pt x="8177276" y="0"/>
                  </a:moveTo>
                  <a:lnTo>
                    <a:pt x="0" y="0"/>
                  </a:lnTo>
                  <a:lnTo>
                    <a:pt x="0" y="2555875"/>
                  </a:lnTo>
                  <a:lnTo>
                    <a:pt x="8177276" y="2555875"/>
                  </a:lnTo>
                  <a:lnTo>
                    <a:pt x="8177276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475" y="3465512"/>
              <a:ext cx="8177530" cy="2555875"/>
            </a:xfrm>
            <a:custGeom>
              <a:avLst/>
              <a:gdLst/>
              <a:ahLst/>
              <a:cxnLst/>
              <a:rect l="l" t="t" r="r" b="b"/>
              <a:pathLst>
                <a:path w="8177530" h="2555875">
                  <a:moveTo>
                    <a:pt x="0" y="2555875"/>
                  </a:moveTo>
                  <a:lnTo>
                    <a:pt x="8177276" y="2555875"/>
                  </a:lnTo>
                  <a:lnTo>
                    <a:pt x="8177276" y="0"/>
                  </a:lnTo>
                  <a:lnTo>
                    <a:pt x="0" y="0"/>
                  </a:lnTo>
                  <a:lnTo>
                    <a:pt x="0" y="2555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757" y="1149984"/>
            <a:ext cx="8216900" cy="480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87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sequência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números </a:t>
            </a:r>
            <a:r>
              <a:rPr sz="2400" spc="-5" dirty="0">
                <a:latin typeface="Arial"/>
                <a:cs typeface="Arial"/>
              </a:rPr>
              <a:t>inteiros </a:t>
            </a:r>
            <a:r>
              <a:rPr sz="2400" dirty="0">
                <a:latin typeface="Arial"/>
                <a:cs typeface="Arial"/>
              </a:rPr>
              <a:t>e imprima a </a:t>
            </a:r>
            <a:r>
              <a:rPr sz="2400" spc="-5" dirty="0">
                <a:latin typeface="Arial"/>
                <a:cs typeface="Arial"/>
              </a:rPr>
              <a:t>quantidade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valores lidos. </a:t>
            </a:r>
            <a:r>
              <a:rPr sz="2400" dirty="0">
                <a:latin typeface="Arial"/>
                <a:cs typeface="Arial"/>
              </a:rPr>
              <a:t>A  sequência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terminar quando o número 0 </a:t>
            </a:r>
            <a:r>
              <a:rPr sz="2400" spc="-5" dirty="0">
                <a:latin typeface="Arial"/>
                <a:cs typeface="Arial"/>
              </a:rPr>
              <a:t>(zero)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sz="2800" b="1" i="1" dirty="0">
                <a:latin typeface="Arial"/>
                <a:cs typeface="Arial"/>
              </a:rPr>
              <a:t>contador </a:t>
            </a:r>
            <a:r>
              <a:rPr sz="2600" dirty="0">
                <a:latin typeface="Arial"/>
                <a:cs typeface="Arial"/>
              </a:rPr>
              <a:t>→ o </a:t>
            </a:r>
            <a:r>
              <a:rPr sz="2600" spc="-5" dirty="0">
                <a:latin typeface="Arial"/>
                <a:cs typeface="Arial"/>
              </a:rPr>
              <a:t>valor da variável começa com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zero;</a:t>
            </a:r>
            <a:endParaRPr sz="2600">
              <a:latin typeface="Arial"/>
              <a:cs typeface="Arial"/>
            </a:endParaRPr>
          </a:p>
          <a:p>
            <a:pPr marL="2144395" marR="594360" indent="-368300">
              <a:lnSpc>
                <a:spcPct val="95200"/>
              </a:lnSpc>
              <a:spcBef>
                <a:spcPts val="590"/>
              </a:spcBef>
            </a:pPr>
            <a:r>
              <a:rPr sz="2600" dirty="0">
                <a:latin typeface="Arial"/>
                <a:cs typeface="Arial"/>
              </a:rPr>
              <a:t>→ </a:t>
            </a:r>
            <a:r>
              <a:rPr sz="2600" spc="-10" dirty="0">
                <a:latin typeface="Arial"/>
                <a:cs typeface="Arial"/>
              </a:rPr>
              <a:t>após </a:t>
            </a:r>
            <a:r>
              <a:rPr sz="2600" spc="-5" dirty="0">
                <a:latin typeface="Arial"/>
                <a:cs typeface="Arial"/>
              </a:rPr>
              <a:t>ler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testar</a:t>
            </a:r>
            <a:r>
              <a:rPr sz="2600" spc="-5" dirty="0">
                <a:latin typeface="Arial"/>
                <a:cs typeface="Arial"/>
              </a:rPr>
              <a:t> cada novo valor da  sequência,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variável </a:t>
            </a:r>
            <a:r>
              <a:rPr sz="2600" dirty="0">
                <a:latin typeface="Arial"/>
                <a:cs typeface="Arial"/>
              </a:rPr>
              <a:t>é </a:t>
            </a:r>
            <a:r>
              <a:rPr sz="2600" spc="-10" dirty="0">
                <a:latin typeface="Arial"/>
                <a:cs typeface="Arial"/>
              </a:rPr>
              <a:t>incrementada  (aumenta </a:t>
            </a:r>
            <a:r>
              <a:rPr sz="2600" spc="-5" dirty="0">
                <a:latin typeface="Arial"/>
                <a:cs typeface="Arial"/>
              </a:rPr>
              <a:t>em </a:t>
            </a:r>
            <a:r>
              <a:rPr sz="2600" spc="-10" dirty="0">
                <a:latin typeface="Arial"/>
                <a:cs typeface="Arial"/>
              </a:rPr>
              <a:t>uma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unidade);</a:t>
            </a:r>
            <a:endParaRPr sz="2600">
              <a:latin typeface="Arial"/>
              <a:cs typeface="Arial"/>
            </a:endParaRPr>
          </a:p>
          <a:p>
            <a:pPr marL="2144395" marR="922019" indent="-368300">
              <a:lnSpc>
                <a:spcPts val="2960"/>
              </a:lnSpc>
              <a:spcBef>
                <a:spcPts val="675"/>
              </a:spcBef>
            </a:pPr>
            <a:r>
              <a:rPr sz="2600" dirty="0">
                <a:latin typeface="Arial"/>
                <a:cs typeface="Arial"/>
              </a:rPr>
              <a:t>→ </a:t>
            </a:r>
            <a:r>
              <a:rPr sz="2600" spc="-10" dirty="0">
                <a:latin typeface="Arial"/>
                <a:cs typeface="Arial"/>
              </a:rPr>
              <a:t>ao </a:t>
            </a:r>
            <a:r>
              <a:rPr sz="2600" spc="-5" dirty="0">
                <a:latin typeface="Arial"/>
                <a:cs typeface="Arial"/>
              </a:rPr>
              <a:t>final do laço,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valor da variável  contém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10" dirty="0">
                <a:latin typeface="Arial"/>
                <a:cs typeface="Arial"/>
              </a:rPr>
              <a:t>número </a:t>
            </a:r>
            <a:r>
              <a:rPr sz="2600" spc="-5" dirty="0">
                <a:latin typeface="Arial"/>
                <a:cs typeface="Arial"/>
              </a:rPr>
              <a:t>de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elementos.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5039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2054225"/>
            <a:ext cx="8042275" cy="4248150"/>
          </a:xfrm>
          <a:custGeom>
            <a:avLst/>
            <a:gdLst/>
            <a:ahLst/>
            <a:cxnLst/>
            <a:rect l="l" t="t" r="r" b="b"/>
            <a:pathLst>
              <a:path w="8042275" h="4248150">
                <a:moveTo>
                  <a:pt x="0" y="4248150"/>
                </a:moveTo>
                <a:lnTo>
                  <a:pt x="8042275" y="4248150"/>
                </a:lnTo>
                <a:lnTo>
                  <a:pt x="8042275" y="0"/>
                </a:lnTo>
                <a:lnTo>
                  <a:pt x="0" y="0"/>
                </a:lnTo>
                <a:lnTo>
                  <a:pt x="0" y="424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8312" y="2054225"/>
          <a:ext cx="7905114" cy="424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273049"/>
                <a:gridCol w="5530215"/>
                <a:gridCol w="1736090"/>
              </a:tblGrid>
              <a:tr h="344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inicializa</a:t>
                      </a:r>
                      <a:r>
                        <a:rPr sz="1800" spc="-7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664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43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</a:t>
                      </a:r>
                      <a:r>
                        <a:rPr sz="1800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2253">
                <a:tc>
                  <a:txBody>
                    <a:bodyPr/>
                    <a:lstStyle/>
                    <a:p>
                      <a:pPr marL="91440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8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8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51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46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</a:t>
                      </a:r>
                      <a:r>
                        <a:rPr sz="1800" spc="-4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800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78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957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478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86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"\nNumero de elementos: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565">
                <a:tc>
                  <a:txBody>
                    <a:bodyPr/>
                    <a:lstStyle/>
                    <a:p>
                      <a:pPr marL="91440">
                        <a:lnSpc>
                          <a:spcPts val="19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1820926"/>
            <a:ext cx="5882005" cy="288925"/>
          </a:xfrm>
          <a:custGeom>
            <a:avLst/>
            <a:gdLst/>
            <a:ahLst/>
            <a:cxnLst/>
            <a:rect l="l" t="t" r="r" b="b"/>
            <a:pathLst>
              <a:path w="5882005" h="288925">
                <a:moveTo>
                  <a:pt x="0" y="48133"/>
                </a:moveTo>
                <a:lnTo>
                  <a:pt x="3784" y="29360"/>
                </a:lnTo>
                <a:lnTo>
                  <a:pt x="14104" y="14065"/>
                </a:lnTo>
                <a:lnTo>
                  <a:pt x="29410" y="3770"/>
                </a:lnTo>
                <a:lnTo>
                  <a:pt x="48154" y="0"/>
                </a:lnTo>
                <a:lnTo>
                  <a:pt x="5833491" y="0"/>
                </a:lnTo>
                <a:lnTo>
                  <a:pt x="5852283" y="3770"/>
                </a:lnTo>
                <a:lnTo>
                  <a:pt x="5867622" y="14065"/>
                </a:lnTo>
                <a:lnTo>
                  <a:pt x="5877960" y="29360"/>
                </a:lnTo>
                <a:lnTo>
                  <a:pt x="5881751" y="48133"/>
                </a:lnTo>
                <a:lnTo>
                  <a:pt x="5881751" y="240664"/>
                </a:lnTo>
                <a:lnTo>
                  <a:pt x="5877960" y="259457"/>
                </a:lnTo>
                <a:lnTo>
                  <a:pt x="5867622" y="274796"/>
                </a:lnTo>
                <a:lnTo>
                  <a:pt x="5852283" y="285134"/>
                </a:lnTo>
                <a:lnTo>
                  <a:pt x="5833491" y="288925"/>
                </a:lnTo>
                <a:lnTo>
                  <a:pt x="48154" y="288925"/>
                </a:lnTo>
                <a:lnTo>
                  <a:pt x="29410" y="285134"/>
                </a:lnTo>
                <a:lnTo>
                  <a:pt x="14104" y="274796"/>
                </a:lnTo>
                <a:lnTo>
                  <a:pt x="3784" y="259457"/>
                </a:lnTo>
                <a:lnTo>
                  <a:pt x="0" y="240664"/>
                </a:lnTo>
                <a:lnTo>
                  <a:pt x="0" y="4813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25" y="2047875"/>
            <a:ext cx="5882005" cy="288925"/>
          </a:xfrm>
          <a:custGeom>
            <a:avLst/>
            <a:gdLst/>
            <a:ahLst/>
            <a:cxnLst/>
            <a:rect l="l" t="t" r="r" b="b"/>
            <a:pathLst>
              <a:path w="5882005" h="288925">
                <a:moveTo>
                  <a:pt x="0" y="48133"/>
                </a:moveTo>
                <a:lnTo>
                  <a:pt x="3784" y="29414"/>
                </a:lnTo>
                <a:lnTo>
                  <a:pt x="14104" y="14112"/>
                </a:lnTo>
                <a:lnTo>
                  <a:pt x="29410" y="3788"/>
                </a:lnTo>
                <a:lnTo>
                  <a:pt x="48154" y="0"/>
                </a:lnTo>
                <a:lnTo>
                  <a:pt x="5833491" y="0"/>
                </a:lnTo>
                <a:lnTo>
                  <a:pt x="5852283" y="3788"/>
                </a:lnTo>
                <a:lnTo>
                  <a:pt x="5867622" y="14112"/>
                </a:lnTo>
                <a:lnTo>
                  <a:pt x="5877960" y="29414"/>
                </a:lnTo>
                <a:lnTo>
                  <a:pt x="5881751" y="48133"/>
                </a:lnTo>
                <a:lnTo>
                  <a:pt x="5881751" y="240791"/>
                </a:lnTo>
                <a:lnTo>
                  <a:pt x="5877960" y="259510"/>
                </a:lnTo>
                <a:lnTo>
                  <a:pt x="5867622" y="274812"/>
                </a:lnTo>
                <a:lnTo>
                  <a:pt x="5852283" y="285136"/>
                </a:lnTo>
                <a:lnTo>
                  <a:pt x="5833491" y="288925"/>
                </a:lnTo>
                <a:lnTo>
                  <a:pt x="48154" y="288925"/>
                </a:lnTo>
                <a:lnTo>
                  <a:pt x="29410" y="285136"/>
                </a:lnTo>
                <a:lnTo>
                  <a:pt x="14104" y="274812"/>
                </a:lnTo>
                <a:lnTo>
                  <a:pt x="3784" y="259510"/>
                </a:lnTo>
                <a:lnTo>
                  <a:pt x="0" y="240791"/>
                </a:lnTo>
                <a:lnTo>
                  <a:pt x="0" y="4813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2565400"/>
            <a:ext cx="5882005" cy="252729"/>
          </a:xfrm>
          <a:custGeom>
            <a:avLst/>
            <a:gdLst/>
            <a:ahLst/>
            <a:cxnLst/>
            <a:rect l="l" t="t" r="r" b="b"/>
            <a:pathLst>
              <a:path w="5882005" h="252730">
                <a:moveTo>
                  <a:pt x="0" y="42037"/>
                </a:moveTo>
                <a:lnTo>
                  <a:pt x="3306" y="25663"/>
                </a:lnTo>
                <a:lnTo>
                  <a:pt x="12322" y="12303"/>
                </a:lnTo>
                <a:lnTo>
                  <a:pt x="25694" y="3300"/>
                </a:lnTo>
                <a:lnTo>
                  <a:pt x="42070" y="0"/>
                </a:lnTo>
                <a:lnTo>
                  <a:pt x="5839587" y="0"/>
                </a:lnTo>
                <a:lnTo>
                  <a:pt x="5855979" y="3300"/>
                </a:lnTo>
                <a:lnTo>
                  <a:pt x="5869384" y="12303"/>
                </a:lnTo>
                <a:lnTo>
                  <a:pt x="5878431" y="25663"/>
                </a:lnTo>
                <a:lnTo>
                  <a:pt x="5881751" y="42037"/>
                </a:lnTo>
                <a:lnTo>
                  <a:pt x="5881751" y="210312"/>
                </a:lnTo>
                <a:lnTo>
                  <a:pt x="5878431" y="226704"/>
                </a:lnTo>
                <a:lnTo>
                  <a:pt x="5869384" y="240109"/>
                </a:lnTo>
                <a:lnTo>
                  <a:pt x="5855979" y="249156"/>
                </a:lnTo>
                <a:lnTo>
                  <a:pt x="5839587" y="252475"/>
                </a:lnTo>
                <a:lnTo>
                  <a:pt x="42070" y="252475"/>
                </a:lnTo>
                <a:lnTo>
                  <a:pt x="25694" y="249156"/>
                </a:lnTo>
                <a:lnTo>
                  <a:pt x="12322" y="240109"/>
                </a:lnTo>
                <a:lnTo>
                  <a:pt x="3306" y="226704"/>
                </a:lnTo>
                <a:lnTo>
                  <a:pt x="0" y="210312"/>
                </a:lnTo>
                <a:lnTo>
                  <a:pt x="0" y="4203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2792476"/>
            <a:ext cx="5882005" cy="252729"/>
          </a:xfrm>
          <a:custGeom>
            <a:avLst/>
            <a:gdLst/>
            <a:ahLst/>
            <a:cxnLst/>
            <a:rect l="l" t="t" r="r" b="b"/>
            <a:pathLst>
              <a:path w="5882005" h="252730">
                <a:moveTo>
                  <a:pt x="0" y="42037"/>
                </a:moveTo>
                <a:lnTo>
                  <a:pt x="3306" y="25663"/>
                </a:lnTo>
                <a:lnTo>
                  <a:pt x="12322" y="12303"/>
                </a:lnTo>
                <a:lnTo>
                  <a:pt x="25694" y="3300"/>
                </a:lnTo>
                <a:lnTo>
                  <a:pt x="42070" y="0"/>
                </a:lnTo>
                <a:lnTo>
                  <a:pt x="5839587" y="0"/>
                </a:lnTo>
                <a:lnTo>
                  <a:pt x="5855979" y="3300"/>
                </a:lnTo>
                <a:lnTo>
                  <a:pt x="5869384" y="12303"/>
                </a:lnTo>
                <a:lnTo>
                  <a:pt x="5878431" y="25663"/>
                </a:lnTo>
                <a:lnTo>
                  <a:pt x="5881751" y="42037"/>
                </a:lnTo>
                <a:lnTo>
                  <a:pt x="5881751" y="210312"/>
                </a:lnTo>
                <a:lnTo>
                  <a:pt x="5878431" y="226685"/>
                </a:lnTo>
                <a:lnTo>
                  <a:pt x="5869384" y="240045"/>
                </a:lnTo>
                <a:lnTo>
                  <a:pt x="5855979" y="249048"/>
                </a:lnTo>
                <a:lnTo>
                  <a:pt x="5839587" y="252349"/>
                </a:lnTo>
                <a:lnTo>
                  <a:pt x="42070" y="252349"/>
                </a:lnTo>
                <a:lnTo>
                  <a:pt x="25694" y="249048"/>
                </a:lnTo>
                <a:lnTo>
                  <a:pt x="12322" y="240045"/>
                </a:lnTo>
                <a:lnTo>
                  <a:pt x="3306" y="226685"/>
                </a:lnTo>
                <a:lnTo>
                  <a:pt x="0" y="210312"/>
                </a:lnTo>
                <a:lnTo>
                  <a:pt x="0" y="4203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092" y="212407"/>
            <a:ext cx="612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Repetição com </a:t>
            </a:r>
            <a:r>
              <a:rPr sz="4000" spc="-90" dirty="0"/>
              <a:t>Teste </a:t>
            </a:r>
            <a:r>
              <a:rPr sz="4000" spc="-5" dirty="0"/>
              <a:t>no</a:t>
            </a:r>
            <a:r>
              <a:rPr sz="4000" spc="-15" dirty="0"/>
              <a:t> </a:t>
            </a:r>
            <a:r>
              <a:rPr sz="4000" dirty="0"/>
              <a:t>Início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44625" y="2050986"/>
            <a:ext cx="5864225" cy="41040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740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257810" marR="172720">
              <a:lnSpc>
                <a:spcPct val="120900"/>
              </a:lnSpc>
            </a:pPr>
            <a:r>
              <a:rPr sz="2400" dirty="0">
                <a:latin typeface="Arial"/>
                <a:cs typeface="Arial"/>
              </a:rPr>
              <a:t>Lê o primeiro </a:t>
            </a:r>
            <a:r>
              <a:rPr sz="2400" spc="-5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de entrada  </a:t>
            </a:r>
            <a:r>
              <a:rPr sz="2400" spc="-5" dirty="0">
                <a:latin typeface="Arial"/>
                <a:cs typeface="Arial"/>
              </a:rPr>
              <a:t>Enquanto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corrente não for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FLAG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31544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Processa os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dados</a:t>
            </a:r>
            <a:endParaRPr sz="2400">
              <a:latin typeface="Arial"/>
              <a:cs typeface="Arial"/>
            </a:endParaRPr>
          </a:p>
          <a:p>
            <a:pPr marL="931544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Lê o </a:t>
            </a:r>
            <a:r>
              <a:rPr sz="2400" spc="-5" dirty="0">
                <a:latin typeface="Arial"/>
                <a:cs typeface="Arial"/>
              </a:rPr>
              <a:t>próximo valor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entrada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Finaliza 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processamento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605"/>
              </a:spcBef>
            </a:pPr>
            <a:r>
              <a:rPr sz="2400" b="1" spc="-1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" y="1149984"/>
            <a:ext cx="455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3284601"/>
            <a:ext cx="5882005" cy="254000"/>
          </a:xfrm>
          <a:custGeom>
            <a:avLst/>
            <a:gdLst/>
            <a:ahLst/>
            <a:cxnLst/>
            <a:rect l="l" t="t" r="r" b="b"/>
            <a:pathLst>
              <a:path w="5882005" h="254000">
                <a:moveTo>
                  <a:pt x="0" y="42290"/>
                </a:moveTo>
                <a:lnTo>
                  <a:pt x="3326" y="25824"/>
                </a:lnTo>
                <a:lnTo>
                  <a:pt x="12399" y="12382"/>
                </a:lnTo>
                <a:lnTo>
                  <a:pt x="25855" y="3321"/>
                </a:lnTo>
                <a:lnTo>
                  <a:pt x="42334" y="0"/>
                </a:lnTo>
                <a:lnTo>
                  <a:pt x="5839333" y="0"/>
                </a:lnTo>
                <a:lnTo>
                  <a:pt x="5855819" y="3321"/>
                </a:lnTo>
                <a:lnTo>
                  <a:pt x="5869305" y="12382"/>
                </a:lnTo>
                <a:lnTo>
                  <a:pt x="5878409" y="25824"/>
                </a:lnTo>
                <a:lnTo>
                  <a:pt x="5881751" y="42290"/>
                </a:lnTo>
                <a:lnTo>
                  <a:pt x="5881751" y="211582"/>
                </a:lnTo>
                <a:lnTo>
                  <a:pt x="5878409" y="228068"/>
                </a:lnTo>
                <a:lnTo>
                  <a:pt x="5869305" y="241553"/>
                </a:lnTo>
                <a:lnTo>
                  <a:pt x="5855819" y="250658"/>
                </a:lnTo>
                <a:lnTo>
                  <a:pt x="5839333" y="254000"/>
                </a:lnTo>
                <a:lnTo>
                  <a:pt x="42334" y="254000"/>
                </a:lnTo>
                <a:lnTo>
                  <a:pt x="25855" y="250658"/>
                </a:lnTo>
                <a:lnTo>
                  <a:pt x="12399" y="241553"/>
                </a:lnTo>
                <a:lnTo>
                  <a:pt x="3326" y="228068"/>
                </a:lnTo>
                <a:lnTo>
                  <a:pt x="0" y="211582"/>
                </a:lnTo>
                <a:lnTo>
                  <a:pt x="0" y="4229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3751326"/>
            <a:ext cx="6121400" cy="254000"/>
          </a:xfrm>
          <a:custGeom>
            <a:avLst/>
            <a:gdLst/>
            <a:ahLst/>
            <a:cxnLst/>
            <a:rect l="l" t="t" r="r" b="b"/>
            <a:pathLst>
              <a:path w="6121400" h="254000">
                <a:moveTo>
                  <a:pt x="0" y="42291"/>
                </a:moveTo>
                <a:lnTo>
                  <a:pt x="3326" y="25824"/>
                </a:lnTo>
                <a:lnTo>
                  <a:pt x="12399" y="12382"/>
                </a:lnTo>
                <a:lnTo>
                  <a:pt x="25855" y="3321"/>
                </a:lnTo>
                <a:lnTo>
                  <a:pt x="42334" y="0"/>
                </a:lnTo>
                <a:lnTo>
                  <a:pt x="6079109" y="0"/>
                </a:lnTo>
                <a:lnTo>
                  <a:pt x="6095575" y="3321"/>
                </a:lnTo>
                <a:lnTo>
                  <a:pt x="6109017" y="12382"/>
                </a:lnTo>
                <a:lnTo>
                  <a:pt x="6118078" y="25824"/>
                </a:lnTo>
                <a:lnTo>
                  <a:pt x="6121400" y="42291"/>
                </a:lnTo>
                <a:lnTo>
                  <a:pt x="6121400" y="211581"/>
                </a:lnTo>
                <a:lnTo>
                  <a:pt x="6118078" y="228068"/>
                </a:lnTo>
                <a:lnTo>
                  <a:pt x="6109017" y="241554"/>
                </a:lnTo>
                <a:lnTo>
                  <a:pt x="6095575" y="250658"/>
                </a:lnTo>
                <a:lnTo>
                  <a:pt x="6079109" y="254000"/>
                </a:lnTo>
                <a:lnTo>
                  <a:pt x="42334" y="254000"/>
                </a:lnTo>
                <a:lnTo>
                  <a:pt x="25855" y="250658"/>
                </a:lnTo>
                <a:lnTo>
                  <a:pt x="12399" y="241554"/>
                </a:lnTo>
                <a:lnTo>
                  <a:pt x="3326" y="228068"/>
                </a:lnTo>
                <a:lnTo>
                  <a:pt x="0" y="211581"/>
                </a:lnTo>
                <a:lnTo>
                  <a:pt x="0" y="4229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2816225"/>
            <a:ext cx="5882005" cy="252729"/>
          </a:xfrm>
          <a:custGeom>
            <a:avLst/>
            <a:gdLst/>
            <a:ahLst/>
            <a:cxnLst/>
            <a:rect l="l" t="t" r="r" b="b"/>
            <a:pathLst>
              <a:path w="5882005" h="252730">
                <a:moveTo>
                  <a:pt x="0" y="42037"/>
                </a:moveTo>
                <a:lnTo>
                  <a:pt x="3306" y="25663"/>
                </a:lnTo>
                <a:lnTo>
                  <a:pt x="12322" y="12303"/>
                </a:lnTo>
                <a:lnTo>
                  <a:pt x="25694" y="3300"/>
                </a:lnTo>
                <a:lnTo>
                  <a:pt x="42070" y="0"/>
                </a:lnTo>
                <a:lnTo>
                  <a:pt x="5839587" y="0"/>
                </a:lnTo>
                <a:lnTo>
                  <a:pt x="5855979" y="3300"/>
                </a:lnTo>
                <a:lnTo>
                  <a:pt x="5869384" y="12303"/>
                </a:lnTo>
                <a:lnTo>
                  <a:pt x="5878431" y="25663"/>
                </a:lnTo>
                <a:lnTo>
                  <a:pt x="5881751" y="42037"/>
                </a:lnTo>
                <a:lnTo>
                  <a:pt x="5881751" y="210312"/>
                </a:lnTo>
                <a:lnTo>
                  <a:pt x="5878431" y="226704"/>
                </a:lnTo>
                <a:lnTo>
                  <a:pt x="5869384" y="240109"/>
                </a:lnTo>
                <a:lnTo>
                  <a:pt x="5855979" y="249156"/>
                </a:lnTo>
                <a:lnTo>
                  <a:pt x="5839587" y="252475"/>
                </a:lnTo>
                <a:lnTo>
                  <a:pt x="42070" y="252475"/>
                </a:lnTo>
                <a:lnTo>
                  <a:pt x="25694" y="249156"/>
                </a:lnTo>
                <a:lnTo>
                  <a:pt x="12322" y="240109"/>
                </a:lnTo>
                <a:lnTo>
                  <a:pt x="3306" y="226704"/>
                </a:lnTo>
                <a:lnTo>
                  <a:pt x="0" y="210312"/>
                </a:lnTo>
                <a:lnTo>
                  <a:pt x="0" y="4203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3284601"/>
            <a:ext cx="5882005" cy="254000"/>
          </a:xfrm>
          <a:custGeom>
            <a:avLst/>
            <a:gdLst/>
            <a:ahLst/>
            <a:cxnLst/>
            <a:rect l="l" t="t" r="r" b="b"/>
            <a:pathLst>
              <a:path w="5882005" h="254000">
                <a:moveTo>
                  <a:pt x="0" y="42290"/>
                </a:moveTo>
                <a:lnTo>
                  <a:pt x="3326" y="25824"/>
                </a:lnTo>
                <a:lnTo>
                  <a:pt x="12399" y="12382"/>
                </a:lnTo>
                <a:lnTo>
                  <a:pt x="25855" y="3321"/>
                </a:lnTo>
                <a:lnTo>
                  <a:pt x="42334" y="0"/>
                </a:lnTo>
                <a:lnTo>
                  <a:pt x="5839333" y="0"/>
                </a:lnTo>
                <a:lnTo>
                  <a:pt x="5855819" y="3321"/>
                </a:lnTo>
                <a:lnTo>
                  <a:pt x="5869305" y="12382"/>
                </a:lnTo>
                <a:lnTo>
                  <a:pt x="5878409" y="25824"/>
                </a:lnTo>
                <a:lnTo>
                  <a:pt x="5881751" y="42290"/>
                </a:lnTo>
                <a:lnTo>
                  <a:pt x="5881751" y="211582"/>
                </a:lnTo>
                <a:lnTo>
                  <a:pt x="5878409" y="228068"/>
                </a:lnTo>
                <a:lnTo>
                  <a:pt x="5869305" y="241553"/>
                </a:lnTo>
                <a:lnTo>
                  <a:pt x="5855819" y="250658"/>
                </a:lnTo>
                <a:lnTo>
                  <a:pt x="5839333" y="254000"/>
                </a:lnTo>
                <a:lnTo>
                  <a:pt x="42334" y="254000"/>
                </a:lnTo>
                <a:lnTo>
                  <a:pt x="25855" y="250658"/>
                </a:lnTo>
                <a:lnTo>
                  <a:pt x="12399" y="241553"/>
                </a:lnTo>
                <a:lnTo>
                  <a:pt x="3326" y="228068"/>
                </a:lnTo>
                <a:lnTo>
                  <a:pt x="0" y="211582"/>
                </a:lnTo>
                <a:lnTo>
                  <a:pt x="0" y="4229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925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0"/>
                <a:gridCol w="14922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6" name="object 6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238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0"/>
                <a:gridCol w="14287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ts val="1839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 marR="2355215" algn="just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5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6" name="object 6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200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0"/>
                <a:gridCol w="14287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10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785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ts val="1839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 marR="2355215" algn="just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5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829" y="93979"/>
            <a:ext cx="281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contador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194" y="86804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7837" y="5210175"/>
            <a:ext cx="5553075" cy="1116330"/>
            <a:chOff x="477837" y="5210175"/>
            <a:chExt cx="5553075" cy="1116330"/>
          </a:xfrm>
        </p:grpSpPr>
        <p:sp>
          <p:nvSpPr>
            <p:cNvPr id="6" name="object 6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5514975" y="0"/>
                  </a:moveTo>
                  <a:lnTo>
                    <a:pt x="0" y="0"/>
                  </a:lnTo>
                  <a:lnTo>
                    <a:pt x="0" y="1077912"/>
                  </a:lnTo>
                  <a:lnTo>
                    <a:pt x="5514975" y="107791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887" y="5229225"/>
              <a:ext cx="5514975" cy="1078230"/>
            </a:xfrm>
            <a:custGeom>
              <a:avLst/>
              <a:gdLst/>
              <a:ahLst/>
              <a:cxnLst/>
              <a:rect l="l" t="t" r="r" b="b"/>
              <a:pathLst>
                <a:path w="5514975" h="1078229">
                  <a:moveTo>
                    <a:pt x="0" y="1077912"/>
                  </a:moveTo>
                  <a:lnTo>
                    <a:pt x="5514975" y="107791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791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238" y="1027112"/>
          <a:ext cx="9001760" cy="49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0"/>
                <a:gridCol w="142875"/>
                <a:gridCol w="523240"/>
                <a:gridCol w="666115"/>
                <a:gridCol w="666115"/>
                <a:gridCol w="666115"/>
              </a:tblGrid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9">
                  <a:txBody>
                    <a:bodyPr/>
                    <a:lstStyle/>
                    <a:p>
                      <a:pPr marL="90805">
                        <a:lnSpc>
                          <a:spcPts val="91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2028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3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 inicializa</a:t>
                      </a:r>
                      <a:r>
                        <a:rPr sz="1600" spc="1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 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8485" indent="-488315">
                        <a:lnSpc>
                          <a:spcPct val="100000"/>
                        </a:lnSpc>
                        <a:buAutoNum type="arabicPlain" startAt="4"/>
                        <a:tabLst>
                          <a:tab pos="578485" algn="l"/>
                          <a:tab pos="57912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indent="-4889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79120" algn="l"/>
                          <a:tab pos="57975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!=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3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791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sz="1600" spc="-5" dirty="0">
                          <a:solidFill>
                            <a:srgbClr val="BDBDE6"/>
                          </a:solidFill>
                          <a:latin typeface="Courier New"/>
                          <a:cs typeface="Courier New"/>
                        </a:rPr>
                        <a:t>//atualiza contador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44244" indent="-854075">
                        <a:lnSpc>
                          <a:spcPct val="100000"/>
                        </a:lnSpc>
                        <a:buAutoNum type="arabicPlain" startAt="10"/>
                        <a:tabLst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 numero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 marR="247015">
                        <a:lnSpc>
                          <a:spcPct val="100000"/>
                        </a:lnSpc>
                        <a:buAutoNum type="arabicPlain" startAt="10"/>
                        <a:tabLst>
                          <a:tab pos="579120" algn="l"/>
                          <a:tab pos="944244" algn="l"/>
                          <a:tab pos="9448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13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890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52349">
                <a:tc>
                  <a:txBody>
                    <a:bodyPr/>
                    <a:lstStyle/>
                    <a:p>
                      <a:pPr marL="90805">
                        <a:lnSpc>
                          <a:spcPts val="1825"/>
                        </a:lnSpc>
                        <a:tabLst>
                          <a:tab pos="57848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14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"Numero de elementos: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9080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ctr">
                        <a:lnSpc>
                          <a:spcPts val="1839"/>
                        </a:lnSpc>
                        <a:spcBef>
                          <a:spcPts val="48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232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3720" marR="2355215" algn="just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um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numero 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22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13  Digite um numero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inteiro:</a:t>
                      </a:r>
                      <a:r>
                        <a:rPr sz="1600" spc="-5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944" y="5973127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Numero de elementos:</a:t>
            </a:r>
            <a:r>
              <a:rPr sz="1600" spc="-3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080610"/>
            <a:ext cx="8201025" cy="20713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4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10" dirty="0">
                <a:latin typeface="Arial"/>
                <a:cs typeface="Arial"/>
              </a:rPr>
              <a:t>Cálculo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média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sequência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números inteiros </a:t>
            </a:r>
            <a:r>
              <a:rPr sz="2400" dirty="0">
                <a:latin typeface="Arial"/>
                <a:cs typeface="Arial"/>
              </a:rPr>
              <a:t>e imprima a media </a:t>
            </a:r>
            <a:r>
              <a:rPr sz="2400" spc="-5" dirty="0">
                <a:latin typeface="Arial"/>
                <a:cs typeface="Arial"/>
              </a:rPr>
              <a:t>aritmética </a:t>
            </a:r>
            <a:r>
              <a:rPr sz="2400" dirty="0">
                <a:latin typeface="Arial"/>
                <a:cs typeface="Arial"/>
              </a:rPr>
              <a:t>dos valores  lidos. A sequência </a:t>
            </a:r>
            <a:r>
              <a:rPr sz="2400" spc="-5" dirty="0">
                <a:latin typeface="Arial"/>
                <a:cs typeface="Arial"/>
              </a:rPr>
              <a:t>deve terminar quando </a:t>
            </a:r>
            <a:r>
              <a:rPr sz="2400" dirty="0">
                <a:latin typeface="Arial"/>
                <a:cs typeface="Arial"/>
              </a:rPr>
              <a:t>o número 0 </a:t>
            </a:r>
            <a:r>
              <a:rPr sz="2400" spc="-5" dirty="0">
                <a:latin typeface="Arial"/>
                <a:cs typeface="Arial"/>
              </a:rPr>
              <a:t>(zero) 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12" y="3195573"/>
            <a:ext cx="8260080" cy="3491229"/>
            <a:chOff x="493712" y="3195573"/>
            <a:chExt cx="8260080" cy="3491229"/>
          </a:xfrm>
        </p:grpSpPr>
        <p:sp>
          <p:nvSpPr>
            <p:cNvPr id="5" name="object 5"/>
            <p:cNvSpPr/>
            <p:nvPr/>
          </p:nvSpPr>
          <p:spPr>
            <a:xfrm>
              <a:off x="498475" y="3200336"/>
              <a:ext cx="8250555" cy="3481704"/>
            </a:xfrm>
            <a:custGeom>
              <a:avLst/>
              <a:gdLst/>
              <a:ahLst/>
              <a:cxnLst/>
              <a:rect l="l" t="t" r="r" b="b"/>
              <a:pathLst>
                <a:path w="8250555" h="3481704">
                  <a:moveTo>
                    <a:pt x="8250301" y="0"/>
                  </a:moveTo>
                  <a:lnTo>
                    <a:pt x="0" y="0"/>
                  </a:lnTo>
                  <a:lnTo>
                    <a:pt x="0" y="3481451"/>
                  </a:lnTo>
                  <a:lnTo>
                    <a:pt x="8250301" y="3481451"/>
                  </a:lnTo>
                  <a:lnTo>
                    <a:pt x="8250301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475" y="3200336"/>
              <a:ext cx="8250555" cy="3481704"/>
            </a:xfrm>
            <a:custGeom>
              <a:avLst/>
              <a:gdLst/>
              <a:ahLst/>
              <a:cxnLst/>
              <a:rect l="l" t="t" r="r" b="b"/>
              <a:pathLst>
                <a:path w="8250555" h="3481704">
                  <a:moveTo>
                    <a:pt x="0" y="3481451"/>
                  </a:moveTo>
                  <a:lnTo>
                    <a:pt x="8250301" y="3481451"/>
                  </a:lnTo>
                  <a:lnTo>
                    <a:pt x="8250301" y="0"/>
                  </a:lnTo>
                  <a:lnTo>
                    <a:pt x="0" y="0"/>
                  </a:lnTo>
                  <a:lnTo>
                    <a:pt x="0" y="3481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757" y="1080610"/>
            <a:ext cx="8201025" cy="5528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4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10" dirty="0">
                <a:latin typeface="Arial"/>
                <a:cs typeface="Arial"/>
              </a:rPr>
              <a:t>Cálculo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média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sequência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números inteiros </a:t>
            </a:r>
            <a:r>
              <a:rPr sz="2400" dirty="0">
                <a:latin typeface="Arial"/>
                <a:cs typeface="Arial"/>
              </a:rPr>
              <a:t>e imprima a media </a:t>
            </a:r>
            <a:r>
              <a:rPr sz="2400" spc="-5" dirty="0">
                <a:latin typeface="Arial"/>
                <a:cs typeface="Arial"/>
              </a:rPr>
              <a:t>aritmética </a:t>
            </a:r>
            <a:r>
              <a:rPr sz="2400" dirty="0">
                <a:latin typeface="Arial"/>
                <a:cs typeface="Arial"/>
              </a:rPr>
              <a:t>dos valores  lidos. A sequência </a:t>
            </a:r>
            <a:r>
              <a:rPr sz="2400" spc="-5" dirty="0">
                <a:latin typeface="Arial"/>
                <a:cs typeface="Arial"/>
              </a:rPr>
              <a:t>deve terminar quando </a:t>
            </a:r>
            <a:r>
              <a:rPr sz="2400" dirty="0">
                <a:latin typeface="Arial"/>
                <a:cs typeface="Arial"/>
              </a:rPr>
              <a:t>o número 0 </a:t>
            </a:r>
            <a:r>
              <a:rPr sz="2400" spc="-5" dirty="0">
                <a:latin typeface="Arial"/>
                <a:cs typeface="Arial"/>
              </a:rPr>
              <a:t>(zero) 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  <a:p>
            <a:pPr marL="117475" algn="just">
              <a:lnSpc>
                <a:spcPts val="2800"/>
              </a:lnSpc>
              <a:spcBef>
                <a:spcPts val="660"/>
              </a:spcBef>
            </a:pPr>
            <a:r>
              <a:rPr sz="2400" b="1" i="1" spc="-5" dirty="0">
                <a:latin typeface="Arial"/>
                <a:cs typeface="Arial"/>
              </a:rPr>
              <a:t>media </a:t>
            </a:r>
            <a:r>
              <a:rPr sz="2400" dirty="0">
                <a:latin typeface="Arial"/>
                <a:cs typeface="Arial"/>
              </a:rPr>
              <a:t>→ a média </a:t>
            </a:r>
            <a:r>
              <a:rPr sz="2400" spc="-5" dirty="0">
                <a:latin typeface="Arial"/>
                <a:cs typeface="Arial"/>
              </a:rPr>
              <a:t>aritmética </a:t>
            </a:r>
            <a:r>
              <a:rPr sz="2400" dirty="0">
                <a:latin typeface="Arial"/>
                <a:cs typeface="Arial"/>
              </a:rPr>
              <a:t>corresponde à soma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dos</a:t>
            </a:r>
            <a:endParaRPr sz="2400">
              <a:latin typeface="Arial"/>
              <a:cs typeface="Arial"/>
            </a:endParaRPr>
          </a:p>
          <a:p>
            <a:pPr marL="1547495" algn="just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valores dividida pelo número 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valores;</a:t>
            </a:r>
            <a:endParaRPr sz="2400">
              <a:latin typeface="Arial"/>
              <a:cs typeface="Arial"/>
            </a:endParaRPr>
          </a:p>
          <a:p>
            <a:pPr marL="1127760" algn="just">
              <a:lnSpc>
                <a:spcPts val="2810"/>
              </a:lnSpc>
              <a:spcBef>
                <a:spcPts val="459"/>
              </a:spcBef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acumulador e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contador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serão</a:t>
            </a:r>
            <a:endParaRPr sz="2400">
              <a:latin typeface="Arial"/>
              <a:cs typeface="Arial"/>
            </a:endParaRPr>
          </a:p>
          <a:p>
            <a:pPr marL="1463675" algn="just">
              <a:lnSpc>
                <a:spcPts val="2810"/>
              </a:lnSpc>
            </a:pPr>
            <a:r>
              <a:rPr sz="2400" dirty="0">
                <a:latin typeface="Arial"/>
                <a:cs typeface="Arial"/>
              </a:rPr>
              <a:t>necessários </a:t>
            </a:r>
            <a:r>
              <a:rPr sz="2400" spc="-5" dirty="0">
                <a:latin typeface="Arial"/>
                <a:cs typeface="Arial"/>
              </a:rPr>
              <a:t>neste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cálculo;</a:t>
            </a:r>
            <a:endParaRPr sz="2400">
              <a:latin typeface="Arial"/>
              <a:cs typeface="Arial"/>
            </a:endParaRPr>
          </a:p>
          <a:p>
            <a:pPr marR="523875" algn="r">
              <a:lnSpc>
                <a:spcPts val="2810"/>
              </a:lnSpc>
              <a:spcBef>
                <a:spcPts val="459"/>
              </a:spcBef>
            </a:pPr>
            <a:r>
              <a:rPr sz="2400" dirty="0">
                <a:latin typeface="Arial"/>
                <a:cs typeface="Arial"/>
              </a:rPr>
              <a:t>→ o resultado </a:t>
            </a:r>
            <a:r>
              <a:rPr sz="2400" spc="-5" dirty="0">
                <a:latin typeface="Arial"/>
                <a:cs typeface="Arial"/>
              </a:rPr>
              <a:t>da divisão deve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spc="-10" dirty="0">
                <a:latin typeface="Arial"/>
                <a:cs typeface="Arial"/>
              </a:rPr>
              <a:t>valor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real,</a:t>
            </a:r>
            <a:endParaRPr sz="2400">
              <a:latin typeface="Arial"/>
              <a:cs typeface="Arial"/>
            </a:endParaRPr>
          </a:p>
          <a:p>
            <a:pPr marR="591185" algn="r">
              <a:lnSpc>
                <a:spcPts val="2810"/>
              </a:lnSpc>
            </a:pPr>
            <a:r>
              <a:rPr sz="2400" dirty="0">
                <a:latin typeface="Arial"/>
                <a:cs typeface="Arial"/>
              </a:rPr>
              <a:t>mesmo se </a:t>
            </a:r>
            <a:r>
              <a:rPr sz="2400" spc="-5" dirty="0">
                <a:latin typeface="Arial"/>
                <a:cs typeface="Arial"/>
              </a:rPr>
              <a:t>os valores envolvidos </a:t>
            </a:r>
            <a:r>
              <a:rPr sz="2400" dirty="0">
                <a:latin typeface="Arial"/>
                <a:cs typeface="Arial"/>
              </a:rPr>
              <a:t>são </a:t>
            </a:r>
            <a:r>
              <a:rPr sz="2400" spc="-5" dirty="0">
                <a:latin typeface="Arial"/>
                <a:cs typeface="Arial"/>
              </a:rPr>
              <a:t>inteiros;</a:t>
            </a:r>
            <a:endParaRPr sz="2400">
              <a:latin typeface="Arial"/>
              <a:cs typeface="Arial"/>
            </a:endParaRPr>
          </a:p>
          <a:p>
            <a:pPr marL="1463675" marR="184150" indent="-335915" algn="just">
              <a:lnSpc>
                <a:spcPct val="952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→ a </a:t>
            </a:r>
            <a:r>
              <a:rPr sz="2400" spc="-5" dirty="0">
                <a:latin typeface="Arial"/>
                <a:cs typeface="Arial"/>
              </a:rPr>
              <a:t>divisão </a:t>
            </a:r>
            <a:r>
              <a:rPr sz="2400" spc="-10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ser realizada </a:t>
            </a:r>
            <a:r>
              <a:rPr sz="2400" spc="-5" dirty="0">
                <a:latin typeface="Arial"/>
                <a:cs typeface="Arial"/>
              </a:rPr>
              <a:t>após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fim do </a:t>
            </a:r>
            <a:r>
              <a:rPr sz="2400" dirty="0">
                <a:latin typeface="Arial"/>
                <a:cs typeface="Arial"/>
              </a:rPr>
              <a:t>laço,  </a:t>
            </a:r>
            <a:r>
              <a:rPr sz="2400" spc="-5" dirty="0">
                <a:latin typeface="Arial"/>
                <a:cs typeface="Arial"/>
              </a:rPr>
              <a:t>quando os valores do contador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do acumulador  </a:t>
            </a:r>
            <a:r>
              <a:rPr sz="2400" dirty="0">
                <a:latin typeface="Arial"/>
                <a:cs typeface="Arial"/>
              </a:rPr>
              <a:t>já não sofrerão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alterações.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824101"/>
            <a:ext cx="7713980" cy="4770755"/>
          </a:xfrm>
          <a:custGeom>
            <a:avLst/>
            <a:gdLst/>
            <a:ahLst/>
            <a:cxnLst/>
            <a:rect l="l" t="t" r="r" b="b"/>
            <a:pathLst>
              <a:path w="7713980" h="4770755">
                <a:moveTo>
                  <a:pt x="0" y="4770374"/>
                </a:moveTo>
                <a:lnTo>
                  <a:pt x="7713599" y="4770374"/>
                </a:lnTo>
                <a:lnTo>
                  <a:pt x="7713599" y="0"/>
                </a:lnTo>
                <a:lnTo>
                  <a:pt x="0" y="0"/>
                </a:lnTo>
                <a:lnTo>
                  <a:pt x="0" y="47703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57" y="1149984"/>
            <a:ext cx="5186045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4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10" dirty="0">
                <a:latin typeface="Arial"/>
                <a:cs typeface="Arial"/>
              </a:rPr>
              <a:t>Cálculo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média</a:t>
            </a:r>
            <a:endParaRPr sz="30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975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59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969" y="2589784"/>
            <a:ext cx="247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media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950" y="3077590"/>
            <a:ext cx="1125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3625" y="3077590"/>
            <a:ext cx="2959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inicializa</a:t>
            </a:r>
            <a:r>
              <a:rPr sz="1600" spc="-3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inicializa</a:t>
            </a:r>
            <a:r>
              <a:rPr sz="1600" spc="-4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contador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770" y="4785042"/>
            <a:ext cx="4674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800" algn="l"/>
              </a:tabLst>
            </a:pP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++;	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//atualiza</a:t>
            </a:r>
            <a:r>
              <a:rPr sz="1600" spc="-6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contador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770" y="5029200"/>
            <a:ext cx="540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 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69" y="2345753"/>
            <a:ext cx="7360284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600" dirty="0">
                <a:latin typeface="Courier New"/>
                <a:cs typeface="Courier New"/>
              </a:rPr>
              <a:t>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8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"Digite um numero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inteiro: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8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8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num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50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5505" algn="l"/>
              </a:tabLst>
            </a:pPr>
            <a:r>
              <a:rPr sz="1600" spc="-5" dirty="0">
                <a:latin typeface="Courier New"/>
                <a:cs typeface="Courier New"/>
              </a:rPr>
              <a:t>12	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//atualiza</a:t>
            </a:r>
            <a:r>
              <a:rPr sz="1600" spc="5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acumulador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1600" spc="-5" dirty="0">
                <a:latin typeface="Courier New"/>
                <a:cs typeface="Courier New"/>
              </a:rPr>
              <a:t>16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7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media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7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"\nMedia dos elementos: 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media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369" y="6251257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813054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70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</a:t>
            </a:r>
            <a:r>
              <a:rPr sz="2400" dirty="0">
                <a:latin typeface="Arial"/>
                <a:cs typeface="Arial"/>
              </a:rPr>
              <a:t>sequência de  </a:t>
            </a:r>
            <a:r>
              <a:rPr sz="2400" spc="-5" dirty="0">
                <a:latin typeface="Arial"/>
                <a:cs typeface="Arial"/>
              </a:rPr>
              <a:t>números inteiros, </a:t>
            </a:r>
            <a:r>
              <a:rPr sz="2400" dirty="0">
                <a:latin typeface="Arial"/>
                <a:cs typeface="Arial"/>
              </a:rPr>
              <a:t>calculando e </a:t>
            </a:r>
            <a:r>
              <a:rPr sz="2400" spc="-5" dirty="0">
                <a:latin typeface="Arial"/>
                <a:cs typeface="Arial"/>
              </a:rPr>
              <a:t>imprimindo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quadrado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cada número lido. A sequência </a:t>
            </a:r>
            <a:r>
              <a:rPr sz="2400" spc="-5" dirty="0">
                <a:latin typeface="Arial"/>
                <a:cs typeface="Arial"/>
              </a:rPr>
              <a:t>deve terminar </a:t>
            </a:r>
            <a:r>
              <a:rPr sz="2400" spc="-10" dirty="0">
                <a:latin typeface="Arial"/>
                <a:cs typeface="Arial"/>
              </a:rPr>
              <a:t>quando </a:t>
            </a:r>
            <a:r>
              <a:rPr sz="2400" dirty="0">
                <a:latin typeface="Arial"/>
                <a:cs typeface="Arial"/>
              </a:rPr>
              <a:t>o  número 0 </a:t>
            </a:r>
            <a:r>
              <a:rPr sz="2400" spc="-5" dirty="0">
                <a:latin typeface="Arial"/>
                <a:cs typeface="Arial"/>
              </a:rPr>
              <a:t>(zero)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60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983773"/>
            <a:ext cx="8197215" cy="151384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837055" algn="l"/>
                <a:tab pos="2494915" algn="l"/>
                <a:tab pos="3983354" algn="l"/>
                <a:tab pos="4725670" algn="l"/>
                <a:tab pos="5431790" algn="l"/>
                <a:tab pos="6087110" algn="l"/>
                <a:tab pos="735520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mero	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teiro  </a:t>
            </a:r>
            <a:r>
              <a:rPr sz="2400" spc="-5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e imprima a soma de seus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12" y="2776473"/>
            <a:ext cx="8260080" cy="3567429"/>
            <a:chOff x="493712" y="2776473"/>
            <a:chExt cx="8260080" cy="3567429"/>
          </a:xfrm>
        </p:grpSpPr>
        <p:sp>
          <p:nvSpPr>
            <p:cNvPr id="4" name="object 4"/>
            <p:cNvSpPr/>
            <p:nvPr/>
          </p:nvSpPr>
          <p:spPr>
            <a:xfrm>
              <a:off x="498475" y="2781236"/>
              <a:ext cx="8250555" cy="3557904"/>
            </a:xfrm>
            <a:custGeom>
              <a:avLst/>
              <a:gdLst/>
              <a:ahLst/>
              <a:cxnLst/>
              <a:rect l="l" t="t" r="r" b="b"/>
              <a:pathLst>
                <a:path w="8250555" h="3557904">
                  <a:moveTo>
                    <a:pt x="8250301" y="0"/>
                  </a:moveTo>
                  <a:lnTo>
                    <a:pt x="0" y="0"/>
                  </a:lnTo>
                  <a:lnTo>
                    <a:pt x="0" y="3557651"/>
                  </a:lnTo>
                  <a:lnTo>
                    <a:pt x="8250301" y="3557651"/>
                  </a:lnTo>
                  <a:lnTo>
                    <a:pt x="8250301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475" y="2781236"/>
              <a:ext cx="8250555" cy="3557904"/>
            </a:xfrm>
            <a:custGeom>
              <a:avLst/>
              <a:gdLst/>
              <a:ahLst/>
              <a:cxnLst/>
              <a:rect l="l" t="t" r="r" b="b"/>
              <a:pathLst>
                <a:path w="8250555" h="3557904">
                  <a:moveTo>
                    <a:pt x="0" y="3557651"/>
                  </a:moveTo>
                  <a:lnTo>
                    <a:pt x="8250301" y="3557651"/>
                  </a:lnTo>
                  <a:lnTo>
                    <a:pt x="8250301" y="0"/>
                  </a:lnTo>
                  <a:lnTo>
                    <a:pt x="0" y="0"/>
                  </a:lnTo>
                  <a:lnTo>
                    <a:pt x="0" y="35576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757" y="983773"/>
            <a:ext cx="8197215" cy="526478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837055" algn="l"/>
                <a:tab pos="2494915" algn="l"/>
                <a:tab pos="3983354" algn="l"/>
                <a:tab pos="4725670" algn="l"/>
                <a:tab pos="5431790" algn="l"/>
                <a:tab pos="6087110" algn="l"/>
                <a:tab pos="735520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mero	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teiro  </a:t>
            </a:r>
            <a:r>
              <a:rPr sz="2400" spc="-5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e imprima a soma de seus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L="117475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→ a separação dos </a:t>
            </a:r>
            <a:r>
              <a:rPr sz="2400" spc="-5" dirty="0">
                <a:latin typeface="Arial"/>
                <a:cs typeface="Arial"/>
              </a:rPr>
              <a:t>dígitos de um </a:t>
            </a:r>
            <a:r>
              <a:rPr sz="2400" dirty="0">
                <a:latin typeface="Arial"/>
                <a:cs typeface="Arial"/>
              </a:rPr>
              <a:t>número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feita</a:t>
            </a:r>
            <a:endParaRPr sz="2400">
              <a:latin typeface="Arial"/>
              <a:cs typeface="Arial"/>
            </a:endParaRPr>
          </a:p>
          <a:p>
            <a:pPr marL="455295">
              <a:lnSpc>
                <a:spcPts val="2800"/>
              </a:lnSpc>
            </a:pPr>
            <a:r>
              <a:rPr sz="2400" spc="-10" dirty="0">
                <a:latin typeface="Arial"/>
                <a:cs typeface="Arial"/>
              </a:rPr>
              <a:t>através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seguintes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operações:</a:t>
            </a:r>
            <a:endParaRPr sz="2400">
              <a:latin typeface="Arial"/>
              <a:cs typeface="Arial"/>
            </a:endParaRPr>
          </a:p>
          <a:p>
            <a:pPr marL="1204595" indent="-344170">
              <a:lnSpc>
                <a:spcPts val="2810"/>
              </a:lnSpc>
              <a:spcBef>
                <a:spcPts val="464"/>
              </a:spcBef>
              <a:buChar char="•"/>
              <a:tabLst>
                <a:tab pos="1204595" algn="l"/>
                <a:tab pos="120523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resto da divisão por 10 permite que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</a:t>
            </a:r>
            <a:endParaRPr sz="2400">
              <a:latin typeface="Arial"/>
              <a:cs typeface="Arial"/>
            </a:endParaRPr>
          </a:p>
          <a:p>
            <a:pPr marL="1204595">
              <a:lnSpc>
                <a:spcPts val="2810"/>
              </a:lnSpc>
            </a:pPr>
            <a:r>
              <a:rPr sz="2400" dirty="0">
                <a:latin typeface="Arial"/>
                <a:cs typeface="Arial"/>
              </a:rPr>
              <a:t>menos </a:t>
            </a:r>
            <a:r>
              <a:rPr sz="2400" spc="-5" dirty="0">
                <a:latin typeface="Arial"/>
                <a:cs typeface="Arial"/>
              </a:rPr>
              <a:t>significativo </a:t>
            </a:r>
            <a:r>
              <a:rPr sz="2400" dirty="0">
                <a:latin typeface="Arial"/>
                <a:cs typeface="Arial"/>
              </a:rPr>
              <a:t>seja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obtido:</a:t>
            </a:r>
            <a:endParaRPr sz="2400">
              <a:latin typeface="Arial"/>
              <a:cs typeface="Arial"/>
            </a:endParaRPr>
          </a:p>
          <a:p>
            <a:pPr marL="848994" algn="ctr">
              <a:lnSpc>
                <a:spcPct val="100000"/>
              </a:lnSpc>
              <a:spcBef>
                <a:spcPts val="320"/>
              </a:spcBef>
              <a:tabLst>
                <a:tab pos="3041650" algn="l"/>
                <a:tab pos="3526790" algn="l"/>
              </a:tabLst>
            </a:pPr>
            <a:r>
              <a:rPr sz="2400" spc="-5" dirty="0">
                <a:latin typeface="Courier New"/>
                <a:cs typeface="Courier New"/>
              </a:rPr>
              <a:t>530479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	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dirty="0"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04595" marR="137795" indent="-343535">
              <a:lnSpc>
                <a:spcPct val="94800"/>
              </a:lnSpc>
              <a:spcBef>
                <a:spcPts val="750"/>
              </a:spcBef>
              <a:buChar char="•"/>
              <a:tabLst>
                <a:tab pos="1204595" algn="l"/>
                <a:tab pos="120523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divisão inteira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-5" dirty="0">
                <a:latin typeface="Arial"/>
                <a:cs typeface="Arial"/>
              </a:rPr>
              <a:t>10 </a:t>
            </a:r>
            <a:r>
              <a:rPr sz="2400" dirty="0">
                <a:latin typeface="Arial"/>
                <a:cs typeface="Arial"/>
              </a:rPr>
              <a:t>permite que o </a:t>
            </a:r>
            <a:r>
              <a:rPr sz="2400" spc="-5" dirty="0">
                <a:latin typeface="Arial"/>
                <a:cs typeface="Arial"/>
              </a:rPr>
              <a:t>dígito menos  significativo </a:t>
            </a:r>
            <a:r>
              <a:rPr sz="2400" dirty="0">
                <a:latin typeface="Arial"/>
                <a:cs typeface="Arial"/>
              </a:rPr>
              <a:t>seja descartado e o </a:t>
            </a:r>
            <a:r>
              <a:rPr sz="2400" spc="-5" dirty="0">
                <a:latin typeface="Arial"/>
                <a:cs typeface="Arial"/>
              </a:rPr>
              <a:t>dígito </a:t>
            </a:r>
            <a:r>
              <a:rPr sz="2400" dirty="0">
                <a:latin typeface="Arial"/>
                <a:cs typeface="Arial"/>
              </a:rPr>
              <a:t>seguinte  </a:t>
            </a:r>
            <a:r>
              <a:rPr sz="2400" spc="-5" dirty="0">
                <a:latin typeface="Arial"/>
                <a:cs typeface="Arial"/>
              </a:rPr>
              <a:t>assuma esta </a:t>
            </a:r>
            <a:r>
              <a:rPr sz="2400" dirty="0">
                <a:latin typeface="Arial"/>
                <a:cs typeface="Arial"/>
              </a:rPr>
              <a:t>posição:</a:t>
            </a:r>
            <a:endParaRPr sz="2400">
              <a:latin typeface="Arial"/>
              <a:cs typeface="Arial"/>
            </a:endParaRPr>
          </a:p>
          <a:p>
            <a:pPr marL="847725" algn="ctr">
              <a:lnSpc>
                <a:spcPct val="100000"/>
              </a:lnSpc>
              <a:spcBef>
                <a:spcPts val="320"/>
              </a:spcBef>
              <a:tabLst>
                <a:tab pos="3525520" algn="l"/>
              </a:tabLst>
            </a:pPr>
            <a:r>
              <a:rPr sz="2400" spc="-5" dirty="0">
                <a:latin typeface="Courier New"/>
                <a:cs typeface="Courier New"/>
              </a:rPr>
              <a:t>530479 </a:t>
            </a:r>
            <a:r>
              <a:rPr sz="2400" dirty="0">
                <a:latin typeface="Courier New"/>
                <a:cs typeface="Courier New"/>
              </a:rPr>
              <a:t>/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spc="-5" dirty="0">
                <a:latin typeface="Courier New"/>
                <a:cs typeface="Courier New"/>
              </a:rPr>
              <a:t>53047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2159" y="6446668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61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12" y="2776537"/>
            <a:ext cx="8260080" cy="3797300"/>
            <a:chOff x="493712" y="2776537"/>
            <a:chExt cx="8260080" cy="3797300"/>
          </a:xfrm>
        </p:grpSpPr>
        <p:sp>
          <p:nvSpPr>
            <p:cNvPr id="5" name="object 5"/>
            <p:cNvSpPr/>
            <p:nvPr/>
          </p:nvSpPr>
          <p:spPr>
            <a:xfrm>
              <a:off x="498475" y="2781300"/>
              <a:ext cx="8250555" cy="3787775"/>
            </a:xfrm>
            <a:custGeom>
              <a:avLst/>
              <a:gdLst/>
              <a:ahLst/>
              <a:cxnLst/>
              <a:rect l="l" t="t" r="r" b="b"/>
              <a:pathLst>
                <a:path w="8250555" h="3787775">
                  <a:moveTo>
                    <a:pt x="8250301" y="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8250301" y="3787775"/>
                  </a:lnTo>
                  <a:lnTo>
                    <a:pt x="8250301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475" y="2781300"/>
              <a:ext cx="8250555" cy="3787775"/>
            </a:xfrm>
            <a:custGeom>
              <a:avLst/>
              <a:gdLst/>
              <a:ahLst/>
              <a:cxnLst/>
              <a:rect l="l" t="t" r="r" b="b"/>
              <a:pathLst>
                <a:path w="8250555" h="3787775">
                  <a:moveTo>
                    <a:pt x="0" y="3787775"/>
                  </a:moveTo>
                  <a:lnTo>
                    <a:pt x="8250301" y="3787775"/>
                  </a:lnTo>
                  <a:lnTo>
                    <a:pt x="8250301" y="0"/>
                  </a:lnTo>
                  <a:lnTo>
                    <a:pt x="0" y="0"/>
                  </a:lnTo>
                  <a:lnTo>
                    <a:pt x="0" y="378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757" y="983773"/>
            <a:ext cx="8197215" cy="254317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837055" algn="l"/>
                <a:tab pos="2494915" algn="l"/>
                <a:tab pos="3983354" algn="l"/>
                <a:tab pos="4725670" algn="l"/>
                <a:tab pos="5431790" algn="l"/>
                <a:tab pos="6087110" algn="l"/>
                <a:tab pos="735520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mero	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teiro  </a:t>
            </a:r>
            <a:r>
              <a:rPr sz="2400" spc="-5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e imprima a soma de seus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L="117475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→ a separação dos </a:t>
            </a:r>
            <a:r>
              <a:rPr sz="2400" spc="-5" dirty="0">
                <a:latin typeface="Arial"/>
                <a:cs typeface="Arial"/>
              </a:rPr>
              <a:t>dígitos de um </a:t>
            </a:r>
            <a:r>
              <a:rPr sz="2400" dirty="0">
                <a:latin typeface="Arial"/>
                <a:cs typeface="Arial"/>
              </a:rPr>
              <a:t>número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feita</a:t>
            </a:r>
            <a:endParaRPr sz="2400">
              <a:latin typeface="Arial"/>
              <a:cs typeface="Arial"/>
            </a:endParaRPr>
          </a:p>
          <a:p>
            <a:pPr marL="455295">
              <a:lnSpc>
                <a:spcPts val="2800"/>
              </a:lnSpc>
            </a:pPr>
            <a:r>
              <a:rPr sz="2400" spc="-10" dirty="0">
                <a:latin typeface="Arial"/>
                <a:cs typeface="Arial"/>
              </a:rPr>
              <a:t>através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seguintes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operações: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292" y="3483421"/>
            <a:ext cx="3617595" cy="25692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690495" algn="l"/>
              </a:tabLst>
            </a:pPr>
            <a:r>
              <a:rPr sz="2400" spc="-5" dirty="0">
                <a:latin typeface="Courier New"/>
                <a:cs typeface="Courier New"/>
              </a:rPr>
              <a:t>530479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269049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9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1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2507615" algn="l"/>
              </a:tabLst>
            </a:pPr>
            <a:r>
              <a:rPr sz="2400" spc="-5" dirty="0">
                <a:latin typeface="Courier New"/>
                <a:cs typeface="Courier New"/>
              </a:rPr>
              <a:t>53047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2507615" algn="l"/>
                <a:tab pos="348551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	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2324735" algn="l"/>
              </a:tabLst>
            </a:pPr>
            <a:r>
              <a:rPr sz="2400" spc="-5" dirty="0">
                <a:latin typeface="Courier New"/>
                <a:cs typeface="Courier New"/>
              </a:rPr>
              <a:t>5304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324735" algn="l"/>
                <a:tab pos="348551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	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390" y="3480122"/>
            <a:ext cx="2522855" cy="25666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143760" algn="l"/>
              </a:tabLst>
            </a:pPr>
            <a:r>
              <a:rPr sz="2400" spc="-5" dirty="0">
                <a:latin typeface="Courier New"/>
                <a:cs typeface="Courier New"/>
              </a:rPr>
              <a:t>530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143760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960880" algn="l"/>
              </a:tabLst>
            </a:pPr>
            <a:r>
              <a:rPr sz="2400" spc="-5" dirty="0">
                <a:latin typeface="Courier New"/>
                <a:cs typeface="Courier New"/>
              </a:rPr>
              <a:t>53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960880" algn="l"/>
                <a:tab pos="246062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	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778000" algn="l"/>
              </a:tabLst>
            </a:pPr>
            <a:r>
              <a:rPr sz="2400" dirty="0">
                <a:latin typeface="Courier New"/>
                <a:cs typeface="Courier New"/>
              </a:rPr>
              <a:t>5 %</a:t>
            </a:r>
            <a:r>
              <a:rPr sz="2400" spc="-5" dirty="0">
                <a:latin typeface="Courier New"/>
                <a:cs typeface="Courier New"/>
              </a:rPr>
              <a:t> 10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778000" algn="l"/>
                <a:tab pos="246062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 /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59368"/>
            <a:ext cx="16764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12" y="2776537"/>
            <a:ext cx="8260080" cy="3797300"/>
            <a:chOff x="493712" y="2776537"/>
            <a:chExt cx="8260080" cy="3797300"/>
          </a:xfrm>
        </p:grpSpPr>
        <p:sp>
          <p:nvSpPr>
            <p:cNvPr id="5" name="object 5"/>
            <p:cNvSpPr/>
            <p:nvPr/>
          </p:nvSpPr>
          <p:spPr>
            <a:xfrm>
              <a:off x="498475" y="2781300"/>
              <a:ext cx="8250555" cy="3787775"/>
            </a:xfrm>
            <a:custGeom>
              <a:avLst/>
              <a:gdLst/>
              <a:ahLst/>
              <a:cxnLst/>
              <a:rect l="l" t="t" r="r" b="b"/>
              <a:pathLst>
                <a:path w="8250555" h="3787775">
                  <a:moveTo>
                    <a:pt x="8250301" y="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8250301" y="3787775"/>
                  </a:lnTo>
                  <a:lnTo>
                    <a:pt x="8250301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475" y="2781300"/>
              <a:ext cx="8250555" cy="3787775"/>
            </a:xfrm>
            <a:custGeom>
              <a:avLst/>
              <a:gdLst/>
              <a:ahLst/>
              <a:cxnLst/>
              <a:rect l="l" t="t" r="r" b="b"/>
              <a:pathLst>
                <a:path w="8250555" h="3787775">
                  <a:moveTo>
                    <a:pt x="0" y="3787775"/>
                  </a:moveTo>
                  <a:lnTo>
                    <a:pt x="8250301" y="3787775"/>
                  </a:lnTo>
                  <a:lnTo>
                    <a:pt x="8250301" y="0"/>
                  </a:lnTo>
                  <a:lnTo>
                    <a:pt x="0" y="0"/>
                  </a:lnTo>
                  <a:lnTo>
                    <a:pt x="0" y="378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757" y="983773"/>
            <a:ext cx="8197215" cy="254317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837055" algn="l"/>
                <a:tab pos="2494915" algn="l"/>
                <a:tab pos="3983354" algn="l"/>
                <a:tab pos="4725670" algn="l"/>
                <a:tab pos="5431790" algn="l"/>
                <a:tab pos="6087110" algn="l"/>
                <a:tab pos="735520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mero	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teiro  </a:t>
            </a:r>
            <a:r>
              <a:rPr sz="2400" spc="-5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e imprima a soma de seus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L="117475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→ a separação dos </a:t>
            </a:r>
            <a:r>
              <a:rPr sz="2400" spc="-5" dirty="0">
                <a:latin typeface="Arial"/>
                <a:cs typeface="Arial"/>
              </a:rPr>
              <a:t>dígitos de um </a:t>
            </a:r>
            <a:r>
              <a:rPr sz="2400" dirty="0">
                <a:latin typeface="Arial"/>
                <a:cs typeface="Arial"/>
              </a:rPr>
              <a:t>número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feita</a:t>
            </a:r>
            <a:endParaRPr sz="2400">
              <a:latin typeface="Arial"/>
              <a:cs typeface="Arial"/>
            </a:endParaRPr>
          </a:p>
          <a:p>
            <a:pPr marL="455295">
              <a:lnSpc>
                <a:spcPts val="2800"/>
              </a:lnSpc>
            </a:pPr>
            <a:r>
              <a:rPr sz="2400" spc="-10" dirty="0">
                <a:latin typeface="Arial"/>
                <a:cs typeface="Arial"/>
              </a:rPr>
              <a:t>através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seguintes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operações: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352" y="3483421"/>
            <a:ext cx="3645535" cy="29940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0"/>
              </a:spcBef>
              <a:tabLst>
                <a:tab pos="2718435" algn="l"/>
              </a:tabLst>
            </a:pPr>
            <a:r>
              <a:rPr sz="2400" spc="-5" dirty="0">
                <a:latin typeface="Courier New"/>
                <a:cs typeface="Courier New"/>
              </a:rPr>
              <a:t>530479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64"/>
              </a:spcBef>
              <a:tabLst>
                <a:tab pos="271843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9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1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59"/>
              </a:spcBef>
              <a:tabLst>
                <a:tab pos="2535555" algn="l"/>
              </a:tabLst>
            </a:pPr>
            <a:r>
              <a:rPr sz="2400" spc="-5" dirty="0">
                <a:latin typeface="Courier New"/>
                <a:cs typeface="Courier New"/>
              </a:rPr>
              <a:t>53047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59"/>
              </a:spcBef>
              <a:tabLst>
                <a:tab pos="2535555" algn="l"/>
                <a:tab pos="3513454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53047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	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45"/>
              </a:spcBef>
              <a:tabLst>
                <a:tab pos="2352675" algn="l"/>
              </a:tabLst>
            </a:pPr>
            <a:r>
              <a:rPr sz="2400" spc="-5" dirty="0">
                <a:latin typeface="Courier New"/>
                <a:cs typeface="Courier New"/>
              </a:rPr>
              <a:t>5304 </a:t>
            </a:r>
            <a:r>
              <a:rPr sz="2400" dirty="0">
                <a:latin typeface="Courier New"/>
                <a:cs typeface="Courier New"/>
              </a:rPr>
              <a:t>%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55"/>
              </a:spcBef>
              <a:tabLst>
                <a:tab pos="2352675" algn="l"/>
                <a:tab pos="3513454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5304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530	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0559" y="3469960"/>
            <a:ext cx="3493770" cy="2569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5"/>
              </a:spcBef>
              <a:tabLst>
                <a:tab pos="3479165" algn="l"/>
              </a:tabLst>
            </a:pPr>
            <a:r>
              <a:rPr sz="2400" dirty="0">
                <a:latin typeface="Courier New"/>
                <a:cs typeface="Courier New"/>
              </a:rPr>
              <a:t>digito = num % 10; 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num = num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10;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 digito = num % 10; 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num = num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10;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 digito = num % 10;  num = num /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0559" y="6071870"/>
            <a:ext cx="575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3800" y="6092825"/>
            <a:ext cx="3456304" cy="0"/>
          </a:xfrm>
          <a:custGeom>
            <a:avLst/>
            <a:gdLst/>
            <a:ahLst/>
            <a:cxnLst/>
            <a:rect l="l" t="t" r="r" b="b"/>
            <a:pathLst>
              <a:path w="3456304">
                <a:moveTo>
                  <a:pt x="0" y="0"/>
                </a:moveTo>
                <a:lnTo>
                  <a:pt x="34560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7559" y="6432232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" y="1149984"/>
            <a:ext cx="7748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125" y="2062226"/>
            <a:ext cx="8455025" cy="4030979"/>
          </a:xfrm>
          <a:custGeom>
            <a:avLst/>
            <a:gdLst/>
            <a:ahLst/>
            <a:cxnLst/>
            <a:rect l="l" t="t" r="r" b="b"/>
            <a:pathLst>
              <a:path w="8455025" h="4030979">
                <a:moveTo>
                  <a:pt x="0" y="4030599"/>
                </a:moveTo>
                <a:lnTo>
                  <a:pt x="8455025" y="4030599"/>
                </a:lnTo>
                <a:lnTo>
                  <a:pt x="8455025" y="0"/>
                </a:lnTo>
                <a:lnTo>
                  <a:pt x="0" y="0"/>
                </a:lnTo>
                <a:lnTo>
                  <a:pt x="0" y="4030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865" y="2092071"/>
            <a:ext cx="4060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spc="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782" y="2823845"/>
            <a:ext cx="5407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digito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5080" indent="63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inicializa acumulador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numero inteiro: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num 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3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487" y="4287520"/>
            <a:ext cx="7004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</a:tabLst>
            </a:pPr>
            <a:r>
              <a:rPr sz="1600" dirty="0">
                <a:latin typeface="Courier New"/>
                <a:cs typeface="Courier New"/>
              </a:rPr>
              <a:t>digito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obtem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digito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menos</a:t>
            </a:r>
            <a:r>
              <a:rPr sz="1600" spc="2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significativo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487" y="4531359"/>
            <a:ext cx="737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digito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acrescenta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valor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do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digito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a</a:t>
            </a:r>
            <a:r>
              <a:rPr sz="1600" spc="15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soma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487" y="4775136"/>
            <a:ext cx="6511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</a:tabLst>
            </a:pPr>
            <a:r>
              <a:rPr sz="1600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descarta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digito</a:t>
            </a:r>
            <a:r>
              <a:rPr sz="1600" spc="6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armazenado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65" y="2580004"/>
            <a:ext cx="687324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600" dirty="0">
                <a:latin typeface="Courier New"/>
                <a:cs typeface="Courier New"/>
              </a:rPr>
              <a:t>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  <a:tabLst>
                <a:tab pos="622300" algn="l"/>
              </a:tabLst>
            </a:pPr>
            <a:r>
              <a:rPr sz="1600" dirty="0">
                <a:latin typeface="Courier New"/>
                <a:cs typeface="Courier New"/>
              </a:rPr>
              <a:t>13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623570" algn="l"/>
              </a:tabLst>
            </a:pPr>
            <a:r>
              <a:rPr sz="1600" dirty="0">
                <a:latin typeface="Courier New"/>
                <a:cs typeface="Courier New"/>
              </a:rPr>
              <a:t>14	</a:t>
            </a: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"\nSoma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dos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digitos: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soma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00" dirty="0">
                <a:latin typeface="Courier New"/>
                <a:cs typeface="Courier New"/>
              </a:rPr>
              <a:t> 15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65" y="5753417"/>
            <a:ext cx="5137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16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7559" y="6432232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" y="1149984"/>
            <a:ext cx="7748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Soma dos dígitos de um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número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69" y="6193790"/>
            <a:ext cx="489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Atualização da </a:t>
            </a:r>
            <a:r>
              <a:rPr sz="2400" spc="-10" dirty="0">
                <a:latin typeface="Arial"/>
                <a:cs typeface="Arial"/>
              </a:rPr>
              <a:t>variável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condição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362" y="2057463"/>
            <a:ext cx="8464550" cy="4211955"/>
            <a:chOff x="360362" y="2057463"/>
            <a:chExt cx="8464550" cy="4211955"/>
          </a:xfrm>
        </p:grpSpPr>
        <p:sp>
          <p:nvSpPr>
            <p:cNvPr id="7" name="object 7"/>
            <p:cNvSpPr/>
            <p:nvPr/>
          </p:nvSpPr>
          <p:spPr>
            <a:xfrm>
              <a:off x="2230501" y="5029200"/>
              <a:ext cx="76200" cy="1240155"/>
            </a:xfrm>
            <a:custGeom>
              <a:avLst/>
              <a:gdLst/>
              <a:ahLst/>
              <a:cxnLst/>
              <a:rect l="l" t="t" r="r" b="b"/>
              <a:pathLst>
                <a:path w="76200" h="1240154">
                  <a:moveTo>
                    <a:pt x="28575" y="1163637"/>
                  </a:moveTo>
                  <a:lnTo>
                    <a:pt x="0" y="1163637"/>
                  </a:lnTo>
                  <a:lnTo>
                    <a:pt x="38100" y="1239837"/>
                  </a:lnTo>
                  <a:lnTo>
                    <a:pt x="69850" y="1176337"/>
                  </a:lnTo>
                  <a:lnTo>
                    <a:pt x="28575" y="1176337"/>
                  </a:lnTo>
                  <a:lnTo>
                    <a:pt x="28575" y="1163637"/>
                  </a:lnTo>
                  <a:close/>
                </a:path>
                <a:path w="76200" h="1240154">
                  <a:moveTo>
                    <a:pt x="47625" y="0"/>
                  </a:moveTo>
                  <a:lnTo>
                    <a:pt x="28575" y="0"/>
                  </a:lnTo>
                  <a:lnTo>
                    <a:pt x="28575" y="1176337"/>
                  </a:lnTo>
                  <a:lnTo>
                    <a:pt x="47625" y="1176337"/>
                  </a:lnTo>
                  <a:lnTo>
                    <a:pt x="47625" y="0"/>
                  </a:lnTo>
                  <a:close/>
                </a:path>
                <a:path w="76200" h="1240154">
                  <a:moveTo>
                    <a:pt x="76200" y="1163637"/>
                  </a:moveTo>
                  <a:lnTo>
                    <a:pt x="47625" y="1163637"/>
                  </a:lnTo>
                  <a:lnTo>
                    <a:pt x="47625" y="1176337"/>
                  </a:lnTo>
                  <a:lnTo>
                    <a:pt x="69850" y="1176337"/>
                  </a:lnTo>
                  <a:lnTo>
                    <a:pt x="76200" y="11636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887" y="4797425"/>
              <a:ext cx="2233930" cy="247650"/>
            </a:xfrm>
            <a:custGeom>
              <a:avLst/>
              <a:gdLst/>
              <a:ahLst/>
              <a:cxnLst/>
              <a:rect l="l" t="t" r="r" b="b"/>
              <a:pathLst>
                <a:path w="2233929" h="247650">
                  <a:moveTo>
                    <a:pt x="0" y="41275"/>
                  </a:moveTo>
                  <a:lnTo>
                    <a:pt x="3244" y="25235"/>
                  </a:lnTo>
                  <a:lnTo>
                    <a:pt x="12096" y="12112"/>
                  </a:lnTo>
                  <a:lnTo>
                    <a:pt x="25235" y="3252"/>
                  </a:lnTo>
                  <a:lnTo>
                    <a:pt x="41338" y="0"/>
                  </a:lnTo>
                  <a:lnTo>
                    <a:pt x="2192337" y="0"/>
                  </a:lnTo>
                  <a:lnTo>
                    <a:pt x="2208377" y="3252"/>
                  </a:lnTo>
                  <a:lnTo>
                    <a:pt x="2221499" y="12112"/>
                  </a:lnTo>
                  <a:lnTo>
                    <a:pt x="2230360" y="25235"/>
                  </a:lnTo>
                  <a:lnTo>
                    <a:pt x="2233612" y="41275"/>
                  </a:lnTo>
                  <a:lnTo>
                    <a:pt x="2233612" y="206375"/>
                  </a:lnTo>
                  <a:lnTo>
                    <a:pt x="2230360" y="222414"/>
                  </a:lnTo>
                  <a:lnTo>
                    <a:pt x="2221499" y="235537"/>
                  </a:lnTo>
                  <a:lnTo>
                    <a:pt x="2208377" y="244397"/>
                  </a:lnTo>
                  <a:lnTo>
                    <a:pt x="2192337" y="247650"/>
                  </a:lnTo>
                  <a:lnTo>
                    <a:pt x="41338" y="247650"/>
                  </a:lnTo>
                  <a:lnTo>
                    <a:pt x="25235" y="244397"/>
                  </a:lnTo>
                  <a:lnTo>
                    <a:pt x="12096" y="235537"/>
                  </a:lnTo>
                  <a:lnTo>
                    <a:pt x="3244" y="222414"/>
                  </a:lnTo>
                  <a:lnTo>
                    <a:pt x="0" y="206375"/>
                  </a:lnTo>
                  <a:lnTo>
                    <a:pt x="0" y="4127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125" y="2062226"/>
              <a:ext cx="8455025" cy="4030979"/>
            </a:xfrm>
            <a:custGeom>
              <a:avLst/>
              <a:gdLst/>
              <a:ahLst/>
              <a:cxnLst/>
              <a:rect l="l" t="t" r="r" b="b"/>
              <a:pathLst>
                <a:path w="8455025" h="4030979">
                  <a:moveTo>
                    <a:pt x="0" y="4030599"/>
                  </a:moveTo>
                  <a:lnTo>
                    <a:pt x="8455025" y="4030599"/>
                  </a:lnTo>
                  <a:lnTo>
                    <a:pt x="8455025" y="0"/>
                  </a:lnTo>
                  <a:lnTo>
                    <a:pt x="0" y="0"/>
                  </a:lnTo>
                  <a:lnTo>
                    <a:pt x="0" y="4030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3865" y="2092071"/>
            <a:ext cx="4060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spc="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3782" y="2823845"/>
            <a:ext cx="5407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digito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5080" indent="63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inicializa acumulador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numero inteiro: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num 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3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9487" y="4287520"/>
            <a:ext cx="7004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</a:tabLst>
            </a:pPr>
            <a:r>
              <a:rPr sz="1600" dirty="0">
                <a:latin typeface="Courier New"/>
                <a:cs typeface="Courier New"/>
              </a:rPr>
              <a:t>digito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num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obtem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digito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menos</a:t>
            </a:r>
            <a:r>
              <a:rPr sz="1600" spc="2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significativo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487" y="4531359"/>
            <a:ext cx="737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soma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digito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acrescenta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valor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do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digito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a</a:t>
            </a:r>
            <a:r>
              <a:rPr sz="1600" spc="15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soma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9487" y="4775136"/>
            <a:ext cx="6511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</a:tabLst>
            </a:pPr>
            <a:r>
              <a:rPr sz="1600" dirty="0">
                <a:latin typeface="Courier New"/>
                <a:cs typeface="Courier New"/>
              </a:rPr>
              <a:t>num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num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// descarta </a:t>
            </a:r>
            <a:r>
              <a:rPr sz="16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digito</a:t>
            </a:r>
            <a:r>
              <a:rPr sz="1600" spc="6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DBDE6"/>
                </a:solidFill>
                <a:latin typeface="Courier New"/>
                <a:cs typeface="Courier New"/>
              </a:rPr>
              <a:t>armazenado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865" y="2580004"/>
            <a:ext cx="675132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600" dirty="0">
                <a:latin typeface="Courier New"/>
                <a:cs typeface="Courier New"/>
              </a:rPr>
              <a:t>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  <a:tabLst>
                <a:tab pos="622300" algn="l"/>
              </a:tabLst>
            </a:pPr>
            <a:r>
              <a:rPr sz="1600" dirty="0">
                <a:latin typeface="Courier New"/>
                <a:cs typeface="Courier New"/>
              </a:rPr>
              <a:t>13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623570" algn="l"/>
              </a:tabLst>
            </a:pPr>
            <a:r>
              <a:rPr sz="1600" dirty="0">
                <a:latin typeface="Courier New"/>
                <a:cs typeface="Courier New"/>
              </a:rPr>
              <a:t>14	</a:t>
            </a: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"\nSoma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dos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digitos: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soma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865" y="5753417"/>
            <a:ext cx="5137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16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4126" y="4076700"/>
            <a:ext cx="5327650" cy="15843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170" marR="78740" algn="just">
              <a:lnSpc>
                <a:spcPct val="95100"/>
              </a:lnSpc>
              <a:spcBef>
                <a:spcPts val="110"/>
              </a:spcBef>
            </a:pPr>
            <a:r>
              <a:rPr sz="3200" dirty="0">
                <a:latin typeface="Arial"/>
                <a:cs typeface="Arial"/>
              </a:rPr>
              <a:t>O uso do comando </a:t>
            </a:r>
            <a:r>
              <a:rPr sz="3200" b="1" dirty="0">
                <a:latin typeface="Courier New"/>
                <a:cs typeface="Courier New"/>
              </a:rPr>
              <a:t>for </a:t>
            </a:r>
            <a:r>
              <a:rPr sz="3200" dirty="0">
                <a:latin typeface="Arial"/>
                <a:cs typeface="Arial"/>
              </a:rPr>
              <a:t>é  muito similar ao </a:t>
            </a:r>
            <a:r>
              <a:rPr sz="3200" spc="-20" dirty="0">
                <a:latin typeface="Arial"/>
                <a:cs typeface="Arial"/>
              </a:rPr>
              <a:t>do  </a:t>
            </a:r>
            <a:r>
              <a:rPr sz="3200" dirty="0">
                <a:latin typeface="Arial"/>
                <a:cs typeface="Arial"/>
              </a:rPr>
              <a:t>comando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while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50" y="16287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00626" y="3497262"/>
            <a:ext cx="4324350" cy="23082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2075" marR="339090">
              <a:lnSpc>
                <a:spcPct val="101400"/>
              </a:lnSpc>
              <a:spcBef>
                <a:spcPts val="110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b="1" spc="-5" dirty="0">
                <a:latin typeface="Courier New"/>
                <a:cs typeface="Courier New"/>
              </a:rPr>
              <a:t>for </a:t>
            </a:r>
            <a:r>
              <a:rPr sz="2400" dirty="0">
                <a:latin typeface="Arial"/>
                <a:cs typeface="Arial"/>
              </a:rPr>
              <a:t>concentra </a:t>
            </a:r>
            <a:r>
              <a:rPr sz="2400" spc="-5" dirty="0">
                <a:latin typeface="Arial"/>
                <a:cs typeface="Arial"/>
              </a:rPr>
              <a:t>os  </a:t>
            </a:r>
            <a:r>
              <a:rPr sz="2400" dirty="0">
                <a:latin typeface="Arial"/>
                <a:cs typeface="Arial"/>
              </a:rPr>
              <a:t>comandos </a:t>
            </a:r>
            <a:r>
              <a:rPr sz="2400" spc="-5" dirty="0">
                <a:latin typeface="Arial"/>
                <a:cs typeface="Arial"/>
              </a:rPr>
              <a:t>de inicialização,  </a:t>
            </a:r>
            <a:r>
              <a:rPr sz="2400" dirty="0">
                <a:latin typeface="Arial"/>
                <a:cs typeface="Arial"/>
              </a:rPr>
              <a:t>condição e </a:t>
            </a:r>
            <a:r>
              <a:rPr sz="2400" spc="-5" dirty="0">
                <a:latin typeface="Arial"/>
                <a:cs typeface="Arial"/>
              </a:rPr>
              <a:t>atualização </a:t>
            </a:r>
            <a:r>
              <a:rPr sz="2400" dirty="0">
                <a:latin typeface="Arial"/>
                <a:cs typeface="Arial"/>
              </a:rPr>
              <a:t>entre  parênteses, separados por  </a:t>
            </a:r>
            <a:r>
              <a:rPr sz="2400" spc="-5" dirty="0">
                <a:latin typeface="Arial"/>
                <a:cs typeface="Arial"/>
              </a:rPr>
              <a:t>ponto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vírgula.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637" y="12684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822960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3487801"/>
            <a:ext cx="3688079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0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117475">
              <a:lnSpc>
                <a:spcPts val="2940"/>
              </a:lnSpc>
              <a:spcBef>
                <a:spcPts val="4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8637" y="12684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822960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487801"/>
            <a:ext cx="3688079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0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117475">
              <a:lnSpc>
                <a:spcPts val="2940"/>
              </a:lnSpc>
              <a:spcBef>
                <a:spcPts val="4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75" y="3489325"/>
            <a:ext cx="4148454" cy="23082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inicialização</a:t>
            </a:r>
            <a:endParaRPr sz="2400">
              <a:latin typeface="Arial"/>
              <a:cs typeface="Arial"/>
            </a:endParaRPr>
          </a:p>
          <a:p>
            <a:pPr marL="92710" marR="314325">
              <a:lnSpc>
                <a:spcPts val="2720"/>
              </a:lnSpc>
              <a:spcBef>
                <a:spcPts val="225"/>
              </a:spcBef>
            </a:pPr>
            <a:r>
              <a:rPr sz="2400" dirty="0">
                <a:latin typeface="Arial"/>
                <a:cs typeface="Arial"/>
              </a:rPr>
              <a:t>O comando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inicialização  do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85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é realizado </a:t>
            </a:r>
            <a:r>
              <a:rPr sz="2400" spc="-5" dirty="0">
                <a:latin typeface="Arial"/>
                <a:cs typeface="Arial"/>
              </a:rPr>
              <a:t>uma</a:t>
            </a:r>
            <a:endParaRPr sz="2400">
              <a:latin typeface="Arial"/>
              <a:cs typeface="Arial"/>
            </a:endParaRPr>
          </a:p>
          <a:p>
            <a:pPr marL="92710" marR="8445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única </a:t>
            </a:r>
            <a:r>
              <a:rPr sz="2400" spc="-10" dirty="0">
                <a:latin typeface="Arial"/>
                <a:cs typeface="Arial"/>
              </a:rPr>
              <a:t>vez, </a:t>
            </a:r>
            <a:r>
              <a:rPr sz="2400" dirty="0">
                <a:latin typeface="Arial"/>
                <a:cs typeface="Arial"/>
              </a:rPr>
              <a:t>antes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spc="-10" dirty="0">
                <a:latin typeface="Arial"/>
                <a:cs typeface="Arial"/>
              </a:rPr>
              <a:t>sua  </a:t>
            </a:r>
            <a:r>
              <a:rPr sz="2400" dirty="0">
                <a:latin typeface="Arial"/>
                <a:cs typeface="Arial"/>
              </a:rPr>
              <a:t>primeira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execução.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8637" y="12684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822960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487801"/>
            <a:ext cx="3688079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0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117475">
              <a:lnSpc>
                <a:spcPts val="2940"/>
              </a:lnSpc>
              <a:spcBef>
                <a:spcPts val="4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75" y="3498850"/>
            <a:ext cx="4148454" cy="23082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ts val="2800"/>
              </a:lnSpc>
              <a:spcBef>
                <a:spcPts val="310"/>
              </a:spcBef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condição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A condição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97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testada</a:t>
            </a:r>
            <a:endParaRPr sz="2400">
              <a:latin typeface="Arial"/>
              <a:cs typeface="Arial"/>
            </a:endParaRPr>
          </a:p>
          <a:p>
            <a:pPr marL="92710" marR="233045">
              <a:lnSpc>
                <a:spcPct val="100000"/>
              </a:lnSpc>
              <a:spcBef>
                <a:spcPts val="160"/>
              </a:spcBef>
            </a:pPr>
            <a:r>
              <a:rPr sz="2400" spc="-5" dirty="0">
                <a:latin typeface="Arial"/>
                <a:cs typeface="Arial"/>
              </a:rPr>
              <a:t>no início de toda </a:t>
            </a:r>
            <a:r>
              <a:rPr sz="2400" dirty="0">
                <a:latin typeface="Arial"/>
                <a:cs typeface="Arial"/>
              </a:rPr>
              <a:t>iteração. O  </a:t>
            </a:r>
            <a:r>
              <a:rPr sz="2400" spc="-5" dirty="0">
                <a:latin typeface="Arial"/>
                <a:cs typeface="Arial"/>
              </a:rPr>
              <a:t>bloco de </a:t>
            </a:r>
            <a:r>
              <a:rPr sz="2400" dirty="0">
                <a:latin typeface="Arial"/>
                <a:cs typeface="Arial"/>
              </a:rPr>
              <a:t>comandos </a:t>
            </a:r>
            <a:r>
              <a:rPr sz="2400" spc="-5" dirty="0">
                <a:latin typeface="Arial"/>
                <a:cs typeface="Arial"/>
              </a:rPr>
              <a:t>interno  </a:t>
            </a:r>
            <a:r>
              <a:rPr sz="2400" dirty="0">
                <a:latin typeface="Arial"/>
                <a:cs typeface="Arial"/>
              </a:rPr>
              <a:t>só é </a:t>
            </a:r>
            <a:r>
              <a:rPr sz="2400" spc="-5" dirty="0">
                <a:latin typeface="Arial"/>
                <a:cs typeface="Arial"/>
              </a:rPr>
              <a:t>executado </a:t>
            </a:r>
            <a:r>
              <a:rPr sz="2400" dirty="0">
                <a:latin typeface="Arial"/>
                <a:cs typeface="Arial"/>
              </a:rPr>
              <a:t>se a  condição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VERDADEIRA.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813054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70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</a:t>
            </a:r>
            <a:r>
              <a:rPr sz="2400" dirty="0">
                <a:latin typeface="Arial"/>
                <a:cs typeface="Arial"/>
              </a:rPr>
              <a:t>sequência de  </a:t>
            </a:r>
            <a:r>
              <a:rPr sz="2400" spc="-5" dirty="0">
                <a:latin typeface="Arial"/>
                <a:cs typeface="Arial"/>
              </a:rPr>
              <a:t>números inteiros, </a:t>
            </a:r>
            <a:r>
              <a:rPr sz="2400" dirty="0">
                <a:latin typeface="Arial"/>
                <a:cs typeface="Arial"/>
              </a:rPr>
              <a:t>calculando e </a:t>
            </a:r>
            <a:r>
              <a:rPr sz="2400" spc="-5" dirty="0">
                <a:latin typeface="Arial"/>
                <a:cs typeface="Arial"/>
              </a:rPr>
              <a:t>imprimindo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quadrado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cada número lido. A sequência </a:t>
            </a:r>
            <a:r>
              <a:rPr sz="2400" spc="-5" dirty="0">
                <a:latin typeface="Arial"/>
                <a:cs typeface="Arial"/>
              </a:rPr>
              <a:t>deve terminar </a:t>
            </a:r>
            <a:r>
              <a:rPr sz="2400" spc="-10" dirty="0">
                <a:latin typeface="Arial"/>
                <a:cs typeface="Arial"/>
              </a:rPr>
              <a:t>quando </a:t>
            </a:r>
            <a:r>
              <a:rPr sz="2400" dirty="0">
                <a:latin typeface="Arial"/>
                <a:cs typeface="Arial"/>
              </a:rPr>
              <a:t>o  número 0 </a:t>
            </a:r>
            <a:r>
              <a:rPr sz="2400" spc="-5" dirty="0">
                <a:latin typeface="Arial"/>
                <a:cs typeface="Arial"/>
              </a:rPr>
              <a:t>(zero)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12" y="3979862"/>
            <a:ext cx="7826375" cy="95440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800" b="1" i="1" spc="-5" dirty="0">
                <a:latin typeface="Arial"/>
                <a:cs typeface="Arial"/>
              </a:rPr>
              <a:t>ZERO </a:t>
            </a:r>
            <a:r>
              <a:rPr sz="2800" dirty="0">
                <a:latin typeface="Arial"/>
                <a:cs typeface="Arial"/>
              </a:rPr>
              <a:t>→ </a:t>
            </a:r>
            <a:r>
              <a:rPr sz="2800" spc="-5" dirty="0">
                <a:latin typeface="Arial"/>
                <a:cs typeface="Arial"/>
              </a:rPr>
              <a:t>indica </a:t>
            </a:r>
            <a:r>
              <a:rPr sz="2800" dirty="0">
                <a:latin typeface="Arial"/>
                <a:cs typeface="Arial"/>
              </a:rPr>
              <a:t>o final </a:t>
            </a:r>
            <a:r>
              <a:rPr sz="2800" spc="-5" dirty="0">
                <a:latin typeface="Arial"/>
                <a:cs typeface="Arial"/>
              </a:rPr>
              <a:t>da sequência de </a:t>
            </a:r>
            <a:r>
              <a:rPr sz="2800" dirty="0">
                <a:latin typeface="Arial"/>
                <a:cs typeface="Arial"/>
              </a:rPr>
              <a:t>valores.</a:t>
            </a:r>
            <a:endParaRPr sz="2800">
              <a:latin typeface="Arial"/>
              <a:cs typeface="Arial"/>
            </a:endParaRPr>
          </a:p>
          <a:p>
            <a:pPr marL="117411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→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FLAG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8637" y="12684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822960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487801"/>
            <a:ext cx="3688079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0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117475">
              <a:lnSpc>
                <a:spcPts val="2940"/>
              </a:lnSpc>
              <a:spcBef>
                <a:spcPts val="4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3487737"/>
            <a:ext cx="4253230" cy="23082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atualização</a:t>
            </a:r>
            <a:endParaRPr sz="2400">
              <a:latin typeface="Arial"/>
              <a:cs typeface="Arial"/>
            </a:endParaRPr>
          </a:p>
          <a:p>
            <a:pPr marL="92710" marR="1701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atualização </a:t>
            </a:r>
            <a:r>
              <a:rPr sz="2400" dirty="0">
                <a:latin typeface="Arial"/>
                <a:cs typeface="Arial"/>
              </a:rPr>
              <a:t>é realizada  </a:t>
            </a:r>
            <a:r>
              <a:rPr sz="2400" spc="-5" dirty="0">
                <a:latin typeface="Arial"/>
                <a:cs typeface="Arial"/>
              </a:rPr>
              <a:t>após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execução do bloco de  </a:t>
            </a:r>
            <a:r>
              <a:rPr sz="2400" dirty="0">
                <a:latin typeface="Arial"/>
                <a:cs typeface="Arial"/>
              </a:rPr>
              <a:t>comandos interno e antes </a:t>
            </a:r>
            <a:r>
              <a:rPr sz="2400" spc="-5" dirty="0">
                <a:latin typeface="Arial"/>
                <a:cs typeface="Arial"/>
              </a:rPr>
              <a:t>do  teste da condição da iteração  seguinte.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8637" y="1268475"/>
            <a:ext cx="82962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822960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inicializacao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atualizacao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487801"/>
            <a:ext cx="3688079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2850"/>
              </a:lnSpc>
              <a:spcBef>
                <a:spcPts val="250"/>
              </a:spcBef>
            </a:pPr>
            <a:r>
              <a:rPr sz="2400" spc="-5" dirty="0">
                <a:latin typeface="Courier New"/>
                <a:cs typeface="Courier New"/>
              </a:rPr>
              <a:t>inicializacao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85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condicao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200" marR="117475">
              <a:lnSpc>
                <a:spcPts val="2940"/>
              </a:lnSpc>
              <a:spcBef>
                <a:spcPts val="45"/>
              </a:spcBef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atualizacao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ts val="2715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0626" y="3933825"/>
            <a:ext cx="4324350" cy="1200150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 marR="82550">
              <a:lnSpc>
                <a:spcPct val="102800"/>
              </a:lnSpc>
              <a:spcBef>
                <a:spcPts val="70"/>
              </a:spcBef>
            </a:pPr>
            <a:r>
              <a:rPr sz="2400" dirty="0">
                <a:latin typeface="Arial"/>
                <a:cs typeface="Arial"/>
              </a:rPr>
              <a:t>Funcionalmente,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89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b="1" spc="-5" dirty="0">
                <a:latin typeface="Courier New"/>
                <a:cs typeface="Courier New"/>
              </a:rPr>
              <a:t>while  </a:t>
            </a:r>
            <a:r>
              <a:rPr sz="2400" dirty="0">
                <a:latin typeface="Arial"/>
                <a:cs typeface="Arial"/>
              </a:rPr>
              <a:t>são </a:t>
            </a:r>
            <a:r>
              <a:rPr sz="2400" spc="-5" dirty="0">
                <a:latin typeface="Arial"/>
                <a:cs typeface="Arial"/>
              </a:rPr>
              <a:t>idênticos, </a:t>
            </a:r>
            <a:r>
              <a:rPr sz="2400" dirty="0">
                <a:latin typeface="Arial"/>
                <a:cs typeface="Arial"/>
              </a:rPr>
              <a:t>apenas a  </a:t>
            </a:r>
            <a:r>
              <a:rPr sz="2400" spc="-5" dirty="0">
                <a:latin typeface="Arial"/>
                <a:cs typeface="Arial"/>
              </a:rPr>
              <a:t>sintaxe </a:t>
            </a:r>
            <a:r>
              <a:rPr sz="2400" dirty="0">
                <a:latin typeface="Arial"/>
                <a:cs typeface="Arial"/>
              </a:rPr>
              <a:t>dos comandos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muda.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9275" y="1274825"/>
            <a:ext cx="8286750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latin typeface="Courier New"/>
                <a:cs typeface="Courier New"/>
              </a:rPr>
              <a:t>contador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2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75" y="3500501"/>
            <a:ext cx="4240530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60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2960" marR="3041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0" y="3649662"/>
            <a:ext cx="3384550" cy="19399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2710" marR="247650">
              <a:lnSpc>
                <a:spcPct val="101400"/>
              </a:lnSpc>
              <a:spcBef>
                <a:spcPts val="110"/>
              </a:spcBef>
            </a:pPr>
            <a:r>
              <a:rPr sz="2400" dirty="0">
                <a:latin typeface="Arial"/>
                <a:cs typeface="Arial"/>
              </a:rPr>
              <a:t>Em geral, </a:t>
            </a:r>
            <a:r>
              <a:rPr sz="2400" b="1" spc="-5" dirty="0">
                <a:latin typeface="Courier New"/>
                <a:cs typeface="Courier New"/>
              </a:rPr>
              <a:t>for </a:t>
            </a:r>
            <a:r>
              <a:rPr sz="2400" dirty="0">
                <a:latin typeface="Arial"/>
                <a:cs typeface="Arial"/>
              </a:rPr>
              <a:t>é mais  </a:t>
            </a:r>
            <a:r>
              <a:rPr sz="2400" spc="-5" dirty="0">
                <a:latin typeface="Arial"/>
                <a:cs typeface="Arial"/>
              </a:rPr>
              <a:t>usado quando há uma  </a:t>
            </a:r>
            <a:r>
              <a:rPr sz="2400" spc="-10" dirty="0">
                <a:latin typeface="Arial"/>
                <a:cs typeface="Arial"/>
              </a:rPr>
              <a:t>variável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controle,  como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contador </a:t>
            </a:r>
            <a:r>
              <a:rPr sz="2400" spc="-5" dirty="0">
                <a:latin typeface="Arial"/>
                <a:cs typeface="Arial"/>
              </a:rPr>
              <a:t>na  </a:t>
            </a:r>
            <a:r>
              <a:rPr sz="2400" dirty="0">
                <a:latin typeface="Arial"/>
                <a:cs typeface="Arial"/>
              </a:rPr>
              <a:t>condição.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9275" y="1274825"/>
            <a:ext cx="8286750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latin typeface="Courier New"/>
                <a:cs typeface="Courier New"/>
              </a:rPr>
              <a:t>contador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2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75" y="3500501"/>
            <a:ext cx="4240530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60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2960" marR="3041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0" y="3502025"/>
            <a:ext cx="3832225" cy="230822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2710" marR="233679">
              <a:lnSpc>
                <a:spcPct val="101099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vantagem do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9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neste  </a:t>
            </a:r>
            <a:r>
              <a:rPr sz="2400" dirty="0">
                <a:latin typeface="Arial"/>
                <a:cs typeface="Arial"/>
              </a:rPr>
              <a:t>caso é concentrar  inicialização, condição e  </a:t>
            </a:r>
            <a:r>
              <a:rPr sz="2400" spc="-5" dirty="0">
                <a:latin typeface="Arial"/>
                <a:cs typeface="Arial"/>
              </a:rPr>
              <a:t>atualização, evitando </a:t>
            </a:r>
            <a:r>
              <a:rPr sz="2400" dirty="0">
                <a:latin typeface="Arial"/>
                <a:cs typeface="Arial"/>
              </a:rPr>
              <a:t>que  algum </a:t>
            </a:r>
            <a:r>
              <a:rPr sz="2400" spc="-5" dirty="0">
                <a:latin typeface="Arial"/>
                <a:cs typeface="Arial"/>
              </a:rPr>
              <a:t>destes comandos  </a:t>
            </a:r>
            <a:r>
              <a:rPr sz="2400" dirty="0">
                <a:latin typeface="Arial"/>
                <a:cs typeface="Arial"/>
              </a:rPr>
              <a:t>seja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esquecido.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9275" y="1274825"/>
            <a:ext cx="82708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latin typeface="Courier New"/>
                <a:cs typeface="Courier New"/>
              </a:rPr>
              <a:t>contador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2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75" y="3500501"/>
            <a:ext cx="4240530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400" spc="-10" dirty="0">
                <a:latin typeface="Courier New"/>
                <a:cs typeface="Courier New"/>
              </a:rPr>
              <a:t>contador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60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2960" marR="3041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blocoDeComandos1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contador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blocoDeComandos2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0" y="3500501"/>
            <a:ext cx="3600450" cy="2678430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2710" marR="126364">
              <a:lnSpc>
                <a:spcPct val="101000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O comando </a:t>
            </a:r>
            <a:r>
              <a:rPr sz="2400" b="1" spc="-5" dirty="0">
                <a:latin typeface="Courier New"/>
                <a:cs typeface="Courier New"/>
              </a:rPr>
              <a:t>while </a:t>
            </a:r>
            <a:r>
              <a:rPr sz="2400" dirty="0">
                <a:latin typeface="Arial"/>
                <a:cs typeface="Arial"/>
              </a:rPr>
              <a:t>é  mais indicado </a:t>
            </a:r>
            <a:r>
              <a:rPr sz="2400" spc="-5" dirty="0">
                <a:latin typeface="Arial"/>
                <a:cs typeface="Arial"/>
              </a:rPr>
              <a:t>quando </a:t>
            </a:r>
            <a:r>
              <a:rPr sz="2400" dirty="0">
                <a:latin typeface="Arial"/>
                <a:cs typeface="Arial"/>
              </a:rPr>
              <a:t>o  controle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laço </a:t>
            </a:r>
            <a:r>
              <a:rPr sz="2400" spc="-10" dirty="0">
                <a:latin typeface="Arial"/>
                <a:cs typeface="Arial"/>
              </a:rPr>
              <a:t>envolve  </a:t>
            </a:r>
            <a:r>
              <a:rPr sz="2400" dirty="0">
                <a:latin typeface="Arial"/>
                <a:cs typeface="Arial"/>
              </a:rPr>
              <a:t>FLAG </a:t>
            </a:r>
            <a:r>
              <a:rPr sz="2400" spc="-5" dirty="0">
                <a:latin typeface="Arial"/>
                <a:cs typeface="Arial"/>
              </a:rPr>
              <a:t>ou </a:t>
            </a:r>
            <a:r>
              <a:rPr sz="2400" dirty="0">
                <a:latin typeface="Arial"/>
                <a:cs typeface="Arial"/>
              </a:rPr>
              <a:t>condições  </a:t>
            </a:r>
            <a:r>
              <a:rPr sz="2400" spc="-5" dirty="0">
                <a:latin typeface="Arial"/>
                <a:cs typeface="Arial"/>
              </a:rPr>
              <a:t>complexas, uma </a:t>
            </a:r>
            <a:r>
              <a:rPr sz="2400" spc="-15" dirty="0">
                <a:latin typeface="Arial"/>
                <a:cs typeface="Arial"/>
              </a:rPr>
              <a:t>vez </a:t>
            </a:r>
            <a:r>
              <a:rPr sz="2400" dirty="0">
                <a:latin typeface="Arial"/>
                <a:cs typeface="Arial"/>
              </a:rPr>
              <a:t>que  o código </a:t>
            </a:r>
            <a:r>
              <a:rPr sz="2400" spc="-5" dirty="0">
                <a:latin typeface="Arial"/>
                <a:cs typeface="Arial"/>
              </a:rPr>
              <a:t>fica </a:t>
            </a:r>
            <a:r>
              <a:rPr sz="2400" dirty="0">
                <a:latin typeface="Arial"/>
                <a:cs typeface="Arial"/>
              </a:rPr>
              <a:t>mais </a:t>
            </a:r>
            <a:r>
              <a:rPr sz="2400" spc="-5" dirty="0">
                <a:latin typeface="Arial"/>
                <a:cs typeface="Arial"/>
              </a:rPr>
              <a:t>claro  de ser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entendido.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983773"/>
            <a:ext cx="8198484" cy="151384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783080" algn="l"/>
                <a:tab pos="2387600" algn="l"/>
                <a:tab pos="3823335" algn="l"/>
                <a:tab pos="4511675" algn="l"/>
                <a:tab pos="5774690" algn="l"/>
                <a:tab pos="6699884" algn="l"/>
                <a:tab pos="7199630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imp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ima	tod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-5" dirty="0">
                <a:latin typeface="Arial"/>
                <a:cs typeface="Arial"/>
              </a:rPr>
              <a:t>inteiros </a:t>
            </a:r>
            <a:r>
              <a:rPr sz="2400" dirty="0">
                <a:latin typeface="Arial"/>
                <a:cs typeface="Arial"/>
              </a:rPr>
              <a:t>em um </a:t>
            </a:r>
            <a:r>
              <a:rPr sz="2400" spc="-5" dirty="0">
                <a:latin typeface="Arial"/>
                <a:cs typeface="Arial"/>
              </a:rPr>
              <a:t>intervalo </a:t>
            </a:r>
            <a:r>
              <a:rPr sz="2400" dirty="0">
                <a:latin typeface="Arial"/>
                <a:cs typeface="Arial"/>
              </a:rPr>
              <a:t>indicado pelo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90525" y="3089338"/>
            <a:ext cx="8260080" cy="2360930"/>
            <a:chOff x="390525" y="3089338"/>
            <a:chExt cx="8260080" cy="2360930"/>
          </a:xfrm>
        </p:grpSpPr>
        <p:sp>
          <p:nvSpPr>
            <p:cNvPr id="4" name="object 4"/>
            <p:cNvSpPr/>
            <p:nvPr/>
          </p:nvSpPr>
          <p:spPr>
            <a:xfrm>
              <a:off x="395287" y="3094101"/>
              <a:ext cx="8250555" cy="2351405"/>
            </a:xfrm>
            <a:custGeom>
              <a:avLst/>
              <a:gdLst/>
              <a:ahLst/>
              <a:cxnLst/>
              <a:rect l="l" t="t" r="r" b="b"/>
              <a:pathLst>
                <a:path w="8250555" h="2351404">
                  <a:moveTo>
                    <a:pt x="8250174" y="0"/>
                  </a:moveTo>
                  <a:lnTo>
                    <a:pt x="0" y="0"/>
                  </a:lnTo>
                  <a:lnTo>
                    <a:pt x="0" y="2351024"/>
                  </a:lnTo>
                  <a:lnTo>
                    <a:pt x="8250174" y="2351024"/>
                  </a:lnTo>
                  <a:lnTo>
                    <a:pt x="8250174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287" y="3094101"/>
              <a:ext cx="8250555" cy="2351405"/>
            </a:xfrm>
            <a:custGeom>
              <a:avLst/>
              <a:gdLst/>
              <a:ahLst/>
              <a:cxnLst/>
              <a:rect l="l" t="t" r="r" b="b"/>
              <a:pathLst>
                <a:path w="8250555" h="2351404">
                  <a:moveTo>
                    <a:pt x="0" y="2351024"/>
                  </a:moveTo>
                  <a:lnTo>
                    <a:pt x="8250174" y="2351024"/>
                  </a:lnTo>
                  <a:lnTo>
                    <a:pt x="8250174" y="0"/>
                  </a:lnTo>
                  <a:lnTo>
                    <a:pt x="0" y="0"/>
                  </a:lnTo>
                  <a:lnTo>
                    <a:pt x="0" y="2351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757" y="983773"/>
            <a:ext cx="8198484" cy="440118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  <a:tabLst>
                <a:tab pos="1783080" algn="l"/>
                <a:tab pos="2387600" algn="l"/>
                <a:tab pos="3823335" algn="l"/>
                <a:tab pos="4511675" algn="l"/>
                <a:tab pos="5774690" algn="l"/>
                <a:tab pos="6699884" algn="l"/>
                <a:tab pos="7199630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ritmo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imp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ima	tod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-5" dirty="0">
                <a:latin typeface="Arial"/>
                <a:cs typeface="Arial"/>
              </a:rPr>
              <a:t>inteiros </a:t>
            </a:r>
            <a:r>
              <a:rPr sz="2400" dirty="0">
                <a:latin typeface="Arial"/>
                <a:cs typeface="Arial"/>
              </a:rPr>
              <a:t>em um </a:t>
            </a:r>
            <a:r>
              <a:rPr sz="2400" spc="-5" dirty="0">
                <a:latin typeface="Arial"/>
                <a:cs typeface="Arial"/>
              </a:rPr>
              <a:t>intervalo </a:t>
            </a:r>
            <a:r>
              <a:rPr sz="2400" dirty="0">
                <a:latin typeface="Arial"/>
                <a:cs typeface="Arial"/>
              </a:rPr>
              <a:t>indicado pelo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3970">
              <a:lnSpc>
                <a:spcPts val="2800"/>
              </a:lnSpc>
              <a:spcBef>
                <a:spcPts val="1864"/>
              </a:spcBef>
            </a:pPr>
            <a:r>
              <a:rPr sz="2400" dirty="0">
                <a:latin typeface="Arial"/>
                <a:cs typeface="Arial"/>
              </a:rPr>
              <a:t>→ o usuário </a:t>
            </a:r>
            <a:r>
              <a:rPr sz="2400" spc="-10" dirty="0">
                <a:latin typeface="Arial"/>
                <a:cs typeface="Arial"/>
              </a:rPr>
              <a:t>vai </a:t>
            </a:r>
            <a:r>
              <a:rPr sz="2400" dirty="0">
                <a:latin typeface="Arial"/>
                <a:cs typeface="Arial"/>
              </a:rPr>
              <a:t>indicar o </a:t>
            </a:r>
            <a:r>
              <a:rPr sz="2400" spc="-5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inicial e o </a:t>
            </a:r>
            <a:r>
              <a:rPr sz="2400" spc="-5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final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435609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intervalo;</a:t>
            </a:r>
            <a:endParaRPr sz="2400">
              <a:latin typeface="Arial"/>
              <a:cs typeface="Arial"/>
            </a:endParaRPr>
          </a:p>
          <a:p>
            <a:pPr marL="435609" marR="827405" indent="-422275">
              <a:lnSpc>
                <a:spcPts val="274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→ todos </a:t>
            </a:r>
            <a:r>
              <a:rPr sz="2400" spc="-5" dirty="0">
                <a:latin typeface="Arial"/>
                <a:cs typeface="Arial"/>
              </a:rPr>
              <a:t>os valores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intervalo devem </a:t>
            </a:r>
            <a:r>
              <a:rPr sz="2400" dirty="0">
                <a:latin typeface="Arial"/>
                <a:cs typeface="Arial"/>
              </a:rPr>
              <a:t>ser impressos,  um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um;</a:t>
            </a:r>
            <a:endParaRPr sz="2400">
              <a:latin typeface="Arial"/>
              <a:cs typeface="Arial"/>
            </a:endParaRPr>
          </a:p>
          <a:p>
            <a:pPr marL="435609" marR="181610" indent="-422275">
              <a:lnSpc>
                <a:spcPts val="274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contador pode ser utilizado para indicar cada </a:t>
            </a:r>
            <a:r>
              <a:rPr sz="2400" spc="-5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a  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impresso.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77698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287" y="1747837"/>
            <a:ext cx="8032750" cy="5016500"/>
          </a:xfrm>
          <a:custGeom>
            <a:avLst/>
            <a:gdLst/>
            <a:ahLst/>
            <a:cxnLst/>
            <a:rect l="l" t="t" r="r" b="b"/>
            <a:pathLst>
              <a:path w="8032750" h="5016500">
                <a:moveTo>
                  <a:pt x="0" y="5016500"/>
                </a:moveTo>
                <a:lnTo>
                  <a:pt x="8032750" y="5016500"/>
                </a:lnTo>
                <a:lnTo>
                  <a:pt x="8032750" y="0"/>
                </a:lnTo>
                <a:lnTo>
                  <a:pt x="0" y="0"/>
                </a:lnTo>
                <a:lnTo>
                  <a:pt x="0" y="5016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27" y="1775078"/>
            <a:ext cx="7649209" cy="460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 marR="2597150">
              <a:lnSpc>
                <a:spcPct val="100000"/>
              </a:lnSpc>
              <a:tabLst>
                <a:tab pos="469900" algn="l"/>
              </a:tabLst>
            </a:pPr>
            <a:r>
              <a:rPr sz="2000" dirty="0">
                <a:latin typeface="Courier New"/>
                <a:cs typeface="Courier New"/>
              </a:rPr>
              <a:t>2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74700" indent="-7626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AutoNum type="arabicPlain" startAt="4"/>
              <a:tabLst>
                <a:tab pos="774700" algn="l"/>
                <a:tab pos="775335" algn="l"/>
              </a:tabLst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inicio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fim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775970" indent="-763905">
              <a:lnSpc>
                <a:spcPct val="100000"/>
              </a:lnSpc>
              <a:buAutoNum type="arabicPlain" startAt="4"/>
              <a:tabLst>
                <a:tab pos="775970" algn="l"/>
                <a:tab pos="776605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 menor numero: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775970" indent="-763905">
              <a:lnSpc>
                <a:spcPct val="100000"/>
              </a:lnSpc>
              <a:buAutoNum type="arabicPlain" startAt="4"/>
              <a:tabLst>
                <a:tab pos="775970" algn="l"/>
                <a:tab pos="776605" algn="l"/>
              </a:tabLst>
            </a:pPr>
            <a:r>
              <a:rPr sz="2000" dirty="0">
                <a:latin typeface="Courier New"/>
                <a:cs typeface="Courier New"/>
              </a:rPr>
              <a:t>inicio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Convert.ToInt32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775970" indent="-763905">
              <a:lnSpc>
                <a:spcPct val="100000"/>
              </a:lnSpc>
              <a:buAutoNum type="arabicPlain" startAt="4"/>
              <a:tabLst>
                <a:tab pos="775970" algn="l"/>
                <a:tab pos="776605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 maior numero:</a:t>
            </a:r>
            <a:r>
              <a:rPr sz="20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775970" indent="-763905">
              <a:lnSpc>
                <a:spcPct val="100000"/>
              </a:lnSpc>
              <a:buAutoNum type="arabicPlain" startAt="4"/>
              <a:tabLst>
                <a:tab pos="775970" algn="l"/>
                <a:tab pos="776605" algn="l"/>
              </a:tabLst>
            </a:pPr>
            <a:r>
              <a:rPr sz="2000" dirty="0">
                <a:latin typeface="Courier New"/>
                <a:cs typeface="Courier New"/>
              </a:rPr>
              <a:t>fim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Convert.ToInt32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775970" indent="-763905">
              <a:lnSpc>
                <a:spcPct val="100000"/>
              </a:lnSpc>
              <a:buAutoNum type="arabicPlain" startAt="4"/>
              <a:tabLst>
                <a:tab pos="775970" algn="l"/>
                <a:tab pos="776605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"\nIntervalo: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"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 marR="122428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AutoNum type="arabicPlain" startAt="4"/>
              <a:tabLst>
                <a:tab pos="774700" algn="l"/>
                <a:tab pos="77533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inicio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2000" spc="-5" dirty="0">
                <a:latin typeface="Courier New"/>
                <a:cs typeface="Courier New"/>
              </a:rPr>
              <a:t>fim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latin typeface="Courier New"/>
                <a:cs typeface="Courier New"/>
              </a:rPr>
              <a:t> 11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81405" algn="l"/>
              </a:tabLst>
            </a:pPr>
            <a:r>
              <a:rPr sz="2000" dirty="0">
                <a:latin typeface="Courier New"/>
                <a:cs typeface="Courier New"/>
              </a:rPr>
              <a:t>12	</a:t>
            </a: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{0} 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dirty="0">
                <a:latin typeface="Courier New"/>
                <a:cs typeface="Courier New"/>
              </a:rPr>
              <a:t>13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Courier New"/>
                <a:cs typeface="Courier New"/>
              </a:rPr>
              <a:t>14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15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7950" y="1997075"/>
          <a:ext cx="8928095" cy="4438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1335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950" y="2644775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609"/>
                </a:moveTo>
                <a:lnTo>
                  <a:pt x="3660" y="28449"/>
                </a:lnTo>
                <a:lnTo>
                  <a:pt x="13641" y="13636"/>
                </a:lnTo>
                <a:lnTo>
                  <a:pt x="28444" y="3657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7"/>
                </a:lnTo>
                <a:lnTo>
                  <a:pt x="5477541" y="13636"/>
                </a:lnTo>
                <a:lnTo>
                  <a:pt x="5487550" y="28449"/>
                </a:lnTo>
                <a:lnTo>
                  <a:pt x="5491226" y="46609"/>
                </a:lnTo>
                <a:lnTo>
                  <a:pt x="5491226" y="232790"/>
                </a:lnTo>
                <a:lnTo>
                  <a:pt x="5487550" y="250950"/>
                </a:lnTo>
                <a:lnTo>
                  <a:pt x="5477541" y="265763"/>
                </a:lnTo>
                <a:lnTo>
                  <a:pt x="5462722" y="275742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42"/>
                </a:lnTo>
                <a:lnTo>
                  <a:pt x="13641" y="265763"/>
                </a:lnTo>
                <a:lnTo>
                  <a:pt x="3660" y="250950"/>
                </a:lnTo>
                <a:lnTo>
                  <a:pt x="0" y="232790"/>
                </a:lnTo>
                <a:lnTo>
                  <a:pt x="0" y="4660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076575"/>
            <a:ext cx="5491480" cy="281305"/>
          </a:xfrm>
          <a:custGeom>
            <a:avLst/>
            <a:gdLst/>
            <a:ahLst/>
            <a:cxnLst/>
            <a:rect l="l" t="t" r="r" b="b"/>
            <a:pathLst>
              <a:path w="5491480" h="281304">
                <a:moveTo>
                  <a:pt x="0" y="46862"/>
                </a:moveTo>
                <a:lnTo>
                  <a:pt x="3680" y="28610"/>
                </a:lnTo>
                <a:lnTo>
                  <a:pt x="13717" y="13715"/>
                </a:lnTo>
                <a:lnTo>
                  <a:pt x="28605" y="3679"/>
                </a:lnTo>
                <a:lnTo>
                  <a:pt x="46837" y="0"/>
                </a:lnTo>
                <a:lnTo>
                  <a:pt x="5444363" y="0"/>
                </a:lnTo>
                <a:lnTo>
                  <a:pt x="5462561" y="3679"/>
                </a:lnTo>
                <a:lnTo>
                  <a:pt x="5477462" y="13715"/>
                </a:lnTo>
                <a:lnTo>
                  <a:pt x="5487529" y="28610"/>
                </a:lnTo>
                <a:lnTo>
                  <a:pt x="5491226" y="46862"/>
                </a:lnTo>
                <a:lnTo>
                  <a:pt x="5491226" y="234187"/>
                </a:lnTo>
                <a:lnTo>
                  <a:pt x="5487529" y="252386"/>
                </a:lnTo>
                <a:lnTo>
                  <a:pt x="5477462" y="267287"/>
                </a:lnTo>
                <a:lnTo>
                  <a:pt x="5462561" y="277354"/>
                </a:lnTo>
                <a:lnTo>
                  <a:pt x="5444363" y="281050"/>
                </a:lnTo>
                <a:lnTo>
                  <a:pt x="46837" y="281050"/>
                </a:lnTo>
                <a:lnTo>
                  <a:pt x="28605" y="277354"/>
                </a:lnTo>
                <a:lnTo>
                  <a:pt x="13717" y="267287"/>
                </a:lnTo>
                <a:lnTo>
                  <a:pt x="3680" y="252386"/>
                </a:lnTo>
                <a:lnTo>
                  <a:pt x="0" y="234187"/>
                </a:lnTo>
                <a:lnTo>
                  <a:pt x="0" y="468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7950" y="1997075"/>
          <a:ext cx="8924289" cy="4438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0700"/>
                <a:gridCol w="639445"/>
                <a:gridCol w="661669"/>
                <a:gridCol w="661670"/>
                <a:gridCol w="661670"/>
                <a:gridCol w="661670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3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813054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70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uma </a:t>
            </a:r>
            <a:r>
              <a:rPr sz="2400" dirty="0">
                <a:latin typeface="Arial"/>
                <a:cs typeface="Arial"/>
              </a:rPr>
              <a:t>sequência de  </a:t>
            </a:r>
            <a:r>
              <a:rPr sz="2400" spc="-5" dirty="0">
                <a:latin typeface="Arial"/>
                <a:cs typeface="Arial"/>
              </a:rPr>
              <a:t>números inteiros, </a:t>
            </a:r>
            <a:r>
              <a:rPr sz="2400" dirty="0">
                <a:latin typeface="Arial"/>
                <a:cs typeface="Arial"/>
              </a:rPr>
              <a:t>calculando e </a:t>
            </a:r>
            <a:r>
              <a:rPr sz="2400" spc="-5" dirty="0">
                <a:latin typeface="Arial"/>
                <a:cs typeface="Arial"/>
              </a:rPr>
              <a:t>imprimindo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quadrado 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cada número lido. A sequência </a:t>
            </a:r>
            <a:r>
              <a:rPr sz="2400" spc="-5" dirty="0">
                <a:latin typeface="Arial"/>
                <a:cs typeface="Arial"/>
              </a:rPr>
              <a:t>deve terminar </a:t>
            </a:r>
            <a:r>
              <a:rPr sz="2400" spc="-10" dirty="0">
                <a:latin typeface="Arial"/>
                <a:cs typeface="Arial"/>
              </a:rPr>
              <a:t>quando </a:t>
            </a:r>
            <a:r>
              <a:rPr sz="2400" dirty="0">
                <a:latin typeface="Arial"/>
                <a:cs typeface="Arial"/>
              </a:rPr>
              <a:t>o  número 0 </a:t>
            </a:r>
            <a:r>
              <a:rPr sz="2400" spc="-5" dirty="0">
                <a:latin typeface="Arial"/>
                <a:cs typeface="Arial"/>
              </a:rPr>
              <a:t>(zero)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12" y="3644836"/>
            <a:ext cx="7704455" cy="2808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Arial"/>
                <a:cs typeface="Arial"/>
              </a:rPr>
              <a:t>Lê o primeiro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</a:t>
            </a:r>
            <a:endParaRPr sz="24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Enquanto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 número lido não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endParaRPr sz="24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30910" marR="1148715">
              <a:lnSpc>
                <a:spcPct val="120900"/>
              </a:lnSpc>
            </a:pPr>
            <a:r>
              <a:rPr sz="2400" dirty="0">
                <a:latin typeface="Arial"/>
                <a:cs typeface="Arial"/>
              </a:rPr>
              <a:t>Calcula e imprime o quadrado do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  Lê o </a:t>
            </a:r>
            <a:r>
              <a:rPr sz="2400" spc="-5" dirty="0">
                <a:latin typeface="Arial"/>
                <a:cs typeface="Arial"/>
              </a:rPr>
              <a:t>próximo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</a:t>
            </a:r>
            <a:endParaRPr sz="24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529076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482"/>
                </a:moveTo>
                <a:lnTo>
                  <a:pt x="3660" y="28396"/>
                </a:lnTo>
                <a:lnTo>
                  <a:pt x="13641" y="13620"/>
                </a:lnTo>
                <a:lnTo>
                  <a:pt x="28444" y="3655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5"/>
                </a:lnTo>
                <a:lnTo>
                  <a:pt x="5477541" y="13620"/>
                </a:lnTo>
                <a:lnTo>
                  <a:pt x="5487550" y="28396"/>
                </a:lnTo>
                <a:lnTo>
                  <a:pt x="5491226" y="46482"/>
                </a:lnTo>
                <a:lnTo>
                  <a:pt x="5491226" y="232791"/>
                </a:lnTo>
                <a:lnTo>
                  <a:pt x="5487550" y="250896"/>
                </a:lnTo>
                <a:lnTo>
                  <a:pt x="5477541" y="265715"/>
                </a:lnTo>
                <a:lnTo>
                  <a:pt x="5462722" y="275724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24"/>
                </a:lnTo>
                <a:lnTo>
                  <a:pt x="13641" y="265715"/>
                </a:lnTo>
                <a:lnTo>
                  <a:pt x="3660" y="250896"/>
                </a:lnTo>
                <a:lnTo>
                  <a:pt x="0" y="232791"/>
                </a:lnTo>
                <a:lnTo>
                  <a:pt x="0" y="4648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7950" y="1997075"/>
          <a:ext cx="8928095" cy="4438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1335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6050"/>
            <a:ext cx="5491480" cy="281305"/>
          </a:xfrm>
          <a:custGeom>
            <a:avLst/>
            <a:gdLst/>
            <a:ahLst/>
            <a:cxnLst/>
            <a:rect l="l" t="t" r="r" b="b"/>
            <a:pathLst>
              <a:path w="5491480" h="281304">
                <a:moveTo>
                  <a:pt x="0" y="46862"/>
                </a:moveTo>
                <a:lnTo>
                  <a:pt x="3680" y="28610"/>
                </a:lnTo>
                <a:lnTo>
                  <a:pt x="13717" y="13716"/>
                </a:lnTo>
                <a:lnTo>
                  <a:pt x="28605" y="3679"/>
                </a:lnTo>
                <a:lnTo>
                  <a:pt x="46837" y="0"/>
                </a:lnTo>
                <a:lnTo>
                  <a:pt x="5444363" y="0"/>
                </a:lnTo>
                <a:lnTo>
                  <a:pt x="5462561" y="3679"/>
                </a:lnTo>
                <a:lnTo>
                  <a:pt x="5477462" y="13716"/>
                </a:lnTo>
                <a:lnTo>
                  <a:pt x="5487529" y="28610"/>
                </a:lnTo>
                <a:lnTo>
                  <a:pt x="5491226" y="46862"/>
                </a:lnTo>
                <a:lnTo>
                  <a:pt x="5491226" y="234187"/>
                </a:lnTo>
                <a:lnTo>
                  <a:pt x="5487529" y="252386"/>
                </a:lnTo>
                <a:lnTo>
                  <a:pt x="5477462" y="267287"/>
                </a:lnTo>
                <a:lnTo>
                  <a:pt x="5462561" y="277354"/>
                </a:lnTo>
                <a:lnTo>
                  <a:pt x="5444363" y="281050"/>
                </a:lnTo>
                <a:lnTo>
                  <a:pt x="46837" y="281050"/>
                </a:lnTo>
                <a:lnTo>
                  <a:pt x="28605" y="277354"/>
                </a:lnTo>
                <a:lnTo>
                  <a:pt x="13717" y="267287"/>
                </a:lnTo>
                <a:lnTo>
                  <a:pt x="3680" y="252386"/>
                </a:lnTo>
                <a:lnTo>
                  <a:pt x="0" y="234187"/>
                </a:lnTo>
                <a:lnTo>
                  <a:pt x="0" y="468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72" y="1997075"/>
          <a:ext cx="8923020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0700"/>
                <a:gridCol w="639445"/>
                <a:gridCol w="661670"/>
                <a:gridCol w="661670"/>
                <a:gridCol w="661670"/>
                <a:gridCol w="661670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2875"/>
            <a:ext cx="5491480" cy="281305"/>
          </a:xfrm>
          <a:custGeom>
            <a:avLst/>
            <a:gdLst/>
            <a:ahLst/>
            <a:cxnLst/>
            <a:rect l="l" t="t" r="r" b="b"/>
            <a:pathLst>
              <a:path w="5491480" h="281304">
                <a:moveTo>
                  <a:pt x="0" y="46862"/>
                </a:moveTo>
                <a:lnTo>
                  <a:pt x="3680" y="28610"/>
                </a:lnTo>
                <a:lnTo>
                  <a:pt x="13717" y="13716"/>
                </a:lnTo>
                <a:lnTo>
                  <a:pt x="28605" y="3679"/>
                </a:lnTo>
                <a:lnTo>
                  <a:pt x="46837" y="0"/>
                </a:lnTo>
                <a:lnTo>
                  <a:pt x="5444363" y="0"/>
                </a:lnTo>
                <a:lnTo>
                  <a:pt x="5462561" y="3679"/>
                </a:lnTo>
                <a:lnTo>
                  <a:pt x="5477462" y="13716"/>
                </a:lnTo>
                <a:lnTo>
                  <a:pt x="5487529" y="28610"/>
                </a:lnTo>
                <a:lnTo>
                  <a:pt x="5491226" y="46862"/>
                </a:lnTo>
                <a:lnTo>
                  <a:pt x="5491226" y="234187"/>
                </a:lnTo>
                <a:lnTo>
                  <a:pt x="5487529" y="252386"/>
                </a:lnTo>
                <a:lnTo>
                  <a:pt x="5477462" y="267287"/>
                </a:lnTo>
                <a:lnTo>
                  <a:pt x="5462561" y="277354"/>
                </a:lnTo>
                <a:lnTo>
                  <a:pt x="5444363" y="281050"/>
                </a:lnTo>
                <a:lnTo>
                  <a:pt x="46837" y="281050"/>
                </a:lnTo>
                <a:lnTo>
                  <a:pt x="28605" y="277354"/>
                </a:lnTo>
                <a:lnTo>
                  <a:pt x="13717" y="267287"/>
                </a:lnTo>
                <a:lnTo>
                  <a:pt x="3680" y="252386"/>
                </a:lnTo>
                <a:lnTo>
                  <a:pt x="0" y="234187"/>
                </a:lnTo>
                <a:lnTo>
                  <a:pt x="0" y="468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72" y="1997075"/>
          <a:ext cx="8923020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0700"/>
                <a:gridCol w="639445"/>
                <a:gridCol w="661670"/>
                <a:gridCol w="661670"/>
                <a:gridCol w="661670"/>
                <a:gridCol w="661670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4365625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608"/>
                </a:moveTo>
                <a:lnTo>
                  <a:pt x="3660" y="28449"/>
                </a:lnTo>
                <a:lnTo>
                  <a:pt x="13641" y="13636"/>
                </a:lnTo>
                <a:lnTo>
                  <a:pt x="28444" y="3657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7"/>
                </a:lnTo>
                <a:lnTo>
                  <a:pt x="5477541" y="13636"/>
                </a:lnTo>
                <a:lnTo>
                  <a:pt x="5487550" y="28449"/>
                </a:lnTo>
                <a:lnTo>
                  <a:pt x="5491226" y="46608"/>
                </a:lnTo>
                <a:lnTo>
                  <a:pt x="5491226" y="232791"/>
                </a:lnTo>
                <a:lnTo>
                  <a:pt x="5487550" y="250950"/>
                </a:lnTo>
                <a:lnTo>
                  <a:pt x="5477541" y="265763"/>
                </a:lnTo>
                <a:lnTo>
                  <a:pt x="5462722" y="275742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42"/>
                </a:lnTo>
                <a:lnTo>
                  <a:pt x="13641" y="265763"/>
                </a:lnTo>
                <a:lnTo>
                  <a:pt x="3660" y="250950"/>
                </a:lnTo>
                <a:lnTo>
                  <a:pt x="0" y="232791"/>
                </a:lnTo>
                <a:lnTo>
                  <a:pt x="0" y="4660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7950" y="1997075"/>
          <a:ext cx="8928095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1335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33825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608"/>
                </a:moveTo>
                <a:lnTo>
                  <a:pt x="3660" y="28449"/>
                </a:lnTo>
                <a:lnTo>
                  <a:pt x="13641" y="13636"/>
                </a:lnTo>
                <a:lnTo>
                  <a:pt x="28444" y="3657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7"/>
                </a:lnTo>
                <a:lnTo>
                  <a:pt x="5477541" y="13636"/>
                </a:lnTo>
                <a:lnTo>
                  <a:pt x="5487550" y="28449"/>
                </a:lnTo>
                <a:lnTo>
                  <a:pt x="5491226" y="46608"/>
                </a:lnTo>
                <a:lnTo>
                  <a:pt x="5491226" y="232791"/>
                </a:lnTo>
                <a:lnTo>
                  <a:pt x="5487550" y="250950"/>
                </a:lnTo>
                <a:lnTo>
                  <a:pt x="5477541" y="265763"/>
                </a:lnTo>
                <a:lnTo>
                  <a:pt x="5462722" y="275742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42"/>
                </a:lnTo>
                <a:lnTo>
                  <a:pt x="13641" y="265763"/>
                </a:lnTo>
                <a:lnTo>
                  <a:pt x="3660" y="250950"/>
                </a:lnTo>
                <a:lnTo>
                  <a:pt x="0" y="232791"/>
                </a:lnTo>
                <a:lnTo>
                  <a:pt x="0" y="4660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65" y="1997075"/>
          <a:ext cx="8926826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1335"/>
                <a:gridCol w="640079"/>
                <a:gridCol w="662305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2875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608"/>
                </a:moveTo>
                <a:lnTo>
                  <a:pt x="3660" y="28449"/>
                </a:lnTo>
                <a:lnTo>
                  <a:pt x="13641" y="13636"/>
                </a:lnTo>
                <a:lnTo>
                  <a:pt x="28444" y="3657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7"/>
                </a:lnTo>
                <a:lnTo>
                  <a:pt x="5477541" y="13636"/>
                </a:lnTo>
                <a:lnTo>
                  <a:pt x="5487550" y="28449"/>
                </a:lnTo>
                <a:lnTo>
                  <a:pt x="5491226" y="46608"/>
                </a:lnTo>
                <a:lnTo>
                  <a:pt x="5491226" y="232791"/>
                </a:lnTo>
                <a:lnTo>
                  <a:pt x="5487550" y="250950"/>
                </a:lnTo>
                <a:lnTo>
                  <a:pt x="5477541" y="265763"/>
                </a:lnTo>
                <a:lnTo>
                  <a:pt x="5462722" y="275742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42"/>
                </a:lnTo>
                <a:lnTo>
                  <a:pt x="13641" y="265763"/>
                </a:lnTo>
                <a:lnTo>
                  <a:pt x="3660" y="250950"/>
                </a:lnTo>
                <a:lnTo>
                  <a:pt x="0" y="232791"/>
                </a:lnTo>
                <a:lnTo>
                  <a:pt x="0" y="4660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65" y="1997075"/>
          <a:ext cx="8926826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1335"/>
                <a:gridCol w="640079"/>
                <a:gridCol w="662305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4376801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481"/>
                </a:moveTo>
                <a:lnTo>
                  <a:pt x="3660" y="28396"/>
                </a:lnTo>
                <a:lnTo>
                  <a:pt x="13641" y="13620"/>
                </a:lnTo>
                <a:lnTo>
                  <a:pt x="28444" y="3655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5"/>
                </a:lnTo>
                <a:lnTo>
                  <a:pt x="5477541" y="13620"/>
                </a:lnTo>
                <a:lnTo>
                  <a:pt x="5487550" y="28396"/>
                </a:lnTo>
                <a:lnTo>
                  <a:pt x="5491226" y="46481"/>
                </a:lnTo>
                <a:lnTo>
                  <a:pt x="5491226" y="232791"/>
                </a:lnTo>
                <a:lnTo>
                  <a:pt x="5487550" y="250896"/>
                </a:lnTo>
                <a:lnTo>
                  <a:pt x="5477541" y="265715"/>
                </a:lnTo>
                <a:lnTo>
                  <a:pt x="5462722" y="275724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24"/>
                </a:lnTo>
                <a:lnTo>
                  <a:pt x="13641" y="265715"/>
                </a:lnTo>
                <a:lnTo>
                  <a:pt x="3660" y="250896"/>
                </a:lnTo>
                <a:lnTo>
                  <a:pt x="0" y="232791"/>
                </a:lnTo>
                <a:lnTo>
                  <a:pt x="0" y="4648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7950" y="1997075"/>
          <a:ext cx="8928095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1335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45001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481"/>
                </a:moveTo>
                <a:lnTo>
                  <a:pt x="3660" y="28396"/>
                </a:lnTo>
                <a:lnTo>
                  <a:pt x="13641" y="13620"/>
                </a:lnTo>
                <a:lnTo>
                  <a:pt x="28444" y="3655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5"/>
                </a:lnTo>
                <a:lnTo>
                  <a:pt x="5477541" y="13620"/>
                </a:lnTo>
                <a:lnTo>
                  <a:pt x="5487550" y="28396"/>
                </a:lnTo>
                <a:lnTo>
                  <a:pt x="5491226" y="46481"/>
                </a:lnTo>
                <a:lnTo>
                  <a:pt x="5491226" y="232791"/>
                </a:lnTo>
                <a:lnTo>
                  <a:pt x="5487550" y="250896"/>
                </a:lnTo>
                <a:lnTo>
                  <a:pt x="5477541" y="265715"/>
                </a:lnTo>
                <a:lnTo>
                  <a:pt x="5462722" y="275724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24"/>
                </a:lnTo>
                <a:lnTo>
                  <a:pt x="13641" y="265715"/>
                </a:lnTo>
                <a:lnTo>
                  <a:pt x="3660" y="250896"/>
                </a:lnTo>
                <a:lnTo>
                  <a:pt x="0" y="232791"/>
                </a:lnTo>
                <a:lnTo>
                  <a:pt x="0" y="4648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65" y="1997075"/>
          <a:ext cx="8926826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1335"/>
                <a:gridCol w="640079"/>
                <a:gridCol w="662305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6050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608"/>
                </a:moveTo>
                <a:lnTo>
                  <a:pt x="3660" y="28449"/>
                </a:lnTo>
                <a:lnTo>
                  <a:pt x="13641" y="13636"/>
                </a:lnTo>
                <a:lnTo>
                  <a:pt x="28444" y="3657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7"/>
                </a:lnTo>
                <a:lnTo>
                  <a:pt x="5477541" y="13636"/>
                </a:lnTo>
                <a:lnTo>
                  <a:pt x="5487550" y="28449"/>
                </a:lnTo>
                <a:lnTo>
                  <a:pt x="5491226" y="46608"/>
                </a:lnTo>
                <a:lnTo>
                  <a:pt x="5491226" y="232791"/>
                </a:lnTo>
                <a:lnTo>
                  <a:pt x="5487550" y="250950"/>
                </a:lnTo>
                <a:lnTo>
                  <a:pt x="5477541" y="265763"/>
                </a:lnTo>
                <a:lnTo>
                  <a:pt x="5462722" y="275742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42"/>
                </a:lnTo>
                <a:lnTo>
                  <a:pt x="13641" y="265763"/>
                </a:lnTo>
                <a:lnTo>
                  <a:pt x="3660" y="250950"/>
                </a:lnTo>
                <a:lnTo>
                  <a:pt x="0" y="232791"/>
                </a:lnTo>
                <a:lnTo>
                  <a:pt x="0" y="4660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65" y="1997075"/>
          <a:ext cx="8926826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1335"/>
                <a:gridCol w="640079"/>
                <a:gridCol w="662305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4373626"/>
            <a:ext cx="5491480" cy="279400"/>
          </a:xfrm>
          <a:custGeom>
            <a:avLst/>
            <a:gdLst/>
            <a:ahLst/>
            <a:cxnLst/>
            <a:rect l="l" t="t" r="r" b="b"/>
            <a:pathLst>
              <a:path w="5491480" h="279400">
                <a:moveTo>
                  <a:pt x="0" y="46481"/>
                </a:moveTo>
                <a:lnTo>
                  <a:pt x="3660" y="28396"/>
                </a:lnTo>
                <a:lnTo>
                  <a:pt x="13641" y="13620"/>
                </a:lnTo>
                <a:lnTo>
                  <a:pt x="28444" y="3655"/>
                </a:lnTo>
                <a:lnTo>
                  <a:pt x="46570" y="0"/>
                </a:lnTo>
                <a:lnTo>
                  <a:pt x="5444617" y="0"/>
                </a:lnTo>
                <a:lnTo>
                  <a:pt x="5462722" y="3655"/>
                </a:lnTo>
                <a:lnTo>
                  <a:pt x="5477541" y="13620"/>
                </a:lnTo>
                <a:lnTo>
                  <a:pt x="5487550" y="28396"/>
                </a:lnTo>
                <a:lnTo>
                  <a:pt x="5491226" y="46481"/>
                </a:lnTo>
                <a:lnTo>
                  <a:pt x="5491226" y="232791"/>
                </a:lnTo>
                <a:lnTo>
                  <a:pt x="5487550" y="250896"/>
                </a:lnTo>
                <a:lnTo>
                  <a:pt x="5477541" y="265715"/>
                </a:lnTo>
                <a:lnTo>
                  <a:pt x="5462722" y="275724"/>
                </a:lnTo>
                <a:lnTo>
                  <a:pt x="5444617" y="279400"/>
                </a:lnTo>
                <a:lnTo>
                  <a:pt x="46570" y="279400"/>
                </a:lnTo>
                <a:lnTo>
                  <a:pt x="28444" y="275724"/>
                </a:lnTo>
                <a:lnTo>
                  <a:pt x="13641" y="265715"/>
                </a:lnTo>
                <a:lnTo>
                  <a:pt x="3660" y="250896"/>
                </a:lnTo>
                <a:lnTo>
                  <a:pt x="0" y="232791"/>
                </a:lnTo>
                <a:lnTo>
                  <a:pt x="0" y="4648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7950" y="1997075"/>
          <a:ext cx="8928095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601335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37" y="224853"/>
            <a:ext cx="6102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4D4D4D"/>
                </a:solidFill>
                <a:latin typeface="Calibri"/>
                <a:cs typeface="Calibri"/>
              </a:rPr>
              <a:t>Repetição </a:t>
            </a:r>
            <a:r>
              <a:rPr sz="3900" b="1" spc="-5" dirty="0">
                <a:solidFill>
                  <a:srgbClr val="4D4D4D"/>
                </a:solidFill>
                <a:latin typeface="Calibri"/>
                <a:cs typeface="Calibri"/>
              </a:rPr>
              <a:t>com </a:t>
            </a:r>
            <a:r>
              <a:rPr sz="3900" b="1" spc="-85" dirty="0">
                <a:solidFill>
                  <a:srgbClr val="4D4D4D"/>
                </a:solidFill>
                <a:latin typeface="Calibri"/>
                <a:cs typeface="Calibri"/>
              </a:rPr>
              <a:t>Teste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sz="3900" b="1" spc="-15" dirty="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4D4D4D"/>
                </a:solidFill>
                <a:latin typeface="Calibri"/>
                <a:cs typeface="Calibri"/>
              </a:rPr>
              <a:t>Início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" y="2073211"/>
            <a:ext cx="7766050" cy="4246880"/>
          </a:xfrm>
          <a:custGeom>
            <a:avLst/>
            <a:gdLst/>
            <a:ahLst/>
            <a:cxnLst/>
            <a:rect l="l" t="t" r="r" b="b"/>
            <a:pathLst>
              <a:path w="7766050" h="4246880">
                <a:moveTo>
                  <a:pt x="0" y="4246626"/>
                </a:moveTo>
                <a:lnTo>
                  <a:pt x="7766050" y="4246626"/>
                </a:lnTo>
                <a:lnTo>
                  <a:pt x="7766050" y="0"/>
                </a:lnTo>
                <a:lnTo>
                  <a:pt x="0" y="0"/>
                </a:lnTo>
                <a:lnTo>
                  <a:pt x="0" y="4246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57" y="1149984"/>
            <a:ext cx="7684134" cy="509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spc="-5" dirty="0">
                <a:latin typeface="Arial"/>
                <a:cs typeface="Arial"/>
              </a:rPr>
              <a:t>Uso de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FLAG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8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num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quad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33070" marR="1234440">
              <a:lnSpc>
                <a:spcPct val="100000"/>
              </a:lnSpc>
            </a:pPr>
            <a:r>
              <a:rPr sz="1800" spc="-5" dirty="0">
                <a:solidFill>
                  <a:srgbClr val="BDBDE6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BDBDE6"/>
                </a:solidFill>
                <a:latin typeface="Courier New"/>
                <a:cs typeface="Courier New"/>
              </a:rPr>
              <a:t>imprime uma </a:t>
            </a:r>
            <a:r>
              <a:rPr sz="1800" spc="-15" dirty="0">
                <a:solidFill>
                  <a:srgbClr val="BDBDE6"/>
                </a:solidFill>
                <a:latin typeface="Courier New"/>
                <a:cs typeface="Courier New"/>
              </a:rPr>
              <a:t>msg </a:t>
            </a:r>
            <a:r>
              <a:rPr sz="1800" dirty="0">
                <a:solidFill>
                  <a:srgbClr val="BDBDE6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BDBDE6"/>
                </a:solidFill>
                <a:latin typeface="Courier New"/>
                <a:cs typeface="Courier New"/>
              </a:rPr>
              <a:t>le </a:t>
            </a:r>
            <a:r>
              <a:rPr sz="1800" dirty="0">
                <a:solidFill>
                  <a:srgbClr val="BDBDE6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BDBDE6"/>
                </a:solidFill>
                <a:latin typeface="Courier New"/>
                <a:cs typeface="Courier New"/>
              </a:rPr>
              <a:t>1o. </a:t>
            </a:r>
            <a:r>
              <a:rPr sz="1800" spc="-15" dirty="0">
                <a:solidFill>
                  <a:srgbClr val="BDBDE6"/>
                </a:solidFill>
                <a:latin typeface="Courier New"/>
                <a:cs typeface="Courier New"/>
              </a:rPr>
              <a:t>inteiro  </a:t>
            </a: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 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5" dirty="0">
                <a:latin typeface="Courier New"/>
                <a:cs typeface="Courier New"/>
              </a:rPr>
              <a:t>num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Convert.ToInt32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433070">
              <a:lnSpc>
                <a:spcPts val="216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while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num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sz="18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quad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num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num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Console.WriteLine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"Quadrado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de {0}: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{1}"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num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quad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706755" marR="96011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um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numero inteiro: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num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Convert.ToInt32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8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2159" y="6446668"/>
            <a:ext cx="245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6050"/>
            <a:ext cx="5491480" cy="281305"/>
          </a:xfrm>
          <a:custGeom>
            <a:avLst/>
            <a:gdLst/>
            <a:ahLst/>
            <a:cxnLst/>
            <a:rect l="l" t="t" r="r" b="b"/>
            <a:pathLst>
              <a:path w="5491480" h="281304">
                <a:moveTo>
                  <a:pt x="0" y="46862"/>
                </a:moveTo>
                <a:lnTo>
                  <a:pt x="3680" y="28610"/>
                </a:lnTo>
                <a:lnTo>
                  <a:pt x="13717" y="13716"/>
                </a:lnTo>
                <a:lnTo>
                  <a:pt x="28605" y="3679"/>
                </a:lnTo>
                <a:lnTo>
                  <a:pt x="46837" y="0"/>
                </a:lnTo>
                <a:lnTo>
                  <a:pt x="5444363" y="0"/>
                </a:lnTo>
                <a:lnTo>
                  <a:pt x="5462561" y="3679"/>
                </a:lnTo>
                <a:lnTo>
                  <a:pt x="5477462" y="13716"/>
                </a:lnTo>
                <a:lnTo>
                  <a:pt x="5487529" y="28610"/>
                </a:lnTo>
                <a:lnTo>
                  <a:pt x="5491226" y="46862"/>
                </a:lnTo>
                <a:lnTo>
                  <a:pt x="5491226" y="234187"/>
                </a:lnTo>
                <a:lnTo>
                  <a:pt x="5487529" y="252386"/>
                </a:lnTo>
                <a:lnTo>
                  <a:pt x="5477462" y="267287"/>
                </a:lnTo>
                <a:lnTo>
                  <a:pt x="5462561" y="277354"/>
                </a:lnTo>
                <a:lnTo>
                  <a:pt x="5444363" y="281050"/>
                </a:lnTo>
                <a:lnTo>
                  <a:pt x="46837" y="281050"/>
                </a:lnTo>
                <a:lnTo>
                  <a:pt x="28605" y="277354"/>
                </a:lnTo>
                <a:lnTo>
                  <a:pt x="13717" y="267287"/>
                </a:lnTo>
                <a:lnTo>
                  <a:pt x="3680" y="252386"/>
                </a:lnTo>
                <a:lnTo>
                  <a:pt x="0" y="234187"/>
                </a:lnTo>
                <a:lnTo>
                  <a:pt x="0" y="468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72" y="1997075"/>
          <a:ext cx="8923020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0700"/>
                <a:gridCol w="639445"/>
                <a:gridCol w="661670"/>
                <a:gridCol w="661670"/>
                <a:gridCol w="661670"/>
                <a:gridCol w="661670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50" y="3956050"/>
            <a:ext cx="5491480" cy="281305"/>
          </a:xfrm>
          <a:custGeom>
            <a:avLst/>
            <a:gdLst/>
            <a:ahLst/>
            <a:cxnLst/>
            <a:rect l="l" t="t" r="r" b="b"/>
            <a:pathLst>
              <a:path w="5491480" h="281304">
                <a:moveTo>
                  <a:pt x="0" y="46862"/>
                </a:moveTo>
                <a:lnTo>
                  <a:pt x="3680" y="28610"/>
                </a:lnTo>
                <a:lnTo>
                  <a:pt x="13717" y="13716"/>
                </a:lnTo>
                <a:lnTo>
                  <a:pt x="28605" y="3679"/>
                </a:lnTo>
                <a:lnTo>
                  <a:pt x="46837" y="0"/>
                </a:lnTo>
                <a:lnTo>
                  <a:pt x="5444363" y="0"/>
                </a:lnTo>
                <a:lnTo>
                  <a:pt x="5462561" y="3679"/>
                </a:lnTo>
                <a:lnTo>
                  <a:pt x="5477462" y="13716"/>
                </a:lnTo>
                <a:lnTo>
                  <a:pt x="5487529" y="28610"/>
                </a:lnTo>
                <a:lnTo>
                  <a:pt x="5491226" y="46862"/>
                </a:lnTo>
                <a:lnTo>
                  <a:pt x="5491226" y="234187"/>
                </a:lnTo>
                <a:lnTo>
                  <a:pt x="5487529" y="252386"/>
                </a:lnTo>
                <a:lnTo>
                  <a:pt x="5477462" y="267287"/>
                </a:lnTo>
                <a:lnTo>
                  <a:pt x="5462561" y="277354"/>
                </a:lnTo>
                <a:lnTo>
                  <a:pt x="5444363" y="281050"/>
                </a:lnTo>
                <a:lnTo>
                  <a:pt x="46837" y="281050"/>
                </a:lnTo>
                <a:lnTo>
                  <a:pt x="28605" y="277354"/>
                </a:lnTo>
                <a:lnTo>
                  <a:pt x="13717" y="267287"/>
                </a:lnTo>
                <a:lnTo>
                  <a:pt x="3680" y="252386"/>
                </a:lnTo>
                <a:lnTo>
                  <a:pt x="0" y="234187"/>
                </a:lnTo>
                <a:lnTo>
                  <a:pt x="0" y="468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272" y="1997075"/>
          <a:ext cx="8923020" cy="44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"/>
                <a:gridCol w="5600700"/>
                <a:gridCol w="639445"/>
                <a:gridCol w="661670"/>
                <a:gridCol w="661670"/>
                <a:gridCol w="661670"/>
                <a:gridCol w="661670"/>
              </a:tblGrid>
              <a:tr h="359663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2025650">
                        <a:lnSpc>
                          <a:spcPct val="100000"/>
                        </a:lnSpc>
                        <a:tabLst>
                          <a:tab pos="3733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73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86740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586740" algn="l"/>
                          <a:tab pos="5873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587375" algn="l"/>
                          <a:tab pos="58801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8001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tabLst>
                          <a:tab pos="5873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28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340" marR="260604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0545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829" y="1005459"/>
            <a:ext cx="55632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 </a:t>
            </a:r>
            <a:r>
              <a:rPr sz="3000" spc="-5" dirty="0">
                <a:latin typeface="Arial"/>
                <a:cs typeface="Arial"/>
              </a:rPr>
              <a:t>valores em um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intervalo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9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900" y="5675312"/>
            <a:ext cx="5553075" cy="868680"/>
            <a:chOff x="88900" y="5675312"/>
            <a:chExt cx="5553075" cy="868680"/>
          </a:xfrm>
        </p:grpSpPr>
        <p:sp>
          <p:nvSpPr>
            <p:cNvPr id="6" name="object 6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5514975" y="0"/>
                  </a:moveTo>
                  <a:lnTo>
                    <a:pt x="0" y="0"/>
                  </a:lnTo>
                  <a:lnTo>
                    <a:pt x="0" y="830262"/>
                  </a:lnTo>
                  <a:lnTo>
                    <a:pt x="5514975" y="830262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950" y="5694362"/>
              <a:ext cx="5514975" cy="830580"/>
            </a:xfrm>
            <a:custGeom>
              <a:avLst/>
              <a:gdLst/>
              <a:ahLst/>
              <a:cxnLst/>
              <a:rect l="l" t="t" r="r" b="b"/>
              <a:pathLst>
                <a:path w="5514975" h="830579">
                  <a:moveTo>
                    <a:pt x="0" y="830262"/>
                  </a:moveTo>
                  <a:lnTo>
                    <a:pt x="5514975" y="830262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830262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604" y="1997075"/>
          <a:ext cx="8928094" cy="445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"/>
                <a:gridCol w="5465445"/>
                <a:gridCol w="135889"/>
                <a:gridCol w="640079"/>
                <a:gridCol w="662304"/>
                <a:gridCol w="662304"/>
                <a:gridCol w="662304"/>
                <a:gridCol w="662304"/>
              </a:tblGrid>
              <a:tr h="359663">
                <a:tc rowSpan="9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025650">
                        <a:lnSpc>
                          <a:spcPct val="100000"/>
                        </a:lnSpc>
                        <a:tabLst>
                          <a:tab pos="41084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menor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inicio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numero: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fim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"\nIntervalo: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0680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4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inicio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fim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375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{0}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4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inicio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6248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9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8651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 marR="2606040" algn="just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menor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Digite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 maior numero: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Intervalo: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3 4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0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1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031715"/>
            <a:ext cx="8199755" cy="177292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Imprime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97300"/>
              </a:lnSpc>
              <a:spcBef>
                <a:spcPts val="82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leia dois </a:t>
            </a:r>
            <a:r>
              <a:rPr sz="2400" spc="-5" dirty="0">
                <a:latin typeface="Arial"/>
                <a:cs typeface="Arial"/>
              </a:rPr>
              <a:t>números inteiros  </a:t>
            </a:r>
            <a:r>
              <a:rPr sz="2400" b="1" spc="-5" dirty="0">
                <a:latin typeface="Courier New"/>
                <a:cs typeface="Courier New"/>
              </a:rPr>
              <a:t>tab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b="1" spc="-5" dirty="0">
                <a:latin typeface="Courier New"/>
                <a:cs typeface="Courier New"/>
              </a:rPr>
              <a:t>limite </a:t>
            </a:r>
            <a:r>
              <a:rPr sz="2400" dirty="0">
                <a:latin typeface="Arial"/>
                <a:cs typeface="Arial"/>
              </a:rPr>
              <a:t>e imprima a tabuada de </a:t>
            </a:r>
            <a:r>
              <a:rPr sz="2400" b="1" spc="-5" dirty="0">
                <a:latin typeface="Courier New"/>
                <a:cs typeface="Courier New"/>
              </a:rPr>
              <a:t>tab </a:t>
            </a:r>
            <a:r>
              <a:rPr sz="2400" dirty="0">
                <a:latin typeface="Arial"/>
                <a:cs typeface="Arial"/>
              </a:rPr>
              <a:t>desde 1 </a:t>
            </a:r>
            <a:r>
              <a:rPr sz="2400" spc="-5" dirty="0">
                <a:latin typeface="Arial"/>
                <a:cs typeface="Arial"/>
              </a:rPr>
              <a:t>até  </a:t>
            </a:r>
            <a:r>
              <a:rPr sz="2400" b="1" spc="-5" dirty="0">
                <a:latin typeface="Courier New"/>
                <a:cs typeface="Courier New"/>
              </a:rPr>
              <a:t>limite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820102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Imprime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97300"/>
              </a:lnSpc>
              <a:spcBef>
                <a:spcPts val="2525"/>
              </a:spcBef>
            </a:pPr>
            <a:r>
              <a:rPr sz="2400" spc="-5" dirty="0">
                <a:latin typeface="Arial"/>
                <a:cs typeface="Arial"/>
              </a:rPr>
              <a:t>Desenvolva </a:t>
            </a:r>
            <a:r>
              <a:rPr sz="2400" dirty="0">
                <a:latin typeface="Arial"/>
                <a:cs typeface="Arial"/>
              </a:rPr>
              <a:t>um algoritmo que </a:t>
            </a:r>
            <a:r>
              <a:rPr sz="2400" spc="-5" dirty="0">
                <a:latin typeface="Arial"/>
                <a:cs typeface="Arial"/>
              </a:rPr>
              <a:t>leia dois </a:t>
            </a:r>
            <a:r>
              <a:rPr sz="2400" dirty="0">
                <a:latin typeface="Arial"/>
                <a:cs typeface="Arial"/>
              </a:rPr>
              <a:t>números </a:t>
            </a:r>
            <a:r>
              <a:rPr sz="2400" spc="-5" dirty="0">
                <a:latin typeface="Arial"/>
                <a:cs typeface="Arial"/>
              </a:rPr>
              <a:t>inteiros  </a:t>
            </a:r>
            <a:r>
              <a:rPr sz="2400" b="1" spc="-5" dirty="0">
                <a:latin typeface="Courier New"/>
                <a:cs typeface="Courier New"/>
              </a:rPr>
              <a:t>tab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b="1" spc="-5" dirty="0">
                <a:latin typeface="Courier New"/>
                <a:cs typeface="Courier New"/>
              </a:rPr>
              <a:t>limite </a:t>
            </a:r>
            <a:r>
              <a:rPr sz="2400" dirty="0">
                <a:latin typeface="Arial"/>
                <a:cs typeface="Arial"/>
              </a:rPr>
              <a:t>e imprima a tabuada de </a:t>
            </a:r>
            <a:r>
              <a:rPr sz="2400" b="1" spc="-5" dirty="0">
                <a:latin typeface="Courier New"/>
                <a:cs typeface="Courier New"/>
              </a:rPr>
              <a:t>tab </a:t>
            </a:r>
            <a:r>
              <a:rPr sz="2400" dirty="0">
                <a:latin typeface="Arial"/>
                <a:cs typeface="Arial"/>
              </a:rPr>
              <a:t>desde 1 </a:t>
            </a:r>
            <a:r>
              <a:rPr sz="2400" spc="-5" dirty="0">
                <a:latin typeface="Arial"/>
                <a:cs typeface="Arial"/>
              </a:rPr>
              <a:t>até  </a:t>
            </a:r>
            <a:r>
              <a:rPr sz="2400" b="1" spc="-5" dirty="0">
                <a:latin typeface="Courier New"/>
                <a:cs typeface="Courier New"/>
              </a:rPr>
              <a:t>limite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087" y="3444811"/>
            <a:ext cx="7416800" cy="2351405"/>
          </a:xfrm>
          <a:prstGeom prst="rect">
            <a:avLst/>
          </a:prstGeom>
          <a:solidFill>
            <a:srgbClr val="FBFAF8"/>
          </a:solidFill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Arial"/>
                <a:cs typeface="Arial"/>
              </a:rPr>
              <a:t>→ o </a:t>
            </a:r>
            <a:r>
              <a:rPr sz="2400" spc="-5" dirty="0">
                <a:latin typeface="Arial"/>
                <a:cs typeface="Arial"/>
              </a:rPr>
              <a:t>usuário </a:t>
            </a:r>
            <a:r>
              <a:rPr sz="2400" spc="-10" dirty="0">
                <a:latin typeface="Arial"/>
                <a:cs typeface="Arial"/>
              </a:rPr>
              <a:t>vai </a:t>
            </a:r>
            <a:r>
              <a:rPr sz="2400" dirty="0">
                <a:latin typeface="Arial"/>
                <a:cs typeface="Arial"/>
              </a:rPr>
              <a:t>indicar </a:t>
            </a:r>
            <a:r>
              <a:rPr sz="2400" spc="-5" dirty="0">
                <a:latin typeface="Arial"/>
                <a:cs typeface="Arial"/>
              </a:rPr>
              <a:t>os valores tab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limite;</a:t>
            </a:r>
            <a:endParaRPr sz="2400">
              <a:latin typeface="Arial"/>
              <a:cs typeface="Arial"/>
            </a:endParaRPr>
          </a:p>
          <a:p>
            <a:pPr marL="513080" marR="488950" indent="-421640">
              <a:lnSpc>
                <a:spcPts val="2740"/>
              </a:lnSpc>
              <a:spcBef>
                <a:spcPts val="650"/>
              </a:spcBef>
            </a:pPr>
            <a:r>
              <a:rPr sz="2400" dirty="0">
                <a:latin typeface="Arial"/>
                <a:cs typeface="Arial"/>
              </a:rPr>
              <a:t>→ todos </a:t>
            </a:r>
            <a:r>
              <a:rPr sz="2400" spc="-5" dirty="0">
                <a:latin typeface="Arial"/>
                <a:cs typeface="Arial"/>
              </a:rPr>
              <a:t>os </a:t>
            </a:r>
            <a:r>
              <a:rPr sz="2400" dirty="0">
                <a:latin typeface="Arial"/>
                <a:cs typeface="Arial"/>
              </a:rPr>
              <a:t>múltiplos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tab </a:t>
            </a:r>
            <a:r>
              <a:rPr sz="2400" spc="-10" dirty="0">
                <a:latin typeface="Arial"/>
                <a:cs typeface="Arial"/>
              </a:rPr>
              <a:t>devem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impressos,  um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um, </a:t>
            </a:r>
            <a:r>
              <a:rPr sz="2400" dirty="0">
                <a:latin typeface="Arial"/>
                <a:cs typeface="Arial"/>
              </a:rPr>
              <a:t>com multiplicadores </a:t>
            </a:r>
            <a:r>
              <a:rPr sz="2400" spc="-5" dirty="0">
                <a:latin typeface="Arial"/>
                <a:cs typeface="Arial"/>
              </a:rPr>
              <a:t>variando de </a:t>
            </a:r>
            <a:r>
              <a:rPr sz="2400" dirty="0">
                <a:latin typeface="Arial"/>
                <a:cs typeface="Arial"/>
              </a:rPr>
              <a:t>1 a  limite;</a:t>
            </a:r>
            <a:endParaRPr sz="2400">
              <a:latin typeface="Arial"/>
              <a:cs typeface="Arial"/>
            </a:endParaRPr>
          </a:p>
          <a:p>
            <a:pPr marL="513080" marR="115570" indent="-421640">
              <a:lnSpc>
                <a:spcPts val="274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contador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utilizado </a:t>
            </a:r>
            <a:r>
              <a:rPr sz="2400" dirty="0">
                <a:latin typeface="Arial"/>
                <a:cs typeface="Arial"/>
              </a:rPr>
              <a:t>para </a:t>
            </a:r>
            <a:r>
              <a:rPr sz="2400" spc="-5" dirty="0">
                <a:latin typeface="Arial"/>
                <a:cs typeface="Arial"/>
              </a:rPr>
              <a:t>armazenar os  </a:t>
            </a:r>
            <a:r>
              <a:rPr sz="2400" dirty="0">
                <a:latin typeface="Arial"/>
                <a:cs typeface="Arial"/>
              </a:rPr>
              <a:t>multiplicadores.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94" y="275907"/>
            <a:ext cx="6508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Repetição </a:t>
            </a:r>
            <a:r>
              <a:rPr sz="3600" spc="-20" dirty="0"/>
              <a:t>com </a:t>
            </a:r>
            <a:r>
              <a:rPr sz="3600" spc="-25" dirty="0"/>
              <a:t>variável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20" dirty="0"/>
              <a:t>controle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757" y="1149984"/>
            <a:ext cx="5103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z="3000" dirty="0">
                <a:latin typeface="Arial"/>
                <a:cs typeface="Arial"/>
              </a:rPr>
              <a:t>Imprime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1878076"/>
            <a:ext cx="8032750" cy="4710430"/>
          </a:xfrm>
          <a:custGeom>
            <a:avLst/>
            <a:gdLst/>
            <a:ahLst/>
            <a:cxnLst/>
            <a:rect l="l" t="t" r="r" b="b"/>
            <a:pathLst>
              <a:path w="8032750" h="4710430">
                <a:moveTo>
                  <a:pt x="0" y="4710049"/>
                </a:moveTo>
                <a:lnTo>
                  <a:pt x="8032750" y="4710049"/>
                </a:lnTo>
                <a:lnTo>
                  <a:pt x="8032750" y="0"/>
                </a:lnTo>
                <a:lnTo>
                  <a:pt x="0" y="0"/>
                </a:lnTo>
                <a:lnTo>
                  <a:pt x="0" y="47100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904746"/>
            <a:ext cx="7647305" cy="460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 marR="244348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2	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74700" indent="-7620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774065" algn="l"/>
                <a:tab pos="774700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tab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limite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774065" indent="-762000">
              <a:lnSpc>
                <a:spcPct val="100000"/>
              </a:lnSpc>
              <a:buAutoNum type="arabicPlain" startAt="4"/>
              <a:tabLst>
                <a:tab pos="774065" algn="l"/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"Tabuada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de:"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774065" indent="-762000">
              <a:lnSpc>
                <a:spcPct val="100000"/>
              </a:lnSpc>
              <a:buAutoNum type="arabicPlain" startAt="4"/>
              <a:tabLst>
                <a:tab pos="774065" algn="l"/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tab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Convert.ToInt32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774065" indent="-762000">
              <a:lnSpc>
                <a:spcPct val="100000"/>
              </a:lnSpc>
              <a:buAutoNum type="arabicPlain" startAt="4"/>
              <a:tabLst>
                <a:tab pos="774065" algn="l"/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ultimo</a:t>
            </a:r>
            <a:r>
              <a:rPr sz="20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multiplicador:"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774065" indent="-762000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774065" algn="l"/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limite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Convert.ToInt32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774065" indent="-762000">
              <a:lnSpc>
                <a:spcPct val="100000"/>
              </a:lnSpc>
              <a:buAutoNum type="arabicPlain" startAt="4"/>
              <a:tabLst>
                <a:tab pos="774065" algn="l"/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Console.WriteLine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"\nTabuada de {0}:</a:t>
            </a:r>
            <a:r>
              <a:rPr sz="20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tab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 marR="15297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774065" algn="l"/>
                <a:tab pos="774700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2000" spc="-5" dirty="0">
                <a:latin typeface="Courier New"/>
                <a:cs typeface="Courier New"/>
              </a:rPr>
              <a:t>limite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11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12	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"\n{0}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{1}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{2}"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45665" algn="l"/>
              </a:tabLst>
            </a:pPr>
            <a:r>
              <a:rPr sz="2000" spc="-5" dirty="0">
                <a:latin typeface="Courier New"/>
                <a:cs typeface="Courier New"/>
              </a:rPr>
              <a:t>13	tab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000" spc="-5" dirty="0">
                <a:latin typeface="Courier New"/>
                <a:cs typeface="Courier New"/>
              </a:rPr>
              <a:t>tab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latin typeface="Courier New"/>
                <a:cs typeface="Courier New"/>
              </a:rPr>
              <a:t>14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15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1349375"/>
            <a:ext cx="4182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377825" algn="l"/>
              </a:tabLst>
            </a:pPr>
            <a:r>
              <a:rPr sz="1600" dirty="0">
                <a:latin typeface="Courier New"/>
                <a:cs typeface="Courier New"/>
              </a:rPr>
              <a:t>2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 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2081148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" y="2081148"/>
            <a:ext cx="2472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8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20" y="2325115"/>
            <a:ext cx="491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"Tabuada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de:"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tab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20" y="2812732"/>
            <a:ext cx="5039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 e o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ultimo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multiplicador: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0" y="3056890"/>
            <a:ext cx="5040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limite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39" y="2325115"/>
            <a:ext cx="5528945" cy="271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9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"\nTabuada 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AutoNum type="arabicPlain" startAt="9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5505" algn="l"/>
              </a:tabLst>
            </a:pPr>
            <a:r>
              <a:rPr sz="1600" spc="-5" dirty="0">
                <a:latin typeface="Courier New"/>
                <a:cs typeface="Courier New"/>
              </a:rPr>
              <a:t>12	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x {1} =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{2}"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 marR="1470660">
              <a:lnSpc>
                <a:spcPct val="100000"/>
              </a:lnSpc>
              <a:tabLst>
                <a:tab pos="622300" algn="l"/>
                <a:tab pos="1721485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3		</a:t>
            </a:r>
            <a:r>
              <a:rPr sz="1600" spc="-5" dirty="0">
                <a:latin typeface="Courier New"/>
                <a:cs typeface="Courier New"/>
              </a:rPr>
              <a:t>ta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15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1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ta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14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99125" y="1198625"/>
            <a:ext cx="3362325" cy="4475480"/>
            <a:chOff x="5699125" y="1198625"/>
            <a:chExt cx="3362325" cy="4475480"/>
          </a:xfrm>
        </p:grpSpPr>
        <p:sp>
          <p:nvSpPr>
            <p:cNvPr id="16" name="object 16"/>
            <p:cNvSpPr/>
            <p:nvPr/>
          </p:nvSpPr>
          <p:spPr>
            <a:xfrm>
              <a:off x="5724525" y="1211224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40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40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4525" y="1582064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525" y="195291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4525" y="232375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4525" y="2694469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86830" y="1204975"/>
              <a:ext cx="1986914" cy="4462780"/>
            </a:xfrm>
            <a:custGeom>
              <a:avLst/>
              <a:gdLst/>
              <a:ahLst/>
              <a:cxnLst/>
              <a:rect l="l" t="t" r="r" b="b"/>
              <a:pathLst>
                <a:path w="1986915" h="4462780">
                  <a:moveTo>
                    <a:pt x="0" y="0"/>
                  </a:moveTo>
                  <a:lnTo>
                    <a:pt x="0" y="4462399"/>
                  </a:lnTo>
                </a:path>
                <a:path w="1986915" h="4462780">
                  <a:moveTo>
                    <a:pt x="662304" y="0"/>
                  </a:moveTo>
                  <a:lnTo>
                    <a:pt x="662304" y="4462399"/>
                  </a:lnTo>
                </a:path>
                <a:path w="1986915" h="4462780">
                  <a:moveTo>
                    <a:pt x="1324610" y="0"/>
                  </a:moveTo>
                  <a:lnTo>
                    <a:pt x="1324610" y="4462399"/>
                  </a:lnTo>
                </a:path>
                <a:path w="1986915" h="4462780">
                  <a:moveTo>
                    <a:pt x="1986915" y="0"/>
                  </a:moveTo>
                  <a:lnTo>
                    <a:pt x="1986915" y="44623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8175" y="1582038"/>
              <a:ext cx="3324225" cy="0"/>
            </a:xfrm>
            <a:custGeom>
              <a:avLst/>
              <a:gdLst/>
              <a:ahLst/>
              <a:cxnLst/>
              <a:rect l="l" t="t" r="r" b="b"/>
              <a:pathLst>
                <a:path w="3324225">
                  <a:moveTo>
                    <a:pt x="0" y="0"/>
                  </a:moveTo>
                  <a:lnTo>
                    <a:pt x="332422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747902"/>
                  </a:moveTo>
                  <a:lnTo>
                    <a:pt x="3324225" y="747902"/>
                  </a:lnTo>
                </a:path>
                <a:path w="3324225" h="4462780">
                  <a:moveTo>
                    <a:pt x="0" y="1118743"/>
                  </a:moveTo>
                  <a:lnTo>
                    <a:pt x="3324225" y="1118743"/>
                  </a:lnTo>
                </a:path>
                <a:path w="3324225" h="4462780">
                  <a:moveTo>
                    <a:pt x="0" y="1489583"/>
                  </a:moveTo>
                  <a:lnTo>
                    <a:pt x="3324225" y="1489583"/>
                  </a:lnTo>
                </a:path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6350"/>
                  </a:moveTo>
                  <a:lnTo>
                    <a:pt x="3324225" y="6350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60796" y="1234821"/>
            <a:ext cx="392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3444" y="1234821"/>
            <a:ext cx="389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5128" y="16004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84315" y="850011"/>
            <a:ext cx="1674495" cy="10502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585470" algn="l"/>
                <a:tab pos="129667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tab	limite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cont</a:t>
            </a:r>
            <a:endParaRPr sz="1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1195"/>
              </a:spcBef>
              <a:tabLst>
                <a:tab pos="743585" algn="l"/>
                <a:tab pos="1405890" algn="l"/>
              </a:tabLst>
            </a:pPr>
            <a:r>
              <a:rPr sz="1800" b="1" dirty="0">
                <a:solidFill>
                  <a:srgbClr val="548ED4"/>
                </a:solidFill>
                <a:latin typeface="Calibri"/>
                <a:cs typeface="Calibri"/>
              </a:rPr>
              <a:t>?	?	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25" y="2100326"/>
            <a:ext cx="5400675" cy="249554"/>
          </a:xfrm>
          <a:custGeom>
            <a:avLst/>
            <a:gdLst/>
            <a:ahLst/>
            <a:cxnLst/>
            <a:rect l="l" t="t" r="r" b="b"/>
            <a:pathLst>
              <a:path w="5400675" h="249555">
                <a:moveTo>
                  <a:pt x="0" y="41528"/>
                </a:moveTo>
                <a:lnTo>
                  <a:pt x="3264" y="25342"/>
                </a:lnTo>
                <a:lnTo>
                  <a:pt x="12166" y="12144"/>
                </a:lnTo>
                <a:lnTo>
                  <a:pt x="25370" y="3256"/>
                </a:lnTo>
                <a:lnTo>
                  <a:pt x="41540" y="0"/>
                </a:lnTo>
                <a:lnTo>
                  <a:pt x="5359146" y="0"/>
                </a:lnTo>
                <a:lnTo>
                  <a:pt x="5375332" y="3256"/>
                </a:lnTo>
                <a:lnTo>
                  <a:pt x="5388530" y="12144"/>
                </a:lnTo>
                <a:lnTo>
                  <a:pt x="5397418" y="25342"/>
                </a:lnTo>
                <a:lnTo>
                  <a:pt x="5400675" y="41528"/>
                </a:lnTo>
                <a:lnTo>
                  <a:pt x="5400675" y="207645"/>
                </a:lnTo>
                <a:lnTo>
                  <a:pt x="5397418" y="223831"/>
                </a:lnTo>
                <a:lnTo>
                  <a:pt x="5388530" y="237029"/>
                </a:lnTo>
                <a:lnTo>
                  <a:pt x="5375332" y="245917"/>
                </a:lnTo>
                <a:lnTo>
                  <a:pt x="5359146" y="249174"/>
                </a:lnTo>
                <a:lnTo>
                  <a:pt x="41540" y="249174"/>
                </a:lnTo>
                <a:lnTo>
                  <a:pt x="25370" y="245917"/>
                </a:lnTo>
                <a:lnTo>
                  <a:pt x="12166" y="237029"/>
                </a:lnTo>
                <a:lnTo>
                  <a:pt x="3264" y="223831"/>
                </a:lnTo>
                <a:lnTo>
                  <a:pt x="0" y="207645"/>
                </a:lnTo>
                <a:lnTo>
                  <a:pt x="0" y="4152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88900" y="5354637"/>
            <a:ext cx="5553075" cy="1114425"/>
            <a:chOff x="88900" y="5354637"/>
            <a:chExt cx="5553075" cy="1114425"/>
          </a:xfrm>
        </p:grpSpPr>
        <p:sp>
          <p:nvSpPr>
            <p:cNvPr id="37" name="object 37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1349375"/>
            <a:ext cx="41827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377825" algn="l"/>
              </a:tabLst>
            </a:pPr>
            <a:r>
              <a:rPr sz="1600" dirty="0">
                <a:latin typeface="Courier New"/>
                <a:cs typeface="Courier New"/>
              </a:rPr>
              <a:t>2	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 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4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4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"Tabuada</a:t>
            </a:r>
            <a:r>
              <a:rPr sz="16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de:"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20" y="2568828"/>
            <a:ext cx="491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tab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2568828"/>
            <a:ext cx="147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20" y="2812732"/>
            <a:ext cx="5039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 e o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ultimo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multiplicador: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0" y="3056890"/>
            <a:ext cx="5040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limite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" y="3056890"/>
            <a:ext cx="5528945" cy="197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9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"\nTabuada 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622300" indent="-6102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9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5505" algn="l"/>
              </a:tabLst>
            </a:pPr>
            <a:r>
              <a:rPr sz="1600" spc="-5" dirty="0">
                <a:latin typeface="Courier New"/>
                <a:cs typeface="Courier New"/>
              </a:rPr>
              <a:t>12	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x {1} =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{2}"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 marR="1597660">
              <a:lnSpc>
                <a:spcPct val="100000"/>
              </a:lnSpc>
              <a:tabLst>
                <a:tab pos="622300" algn="l"/>
                <a:tab pos="1599565" algn="l"/>
              </a:tabLst>
            </a:pPr>
            <a:r>
              <a:rPr sz="1600" spc="-5" dirty="0">
                <a:latin typeface="Courier New"/>
                <a:cs typeface="Courier New"/>
              </a:rPr>
              <a:t>13		tab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tab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00" spc="-5" dirty="0">
                <a:latin typeface="Courier New"/>
                <a:cs typeface="Courier New"/>
              </a:rPr>
              <a:t> 14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99125" y="1198625"/>
            <a:ext cx="3362325" cy="4475480"/>
            <a:chOff x="5699125" y="1198625"/>
            <a:chExt cx="3362325" cy="4475480"/>
          </a:xfrm>
        </p:grpSpPr>
        <p:sp>
          <p:nvSpPr>
            <p:cNvPr id="15" name="object 15"/>
            <p:cNvSpPr/>
            <p:nvPr/>
          </p:nvSpPr>
          <p:spPr>
            <a:xfrm>
              <a:off x="5724525" y="1211224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40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40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4525" y="1582064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4525" y="195291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525" y="232375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4525" y="2694469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6830" y="1204975"/>
              <a:ext cx="1986914" cy="4462780"/>
            </a:xfrm>
            <a:custGeom>
              <a:avLst/>
              <a:gdLst/>
              <a:ahLst/>
              <a:cxnLst/>
              <a:rect l="l" t="t" r="r" b="b"/>
              <a:pathLst>
                <a:path w="1986915" h="4462780">
                  <a:moveTo>
                    <a:pt x="0" y="0"/>
                  </a:moveTo>
                  <a:lnTo>
                    <a:pt x="0" y="4462399"/>
                  </a:lnTo>
                </a:path>
                <a:path w="1986915" h="4462780">
                  <a:moveTo>
                    <a:pt x="662304" y="0"/>
                  </a:moveTo>
                  <a:lnTo>
                    <a:pt x="662304" y="4462399"/>
                  </a:lnTo>
                </a:path>
                <a:path w="1986915" h="4462780">
                  <a:moveTo>
                    <a:pt x="1324610" y="0"/>
                  </a:moveTo>
                  <a:lnTo>
                    <a:pt x="1324610" y="4462399"/>
                  </a:lnTo>
                </a:path>
                <a:path w="1986915" h="4462780">
                  <a:moveTo>
                    <a:pt x="1986915" y="0"/>
                  </a:moveTo>
                  <a:lnTo>
                    <a:pt x="1986915" y="44623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8175" y="1582038"/>
              <a:ext cx="3324225" cy="0"/>
            </a:xfrm>
            <a:custGeom>
              <a:avLst/>
              <a:gdLst/>
              <a:ahLst/>
              <a:cxnLst/>
              <a:rect l="l" t="t" r="r" b="b"/>
              <a:pathLst>
                <a:path w="3324225">
                  <a:moveTo>
                    <a:pt x="0" y="0"/>
                  </a:moveTo>
                  <a:lnTo>
                    <a:pt x="332422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747902"/>
                  </a:moveTo>
                  <a:lnTo>
                    <a:pt x="3324225" y="747902"/>
                  </a:lnTo>
                </a:path>
                <a:path w="3324225" h="4462780">
                  <a:moveTo>
                    <a:pt x="0" y="1118743"/>
                  </a:moveTo>
                  <a:lnTo>
                    <a:pt x="3324225" y="1118743"/>
                  </a:lnTo>
                </a:path>
                <a:path w="3324225" h="4462780">
                  <a:moveTo>
                    <a:pt x="0" y="1489583"/>
                  </a:moveTo>
                  <a:lnTo>
                    <a:pt x="3324225" y="1489583"/>
                  </a:lnTo>
                </a:path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6350"/>
                  </a:moveTo>
                  <a:lnTo>
                    <a:pt x="3324225" y="6350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60796" y="1234821"/>
            <a:ext cx="392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13444" y="1234821"/>
            <a:ext cx="389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85128" y="16004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5128" y="197135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84315" y="850011"/>
            <a:ext cx="1674495" cy="14217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585470" algn="l"/>
                <a:tab pos="129667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tab	limite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cont</a:t>
            </a:r>
            <a:endParaRPr sz="1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1195"/>
              </a:spcBef>
              <a:tabLst>
                <a:tab pos="743585" algn="l"/>
                <a:tab pos="1405890" algn="l"/>
              </a:tabLst>
            </a:pPr>
            <a:r>
              <a:rPr sz="1800" dirty="0">
                <a:latin typeface="Calibri"/>
                <a:cs typeface="Calibri"/>
              </a:rPr>
              <a:t>?	?	?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765"/>
              </a:spcBef>
              <a:tabLst>
                <a:tab pos="743585" algn="l"/>
                <a:tab pos="1405890" algn="l"/>
              </a:tabLst>
            </a:pPr>
            <a:r>
              <a:rPr sz="1800" b="1" dirty="0">
                <a:solidFill>
                  <a:srgbClr val="548ED4"/>
                </a:solidFill>
                <a:latin typeface="Calibri"/>
                <a:cs typeface="Calibri"/>
              </a:rPr>
              <a:t>5	</a:t>
            </a:r>
            <a:r>
              <a:rPr sz="1800" dirty="0">
                <a:latin typeface="Calibri"/>
                <a:cs typeface="Calibri"/>
              </a:rPr>
              <a:t>?	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25" y="2603500"/>
            <a:ext cx="5689600" cy="249554"/>
          </a:xfrm>
          <a:custGeom>
            <a:avLst/>
            <a:gdLst/>
            <a:ahLst/>
            <a:cxnLst/>
            <a:rect l="l" t="t" r="r" b="b"/>
            <a:pathLst>
              <a:path w="5689600" h="249555">
                <a:moveTo>
                  <a:pt x="0" y="41528"/>
                </a:moveTo>
                <a:lnTo>
                  <a:pt x="3264" y="25342"/>
                </a:lnTo>
                <a:lnTo>
                  <a:pt x="12166" y="12144"/>
                </a:lnTo>
                <a:lnTo>
                  <a:pt x="25370" y="3256"/>
                </a:lnTo>
                <a:lnTo>
                  <a:pt x="41540" y="0"/>
                </a:lnTo>
                <a:lnTo>
                  <a:pt x="5648071" y="0"/>
                </a:lnTo>
                <a:lnTo>
                  <a:pt x="5664257" y="3256"/>
                </a:lnTo>
                <a:lnTo>
                  <a:pt x="5677455" y="12144"/>
                </a:lnTo>
                <a:lnTo>
                  <a:pt x="5686343" y="25342"/>
                </a:lnTo>
                <a:lnTo>
                  <a:pt x="5689600" y="41528"/>
                </a:lnTo>
                <a:lnTo>
                  <a:pt x="5689600" y="207645"/>
                </a:lnTo>
                <a:lnTo>
                  <a:pt x="5686343" y="223851"/>
                </a:lnTo>
                <a:lnTo>
                  <a:pt x="5677455" y="237093"/>
                </a:lnTo>
                <a:lnTo>
                  <a:pt x="5664257" y="246024"/>
                </a:lnTo>
                <a:lnTo>
                  <a:pt x="5648071" y="249300"/>
                </a:lnTo>
                <a:lnTo>
                  <a:pt x="41540" y="249300"/>
                </a:lnTo>
                <a:lnTo>
                  <a:pt x="25370" y="246024"/>
                </a:lnTo>
                <a:lnTo>
                  <a:pt x="12166" y="237093"/>
                </a:lnTo>
                <a:lnTo>
                  <a:pt x="3264" y="223851"/>
                </a:lnTo>
                <a:lnTo>
                  <a:pt x="0" y="207645"/>
                </a:lnTo>
                <a:lnTo>
                  <a:pt x="0" y="4152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7950" y="5373687"/>
            <a:ext cx="5514975" cy="1076325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 de:</a:t>
            </a:r>
            <a:r>
              <a:rPr sz="1600" spc="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0" y="1204975"/>
            <a:ext cx="9017000" cy="5264150"/>
            <a:chOff x="25400" y="1204975"/>
            <a:chExt cx="9017000" cy="5264150"/>
          </a:xfrm>
        </p:grpSpPr>
        <p:sp>
          <p:nvSpPr>
            <p:cNvPr id="9" name="object 9"/>
            <p:cNvSpPr/>
            <p:nvPr/>
          </p:nvSpPr>
          <p:spPr>
            <a:xfrm>
              <a:off x="5724525" y="232375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5" y="2694469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0" y="1118743"/>
                  </a:moveTo>
                  <a:lnTo>
                    <a:pt x="3324225" y="1118743"/>
                  </a:lnTo>
                </a:path>
                <a:path w="3324225" h="4462780">
                  <a:moveTo>
                    <a:pt x="0" y="1489583"/>
                  </a:moveTo>
                  <a:lnTo>
                    <a:pt x="3324225" y="1489583"/>
                  </a:lnTo>
                </a:path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25" y="3081400"/>
              <a:ext cx="5689600" cy="249554"/>
            </a:xfrm>
            <a:custGeom>
              <a:avLst/>
              <a:gdLst/>
              <a:ahLst/>
              <a:cxnLst/>
              <a:rect l="l" t="t" r="r" b="b"/>
              <a:pathLst>
                <a:path w="5689600" h="249554">
                  <a:moveTo>
                    <a:pt x="0" y="41528"/>
                  </a:moveTo>
                  <a:lnTo>
                    <a:pt x="3264" y="25342"/>
                  </a:lnTo>
                  <a:lnTo>
                    <a:pt x="12166" y="12144"/>
                  </a:lnTo>
                  <a:lnTo>
                    <a:pt x="25370" y="3256"/>
                  </a:lnTo>
                  <a:lnTo>
                    <a:pt x="41540" y="0"/>
                  </a:lnTo>
                  <a:lnTo>
                    <a:pt x="5648071" y="0"/>
                  </a:lnTo>
                  <a:lnTo>
                    <a:pt x="5664257" y="3256"/>
                  </a:lnTo>
                  <a:lnTo>
                    <a:pt x="5677455" y="12144"/>
                  </a:lnTo>
                  <a:lnTo>
                    <a:pt x="5686343" y="25342"/>
                  </a:lnTo>
                  <a:lnTo>
                    <a:pt x="5689600" y="41528"/>
                  </a:lnTo>
                  <a:lnTo>
                    <a:pt x="5689600" y="207645"/>
                  </a:lnTo>
                  <a:lnTo>
                    <a:pt x="5686343" y="223831"/>
                  </a:lnTo>
                  <a:lnTo>
                    <a:pt x="5677455" y="237029"/>
                  </a:lnTo>
                  <a:lnTo>
                    <a:pt x="5664257" y="245917"/>
                  </a:lnTo>
                  <a:lnTo>
                    <a:pt x="5648071" y="249174"/>
                  </a:lnTo>
                  <a:lnTo>
                    <a:pt x="41540" y="249174"/>
                  </a:lnTo>
                  <a:lnTo>
                    <a:pt x="25370" y="245917"/>
                  </a:lnTo>
                  <a:lnTo>
                    <a:pt x="12166" y="237029"/>
                  </a:lnTo>
                  <a:lnTo>
                    <a:pt x="3264" y="223831"/>
                  </a:lnTo>
                  <a:lnTo>
                    <a:pt x="0" y="207645"/>
                  </a:lnTo>
                  <a:lnTo>
                    <a:pt x="0" y="41528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55149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5514975" y="1076325"/>
                  </a:lnTo>
                  <a:lnTo>
                    <a:pt x="5514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950" y="5373687"/>
              <a:ext cx="5514975" cy="1076325"/>
            </a:xfrm>
            <a:custGeom>
              <a:avLst/>
              <a:gdLst/>
              <a:ahLst/>
              <a:cxnLst/>
              <a:rect l="l" t="t" r="r" b="b"/>
              <a:pathLst>
                <a:path w="5514975" h="1076325">
                  <a:moveTo>
                    <a:pt x="0" y="1076325"/>
                  </a:moveTo>
                  <a:lnTo>
                    <a:pt x="5514975" y="1076325"/>
                  </a:lnTo>
                  <a:lnTo>
                    <a:pt x="5514975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38100">
              <a:solidFill>
                <a:srgbClr val="677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700" y="1211325"/>
          <a:ext cx="9041128" cy="523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"/>
                <a:gridCol w="54610"/>
                <a:gridCol w="5515610"/>
                <a:gridCol w="111760"/>
                <a:gridCol w="662939"/>
                <a:gridCol w="130809"/>
                <a:gridCol w="533400"/>
                <a:gridCol w="663575"/>
                <a:gridCol w="663575"/>
                <a:gridCol w="663575"/>
              </a:tblGrid>
              <a:tr h="370713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tabLst>
                          <a:tab pos="3613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710"/>
                        </a:lnSpc>
                        <a:tabLst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tab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  <a:tr h="4126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5155" marR="3175" indent="-610235">
                        <a:lnSpc>
                          <a:spcPct val="100000"/>
                        </a:lnSpc>
                        <a:spcBef>
                          <a:spcPts val="110"/>
                        </a:spcBef>
                        <a:buAutoNum type="arabicPlain" startAt="5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"Tabuada</a:t>
                      </a:r>
                      <a:r>
                        <a:rPr sz="16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de:"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marR="3175" indent="-610235">
                        <a:lnSpc>
                          <a:spcPct val="100000"/>
                        </a:lnSpc>
                        <a:buAutoNum type="arabicPlain" startAt="5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tab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ct val="100000"/>
                        </a:lnSpc>
                        <a:buAutoNum type="arabicPlain" startAt="5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 e o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ultimo</a:t>
                      </a:r>
                      <a:r>
                        <a:rPr sz="16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indent="-610235">
                        <a:lnSpc>
                          <a:spcPct val="100000"/>
                        </a:lnSpc>
                        <a:buAutoNum type="arabicPlain" startAt="5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limite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155" marR="3175" indent="-610235">
                        <a:lnSpc>
                          <a:spcPct val="100000"/>
                        </a:lnSpc>
                        <a:buAutoNum type="arabicPlain" startAt="5"/>
                        <a:tabLst>
                          <a:tab pos="605155" algn="l"/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"\nTabuada de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{0}:</a:t>
                      </a:r>
                      <a:r>
                        <a:rPr sz="16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5790" marR="3175" indent="-6108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limite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60579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tabLst>
                          <a:tab pos="848994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12	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"\n{0}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 {1} =</a:t>
                      </a:r>
                      <a:r>
                        <a:rPr sz="16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584960">
                        <a:lnSpc>
                          <a:spcPct val="100000"/>
                        </a:lnSpc>
                        <a:tabLst>
                          <a:tab pos="605790" algn="l"/>
                          <a:tab pos="170497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	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805" marR="31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Tabuada de: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e o ultimo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multiplicador:</a:t>
                      </a:r>
                      <a:r>
                        <a:rPr sz="1600" spc="-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1320800"/>
            <a:ext cx="6504305" cy="3784600"/>
          </a:xfrm>
          <a:custGeom>
            <a:avLst/>
            <a:gdLst/>
            <a:ahLst/>
            <a:cxnLst/>
            <a:rect l="l" t="t" r="r" b="b"/>
            <a:pathLst>
              <a:path w="6504305" h="3784600">
                <a:moveTo>
                  <a:pt x="0" y="3784600"/>
                </a:moveTo>
                <a:lnTo>
                  <a:pt x="6504051" y="3784600"/>
                </a:lnTo>
                <a:lnTo>
                  <a:pt x="6504051" y="0"/>
                </a:lnTo>
                <a:lnTo>
                  <a:pt x="0" y="0"/>
                </a:lnTo>
                <a:lnTo>
                  <a:pt x="0" y="378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020" y="2081148"/>
            <a:ext cx="4919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12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"Tabuada</a:t>
            </a:r>
            <a:r>
              <a:rPr sz="16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de:"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tab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20" y="2812732"/>
            <a:ext cx="5039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 e o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ultimo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multiplicador: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430" y="2615561"/>
            <a:ext cx="4876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20" y="3056890"/>
            <a:ext cx="5040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limite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9351" y="3103621"/>
            <a:ext cx="48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" y="1837054"/>
            <a:ext cx="51371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600" dirty="0">
                <a:latin typeface="Courier New"/>
                <a:cs typeface="Courier New"/>
              </a:rPr>
              <a:t>3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0" y="3300729"/>
            <a:ext cx="491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"\nTabuada de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{0}:</a:t>
            </a:r>
            <a:r>
              <a:rPr sz="16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7303" y="3347461"/>
            <a:ext cx="4883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" y="3544506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357" y="3544506"/>
            <a:ext cx="4304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b="1" dirty="0">
                <a:latin typeface="Courier New"/>
                <a:cs typeface="Courier New"/>
              </a:rPr>
              <a:t>cont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&lt;=</a:t>
            </a:r>
            <a:r>
              <a:rPr sz="1600" dirty="0">
                <a:latin typeface="Courier New"/>
                <a:cs typeface="Courier New"/>
              </a:rPr>
              <a:t>limite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cont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sz="16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40" y="4032504"/>
            <a:ext cx="4185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"\n{0}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x {1} = {2}"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 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cont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tab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39" y="3788791"/>
            <a:ext cx="75755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1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4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2757" y="93979"/>
            <a:ext cx="192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Exemplo</a:t>
            </a:r>
            <a:r>
              <a:rPr sz="30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5829" y="93979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Imprime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tabuada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11825" y="1198625"/>
            <a:ext cx="3336925" cy="4475480"/>
            <a:chOff x="5711825" y="1198625"/>
            <a:chExt cx="3336925" cy="4475480"/>
          </a:xfrm>
        </p:grpSpPr>
        <p:sp>
          <p:nvSpPr>
            <p:cNvPr id="18" name="object 18"/>
            <p:cNvSpPr/>
            <p:nvPr/>
          </p:nvSpPr>
          <p:spPr>
            <a:xfrm>
              <a:off x="5724525" y="1952916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01"/>
                  </a:lnTo>
                  <a:lnTo>
                    <a:pt x="662305" y="370801"/>
                  </a:lnTo>
                  <a:lnTo>
                    <a:pt x="1324610" y="370801"/>
                  </a:lnTo>
                  <a:lnTo>
                    <a:pt x="1986902" y="370801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01"/>
                  </a:lnTo>
                  <a:lnTo>
                    <a:pt x="2649220" y="370801"/>
                  </a:lnTo>
                  <a:lnTo>
                    <a:pt x="3311525" y="370801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4525" y="306529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4525" y="343613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4525" y="380697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4525" y="4177817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4525" y="454853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4525" y="491937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F4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24525" y="5290210"/>
              <a:ext cx="3311525" cy="370840"/>
            </a:xfrm>
            <a:custGeom>
              <a:avLst/>
              <a:gdLst/>
              <a:ahLst/>
              <a:cxnLst/>
              <a:rect l="l" t="t" r="r" b="b"/>
              <a:pathLst>
                <a:path w="3311525" h="370839">
                  <a:moveTo>
                    <a:pt x="1986902" y="0"/>
                  </a:moveTo>
                  <a:lnTo>
                    <a:pt x="1324610" y="0"/>
                  </a:lnTo>
                  <a:lnTo>
                    <a:pt x="662305" y="0"/>
                  </a:lnTo>
                  <a:lnTo>
                    <a:pt x="0" y="0"/>
                  </a:lnTo>
                  <a:lnTo>
                    <a:pt x="0" y="370814"/>
                  </a:lnTo>
                  <a:lnTo>
                    <a:pt x="662305" y="370814"/>
                  </a:lnTo>
                  <a:lnTo>
                    <a:pt x="1324610" y="370814"/>
                  </a:lnTo>
                  <a:lnTo>
                    <a:pt x="1986902" y="370814"/>
                  </a:lnTo>
                  <a:lnTo>
                    <a:pt x="1986902" y="0"/>
                  </a:lnTo>
                  <a:close/>
                </a:path>
                <a:path w="3311525" h="370839">
                  <a:moveTo>
                    <a:pt x="3311525" y="0"/>
                  </a:moveTo>
                  <a:lnTo>
                    <a:pt x="2649220" y="0"/>
                  </a:lnTo>
                  <a:lnTo>
                    <a:pt x="1986915" y="0"/>
                  </a:lnTo>
                  <a:lnTo>
                    <a:pt x="1986915" y="370814"/>
                  </a:lnTo>
                  <a:lnTo>
                    <a:pt x="2649220" y="370814"/>
                  </a:lnTo>
                  <a:lnTo>
                    <a:pt x="3311525" y="370814"/>
                  </a:lnTo>
                  <a:lnTo>
                    <a:pt x="331152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8175" y="1204975"/>
              <a:ext cx="3324225" cy="4462780"/>
            </a:xfrm>
            <a:custGeom>
              <a:avLst/>
              <a:gdLst/>
              <a:ahLst/>
              <a:cxnLst/>
              <a:rect l="l" t="t" r="r" b="b"/>
              <a:pathLst>
                <a:path w="3324225" h="4462780">
                  <a:moveTo>
                    <a:pt x="668654" y="0"/>
                  </a:moveTo>
                  <a:lnTo>
                    <a:pt x="668654" y="4462399"/>
                  </a:lnTo>
                </a:path>
                <a:path w="3324225" h="4462780">
                  <a:moveTo>
                    <a:pt x="1330959" y="0"/>
                  </a:moveTo>
                  <a:lnTo>
                    <a:pt x="1330959" y="4462399"/>
                  </a:lnTo>
                </a:path>
                <a:path w="3324225" h="4462780">
                  <a:moveTo>
                    <a:pt x="1993265" y="0"/>
                  </a:moveTo>
                  <a:lnTo>
                    <a:pt x="1993265" y="4462399"/>
                  </a:lnTo>
                </a:path>
                <a:path w="3324225" h="4462780">
                  <a:moveTo>
                    <a:pt x="2655570" y="0"/>
                  </a:moveTo>
                  <a:lnTo>
                    <a:pt x="2655570" y="4462399"/>
                  </a:lnTo>
                </a:path>
                <a:path w="3324225" h="4462780">
                  <a:moveTo>
                    <a:pt x="0" y="1860296"/>
                  </a:moveTo>
                  <a:lnTo>
                    <a:pt x="3324225" y="1860296"/>
                  </a:lnTo>
                </a:path>
                <a:path w="3324225" h="4462780">
                  <a:moveTo>
                    <a:pt x="0" y="2231136"/>
                  </a:moveTo>
                  <a:lnTo>
                    <a:pt x="3324225" y="2231136"/>
                  </a:lnTo>
                </a:path>
                <a:path w="3324225" h="4462780">
                  <a:moveTo>
                    <a:pt x="0" y="2601976"/>
                  </a:moveTo>
                  <a:lnTo>
                    <a:pt x="3324225" y="2601976"/>
                  </a:lnTo>
                </a:path>
                <a:path w="3324225" h="4462780">
                  <a:moveTo>
                    <a:pt x="0" y="2972816"/>
                  </a:moveTo>
                  <a:lnTo>
                    <a:pt x="3324225" y="2972816"/>
                  </a:lnTo>
                </a:path>
                <a:path w="3324225" h="4462780">
                  <a:moveTo>
                    <a:pt x="0" y="3343655"/>
                  </a:moveTo>
                  <a:lnTo>
                    <a:pt x="3324225" y="3343655"/>
                  </a:lnTo>
                </a:path>
                <a:path w="3324225" h="4462780">
                  <a:moveTo>
                    <a:pt x="0" y="3714369"/>
                  </a:moveTo>
                  <a:lnTo>
                    <a:pt x="3324225" y="3714369"/>
                  </a:lnTo>
                </a:path>
                <a:path w="3324225" h="4462780">
                  <a:moveTo>
                    <a:pt x="0" y="4085209"/>
                  </a:moveTo>
                  <a:lnTo>
                    <a:pt x="3324225" y="4085209"/>
                  </a:lnTo>
                </a:path>
                <a:path w="3324225" h="4462780">
                  <a:moveTo>
                    <a:pt x="6350" y="0"/>
                  </a:moveTo>
                  <a:lnTo>
                    <a:pt x="6350" y="4462399"/>
                  </a:lnTo>
                </a:path>
                <a:path w="3324225" h="4462780">
                  <a:moveTo>
                    <a:pt x="3317875" y="0"/>
                  </a:moveTo>
                  <a:lnTo>
                    <a:pt x="3317875" y="4462399"/>
                  </a:lnTo>
                </a:path>
                <a:path w="3324225" h="4462780">
                  <a:moveTo>
                    <a:pt x="0" y="4456049"/>
                  </a:moveTo>
                  <a:lnTo>
                    <a:pt x="3324225" y="4456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2700" y="1211325"/>
          <a:ext cx="9025890" cy="74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495"/>
                <a:gridCol w="2921635"/>
                <a:gridCol w="130175"/>
                <a:gridCol w="532765"/>
                <a:gridCol w="662940"/>
                <a:gridCol w="662940"/>
                <a:gridCol w="662940"/>
              </a:tblGrid>
              <a:tr h="370713">
                <a:tc>
                  <a:txBody>
                    <a:bodyPr/>
                    <a:lstStyle/>
                    <a:p>
                      <a:pPr marL="90805">
                        <a:lnSpc>
                          <a:spcPts val="163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6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600" b="1" spc="-4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50"/>
                        </a:lnSpc>
                        <a:tabLst>
                          <a:tab pos="253238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	</a:t>
                      </a:r>
                      <a:r>
                        <a:rPr sz="2700" baseline="-7716" dirty="0">
                          <a:latin typeface="Calibri"/>
                          <a:cs typeface="Calibri"/>
                        </a:rPr>
                        <a:t>4</a:t>
                      </a:r>
                      <a:endParaRPr sz="2700" baseline="-7716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18175" y="2041286"/>
          <a:ext cx="3317237" cy="970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/>
                <a:gridCol w="633094"/>
                <a:gridCol w="662305"/>
                <a:gridCol w="601344"/>
                <a:gridCol w="721994"/>
              </a:tblGrid>
              <a:tr h="282432">
                <a:tc>
                  <a:txBody>
                    <a:bodyPr/>
                    <a:lstStyle/>
                    <a:p>
                      <a:pPr marR="1524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17245">
                <a:tc>
                  <a:txBody>
                    <a:bodyPr/>
                    <a:lstStyle/>
                    <a:p>
                      <a:pPr marR="14604" algn="ctr">
                        <a:lnSpc>
                          <a:spcPts val="215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15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15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15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6598284" y="925195"/>
            <a:ext cx="166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</a:t>
            </a:r>
            <a:r>
              <a:rPr sz="1600" b="1" dirty="0">
                <a:solidFill>
                  <a:srgbClr val="F9C090"/>
                </a:solidFill>
                <a:latin typeface="Arial"/>
                <a:cs typeface="Arial"/>
              </a:rPr>
              <a:t>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25" y="3573526"/>
            <a:ext cx="5400675" cy="249554"/>
          </a:xfrm>
          <a:custGeom>
            <a:avLst/>
            <a:gdLst/>
            <a:ahLst/>
            <a:cxnLst/>
            <a:rect l="l" t="t" r="r" b="b"/>
            <a:pathLst>
              <a:path w="5400675" h="249554">
                <a:moveTo>
                  <a:pt x="0" y="41529"/>
                </a:moveTo>
                <a:lnTo>
                  <a:pt x="3264" y="25342"/>
                </a:lnTo>
                <a:lnTo>
                  <a:pt x="12166" y="12144"/>
                </a:lnTo>
                <a:lnTo>
                  <a:pt x="25370" y="3256"/>
                </a:lnTo>
                <a:lnTo>
                  <a:pt x="41540" y="0"/>
                </a:lnTo>
                <a:lnTo>
                  <a:pt x="5359146" y="0"/>
                </a:lnTo>
                <a:lnTo>
                  <a:pt x="5375332" y="3256"/>
                </a:lnTo>
                <a:lnTo>
                  <a:pt x="5388530" y="12144"/>
                </a:lnTo>
                <a:lnTo>
                  <a:pt x="5397418" y="25342"/>
                </a:lnTo>
                <a:lnTo>
                  <a:pt x="5400675" y="41529"/>
                </a:lnTo>
                <a:lnTo>
                  <a:pt x="5400675" y="207644"/>
                </a:lnTo>
                <a:lnTo>
                  <a:pt x="5397418" y="223831"/>
                </a:lnTo>
                <a:lnTo>
                  <a:pt x="5388530" y="237029"/>
                </a:lnTo>
                <a:lnTo>
                  <a:pt x="5375332" y="245917"/>
                </a:lnTo>
                <a:lnTo>
                  <a:pt x="5359146" y="249174"/>
                </a:lnTo>
                <a:lnTo>
                  <a:pt x="41540" y="249174"/>
                </a:lnTo>
                <a:lnTo>
                  <a:pt x="25370" y="245917"/>
                </a:lnTo>
                <a:lnTo>
                  <a:pt x="12166" y="237029"/>
                </a:lnTo>
                <a:lnTo>
                  <a:pt x="3264" y="223831"/>
                </a:lnTo>
                <a:lnTo>
                  <a:pt x="0" y="207644"/>
                </a:lnTo>
                <a:lnTo>
                  <a:pt x="0" y="4152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7950" y="5373687"/>
            <a:ext cx="5514975" cy="1076325"/>
          </a:xfrm>
          <a:prstGeom prst="rect">
            <a:avLst/>
          </a:prstGeom>
          <a:solidFill>
            <a:srgbClr val="000000"/>
          </a:solidFill>
          <a:ln w="38100">
            <a:solidFill>
              <a:srgbClr val="677E3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Tabuada de: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 e o ultimo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multiplicador:</a:t>
            </a:r>
            <a:r>
              <a:rPr sz="1600" spc="-2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8481</Words>
  <Application>Microsoft Office PowerPoint</Application>
  <PresentationFormat>Apresentação na tela (4:3)</PresentationFormat>
  <Paragraphs>4114</Paragraphs>
  <Slides>126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Office Theme</vt:lpstr>
      <vt:lpstr>Apresentação do PowerPoint</vt:lpstr>
      <vt:lpstr>Repetição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Exemplo 1: Uso de FLAG</vt:lpstr>
      <vt:lpstr>Exemplo 1: Uso de FLAG</vt:lpstr>
      <vt:lpstr>Exemplo 1: Uso de FLAG</vt:lpstr>
      <vt:lpstr>Exemplo 1: Uso de FLAG</vt:lpstr>
      <vt:lpstr>Exemplo 1: Uso de FLAG</vt:lpstr>
      <vt:lpstr>Exemplo 1: Uso de FLAG</vt:lpstr>
      <vt:lpstr>Exemplo 1: Uso de FLAG</vt:lpstr>
      <vt:lpstr>Exemplo 1: Uso de FLAG</vt:lpstr>
      <vt:lpstr>Exemplo 1: Uso de FLAG</vt:lpstr>
      <vt:lpstr>Exemplo 1: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Exemplo 3:</vt:lpstr>
      <vt:lpstr>Exemplo 3:</vt:lpstr>
      <vt:lpstr>Exemplo 3:</vt:lpstr>
      <vt:lpstr>Exemplo 3:</vt:lpstr>
      <vt:lpstr>Exemplo 3:</vt:lpstr>
      <vt:lpstr>Exemplo 3:</vt:lpstr>
      <vt:lpstr>Exemplo 3:</vt:lpstr>
      <vt:lpstr>Exemplo 3:</vt:lpstr>
      <vt:lpstr>Exemplo 3:</vt:lpstr>
      <vt:lpstr>Exemplo 3:</vt:lpstr>
      <vt:lpstr>Exemplo 3: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Teste no Início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Repetição com variável de controle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Exemplo 2:</vt:lpstr>
      <vt:lpstr>Repetição com teste no final</vt:lpstr>
      <vt:lpstr>Repetição com teste no final</vt:lpstr>
      <vt:lpstr>Repetição com teste no final</vt:lpstr>
      <vt:lpstr>Repetição com teste no final</vt:lpstr>
      <vt:lpstr>Repetição com teste no final</vt:lpstr>
      <vt:lpstr>Estruturas de Controle</vt:lpstr>
      <vt:lpstr>Estruturas de Controle</vt:lpstr>
      <vt:lpstr>Estruturas de Controle</vt:lpstr>
      <vt:lpstr>Comandos iterativos Exercícios</vt:lpstr>
      <vt:lpstr>Apresentação do PowerPoint</vt:lpstr>
      <vt:lpstr>Comandos iterativos em C</vt:lpstr>
      <vt:lpstr>while</vt:lpstr>
      <vt:lpstr>do while</vt:lpstr>
      <vt:lpstr>for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Controle Parte III – Repetição</dc:title>
  <dc:creator>Rodrigo</dc:creator>
  <cp:lastModifiedBy>Lucas Santos</cp:lastModifiedBy>
  <cp:revision>3</cp:revision>
  <dcterms:created xsi:type="dcterms:W3CDTF">2021-01-12T00:41:40Z</dcterms:created>
  <dcterms:modified xsi:type="dcterms:W3CDTF">2021-01-12T01:37:52Z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