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333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20672" y="1555242"/>
            <a:ext cx="550265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37154" y="74421"/>
            <a:ext cx="286969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169365"/>
            <a:ext cx="8255634" cy="1809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86318" y="6446122"/>
            <a:ext cx="2470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object 2"/>
          <p:cNvGrpSpPr/>
          <p:nvPr/>
        </p:nvGrpSpPr>
        <p:grpSpPr>
          <a:xfrm>
            <a:off x="473384" y="2133600"/>
            <a:ext cx="8216939" cy="2571750"/>
            <a:chOff x="381000" y="1295400"/>
            <a:chExt cx="8229600" cy="20574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1" name="object 3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0"/>
                  </a:lnTo>
                  <a:close/>
                </a:path>
                <a:path w="8229600" h="2057400">
                  <a:moveTo>
                    <a:pt x="8217349" y="1805648"/>
                  </a:move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close/>
                </a:path>
                <a:path w="8229600" h="2057400">
                  <a:moveTo>
                    <a:pt x="7886700" y="0"/>
                  </a:move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" name="object 4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</a:path>
                <a:path w="8229600" h="2057400">
                  <a:moveTo>
                    <a:pt x="342912" y="2057400"/>
                  </a:move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</a:path>
                <a:path w="8229600" h="2057400">
                  <a:moveTo>
                    <a:pt x="7886700" y="0"/>
                  </a:move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</a:path>
                <a:path w="8229600" h="2057400">
                  <a:moveTo>
                    <a:pt x="8226469" y="1761024"/>
                  </a:moveTo>
                  <a:lnTo>
                    <a:pt x="8217349" y="1805648"/>
                  </a:lnTo>
                </a:path>
                <a:path w="8229600" h="2057400">
                  <a:moveTo>
                    <a:pt x="8217349" y="1805648"/>
                  </a:move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" name="object 5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" name="object 6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  <a:lnTo>
                    <a:pt x="8217349" y="1805648"/>
                  </a:ln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  <a:lnTo>
                    <a:pt x="342912" y="2057400"/>
                  </a:ln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  <a:close/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15" name="object 7"/>
          <p:cNvSpPr txBox="1">
            <a:spLocks noGrp="1"/>
          </p:cNvSpPr>
          <p:nvPr/>
        </p:nvSpPr>
        <p:spPr>
          <a:xfrm>
            <a:off x="2243584" y="2797175"/>
            <a:ext cx="6123065" cy="5059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3335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 err="1">
                <a:solidFill>
                  <a:srgbClr val="FFFFFF"/>
                </a:solidFill>
              </a:rPr>
              <a:t>Fundamentos</a:t>
            </a:r>
            <a:r>
              <a:rPr sz="3200" spc="-10" dirty="0">
                <a:solidFill>
                  <a:srgbClr val="FFFFFF"/>
                </a:solidFill>
              </a:rPr>
              <a:t> </a:t>
            </a:r>
            <a:r>
              <a:rPr sz="3200" dirty="0" smtClean="0">
                <a:solidFill>
                  <a:srgbClr val="FFFFFF"/>
                </a:solidFill>
              </a:rPr>
              <a:t>de</a:t>
            </a:r>
            <a:r>
              <a:rPr lang="pt-BR" sz="3200" spc="-35" dirty="0">
                <a:solidFill>
                  <a:srgbClr val="FFFFFF"/>
                </a:solidFill>
              </a:rPr>
              <a:t> </a:t>
            </a:r>
            <a:r>
              <a:rPr sz="3200" spc="-20" dirty="0" err="1" smtClean="0">
                <a:solidFill>
                  <a:srgbClr val="FFFFFF"/>
                </a:solidFill>
              </a:rPr>
              <a:t>Programação</a:t>
            </a:r>
            <a:endParaRPr sz="3200" spc="-20" dirty="0">
              <a:solidFill>
                <a:srgbClr val="FFFFFF"/>
              </a:solidFill>
            </a:endParaRPr>
          </a:p>
        </p:txBody>
      </p:sp>
      <p:sp>
        <p:nvSpPr>
          <p:cNvPr id="16" name="object 8"/>
          <p:cNvSpPr txBox="1"/>
          <p:nvPr/>
        </p:nvSpPr>
        <p:spPr>
          <a:xfrm>
            <a:off x="3521384" y="3585060"/>
            <a:ext cx="2895600" cy="3199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2065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000" spc="-40" dirty="0">
                <a:solidFill>
                  <a:srgbClr val="FFFFFF"/>
                </a:solidFill>
                <a:cs typeface="Calibri"/>
              </a:rPr>
              <a:t>Vetores </a:t>
            </a:r>
            <a:r>
              <a:rPr lang="pt-BR" sz="2000" spc="-10" dirty="0">
                <a:solidFill>
                  <a:srgbClr val="FFFFFF"/>
                </a:solidFill>
                <a:cs typeface="Calibri"/>
              </a:rPr>
              <a:t>Numéricos</a:t>
            </a:r>
            <a:endParaRPr lang="pt-BR" sz="2000" dirty="0">
              <a:cs typeface="Calibri"/>
            </a:endParaRPr>
          </a:p>
        </p:txBody>
      </p:sp>
      <p:pic>
        <p:nvPicPr>
          <p:cNvPr id="17" name="Picture 2" descr="Deal Technologies | Sobre nó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17" y="2729950"/>
            <a:ext cx="1447800" cy="1379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68436"/>
            <a:ext cx="5478780" cy="4618355"/>
          </a:xfrm>
          <a:custGeom>
            <a:avLst/>
            <a:gdLst/>
            <a:ahLst/>
            <a:cxnLst/>
            <a:rect l="l" t="t" r="r" b="b"/>
            <a:pathLst>
              <a:path w="5478780" h="4618355">
                <a:moveTo>
                  <a:pt x="0" y="4618101"/>
                </a:moveTo>
                <a:lnTo>
                  <a:pt x="5478526" y="4618101"/>
                </a:lnTo>
                <a:lnTo>
                  <a:pt x="5478526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02741" y="3540269"/>
            <a:ext cx="320040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20"/>
              </a:spcBef>
            </a:pP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0" y="2003247"/>
            <a:ext cx="4813300" cy="3654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7E7E7E"/>
                </a:solidFill>
                <a:latin typeface="Courier New"/>
                <a:cs typeface="Courier New"/>
              </a:rPr>
              <a:t>// </a:t>
            </a:r>
            <a:r>
              <a:rPr sz="1400" spc="-5" dirty="0">
                <a:solidFill>
                  <a:srgbClr val="7E7E7E"/>
                </a:solidFill>
                <a:latin typeface="Courier New"/>
                <a:cs typeface="Courier New"/>
              </a:rPr>
              <a:t>Opcao </a:t>
            </a:r>
            <a:r>
              <a:rPr sz="1400" dirty="0">
                <a:solidFill>
                  <a:srgbClr val="7E7E7E"/>
                </a:solidFill>
                <a:latin typeface="Courier New"/>
                <a:cs typeface="Courier New"/>
              </a:rPr>
              <a:t>1: </a:t>
            </a:r>
            <a:r>
              <a:rPr sz="1400" spc="-5" dirty="0">
                <a:solidFill>
                  <a:srgbClr val="7E7E7E"/>
                </a:solidFill>
                <a:latin typeface="Courier New"/>
                <a:cs typeface="Courier New"/>
              </a:rPr>
              <a:t>le </a:t>
            </a:r>
            <a:r>
              <a:rPr sz="1400" dirty="0">
                <a:solidFill>
                  <a:srgbClr val="7E7E7E"/>
                </a:solidFill>
                <a:latin typeface="Courier New"/>
                <a:cs typeface="Courier New"/>
              </a:rPr>
              <a:t>duas </a:t>
            </a:r>
            <a:r>
              <a:rPr sz="1400" spc="-5" dirty="0">
                <a:solidFill>
                  <a:srgbClr val="7E7E7E"/>
                </a:solidFill>
                <a:latin typeface="Courier New"/>
                <a:cs typeface="Courier New"/>
              </a:rPr>
              <a:t>vezes cada</a:t>
            </a:r>
            <a:r>
              <a:rPr sz="1400" spc="-10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7E7E7E"/>
                </a:solidFill>
                <a:latin typeface="Courier New"/>
                <a:cs typeface="Courier New"/>
              </a:rPr>
              <a:t>valor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400" spc="-5" dirty="0">
                <a:latin typeface="Courier New"/>
                <a:cs typeface="Courier New"/>
              </a:rPr>
              <a:t>Main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[]</a:t>
            </a:r>
            <a:r>
              <a:rPr sz="1400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args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i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10" dirty="0">
                <a:latin typeface="Courier New"/>
                <a:cs typeface="Courier New"/>
              </a:rPr>
              <a:t>cont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400" spc="-10" dirty="0">
                <a:latin typeface="Courier New"/>
                <a:cs typeface="Courier New"/>
              </a:rPr>
              <a:t>nota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latin typeface="Courier New"/>
                <a:cs typeface="Courier New"/>
              </a:rPr>
              <a:t>media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latin typeface="Courier New"/>
                <a:cs typeface="Courier New"/>
              </a:rPr>
              <a:t>soma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438784" marR="748665" indent="-21336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for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400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++){  </a:t>
            </a:r>
            <a:r>
              <a:rPr sz="1400" spc="-5" dirty="0">
                <a:latin typeface="Courier New"/>
                <a:cs typeface="Courier New"/>
              </a:rPr>
              <a:t>Console.Write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"Digite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uma</a:t>
            </a:r>
            <a:r>
              <a:rPr sz="1400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nota:"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438784" marR="508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nota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Convert.ToDouble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Console.ReadLine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  </a:t>
            </a:r>
            <a:r>
              <a:rPr sz="1400" spc="-5" dirty="0">
                <a:latin typeface="Courier New"/>
                <a:cs typeface="Courier New"/>
              </a:rPr>
              <a:t>soma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+=</a:t>
            </a:r>
            <a:r>
              <a:rPr sz="14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nota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226060" marR="53721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media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soma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/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1400" spc="-5" dirty="0">
                <a:latin typeface="Courier New"/>
                <a:cs typeface="Courier New"/>
              </a:rPr>
              <a:t>Console.Write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"Digite tudo de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novo!"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for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400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400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++){</a:t>
            </a:r>
            <a:endParaRPr sz="1400">
              <a:latin typeface="Courier New"/>
              <a:cs typeface="Courier New"/>
            </a:endParaRPr>
          </a:p>
          <a:p>
            <a:pPr marL="438784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Console.Write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"Digite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uma</a:t>
            </a:r>
            <a:r>
              <a:rPr sz="14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nota:"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438784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nota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Convert.ToDouble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Console.ReadLine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endParaRPr sz="1400">
              <a:latin typeface="Courier New"/>
              <a:cs typeface="Courier New"/>
            </a:endParaRPr>
          </a:p>
          <a:p>
            <a:pPr marL="652780" marR="2451100" indent="-21336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if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400" spc="-5" dirty="0">
                <a:latin typeface="Courier New"/>
                <a:cs typeface="Courier New"/>
              </a:rPr>
              <a:t>nota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&gt; </a:t>
            </a:r>
            <a:r>
              <a:rPr sz="1400" spc="-5" dirty="0">
                <a:latin typeface="Courier New"/>
                <a:cs typeface="Courier New"/>
              </a:rPr>
              <a:t>media</a:t>
            </a:r>
            <a:r>
              <a:rPr sz="1400" spc="-10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)  </a:t>
            </a:r>
            <a:r>
              <a:rPr sz="1400" spc="-10" dirty="0">
                <a:latin typeface="Courier New"/>
                <a:cs typeface="Courier New"/>
              </a:rPr>
              <a:t>cont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++;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900" y="5631586"/>
            <a:ext cx="1327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0671" y="5887509"/>
            <a:ext cx="3616960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400" spc="-5" dirty="0">
                <a:latin typeface="Courier New"/>
                <a:cs typeface="Courier New"/>
              </a:rPr>
              <a:t>le.Write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"Media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{0}"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media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le.Write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"{0} notas acima"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cont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805362" y="1689100"/>
            <a:ext cx="4343400" cy="5173980"/>
            <a:chOff x="4805362" y="1689100"/>
            <a:chExt cx="4343400" cy="5173980"/>
          </a:xfrm>
        </p:grpSpPr>
        <p:sp>
          <p:nvSpPr>
            <p:cNvPr id="8" name="object 8"/>
            <p:cNvSpPr/>
            <p:nvPr/>
          </p:nvSpPr>
          <p:spPr>
            <a:xfrm>
              <a:off x="4810125" y="1693862"/>
              <a:ext cx="4333875" cy="5164455"/>
            </a:xfrm>
            <a:custGeom>
              <a:avLst/>
              <a:gdLst/>
              <a:ahLst/>
              <a:cxnLst/>
              <a:rect l="l" t="t" r="r" b="b"/>
              <a:pathLst>
                <a:path w="4333875" h="5164455">
                  <a:moveTo>
                    <a:pt x="4333874" y="0"/>
                  </a:moveTo>
                  <a:lnTo>
                    <a:pt x="0" y="0"/>
                  </a:lnTo>
                  <a:lnTo>
                    <a:pt x="0" y="5164135"/>
                  </a:lnTo>
                  <a:lnTo>
                    <a:pt x="4333874" y="5164135"/>
                  </a:lnTo>
                  <a:lnTo>
                    <a:pt x="43338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10125" y="1693862"/>
              <a:ext cx="4333875" cy="5164455"/>
            </a:xfrm>
            <a:custGeom>
              <a:avLst/>
              <a:gdLst/>
              <a:ahLst/>
              <a:cxnLst/>
              <a:rect l="l" t="t" r="r" b="b"/>
              <a:pathLst>
                <a:path w="4333875" h="5164455">
                  <a:moveTo>
                    <a:pt x="4333874" y="0"/>
                  </a:moveTo>
                  <a:lnTo>
                    <a:pt x="0" y="0"/>
                  </a:lnTo>
                  <a:lnTo>
                    <a:pt x="0" y="516413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889753" y="1732026"/>
            <a:ext cx="343027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7E7E7E"/>
                </a:solidFill>
                <a:latin typeface="Courier New"/>
                <a:cs typeface="Courier New"/>
              </a:rPr>
              <a:t>//Opcao 2: uma variavel por</a:t>
            </a:r>
            <a:r>
              <a:rPr sz="1400" spc="-9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7E7E7E"/>
                </a:solidFill>
                <a:latin typeface="Courier New"/>
                <a:cs typeface="Courier New"/>
              </a:rPr>
              <a:t>nota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400" spc="-5" dirty="0">
                <a:latin typeface="Courier New"/>
                <a:cs typeface="Courier New"/>
              </a:rPr>
              <a:t>Main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[]</a:t>
            </a:r>
            <a:r>
              <a:rPr sz="1400" spc="-9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args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i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400" spc="-5" dirty="0">
                <a:latin typeface="Courier New"/>
                <a:cs typeface="Courier New"/>
              </a:rPr>
              <a:t>n1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latin typeface="Courier New"/>
                <a:cs typeface="Courier New"/>
              </a:rPr>
              <a:t>n2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latin typeface="Courier New"/>
                <a:cs typeface="Courier New"/>
              </a:rPr>
              <a:t>n3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n4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400" spc="-10" dirty="0">
                <a:latin typeface="Courier New"/>
                <a:cs typeface="Courier New"/>
              </a:rPr>
              <a:t>media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latin typeface="Courier New"/>
                <a:cs typeface="Courier New"/>
              </a:rPr>
              <a:t>soma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03114" y="3225800"/>
            <a:ext cx="36429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ourier New"/>
                <a:cs typeface="Courier New"/>
              </a:rPr>
              <a:t>Console.Write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"Digite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as</a:t>
            </a:r>
            <a:r>
              <a:rPr sz="1400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notas:"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03114" y="3439159"/>
            <a:ext cx="40684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ourier New"/>
                <a:cs typeface="Courier New"/>
              </a:rPr>
              <a:t>n1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Convert.ToDouble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Console.ReadLine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03114" y="3652469"/>
            <a:ext cx="40684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n2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Convert.ToDouble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Console.ReadLine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03114" y="3866134"/>
            <a:ext cx="40684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n3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Convert.ToDouble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Console.ReadLine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03114" y="4079494"/>
            <a:ext cx="40684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n4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Convert.ToDouble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Console.ReadLine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03114" y="4506214"/>
            <a:ext cx="38557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media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n1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+ </a:t>
            </a:r>
            <a:r>
              <a:rPr sz="1400" spc="-5" dirty="0">
                <a:latin typeface="Courier New"/>
                <a:cs typeface="Courier New"/>
              </a:rPr>
              <a:t>n2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+ </a:t>
            </a:r>
            <a:r>
              <a:rPr sz="1400" spc="-5" dirty="0">
                <a:latin typeface="Courier New"/>
                <a:cs typeface="Courier New"/>
              </a:rPr>
              <a:t>n3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+ </a:t>
            </a:r>
            <a:r>
              <a:rPr sz="1400" spc="-5" dirty="0">
                <a:latin typeface="Courier New"/>
                <a:cs typeface="Courier New"/>
              </a:rPr>
              <a:t>n4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/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1400" spc="-5" dirty="0">
                <a:latin typeface="Courier New"/>
                <a:cs typeface="Courier New"/>
              </a:rPr>
              <a:t>Console.Write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"Media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{0}"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media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03114" y="5146675"/>
            <a:ext cx="66484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if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n1 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if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n2 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if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n3 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if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48350" y="5146675"/>
            <a:ext cx="183388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154" indent="-21209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Char char="&gt;"/>
              <a:tabLst>
                <a:tab pos="224790" algn="l"/>
              </a:tabLst>
            </a:pPr>
            <a:r>
              <a:rPr sz="1400" spc="-5" dirty="0">
                <a:latin typeface="Courier New"/>
                <a:cs typeface="Courier New"/>
              </a:rPr>
              <a:t>media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400" spc="-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++;</a:t>
            </a:r>
            <a:endParaRPr sz="1400">
              <a:latin typeface="Courier New"/>
              <a:cs typeface="Courier New"/>
            </a:endParaRPr>
          </a:p>
          <a:p>
            <a:pPr marL="224154" indent="-212090">
              <a:lnSpc>
                <a:spcPct val="100000"/>
              </a:lnSpc>
              <a:buClr>
                <a:srgbClr val="FF0000"/>
              </a:buClr>
              <a:buChar char="&gt;"/>
              <a:tabLst>
                <a:tab pos="224790" algn="l"/>
              </a:tabLst>
            </a:pPr>
            <a:r>
              <a:rPr sz="1400" spc="-5" dirty="0">
                <a:latin typeface="Courier New"/>
                <a:cs typeface="Courier New"/>
              </a:rPr>
              <a:t>media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400" spc="-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++;</a:t>
            </a:r>
            <a:endParaRPr sz="1400">
              <a:latin typeface="Courier New"/>
              <a:cs typeface="Courier New"/>
            </a:endParaRPr>
          </a:p>
          <a:p>
            <a:pPr marL="224154" indent="-212090">
              <a:lnSpc>
                <a:spcPct val="100000"/>
              </a:lnSpc>
              <a:buClr>
                <a:srgbClr val="FF0000"/>
              </a:buClr>
              <a:buChar char="&gt;"/>
              <a:tabLst>
                <a:tab pos="224790" algn="l"/>
              </a:tabLst>
            </a:pPr>
            <a:r>
              <a:rPr sz="1400" spc="-5" dirty="0">
                <a:latin typeface="Courier New"/>
                <a:cs typeface="Courier New"/>
              </a:rPr>
              <a:t>media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400" spc="-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++;</a:t>
            </a:r>
            <a:endParaRPr sz="1400">
              <a:latin typeface="Courier New"/>
              <a:cs typeface="Courier New"/>
            </a:endParaRPr>
          </a:p>
          <a:p>
            <a:pPr marL="224154" indent="-212090">
              <a:lnSpc>
                <a:spcPct val="100000"/>
              </a:lnSpc>
              <a:buClr>
                <a:srgbClr val="FF0000"/>
              </a:buClr>
              <a:buChar char="&gt;"/>
              <a:tabLst>
                <a:tab pos="224790" algn="l"/>
              </a:tabLst>
            </a:pPr>
            <a:r>
              <a:rPr sz="1400" spc="-5" dirty="0">
                <a:latin typeface="Courier New"/>
                <a:cs typeface="Courier New"/>
              </a:rPr>
              <a:t>media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400" spc="-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++;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03114" y="6213144"/>
            <a:ext cx="406781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ourier New"/>
                <a:cs typeface="Courier New"/>
              </a:rPr>
              <a:t>Console.Write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"{0} notas acima"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cont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4669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4D4D4D"/>
                </a:solidFill>
              </a:rPr>
              <a:t>Programa </a:t>
            </a:r>
            <a:r>
              <a:rPr sz="4000" spc="-10" dirty="0">
                <a:solidFill>
                  <a:srgbClr val="4D4D4D"/>
                </a:solidFill>
              </a:rPr>
              <a:t>sem</a:t>
            </a:r>
            <a:r>
              <a:rPr sz="4000" spc="-20" dirty="0">
                <a:solidFill>
                  <a:srgbClr val="4D4D4D"/>
                </a:solidFill>
              </a:rPr>
              <a:t> </a:t>
            </a:r>
            <a:r>
              <a:rPr sz="4000" spc="-5" dirty="0">
                <a:solidFill>
                  <a:srgbClr val="4D4D4D"/>
                </a:solidFill>
              </a:rPr>
              <a:t>vetores</a:t>
            </a:r>
            <a:endParaRPr sz="4000"/>
          </a:p>
        </p:txBody>
      </p:sp>
      <p:sp>
        <p:nvSpPr>
          <p:cNvPr id="21" name="object 21"/>
          <p:cNvSpPr txBox="1"/>
          <p:nvPr/>
        </p:nvSpPr>
        <p:spPr>
          <a:xfrm>
            <a:off x="283565" y="889508"/>
            <a:ext cx="861187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latin typeface="Arial"/>
                <a:cs typeface="Arial"/>
              </a:rPr>
              <a:t>Programa que </a:t>
            </a:r>
            <a:r>
              <a:rPr sz="2800" dirty="0">
                <a:latin typeface="Arial"/>
                <a:cs typeface="Arial"/>
              </a:rPr>
              <a:t>lê notas </a:t>
            </a:r>
            <a:r>
              <a:rPr sz="2800" spc="-5" dirty="0">
                <a:latin typeface="Arial"/>
                <a:cs typeface="Arial"/>
              </a:rPr>
              <a:t>de 4 alunos, calcula sua média  e imprime o número de notas acima da</a:t>
            </a:r>
            <a:r>
              <a:rPr sz="2800" spc="9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média.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47712" y="5121275"/>
            <a:ext cx="7790180" cy="1637030"/>
            <a:chOff x="747712" y="5121275"/>
            <a:chExt cx="7790180" cy="1637030"/>
          </a:xfrm>
        </p:grpSpPr>
        <p:sp>
          <p:nvSpPr>
            <p:cNvPr id="23" name="object 23"/>
            <p:cNvSpPr/>
            <p:nvPr/>
          </p:nvSpPr>
          <p:spPr>
            <a:xfrm>
              <a:off x="4845050" y="5140325"/>
              <a:ext cx="3673475" cy="909955"/>
            </a:xfrm>
            <a:custGeom>
              <a:avLst/>
              <a:gdLst/>
              <a:ahLst/>
              <a:cxnLst/>
              <a:rect l="l" t="t" r="r" b="b"/>
              <a:pathLst>
                <a:path w="3673475" h="909954">
                  <a:moveTo>
                    <a:pt x="0" y="151637"/>
                  </a:moveTo>
                  <a:lnTo>
                    <a:pt x="7723" y="103680"/>
                  </a:lnTo>
                  <a:lnTo>
                    <a:pt x="29236" y="62051"/>
                  </a:lnTo>
                  <a:lnTo>
                    <a:pt x="62051" y="29236"/>
                  </a:lnTo>
                  <a:lnTo>
                    <a:pt x="103680" y="7723"/>
                  </a:lnTo>
                  <a:lnTo>
                    <a:pt x="151637" y="0"/>
                  </a:lnTo>
                  <a:lnTo>
                    <a:pt x="3521836" y="0"/>
                  </a:lnTo>
                  <a:lnTo>
                    <a:pt x="3569794" y="7723"/>
                  </a:lnTo>
                  <a:lnTo>
                    <a:pt x="3611423" y="29236"/>
                  </a:lnTo>
                  <a:lnTo>
                    <a:pt x="3644238" y="62051"/>
                  </a:lnTo>
                  <a:lnTo>
                    <a:pt x="3665751" y="103680"/>
                  </a:lnTo>
                  <a:lnTo>
                    <a:pt x="3673475" y="151637"/>
                  </a:lnTo>
                  <a:lnTo>
                    <a:pt x="3673475" y="758024"/>
                  </a:lnTo>
                  <a:lnTo>
                    <a:pt x="3665751" y="805945"/>
                  </a:lnTo>
                  <a:lnTo>
                    <a:pt x="3644238" y="847564"/>
                  </a:lnTo>
                  <a:lnTo>
                    <a:pt x="3611423" y="880384"/>
                  </a:lnTo>
                  <a:lnTo>
                    <a:pt x="3569794" y="901907"/>
                  </a:lnTo>
                  <a:lnTo>
                    <a:pt x="3521836" y="909637"/>
                  </a:lnTo>
                  <a:lnTo>
                    <a:pt x="151637" y="909637"/>
                  </a:lnTo>
                  <a:lnTo>
                    <a:pt x="103680" y="901907"/>
                  </a:lnTo>
                  <a:lnTo>
                    <a:pt x="62051" y="880384"/>
                  </a:lnTo>
                  <a:lnTo>
                    <a:pt x="29236" y="847564"/>
                  </a:lnTo>
                  <a:lnTo>
                    <a:pt x="7723" y="805945"/>
                  </a:lnTo>
                  <a:lnTo>
                    <a:pt x="0" y="758024"/>
                  </a:lnTo>
                  <a:lnTo>
                    <a:pt x="0" y="151637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2475" y="5829298"/>
              <a:ext cx="3702050" cy="923925"/>
            </a:xfrm>
            <a:custGeom>
              <a:avLst/>
              <a:gdLst/>
              <a:ahLst/>
              <a:cxnLst/>
              <a:rect l="l" t="t" r="r" b="b"/>
              <a:pathLst>
                <a:path w="3702050" h="923925">
                  <a:moveTo>
                    <a:pt x="3702050" y="0"/>
                  </a:moveTo>
                  <a:lnTo>
                    <a:pt x="0" y="0"/>
                  </a:lnTo>
                  <a:lnTo>
                    <a:pt x="0" y="923924"/>
                  </a:lnTo>
                  <a:lnTo>
                    <a:pt x="3702050" y="923924"/>
                  </a:lnTo>
                  <a:lnTo>
                    <a:pt x="3702050" y="0"/>
                  </a:lnTo>
                  <a:close/>
                </a:path>
              </a:pathLst>
            </a:custGeom>
            <a:solidFill>
              <a:srgbClr val="FBFA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52475" y="5829298"/>
              <a:ext cx="3702050" cy="923925"/>
            </a:xfrm>
            <a:custGeom>
              <a:avLst/>
              <a:gdLst/>
              <a:ahLst/>
              <a:cxnLst/>
              <a:rect l="l" t="t" r="r" b="b"/>
              <a:pathLst>
                <a:path w="3702050" h="923925">
                  <a:moveTo>
                    <a:pt x="0" y="923924"/>
                  </a:moveTo>
                  <a:lnTo>
                    <a:pt x="3702050" y="923924"/>
                  </a:lnTo>
                  <a:lnTo>
                    <a:pt x="3702050" y="0"/>
                  </a:lnTo>
                  <a:lnTo>
                    <a:pt x="0" y="0"/>
                  </a:lnTo>
                  <a:lnTo>
                    <a:pt x="0" y="9239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90500" y="5857443"/>
            <a:ext cx="40811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7" baseline="19841" dirty="0">
                <a:latin typeface="Courier New"/>
                <a:cs typeface="Courier New"/>
              </a:rPr>
              <a:t>Conso </a:t>
            </a:r>
            <a:r>
              <a:rPr sz="1800" i="1" spc="-5" dirty="0">
                <a:latin typeface="Arial"/>
                <a:cs typeface="Arial"/>
              </a:rPr>
              <a:t>Na opção 2, </a:t>
            </a:r>
            <a:r>
              <a:rPr sz="1800" i="1" dirty="0">
                <a:latin typeface="Arial"/>
                <a:cs typeface="Arial"/>
              </a:rPr>
              <a:t>o</a:t>
            </a:r>
            <a:r>
              <a:rPr sz="1800" i="1" spc="-20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programador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2100" spc="-7" baseline="39682" dirty="0">
                <a:latin typeface="Courier New"/>
                <a:cs typeface="Courier New"/>
              </a:rPr>
              <a:t>Conso </a:t>
            </a:r>
            <a:r>
              <a:rPr sz="1800" i="1" spc="-5" dirty="0">
                <a:latin typeface="Arial"/>
                <a:cs typeface="Arial"/>
              </a:rPr>
              <a:t>precisa repetir os </a:t>
            </a:r>
            <a:r>
              <a:rPr sz="1800" i="1" spc="-10" dirty="0">
                <a:latin typeface="Arial"/>
                <a:cs typeface="Arial"/>
              </a:rPr>
              <a:t>comandos</a:t>
            </a:r>
            <a:r>
              <a:rPr sz="1800" i="1" spc="-17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para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356100" y="5411470"/>
            <a:ext cx="496570" cy="417830"/>
          </a:xfrm>
          <a:custGeom>
            <a:avLst/>
            <a:gdLst/>
            <a:ahLst/>
            <a:cxnLst/>
            <a:rect l="l" t="t" r="r" b="b"/>
            <a:pathLst>
              <a:path w="496570" h="417829">
                <a:moveTo>
                  <a:pt x="496316" y="29210"/>
                </a:moveTo>
                <a:lnTo>
                  <a:pt x="472059" y="0"/>
                </a:lnTo>
                <a:lnTo>
                  <a:pt x="75653" y="330009"/>
                </a:lnTo>
                <a:lnTo>
                  <a:pt x="51308" y="300774"/>
                </a:lnTo>
                <a:lnTo>
                  <a:pt x="0" y="417830"/>
                </a:lnTo>
                <a:lnTo>
                  <a:pt x="124460" y="388594"/>
                </a:lnTo>
                <a:lnTo>
                  <a:pt x="110223" y="371513"/>
                </a:lnTo>
                <a:lnTo>
                  <a:pt x="100025" y="359283"/>
                </a:lnTo>
                <a:lnTo>
                  <a:pt x="496316" y="2921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540" y="6306406"/>
            <a:ext cx="13271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31291" y="6428042"/>
            <a:ext cx="14338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i="1" spc="-5" dirty="0">
                <a:latin typeface="Arial"/>
                <a:cs typeface="Arial"/>
              </a:rPr>
              <a:t>cada</a:t>
            </a:r>
            <a:r>
              <a:rPr sz="1800" i="1" spc="-6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variável.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411718" y="6446122"/>
            <a:ext cx="1962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89753" y="6674909"/>
            <a:ext cx="13271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26373" y="6431686"/>
            <a:ext cx="281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100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8312" y="832326"/>
            <a:ext cx="4803140" cy="590931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20"/>
              </a:spcBef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400" spc="-10" dirty="0">
                <a:latin typeface="Courier New"/>
                <a:cs typeface="Courier New"/>
              </a:rPr>
              <a:t>ordena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[]</a:t>
            </a:r>
            <a:r>
              <a:rPr sz="14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vet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i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latin typeface="Courier New"/>
                <a:cs typeface="Courier New"/>
              </a:rPr>
              <a:t>j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aux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for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400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400" spc="-10" dirty="0">
                <a:latin typeface="Courier New"/>
                <a:cs typeface="Courier New"/>
              </a:rPr>
              <a:t>vet.Length;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++)</a:t>
            </a:r>
            <a:endParaRPr sz="14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for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j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5" dirty="0">
                <a:latin typeface="Courier New"/>
                <a:cs typeface="Courier New"/>
              </a:rPr>
              <a:t>vet.Length-1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400" spc="-5" dirty="0">
                <a:latin typeface="Courier New"/>
                <a:cs typeface="Courier New"/>
              </a:rPr>
              <a:t>j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400" spc="-9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j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--)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731520">
              <a:lnSpc>
                <a:spcPct val="100000"/>
              </a:lnSpc>
            </a:pP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if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400" spc="-5" dirty="0">
                <a:latin typeface="Courier New"/>
                <a:cs typeface="Courier New"/>
              </a:rPr>
              <a:t>vet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5" dirty="0">
                <a:latin typeface="Courier New"/>
                <a:cs typeface="Courier New"/>
              </a:rPr>
              <a:t>j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400" spc="-5" dirty="0">
                <a:latin typeface="Courier New"/>
                <a:cs typeface="Courier New"/>
              </a:rPr>
              <a:t>vet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5" dirty="0">
                <a:latin typeface="Courier New"/>
                <a:cs typeface="Courier New"/>
              </a:rPr>
              <a:t>j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1400" spc="-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73152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42975" marR="204152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aux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5" dirty="0">
                <a:latin typeface="Courier New"/>
                <a:cs typeface="Courier New"/>
              </a:rPr>
              <a:t>vet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5" dirty="0">
                <a:latin typeface="Courier New"/>
                <a:cs typeface="Courier New"/>
              </a:rPr>
              <a:t>j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];  </a:t>
            </a:r>
            <a:r>
              <a:rPr sz="1400" spc="-5" dirty="0">
                <a:latin typeface="Courier New"/>
                <a:cs typeface="Courier New"/>
              </a:rPr>
              <a:t>vet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5" dirty="0">
                <a:latin typeface="Courier New"/>
                <a:cs typeface="Courier New"/>
              </a:rPr>
              <a:t>j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]=</a:t>
            </a:r>
            <a:r>
              <a:rPr sz="1400" spc="-9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vet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5" dirty="0">
                <a:latin typeface="Courier New"/>
                <a:cs typeface="Courier New"/>
              </a:rPr>
              <a:t>j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];  </a:t>
            </a:r>
            <a:r>
              <a:rPr sz="1400" spc="-5" dirty="0">
                <a:latin typeface="Courier New"/>
                <a:cs typeface="Courier New"/>
              </a:rPr>
              <a:t>vet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5" dirty="0">
                <a:latin typeface="Courier New"/>
                <a:cs typeface="Courier New"/>
              </a:rPr>
              <a:t>j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]=</a:t>
            </a:r>
            <a:r>
              <a:rPr sz="1400" spc="-5" dirty="0">
                <a:latin typeface="Courier New"/>
                <a:cs typeface="Courier New"/>
              </a:rPr>
              <a:t>aux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73152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400" spc="-5" dirty="0">
                <a:latin typeface="Courier New"/>
                <a:cs typeface="Courier New"/>
              </a:rPr>
              <a:t>Main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string[]</a:t>
            </a:r>
            <a:r>
              <a:rPr sz="1400" b="1" spc="-6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args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i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[]</a:t>
            </a:r>
            <a:r>
              <a:rPr sz="1400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vet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5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]={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11.0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22.0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3.0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44.0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5.0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};</a:t>
            </a:r>
            <a:endParaRPr sz="14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ordena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vet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518159" marR="977900" indent="-21336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for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400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5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400" spc="-10" dirty="0">
                <a:latin typeface="Courier New"/>
                <a:cs typeface="Courier New"/>
              </a:rPr>
              <a:t>i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++)  </a:t>
            </a:r>
            <a:r>
              <a:rPr sz="1400" spc="-5" dirty="0">
                <a:latin typeface="Courier New"/>
                <a:cs typeface="Courier New"/>
              </a:rPr>
              <a:t>Co</a:t>
            </a:r>
            <a:r>
              <a:rPr sz="1400" spc="-15" dirty="0">
                <a:latin typeface="Courier New"/>
                <a:cs typeface="Courier New"/>
              </a:rPr>
              <a:t>n</a:t>
            </a:r>
            <a:r>
              <a:rPr sz="1400" spc="-5" dirty="0">
                <a:latin typeface="Courier New"/>
                <a:cs typeface="Courier New"/>
              </a:rPr>
              <a:t>sol</a:t>
            </a:r>
            <a:r>
              <a:rPr sz="1400" spc="-20" dirty="0">
                <a:latin typeface="Courier New"/>
                <a:cs typeface="Courier New"/>
              </a:rPr>
              <a:t>e</a:t>
            </a:r>
            <a:r>
              <a:rPr sz="1400" spc="-5" dirty="0">
                <a:latin typeface="Courier New"/>
                <a:cs typeface="Courier New"/>
              </a:rPr>
              <a:t>.W</a:t>
            </a:r>
            <a:r>
              <a:rPr sz="1400" spc="-15" dirty="0">
                <a:latin typeface="Courier New"/>
                <a:cs typeface="Courier New"/>
              </a:rPr>
              <a:t>r</a:t>
            </a:r>
            <a:r>
              <a:rPr sz="1400" spc="-5" dirty="0">
                <a:latin typeface="Courier New"/>
                <a:cs typeface="Courier New"/>
              </a:rPr>
              <a:t>ite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"%</a:t>
            </a:r>
            <a:r>
              <a:rPr sz="1400" spc="-15" dirty="0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2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f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\</a:t>
            </a:r>
            <a:r>
              <a:rPr sz="1400" spc="-1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5" dirty="0">
                <a:latin typeface="Courier New"/>
                <a:cs typeface="Courier New"/>
              </a:rPr>
              <a:t>v</a:t>
            </a:r>
            <a:r>
              <a:rPr sz="1400" spc="-5" dirty="0">
                <a:latin typeface="Courier New"/>
                <a:cs typeface="Courier New"/>
              </a:rPr>
              <a:t>e</a:t>
            </a:r>
            <a:r>
              <a:rPr sz="1400" spc="-10" dirty="0">
                <a:latin typeface="Courier New"/>
                <a:cs typeface="Courier New"/>
              </a:rPr>
              <a:t>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])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24130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</a:t>
            </a:r>
            <a:r>
              <a:rPr sz="4400" spc="-95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2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5372227" y="896188"/>
            <a:ext cx="3162300" cy="4514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122680" indent="-343535">
              <a:lnSpc>
                <a:spcPct val="100000"/>
              </a:lnSpc>
              <a:spcBef>
                <a:spcPts val="105"/>
              </a:spcBef>
              <a:buClr>
                <a:srgbClr val="852B34"/>
              </a:buClr>
              <a:buSzPct val="70312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Programa  completo.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Clr>
                <a:srgbClr val="852B34"/>
              </a:buClr>
              <a:buSzPct val="70312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Esse </a:t>
            </a:r>
            <a:r>
              <a:rPr sz="3200" dirty="0">
                <a:latin typeface="Calibri"/>
                <a:cs typeface="Calibri"/>
              </a:rPr>
              <a:t>algoritmo  </a:t>
            </a:r>
            <a:r>
              <a:rPr sz="3200" spc="-5" dirty="0">
                <a:latin typeface="Calibri"/>
                <a:cs typeface="Calibri"/>
              </a:rPr>
              <a:t>de ordenação </a:t>
            </a:r>
            <a:r>
              <a:rPr sz="3200" dirty="0">
                <a:latin typeface="Calibri"/>
                <a:cs typeface="Calibri"/>
              </a:rPr>
              <a:t>é  </a:t>
            </a:r>
            <a:r>
              <a:rPr sz="3200" spc="-5" dirty="0">
                <a:latin typeface="Calibri"/>
                <a:cs typeface="Calibri"/>
              </a:rPr>
              <a:t>conhecido </a:t>
            </a:r>
            <a:r>
              <a:rPr sz="3200" spc="-10" dirty="0">
                <a:latin typeface="Calibri"/>
                <a:cs typeface="Calibri"/>
              </a:rPr>
              <a:t>como  </a:t>
            </a:r>
            <a:r>
              <a:rPr sz="3200" spc="-5" dirty="0">
                <a:latin typeface="Calibri"/>
                <a:cs typeface="Calibri"/>
              </a:rPr>
              <a:t>algoritmo da  ordenação por  bolha (ou </a:t>
            </a:r>
            <a:r>
              <a:rPr sz="3200" i="1" spc="-5" dirty="0">
                <a:latin typeface="Calibri"/>
                <a:cs typeface="Calibri"/>
              </a:rPr>
              <a:t>bubble  sort)</a:t>
            </a:r>
            <a:r>
              <a:rPr sz="3200" spc="-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26373" y="6431686"/>
            <a:ext cx="281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101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2185" y="287223"/>
            <a:ext cx="176593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5" dirty="0"/>
              <a:t>E</a:t>
            </a:r>
            <a:r>
              <a:rPr sz="3500" spc="-75" dirty="0"/>
              <a:t>x</a:t>
            </a:r>
            <a:r>
              <a:rPr sz="3500" dirty="0"/>
              <a:t>e</a:t>
            </a:r>
            <a:r>
              <a:rPr sz="3500" spc="-10" dirty="0"/>
              <a:t>r</a:t>
            </a:r>
            <a:r>
              <a:rPr sz="3500" spc="-5" dirty="0"/>
              <a:t>cí</a:t>
            </a:r>
            <a:r>
              <a:rPr sz="3500" spc="-20" dirty="0"/>
              <a:t>c</a:t>
            </a:r>
            <a:r>
              <a:rPr sz="3500" dirty="0"/>
              <a:t>ios</a:t>
            </a:r>
            <a:endParaRPr sz="3500"/>
          </a:p>
        </p:txBody>
      </p:sp>
      <p:sp>
        <p:nvSpPr>
          <p:cNvPr id="4" name="object 4"/>
          <p:cNvSpPr txBox="1"/>
          <p:nvPr/>
        </p:nvSpPr>
        <p:spPr>
          <a:xfrm>
            <a:off x="653592" y="963930"/>
            <a:ext cx="7407275" cy="363855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1040"/>
              </a:spcBef>
            </a:pPr>
            <a:r>
              <a:rPr sz="2600" dirty="0">
                <a:solidFill>
                  <a:srgbClr val="C00000"/>
                </a:solidFill>
                <a:latin typeface="Calibri"/>
                <a:cs typeface="Calibri"/>
              </a:rPr>
              <a:t>1) </a:t>
            </a:r>
            <a:r>
              <a:rPr sz="2600" dirty="0">
                <a:latin typeface="Calibri"/>
                <a:cs typeface="Calibri"/>
              </a:rPr>
              <a:t>Quais </a:t>
            </a:r>
            <a:r>
              <a:rPr sz="2600" spc="-5" dirty="0">
                <a:latin typeface="Calibri"/>
                <a:cs typeface="Calibri"/>
              </a:rPr>
              <a:t>são os </a:t>
            </a:r>
            <a:r>
              <a:rPr sz="2600" spc="-10" dirty="0">
                <a:latin typeface="Calibri"/>
                <a:cs typeface="Calibri"/>
              </a:rPr>
              <a:t>elementos </a:t>
            </a:r>
            <a:r>
              <a:rPr sz="2600" spc="-5" dirty="0">
                <a:latin typeface="Calibri"/>
                <a:cs typeface="Calibri"/>
              </a:rPr>
              <a:t>do </a:t>
            </a:r>
            <a:r>
              <a:rPr sz="2600" spc="-15" dirty="0">
                <a:latin typeface="Calibri"/>
                <a:cs typeface="Calibri"/>
              </a:rPr>
              <a:t>vetor referenciados </a:t>
            </a:r>
            <a:r>
              <a:rPr sz="2600" spc="-5" dirty="0">
                <a:latin typeface="Calibri"/>
                <a:cs typeface="Calibri"/>
              </a:rPr>
              <a:t>pelas  </a:t>
            </a:r>
            <a:r>
              <a:rPr sz="2600" spc="-10" dirty="0">
                <a:latin typeface="Calibri"/>
                <a:cs typeface="Calibri"/>
              </a:rPr>
              <a:t>expressões abaixo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?</a:t>
            </a:r>
            <a:endParaRPr sz="2600">
              <a:latin typeface="Calibri"/>
              <a:cs typeface="Calibri"/>
            </a:endParaRPr>
          </a:p>
          <a:p>
            <a:pPr marL="830580">
              <a:lnSpc>
                <a:spcPct val="100000"/>
              </a:lnSpc>
              <a:spcBef>
                <a:spcPts val="2300"/>
              </a:spcBef>
            </a:pPr>
            <a:r>
              <a:rPr sz="2400" spc="-10" dirty="0">
                <a:latin typeface="Calibri"/>
                <a:cs typeface="Calibri"/>
              </a:rPr>
              <a:t>vet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Calibri"/>
              <a:cs typeface="Calibri"/>
            </a:endParaRPr>
          </a:p>
          <a:p>
            <a:pPr marL="527685" indent="-515620">
              <a:lnSpc>
                <a:spcPts val="2735"/>
              </a:lnSpc>
              <a:buAutoNum type="alphaLcParenR"/>
              <a:tabLst>
                <a:tab pos="527685" algn="l"/>
                <a:tab pos="528320" algn="l"/>
              </a:tabLst>
            </a:pPr>
            <a:r>
              <a:rPr sz="2400" spc="-10" dirty="0">
                <a:latin typeface="Calibri"/>
                <a:cs typeface="Calibri"/>
              </a:rPr>
              <a:t>vet[3]</a:t>
            </a:r>
            <a:endParaRPr sz="2400">
              <a:latin typeface="Calibri"/>
              <a:cs typeface="Calibri"/>
            </a:endParaRPr>
          </a:p>
          <a:p>
            <a:pPr marL="527685" indent="-515620">
              <a:lnSpc>
                <a:spcPts val="2595"/>
              </a:lnSpc>
              <a:buAutoNum type="alphaLcParenR"/>
              <a:tabLst>
                <a:tab pos="527685" algn="l"/>
                <a:tab pos="528320" algn="l"/>
              </a:tabLst>
            </a:pPr>
            <a:r>
              <a:rPr sz="2400" spc="-10" dirty="0">
                <a:latin typeface="Calibri"/>
                <a:cs typeface="Calibri"/>
              </a:rPr>
              <a:t>vet[0]</a:t>
            </a:r>
            <a:endParaRPr sz="2400">
              <a:latin typeface="Calibri"/>
              <a:cs typeface="Calibri"/>
            </a:endParaRPr>
          </a:p>
          <a:p>
            <a:pPr marL="527685" indent="-515620">
              <a:lnSpc>
                <a:spcPts val="2735"/>
              </a:lnSpc>
              <a:buAutoNum type="alphaLcParenR"/>
              <a:tabLst>
                <a:tab pos="527685" algn="l"/>
                <a:tab pos="528320" algn="l"/>
              </a:tabLst>
            </a:pPr>
            <a:r>
              <a:rPr sz="2400" spc="-10" dirty="0">
                <a:latin typeface="Calibri"/>
                <a:cs typeface="Calibri"/>
              </a:rPr>
              <a:t>vet[13]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Calibri"/>
              <a:cs typeface="Calibri"/>
            </a:endParaRPr>
          </a:p>
          <a:p>
            <a:pPr marL="12700" marR="438150">
              <a:lnSpc>
                <a:spcPct val="70000"/>
              </a:lnSpc>
            </a:pPr>
            <a:r>
              <a:rPr sz="2600" dirty="0">
                <a:solidFill>
                  <a:srgbClr val="C00000"/>
                </a:solidFill>
                <a:latin typeface="Calibri"/>
                <a:cs typeface="Calibri"/>
              </a:rPr>
              <a:t>2) </a:t>
            </a:r>
            <a:r>
              <a:rPr sz="2600" dirty="0">
                <a:latin typeface="Calibri"/>
                <a:cs typeface="Calibri"/>
              </a:rPr>
              <a:t>Qual é a </a:t>
            </a:r>
            <a:r>
              <a:rPr sz="2600" spc="-15" dirty="0">
                <a:latin typeface="Calibri"/>
                <a:cs typeface="Calibri"/>
              </a:rPr>
              <a:t>diferença </a:t>
            </a:r>
            <a:r>
              <a:rPr sz="2600" spc="-10" dirty="0">
                <a:latin typeface="Calibri"/>
                <a:cs typeface="Calibri"/>
              </a:rPr>
              <a:t>entre </a:t>
            </a:r>
            <a:r>
              <a:rPr sz="2600" spc="-5" dirty="0">
                <a:latin typeface="Calibri"/>
                <a:cs typeface="Calibri"/>
              </a:rPr>
              <a:t>os </a:t>
            </a:r>
            <a:r>
              <a:rPr sz="2600" spc="-10" dirty="0">
                <a:latin typeface="Calibri"/>
                <a:cs typeface="Calibri"/>
              </a:rPr>
              <a:t>números </a:t>
            </a:r>
            <a:r>
              <a:rPr sz="2600" dirty="0">
                <a:latin typeface="Calibri"/>
                <a:cs typeface="Calibri"/>
              </a:rPr>
              <a:t>"3" </a:t>
            </a:r>
            <a:r>
              <a:rPr sz="2600" spc="-5" dirty="0">
                <a:latin typeface="Calibri"/>
                <a:cs typeface="Calibri"/>
              </a:rPr>
              <a:t>das</a:t>
            </a:r>
            <a:r>
              <a:rPr sz="2600" spc="-1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duas  instruções </a:t>
            </a:r>
            <a:r>
              <a:rPr sz="2600" spc="-10" dirty="0">
                <a:latin typeface="Calibri"/>
                <a:cs typeface="Calibri"/>
              </a:rPr>
              <a:t>abaixo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?</a:t>
            </a:r>
            <a:endParaRPr sz="26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77862" y="2343150"/>
          <a:ext cx="4050024" cy="344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880"/>
                <a:gridCol w="313055"/>
                <a:gridCol w="309879"/>
                <a:gridCol w="313055"/>
                <a:gridCol w="309880"/>
                <a:gridCol w="311785"/>
                <a:gridCol w="311785"/>
                <a:gridCol w="311785"/>
                <a:gridCol w="310514"/>
                <a:gridCol w="313689"/>
                <a:gridCol w="310514"/>
                <a:gridCol w="313689"/>
                <a:gridCol w="310514"/>
              </a:tblGrid>
              <a:tr h="34442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7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8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9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6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995422" y="5840374"/>
            <a:ext cx="4407535" cy="76454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40"/>
              </a:spcBef>
            </a:pP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2400" spc="-10" dirty="0">
                <a:latin typeface="Courier New"/>
                <a:cs typeface="Courier New"/>
              </a:rPr>
              <a:t>vet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new</a:t>
            </a:r>
            <a:r>
              <a:rPr sz="2400" b="1" spc="-10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5" dirty="0">
                <a:solidFill>
                  <a:srgbClr val="EF00EF"/>
                </a:solidFill>
                <a:latin typeface="Courier New"/>
                <a:cs typeface="Courier New"/>
              </a:rPr>
              <a:t>3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];;  </a:t>
            </a:r>
            <a:r>
              <a:rPr sz="2400" spc="-5" dirty="0">
                <a:latin typeface="Courier New"/>
                <a:cs typeface="Courier New"/>
              </a:rPr>
              <a:t>vet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5" dirty="0">
                <a:solidFill>
                  <a:srgbClr val="EF00EF"/>
                </a:solidFill>
                <a:latin typeface="Courier New"/>
                <a:cs typeface="Courier New"/>
              </a:rPr>
              <a:t>3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400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00EF"/>
                </a:solidFill>
                <a:latin typeface="Courier New"/>
                <a:cs typeface="Courier New"/>
              </a:rPr>
              <a:t>5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00973" y="6446122"/>
            <a:ext cx="3327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102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2185" y="215900"/>
            <a:ext cx="1767839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10" dirty="0"/>
              <a:t>Exercícios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78739" y="948943"/>
            <a:ext cx="8411845" cy="46348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715" algn="just">
              <a:lnSpc>
                <a:spcPts val="3020"/>
              </a:lnSpc>
              <a:spcBef>
                <a:spcPts val="480"/>
              </a:spcBef>
              <a:buClr>
                <a:srgbClr val="C00000"/>
              </a:buClr>
              <a:buAutoNum type="arabicParenR" startAt="3"/>
              <a:tabLst>
                <a:tab pos="429259" algn="l"/>
              </a:tabLst>
            </a:pPr>
            <a:r>
              <a:rPr sz="2800" spc="-5" dirty="0">
                <a:latin typeface="Calibri"/>
                <a:cs typeface="Calibri"/>
              </a:rPr>
              <a:t>Dada um </a:t>
            </a:r>
            <a:r>
              <a:rPr sz="2800" spc="-10" dirty="0">
                <a:latin typeface="Calibri"/>
                <a:cs typeface="Calibri"/>
              </a:rPr>
              <a:t>tabela </a:t>
            </a:r>
            <a:r>
              <a:rPr sz="2800" spc="-15" dirty="0">
                <a:latin typeface="Calibri"/>
                <a:cs typeface="Calibri"/>
              </a:rPr>
              <a:t>contendo </a:t>
            </a:r>
            <a:r>
              <a:rPr sz="2800" spc="-5" dirty="0">
                <a:latin typeface="Calibri"/>
                <a:cs typeface="Calibri"/>
              </a:rPr>
              <a:t>a idade </a:t>
            </a:r>
            <a:r>
              <a:rPr sz="2800" dirty="0">
                <a:latin typeface="Calibri"/>
                <a:cs typeface="Calibri"/>
              </a:rPr>
              <a:t>de </a:t>
            </a:r>
            <a:r>
              <a:rPr sz="2800" spc="-5" dirty="0">
                <a:latin typeface="Calibri"/>
                <a:cs typeface="Calibri"/>
              </a:rPr>
              <a:t>10 alunos, </a:t>
            </a:r>
            <a:r>
              <a:rPr sz="2800" spc="-25" dirty="0">
                <a:latin typeface="Calibri"/>
                <a:cs typeface="Calibri"/>
              </a:rPr>
              <a:t>faça  </a:t>
            </a:r>
            <a:r>
              <a:rPr sz="2800" spc="-10" dirty="0">
                <a:latin typeface="Calibri"/>
                <a:cs typeface="Calibri"/>
              </a:rPr>
              <a:t>um algoritmo que </a:t>
            </a:r>
            <a:r>
              <a:rPr sz="2800" spc="-5" dirty="0">
                <a:latin typeface="Calibri"/>
                <a:cs typeface="Calibri"/>
              </a:rPr>
              <a:t>calcule o </a:t>
            </a:r>
            <a:r>
              <a:rPr sz="2800" spc="-15" dirty="0">
                <a:latin typeface="Calibri"/>
                <a:cs typeface="Calibri"/>
              </a:rPr>
              <a:t>número </a:t>
            </a:r>
            <a:r>
              <a:rPr sz="2800" spc="-5" dirty="0">
                <a:latin typeface="Calibri"/>
                <a:cs typeface="Calibri"/>
              </a:rPr>
              <a:t>de </a:t>
            </a:r>
            <a:r>
              <a:rPr sz="2800" dirty="0">
                <a:latin typeface="Calibri"/>
                <a:cs typeface="Calibri"/>
              </a:rPr>
              <a:t>alunos </a:t>
            </a:r>
            <a:r>
              <a:rPr sz="2800" spc="-15" dirty="0">
                <a:latin typeface="Calibri"/>
                <a:cs typeface="Calibri"/>
              </a:rPr>
              <a:t>com </a:t>
            </a:r>
            <a:r>
              <a:rPr sz="2800" spc="-5" dirty="0">
                <a:latin typeface="Calibri"/>
                <a:cs typeface="Calibri"/>
              </a:rPr>
              <a:t>idade  </a:t>
            </a:r>
            <a:r>
              <a:rPr sz="2800" spc="-10" dirty="0">
                <a:latin typeface="Calibri"/>
                <a:cs typeface="Calibri"/>
              </a:rPr>
              <a:t>superior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média.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Calibri"/>
              <a:buAutoNum type="arabicParenR" startAt="3"/>
            </a:pPr>
            <a:endParaRPr sz="355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buClr>
                <a:srgbClr val="C00000"/>
              </a:buClr>
              <a:buAutoNum type="arabicParenR" startAt="3"/>
              <a:tabLst>
                <a:tab pos="400050" algn="l"/>
              </a:tabLst>
            </a:pPr>
            <a:r>
              <a:rPr sz="2800" spc="-25" dirty="0">
                <a:latin typeface="Calibri"/>
                <a:cs typeface="Calibri"/>
              </a:rPr>
              <a:t>Faça </a:t>
            </a:r>
            <a:r>
              <a:rPr sz="2800" spc="-10" dirty="0">
                <a:latin typeface="Calibri"/>
                <a:cs typeface="Calibri"/>
              </a:rPr>
              <a:t>um algoritmo </a:t>
            </a:r>
            <a:r>
              <a:rPr sz="2800" spc="-25" dirty="0">
                <a:latin typeface="Calibri"/>
                <a:cs typeface="Calibri"/>
              </a:rPr>
              <a:t>para </a:t>
            </a:r>
            <a:r>
              <a:rPr sz="2800" spc="-5" dirty="0">
                <a:latin typeface="Calibri"/>
                <a:cs typeface="Calibri"/>
              </a:rPr>
              <a:t>ler e </a:t>
            </a:r>
            <a:r>
              <a:rPr sz="2800" spc="-10" dirty="0">
                <a:latin typeface="Calibri"/>
                <a:cs typeface="Calibri"/>
              </a:rPr>
              <a:t>somar dois </a:t>
            </a:r>
            <a:r>
              <a:rPr sz="2800" spc="-20" dirty="0">
                <a:latin typeface="Calibri"/>
                <a:cs typeface="Calibri"/>
              </a:rPr>
              <a:t>vetores </a:t>
            </a:r>
            <a:r>
              <a:rPr sz="2800" spc="-5" dirty="0">
                <a:latin typeface="Calibri"/>
                <a:cs typeface="Calibri"/>
              </a:rPr>
              <a:t>de </a:t>
            </a:r>
            <a:r>
              <a:rPr sz="2800" spc="5" dirty="0">
                <a:latin typeface="Calibri"/>
                <a:cs typeface="Calibri"/>
              </a:rPr>
              <a:t>10  </a:t>
            </a:r>
            <a:r>
              <a:rPr sz="2800" spc="-15" dirty="0">
                <a:latin typeface="Calibri"/>
                <a:cs typeface="Calibri"/>
              </a:rPr>
              <a:t>elementos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inteiros. </a:t>
            </a:r>
            <a:r>
              <a:rPr sz="2800" spc="-5" dirty="0">
                <a:latin typeface="Calibri"/>
                <a:cs typeface="Calibri"/>
              </a:rPr>
              <a:t>Imprima ao </a:t>
            </a:r>
            <a:r>
              <a:rPr sz="2800" spc="-10" dirty="0">
                <a:latin typeface="Calibri"/>
                <a:cs typeface="Calibri"/>
              </a:rPr>
              <a:t>final os </a:t>
            </a:r>
            <a:r>
              <a:rPr sz="2800" spc="-15" dirty="0">
                <a:latin typeface="Calibri"/>
                <a:cs typeface="Calibri"/>
              </a:rPr>
              <a:t>valores  </a:t>
            </a:r>
            <a:r>
              <a:rPr sz="2800" spc="-10" dirty="0">
                <a:latin typeface="Calibri"/>
                <a:cs typeface="Calibri"/>
              </a:rPr>
              <a:t>dessa  </a:t>
            </a:r>
            <a:r>
              <a:rPr sz="2800" spc="-5" dirty="0">
                <a:latin typeface="Calibri"/>
                <a:cs typeface="Calibri"/>
              </a:rPr>
              <a:t>soma, </a:t>
            </a:r>
            <a:r>
              <a:rPr sz="2800" spc="-15" dirty="0">
                <a:latin typeface="Calibri"/>
                <a:cs typeface="Calibri"/>
              </a:rPr>
              <a:t>elemento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elemento.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00000"/>
              </a:buClr>
              <a:buFont typeface="Calibri"/>
              <a:buAutoNum type="arabicParenR" startAt="3"/>
            </a:pPr>
            <a:endParaRPr sz="3600">
              <a:latin typeface="Calibri"/>
              <a:cs typeface="Calibri"/>
            </a:endParaRPr>
          </a:p>
          <a:p>
            <a:pPr marL="12700" marR="6985" algn="just">
              <a:lnSpc>
                <a:spcPts val="3030"/>
              </a:lnSpc>
              <a:buClr>
                <a:srgbClr val="C00000"/>
              </a:buClr>
              <a:buAutoNum type="arabicParenR" startAt="3"/>
              <a:tabLst>
                <a:tab pos="434975" algn="l"/>
              </a:tabLst>
            </a:pPr>
            <a:r>
              <a:rPr sz="2800" spc="-30" dirty="0">
                <a:latin typeface="Calibri"/>
                <a:cs typeface="Calibri"/>
              </a:rPr>
              <a:t>Refaça </a:t>
            </a:r>
            <a:r>
              <a:rPr sz="2800" spc="-5" dirty="0">
                <a:latin typeface="Calibri"/>
                <a:cs typeface="Calibri"/>
              </a:rPr>
              <a:t>o </a:t>
            </a:r>
            <a:r>
              <a:rPr sz="2800" spc="-20" dirty="0">
                <a:latin typeface="Calibri"/>
                <a:cs typeface="Calibri"/>
              </a:rPr>
              <a:t>exercício </a:t>
            </a:r>
            <a:r>
              <a:rPr sz="2800" spc="-15" dirty="0">
                <a:latin typeface="Calibri"/>
                <a:cs typeface="Calibri"/>
              </a:rPr>
              <a:t>anterior </a:t>
            </a:r>
            <a:r>
              <a:rPr sz="2800" spc="-5" dirty="0">
                <a:latin typeface="Calibri"/>
                <a:cs typeface="Calibri"/>
              </a:rPr>
              <a:t>criando um </a:t>
            </a:r>
            <a:r>
              <a:rPr sz="2800" spc="-15" dirty="0">
                <a:latin typeface="Calibri"/>
                <a:cs typeface="Calibri"/>
              </a:rPr>
              <a:t>procedimento  </a:t>
            </a:r>
            <a:r>
              <a:rPr sz="2800" spc="-25" dirty="0">
                <a:latin typeface="Calibri"/>
                <a:cs typeface="Calibri"/>
              </a:rPr>
              <a:t>para efetuar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leitura </a:t>
            </a:r>
            <a:r>
              <a:rPr sz="2800" spc="-5" dirty="0">
                <a:latin typeface="Calibri"/>
                <a:cs typeface="Calibri"/>
              </a:rPr>
              <a:t>dos </a:t>
            </a:r>
            <a:r>
              <a:rPr sz="2800" spc="-20" dirty="0">
                <a:latin typeface="Calibri"/>
                <a:cs typeface="Calibri"/>
              </a:rPr>
              <a:t>vetores </a:t>
            </a:r>
            <a:r>
              <a:rPr sz="2800" spc="-5" dirty="0">
                <a:latin typeface="Calibri"/>
                <a:cs typeface="Calibri"/>
              </a:rPr>
              <a:t>e </a:t>
            </a:r>
            <a:r>
              <a:rPr sz="2800" spc="-10" dirty="0">
                <a:latin typeface="Calibri"/>
                <a:cs typeface="Calibri"/>
              </a:rPr>
              <a:t>um segundo  </a:t>
            </a:r>
            <a:r>
              <a:rPr sz="2800" spc="-20" dirty="0">
                <a:latin typeface="Calibri"/>
                <a:cs typeface="Calibri"/>
              </a:rPr>
              <a:t>procedimento </a:t>
            </a:r>
            <a:r>
              <a:rPr sz="2800" spc="-10" dirty="0">
                <a:latin typeface="Calibri"/>
                <a:cs typeface="Calibri"/>
              </a:rPr>
              <a:t>que </a:t>
            </a:r>
            <a:r>
              <a:rPr sz="2800" spc="-15" dirty="0">
                <a:latin typeface="Calibri"/>
                <a:cs typeface="Calibri"/>
              </a:rPr>
              <a:t>imprimirá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soma dos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vetores.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00973" y="6446122"/>
            <a:ext cx="3327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103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2185" y="215900"/>
            <a:ext cx="1767839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10" dirty="0"/>
              <a:t>Exercícios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653592" y="918463"/>
            <a:ext cx="8350884" cy="5061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Clr>
                <a:srgbClr val="C00000"/>
              </a:buClr>
              <a:buAutoNum type="arabicParenR" startAt="6"/>
              <a:tabLst>
                <a:tab pos="383540" algn="l"/>
              </a:tabLst>
            </a:pPr>
            <a:r>
              <a:rPr sz="2800" spc="-30" dirty="0">
                <a:latin typeface="Calibri"/>
                <a:cs typeface="Calibri"/>
              </a:rPr>
              <a:t>Refaça </a:t>
            </a:r>
            <a:r>
              <a:rPr sz="2800" spc="-5" dirty="0">
                <a:latin typeface="Calibri"/>
                <a:cs typeface="Calibri"/>
              </a:rPr>
              <a:t>o </a:t>
            </a:r>
            <a:r>
              <a:rPr sz="2800" spc="-20" dirty="0">
                <a:latin typeface="Calibri"/>
                <a:cs typeface="Calibri"/>
              </a:rPr>
              <a:t>exercício </a:t>
            </a:r>
            <a:r>
              <a:rPr sz="2800" spc="-5" dirty="0">
                <a:latin typeface="Calibri"/>
                <a:cs typeface="Calibri"/>
              </a:rPr>
              <a:t>(3) criando </a:t>
            </a:r>
            <a:r>
              <a:rPr sz="2800" spc="-10" dirty="0">
                <a:latin typeface="Calibri"/>
                <a:cs typeface="Calibri"/>
              </a:rPr>
              <a:t>uma função que receba </a:t>
            </a:r>
            <a:r>
              <a:rPr sz="2800" spc="-5" dirty="0">
                <a:latin typeface="Calibri"/>
                <a:cs typeface="Calibri"/>
              </a:rPr>
              <a:t>o  </a:t>
            </a:r>
            <a:r>
              <a:rPr sz="2800" spc="-20" dirty="0">
                <a:latin typeface="Calibri"/>
                <a:cs typeface="Calibri"/>
              </a:rPr>
              <a:t>vetor </a:t>
            </a:r>
            <a:r>
              <a:rPr sz="2800" spc="-15" dirty="0">
                <a:latin typeface="Calibri"/>
                <a:cs typeface="Calibri"/>
              </a:rPr>
              <a:t>com </a:t>
            </a:r>
            <a:r>
              <a:rPr sz="2800" spc="-5" dirty="0">
                <a:latin typeface="Calibri"/>
                <a:cs typeface="Calibri"/>
              </a:rPr>
              <a:t>a idade </a:t>
            </a:r>
            <a:r>
              <a:rPr sz="2800" spc="-10" dirty="0">
                <a:latin typeface="Calibri"/>
                <a:cs typeface="Calibri"/>
              </a:rPr>
              <a:t>dos alunos </a:t>
            </a:r>
            <a:r>
              <a:rPr sz="2800" spc="-5" dirty="0">
                <a:latin typeface="Calibri"/>
                <a:cs typeface="Calibri"/>
              </a:rPr>
              <a:t>e </a:t>
            </a:r>
            <a:r>
              <a:rPr sz="2800" spc="-20" dirty="0">
                <a:latin typeface="Calibri"/>
                <a:cs typeface="Calibri"/>
              </a:rPr>
              <a:t>retorne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quantidade de  alunos </a:t>
            </a:r>
            <a:r>
              <a:rPr sz="2800" spc="-15" dirty="0">
                <a:latin typeface="Calibri"/>
                <a:cs typeface="Calibri"/>
              </a:rPr>
              <a:t>com </a:t>
            </a:r>
            <a:r>
              <a:rPr sz="2800" spc="-5" dirty="0">
                <a:latin typeface="Calibri"/>
                <a:cs typeface="Calibri"/>
              </a:rPr>
              <a:t>idade </a:t>
            </a:r>
            <a:r>
              <a:rPr sz="2800" spc="-10" dirty="0">
                <a:latin typeface="Calibri"/>
                <a:cs typeface="Calibri"/>
              </a:rPr>
              <a:t>superior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média.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Font typeface="Calibri"/>
              <a:buAutoNum type="arabicParenR" startAt="6"/>
            </a:pPr>
            <a:endParaRPr sz="3850">
              <a:latin typeface="Calibri"/>
              <a:cs typeface="Calibri"/>
            </a:endParaRPr>
          </a:p>
          <a:p>
            <a:pPr marL="12700" marR="233679" algn="just">
              <a:lnSpc>
                <a:spcPct val="100000"/>
              </a:lnSpc>
              <a:buClr>
                <a:srgbClr val="C00000"/>
              </a:buClr>
              <a:buAutoNum type="arabicParenR" startAt="6"/>
              <a:tabLst>
                <a:tab pos="383540" algn="l"/>
              </a:tabLst>
            </a:pPr>
            <a:r>
              <a:rPr sz="2800" spc="-25" dirty="0">
                <a:latin typeface="Calibri"/>
                <a:cs typeface="Calibri"/>
              </a:rPr>
              <a:t>Faça </a:t>
            </a:r>
            <a:r>
              <a:rPr sz="2800" spc="-10" dirty="0">
                <a:latin typeface="Calibri"/>
                <a:cs typeface="Calibri"/>
              </a:rPr>
              <a:t>um algoritmo que </a:t>
            </a:r>
            <a:r>
              <a:rPr sz="2800" spc="-5" dirty="0">
                <a:latin typeface="Calibri"/>
                <a:cs typeface="Calibri"/>
              </a:rPr>
              <a:t>leia, </a:t>
            </a:r>
            <a:r>
              <a:rPr sz="2800" spc="-10" dirty="0">
                <a:latin typeface="Calibri"/>
                <a:cs typeface="Calibri"/>
              </a:rPr>
              <a:t>via </a:t>
            </a:r>
            <a:r>
              <a:rPr sz="2800" spc="-15" dirty="0">
                <a:latin typeface="Calibri"/>
                <a:cs typeface="Calibri"/>
              </a:rPr>
              <a:t>teclado, </a:t>
            </a:r>
            <a:r>
              <a:rPr sz="2800" spc="-5" dirty="0">
                <a:latin typeface="Calibri"/>
                <a:cs typeface="Calibri"/>
              </a:rPr>
              <a:t>20 </a:t>
            </a:r>
            <a:r>
              <a:rPr sz="2800" spc="-15" dirty="0">
                <a:latin typeface="Calibri"/>
                <a:cs typeface="Calibri"/>
              </a:rPr>
              <a:t>valores </a:t>
            </a:r>
            <a:r>
              <a:rPr sz="2800" spc="-10" dirty="0">
                <a:latin typeface="Calibri"/>
                <a:cs typeface="Calibri"/>
              </a:rPr>
              <a:t>do  tipo </a:t>
            </a:r>
            <a:r>
              <a:rPr sz="2800" spc="-20" dirty="0">
                <a:latin typeface="Calibri"/>
                <a:cs typeface="Calibri"/>
              </a:rPr>
              <a:t>inteiro </a:t>
            </a:r>
            <a:r>
              <a:rPr sz="2800" spc="-5" dirty="0">
                <a:latin typeface="Calibri"/>
                <a:cs typeface="Calibri"/>
              </a:rPr>
              <a:t>e </a:t>
            </a:r>
            <a:r>
              <a:rPr sz="2800" spc="-15" dirty="0">
                <a:latin typeface="Calibri"/>
                <a:cs typeface="Calibri"/>
              </a:rPr>
              <a:t>determine </a:t>
            </a:r>
            <a:r>
              <a:rPr sz="2800" spc="-10" dirty="0">
                <a:latin typeface="Calibri"/>
                <a:cs typeface="Calibri"/>
              </a:rPr>
              <a:t>qual </a:t>
            </a:r>
            <a:r>
              <a:rPr sz="2800" spc="-5" dirty="0">
                <a:latin typeface="Calibri"/>
                <a:cs typeface="Calibri"/>
              </a:rPr>
              <a:t>o menor </a:t>
            </a:r>
            <a:r>
              <a:rPr sz="2800" spc="-10" dirty="0">
                <a:latin typeface="Calibri"/>
                <a:cs typeface="Calibri"/>
              </a:rPr>
              <a:t>valor </a:t>
            </a:r>
            <a:r>
              <a:rPr sz="2800" spc="-25" dirty="0">
                <a:latin typeface="Calibri"/>
                <a:cs typeface="Calibri"/>
              </a:rPr>
              <a:t>existente </a:t>
            </a:r>
            <a:r>
              <a:rPr sz="2800" spc="-10" dirty="0">
                <a:latin typeface="Calibri"/>
                <a:cs typeface="Calibri"/>
              </a:rPr>
              <a:t>no  </a:t>
            </a:r>
            <a:r>
              <a:rPr sz="2800" spc="-20" dirty="0">
                <a:latin typeface="Calibri"/>
                <a:cs typeface="Calibri"/>
              </a:rPr>
              <a:t>vetor </a:t>
            </a:r>
            <a:r>
              <a:rPr sz="2800" spc="-5" dirty="0">
                <a:latin typeface="Calibri"/>
                <a:cs typeface="Calibri"/>
              </a:rPr>
              <a:t>e </a:t>
            </a:r>
            <a:r>
              <a:rPr sz="2800" spc="-10" dirty="0">
                <a:latin typeface="Calibri"/>
                <a:cs typeface="Calibri"/>
              </a:rPr>
              <a:t>imprima </a:t>
            </a:r>
            <a:r>
              <a:rPr sz="2800" spc="-5" dirty="0">
                <a:latin typeface="Calibri"/>
                <a:cs typeface="Calibri"/>
              </a:rPr>
              <a:t>esse </a:t>
            </a:r>
            <a:r>
              <a:rPr sz="2800" spc="-10" dirty="0">
                <a:latin typeface="Calibri"/>
                <a:cs typeface="Calibri"/>
              </a:rPr>
              <a:t>valor </a:t>
            </a:r>
            <a:r>
              <a:rPr sz="2800" spc="-5" dirty="0">
                <a:latin typeface="Calibri"/>
                <a:cs typeface="Calibri"/>
              </a:rPr>
              <a:t>e </a:t>
            </a:r>
            <a:r>
              <a:rPr sz="2800" spc="-10" dirty="0">
                <a:latin typeface="Calibri"/>
                <a:cs typeface="Calibri"/>
              </a:rPr>
              <a:t>seu índice </a:t>
            </a:r>
            <a:r>
              <a:rPr sz="2800" spc="-5" dirty="0">
                <a:latin typeface="Calibri"/>
                <a:cs typeface="Calibri"/>
              </a:rPr>
              <a:t>no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vetor.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00000"/>
              </a:buClr>
              <a:buFont typeface="Calibri"/>
              <a:buAutoNum type="arabicParenR" startAt="6"/>
            </a:pPr>
            <a:endParaRPr sz="3850">
              <a:latin typeface="Calibri"/>
              <a:cs typeface="Calibri"/>
            </a:endParaRPr>
          </a:p>
          <a:p>
            <a:pPr marL="12700" marR="261620" algn="just">
              <a:lnSpc>
                <a:spcPct val="100000"/>
              </a:lnSpc>
              <a:buClr>
                <a:srgbClr val="C00000"/>
              </a:buClr>
              <a:buAutoNum type="arabicParenR" startAt="6"/>
              <a:tabLst>
                <a:tab pos="383540" algn="l"/>
              </a:tabLst>
            </a:pPr>
            <a:r>
              <a:rPr sz="2800" spc="-30" dirty="0">
                <a:latin typeface="Calibri"/>
                <a:cs typeface="Calibri"/>
              </a:rPr>
              <a:t>Refaça </a:t>
            </a:r>
            <a:r>
              <a:rPr sz="2800" spc="-5" dirty="0">
                <a:latin typeface="Calibri"/>
                <a:cs typeface="Calibri"/>
              </a:rPr>
              <a:t>o </a:t>
            </a:r>
            <a:r>
              <a:rPr sz="2800" spc="-20" dirty="0">
                <a:latin typeface="Calibri"/>
                <a:cs typeface="Calibri"/>
              </a:rPr>
              <a:t>exercício </a:t>
            </a:r>
            <a:r>
              <a:rPr sz="2800" spc="-15" dirty="0">
                <a:latin typeface="Calibri"/>
                <a:cs typeface="Calibri"/>
              </a:rPr>
              <a:t>anterior </a:t>
            </a:r>
            <a:r>
              <a:rPr sz="2800" spc="-5" dirty="0">
                <a:latin typeface="Calibri"/>
                <a:cs typeface="Calibri"/>
              </a:rPr>
              <a:t>criando </a:t>
            </a:r>
            <a:r>
              <a:rPr sz="2800" spc="-10" dirty="0">
                <a:latin typeface="Calibri"/>
                <a:cs typeface="Calibri"/>
              </a:rPr>
              <a:t>um </a:t>
            </a:r>
            <a:r>
              <a:rPr sz="2800" spc="-20" dirty="0">
                <a:latin typeface="Calibri"/>
                <a:cs typeface="Calibri"/>
              </a:rPr>
              <a:t>procedimento  </a:t>
            </a:r>
            <a:r>
              <a:rPr sz="2800" spc="-10" dirty="0">
                <a:latin typeface="Calibri"/>
                <a:cs typeface="Calibri"/>
              </a:rPr>
              <a:t>que receba </a:t>
            </a:r>
            <a:r>
              <a:rPr sz="2800" spc="-15" dirty="0">
                <a:latin typeface="Calibri"/>
                <a:cs typeface="Calibri"/>
              </a:rPr>
              <a:t>como </a:t>
            </a:r>
            <a:r>
              <a:rPr sz="2800" spc="-20" dirty="0">
                <a:latin typeface="Calibri"/>
                <a:cs typeface="Calibri"/>
              </a:rPr>
              <a:t>parâmetro </a:t>
            </a:r>
            <a:r>
              <a:rPr sz="2800" spc="-5" dirty="0">
                <a:latin typeface="Calibri"/>
                <a:cs typeface="Calibri"/>
              </a:rPr>
              <a:t>o </a:t>
            </a:r>
            <a:r>
              <a:rPr sz="2800" spc="-20" dirty="0">
                <a:latin typeface="Calibri"/>
                <a:cs typeface="Calibri"/>
              </a:rPr>
              <a:t>vetor </a:t>
            </a:r>
            <a:r>
              <a:rPr sz="2800" spc="-5" dirty="0">
                <a:latin typeface="Calibri"/>
                <a:cs typeface="Calibri"/>
              </a:rPr>
              <a:t>e </a:t>
            </a:r>
            <a:r>
              <a:rPr sz="2800" spc="-10" dirty="0">
                <a:latin typeface="Calibri"/>
                <a:cs typeface="Calibri"/>
              </a:rPr>
              <a:t>imprima </a:t>
            </a:r>
            <a:r>
              <a:rPr sz="2800" spc="-5" dirty="0">
                <a:latin typeface="Calibri"/>
                <a:cs typeface="Calibri"/>
              </a:rPr>
              <a:t>o menor  </a:t>
            </a:r>
            <a:r>
              <a:rPr sz="2800" spc="-10" dirty="0">
                <a:latin typeface="Calibri"/>
                <a:cs typeface="Calibri"/>
              </a:rPr>
              <a:t>valor </a:t>
            </a:r>
            <a:r>
              <a:rPr sz="2800" spc="-5" dirty="0">
                <a:latin typeface="Calibri"/>
                <a:cs typeface="Calibri"/>
              </a:rPr>
              <a:t>e seu </a:t>
            </a:r>
            <a:r>
              <a:rPr sz="2800" spc="-10" dirty="0">
                <a:latin typeface="Calibri"/>
                <a:cs typeface="Calibri"/>
              </a:rPr>
              <a:t>índice </a:t>
            </a:r>
            <a:r>
              <a:rPr sz="2800" spc="-5" dirty="0">
                <a:latin typeface="Calibri"/>
                <a:cs typeface="Calibri"/>
              </a:rPr>
              <a:t>no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vetor.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0672" y="1555242"/>
            <a:ext cx="39306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0" dirty="0">
                <a:latin typeface="Calibri"/>
                <a:cs typeface="Calibri"/>
              </a:rPr>
              <a:t>Vetores</a:t>
            </a:r>
            <a:r>
              <a:rPr sz="4000" spc="-6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Numéricos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83866" y="2934969"/>
            <a:ext cx="2598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888888"/>
                </a:solidFill>
                <a:latin typeface="Calibri"/>
                <a:cs typeface="Calibri"/>
              </a:rPr>
              <a:t>Aula </a:t>
            </a:r>
            <a:r>
              <a:rPr sz="2800" spc="-5" dirty="0">
                <a:solidFill>
                  <a:srgbClr val="888888"/>
                </a:solidFill>
                <a:latin typeface="Calibri"/>
                <a:cs typeface="Calibri"/>
              </a:rPr>
              <a:t>de</a:t>
            </a:r>
            <a:r>
              <a:rPr sz="28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888888"/>
                </a:solidFill>
                <a:latin typeface="Calibri"/>
                <a:cs typeface="Calibri"/>
              </a:rPr>
              <a:t>Exercícios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3951" y="6165850"/>
            <a:ext cx="576580" cy="376555"/>
          </a:xfrm>
          <a:custGeom>
            <a:avLst/>
            <a:gdLst/>
            <a:ahLst/>
            <a:cxnLst/>
            <a:rect l="l" t="t" r="r" b="b"/>
            <a:pathLst>
              <a:path w="576579" h="376554">
                <a:moveTo>
                  <a:pt x="576262" y="0"/>
                </a:moveTo>
                <a:lnTo>
                  <a:pt x="0" y="0"/>
                </a:lnTo>
                <a:lnTo>
                  <a:pt x="0" y="376237"/>
                </a:lnTo>
                <a:lnTo>
                  <a:pt x="576262" y="376237"/>
                </a:lnTo>
                <a:lnTo>
                  <a:pt x="5762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00973" y="6446122"/>
            <a:ext cx="3327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104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00973" y="6446122"/>
            <a:ext cx="3327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105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52068" y="1175067"/>
            <a:ext cx="8413115" cy="371221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447040" indent="-43434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446405" algn="l"/>
                <a:tab pos="447040" algn="l"/>
              </a:tabLst>
            </a:pPr>
            <a:r>
              <a:rPr sz="3200" dirty="0">
                <a:latin typeface="Calibri"/>
                <a:cs typeface="Calibri"/>
              </a:rPr>
              <a:t>O </a:t>
            </a:r>
            <a:r>
              <a:rPr sz="3200" spc="-20" dirty="0">
                <a:latin typeface="Calibri"/>
                <a:cs typeface="Calibri"/>
              </a:rPr>
              <a:t>vetor </a:t>
            </a:r>
            <a:r>
              <a:rPr sz="3200" dirty="0">
                <a:latin typeface="Calibri"/>
                <a:cs typeface="Calibri"/>
              </a:rPr>
              <a:t>é uma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estrutura:</a:t>
            </a:r>
            <a:endParaRPr sz="3200">
              <a:latin typeface="Calibri"/>
              <a:cs typeface="Calibri"/>
            </a:endParaRPr>
          </a:p>
          <a:p>
            <a:pPr marL="1505585" lvl="1" indent="-59499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1505585" algn="l"/>
                <a:tab pos="1506220" algn="l"/>
              </a:tabLst>
            </a:pPr>
            <a:r>
              <a:rPr sz="2800" spc="-10" dirty="0">
                <a:latin typeface="Calibri"/>
                <a:cs typeface="Calibri"/>
              </a:rPr>
              <a:t>Homogênea</a:t>
            </a:r>
            <a:endParaRPr sz="2800">
              <a:latin typeface="Calibri"/>
              <a:cs typeface="Calibri"/>
            </a:endParaRPr>
          </a:p>
          <a:p>
            <a:pPr marL="1505585" lvl="1" indent="-59499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1505585" algn="l"/>
                <a:tab pos="1506220" algn="l"/>
              </a:tabLst>
            </a:pPr>
            <a:r>
              <a:rPr sz="2800" spc="-20" dirty="0">
                <a:latin typeface="Calibri"/>
                <a:cs typeface="Calibri"/>
              </a:rPr>
              <a:t>Estática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900">
              <a:latin typeface="Calibri"/>
              <a:cs typeface="Calibri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47040" algn="l"/>
              </a:tabLst>
            </a:pPr>
            <a:r>
              <a:rPr dirty="0"/>
              <a:t>	</a:t>
            </a:r>
            <a:r>
              <a:rPr sz="3200" spc="-60" dirty="0">
                <a:latin typeface="Calibri"/>
                <a:cs typeface="Calibri"/>
              </a:rPr>
              <a:t>Todas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10" dirty="0">
                <a:latin typeface="Calibri"/>
                <a:cs typeface="Calibri"/>
              </a:rPr>
              <a:t>componentes </a:t>
            </a:r>
            <a:r>
              <a:rPr sz="3200" spc="-5" dirty="0">
                <a:latin typeface="Calibri"/>
                <a:cs typeface="Calibri"/>
              </a:rPr>
              <a:t>são de </a:t>
            </a:r>
            <a:r>
              <a:rPr sz="3200" spc="5" dirty="0">
                <a:latin typeface="Calibri"/>
                <a:cs typeface="Calibri"/>
              </a:rPr>
              <a:t>um </a:t>
            </a:r>
            <a:r>
              <a:rPr sz="3200" spc="-5" dirty="0">
                <a:latin typeface="Calibri"/>
                <a:cs typeface="Calibri"/>
              </a:rPr>
              <a:t>mesmo </a:t>
            </a:r>
            <a:r>
              <a:rPr sz="3200" dirty="0">
                <a:latin typeface="Calibri"/>
                <a:cs typeface="Calibri"/>
              </a:rPr>
              <a:t>tipo e  </a:t>
            </a:r>
            <a:r>
              <a:rPr sz="3200" spc="-5" dirty="0">
                <a:latin typeface="Calibri"/>
                <a:cs typeface="Calibri"/>
              </a:rPr>
              <a:t>seu tamanho permanece </a:t>
            </a:r>
            <a:r>
              <a:rPr sz="3200" dirty="0">
                <a:latin typeface="Calibri"/>
                <a:cs typeface="Calibri"/>
              </a:rPr>
              <a:t>o mesmo </a:t>
            </a:r>
            <a:r>
              <a:rPr sz="3200" spc="-20" dirty="0">
                <a:latin typeface="Calibri"/>
                <a:cs typeface="Calibri"/>
              </a:rPr>
              <a:t>durante  </a:t>
            </a:r>
            <a:r>
              <a:rPr sz="3200" spc="-15" dirty="0">
                <a:latin typeface="Calibri"/>
                <a:cs typeface="Calibri"/>
              </a:rPr>
              <a:t>toda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20" dirty="0">
                <a:latin typeface="Calibri"/>
                <a:cs typeface="Calibri"/>
              </a:rPr>
              <a:t>execução </a:t>
            </a:r>
            <a:r>
              <a:rPr sz="3200" spc="-5" dirty="0">
                <a:latin typeface="Calibri"/>
                <a:cs typeface="Calibri"/>
              </a:rPr>
              <a:t>do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programa.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63646" y="186944"/>
            <a:ext cx="12623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65" dirty="0"/>
              <a:t>V</a:t>
            </a:r>
            <a:r>
              <a:rPr sz="3200" dirty="0"/>
              <a:t>e</a:t>
            </a:r>
            <a:r>
              <a:rPr sz="3200" spc="-50" dirty="0"/>
              <a:t>t</a:t>
            </a:r>
            <a:r>
              <a:rPr sz="3200" spc="-5" dirty="0"/>
              <a:t>or</a:t>
            </a:r>
            <a:r>
              <a:rPr sz="3200" spc="5" dirty="0"/>
              <a:t>e</a:t>
            </a:r>
            <a:r>
              <a:rPr sz="3200" dirty="0"/>
              <a:t>s</a:t>
            </a:r>
            <a:endParaRPr sz="320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030986"/>
            <a:ext cx="8300720" cy="32283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marR="747395" indent="-342900">
              <a:lnSpc>
                <a:spcPts val="2480"/>
              </a:lnSpc>
              <a:spcBef>
                <a:spcPts val="4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300" dirty="0">
                <a:latin typeface="Calibri"/>
                <a:cs typeface="Calibri"/>
              </a:rPr>
              <a:t>A </a:t>
            </a:r>
            <a:r>
              <a:rPr sz="2300" spc="-25" dirty="0">
                <a:latin typeface="Calibri"/>
                <a:cs typeface="Calibri"/>
              </a:rPr>
              <a:t>sintaxe </a:t>
            </a:r>
            <a:r>
              <a:rPr sz="2300" dirty="0">
                <a:latin typeface="Calibri"/>
                <a:cs typeface="Calibri"/>
              </a:rPr>
              <a:t>em </a:t>
            </a:r>
            <a:r>
              <a:rPr sz="2300" spc="-5" dirty="0">
                <a:latin typeface="Calibri"/>
                <a:cs typeface="Calibri"/>
              </a:rPr>
              <a:t>C# </a:t>
            </a:r>
            <a:r>
              <a:rPr sz="2300" spc="-15" dirty="0">
                <a:latin typeface="Calibri"/>
                <a:cs typeface="Calibri"/>
              </a:rPr>
              <a:t>para </a:t>
            </a:r>
            <a:r>
              <a:rPr sz="2300" spc="-10" dirty="0">
                <a:latin typeface="Calibri"/>
                <a:cs typeface="Calibri"/>
              </a:rPr>
              <a:t>declaração </a:t>
            </a:r>
            <a:r>
              <a:rPr sz="2300" dirty="0">
                <a:latin typeface="Calibri"/>
                <a:cs typeface="Calibri"/>
              </a:rPr>
              <a:t>de </a:t>
            </a:r>
            <a:r>
              <a:rPr sz="2300" spc="-15" dirty="0">
                <a:latin typeface="Calibri"/>
                <a:cs typeface="Calibri"/>
              </a:rPr>
              <a:t>variável </a:t>
            </a:r>
            <a:r>
              <a:rPr sz="2300" spc="-5" dirty="0">
                <a:latin typeface="Calibri"/>
                <a:cs typeface="Calibri"/>
              </a:rPr>
              <a:t>do </a:t>
            </a:r>
            <a:r>
              <a:rPr sz="2300" dirty="0">
                <a:latin typeface="Calibri"/>
                <a:cs typeface="Calibri"/>
              </a:rPr>
              <a:t>tipo </a:t>
            </a:r>
            <a:r>
              <a:rPr sz="2300" spc="-15" dirty="0">
                <a:latin typeface="Calibri"/>
                <a:cs typeface="Calibri"/>
              </a:rPr>
              <a:t>vetor </a:t>
            </a:r>
            <a:r>
              <a:rPr sz="2300" dirty="0">
                <a:latin typeface="Calibri"/>
                <a:cs typeface="Calibri"/>
              </a:rPr>
              <a:t>é a  </a:t>
            </a:r>
            <a:r>
              <a:rPr sz="2300" spc="-10" dirty="0">
                <a:latin typeface="Calibri"/>
                <a:cs typeface="Calibri"/>
              </a:rPr>
              <a:t>seguinte: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00">
              <a:latin typeface="Calibri"/>
              <a:cs typeface="Calibri"/>
            </a:endParaRPr>
          </a:p>
          <a:p>
            <a:pPr marL="666750">
              <a:lnSpc>
                <a:spcPct val="100000"/>
              </a:lnSpc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tipoPrimitivo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2000" spc="-5" dirty="0">
                <a:latin typeface="Courier New"/>
                <a:cs typeface="Courier New"/>
              </a:rPr>
              <a:t>identificador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new</a:t>
            </a:r>
            <a:r>
              <a:rPr sz="2000" b="1" spc="2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tipo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000" spc="-5" dirty="0">
                <a:solidFill>
                  <a:srgbClr val="EF00EF"/>
                </a:solidFill>
                <a:latin typeface="Courier New"/>
                <a:cs typeface="Courier New"/>
              </a:rPr>
              <a:t>TAMANHO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20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19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300" spc="-10" dirty="0">
                <a:latin typeface="Calibri"/>
                <a:cs typeface="Calibri"/>
              </a:rPr>
              <a:t>Exemplo: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 marL="1200150">
              <a:lnSpc>
                <a:spcPct val="100000"/>
              </a:lnSpc>
              <a:spcBef>
                <a:spcPts val="1660"/>
              </a:spcBef>
            </a:pPr>
            <a:r>
              <a:rPr sz="2400" spc="-5" dirty="0">
                <a:solidFill>
                  <a:srgbClr val="7E7E7E"/>
                </a:solidFill>
                <a:latin typeface="Courier New"/>
                <a:cs typeface="Courier New"/>
              </a:rPr>
              <a:t>// </a:t>
            </a:r>
            <a:r>
              <a:rPr sz="2400" spc="-10" dirty="0">
                <a:solidFill>
                  <a:srgbClr val="7E7E7E"/>
                </a:solidFill>
                <a:latin typeface="Courier New"/>
                <a:cs typeface="Courier New"/>
              </a:rPr>
              <a:t>vetor </a:t>
            </a:r>
            <a:r>
              <a:rPr sz="2400" spc="-5" dirty="0">
                <a:solidFill>
                  <a:srgbClr val="7E7E7E"/>
                </a:solidFill>
                <a:latin typeface="Courier New"/>
                <a:cs typeface="Courier New"/>
              </a:rPr>
              <a:t>com </a:t>
            </a:r>
            <a:r>
              <a:rPr sz="2400" dirty="0">
                <a:solidFill>
                  <a:srgbClr val="7E7E7E"/>
                </a:solidFill>
                <a:latin typeface="Courier New"/>
                <a:cs typeface="Courier New"/>
              </a:rPr>
              <a:t>5 </a:t>
            </a:r>
            <a:r>
              <a:rPr sz="2400" spc="-10" dirty="0">
                <a:solidFill>
                  <a:srgbClr val="7E7E7E"/>
                </a:solidFill>
                <a:latin typeface="Courier New"/>
                <a:cs typeface="Courier New"/>
              </a:rPr>
              <a:t>elementos </a:t>
            </a:r>
            <a:r>
              <a:rPr sz="2400" spc="-5" dirty="0">
                <a:solidFill>
                  <a:srgbClr val="7E7E7E"/>
                </a:solidFill>
                <a:latin typeface="Courier New"/>
                <a:cs typeface="Courier New"/>
              </a:rPr>
              <a:t>do </a:t>
            </a:r>
            <a:r>
              <a:rPr sz="2400" spc="-10" dirty="0">
                <a:solidFill>
                  <a:srgbClr val="7E7E7E"/>
                </a:solidFill>
                <a:latin typeface="Courier New"/>
                <a:cs typeface="Courier New"/>
              </a:rPr>
              <a:t>tipo</a:t>
            </a:r>
            <a:r>
              <a:rPr sz="2400" spc="-4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Courier New"/>
                <a:cs typeface="Courier New"/>
              </a:rPr>
              <a:t>int</a:t>
            </a:r>
            <a:endParaRPr sz="2400">
              <a:latin typeface="Courier New"/>
              <a:cs typeface="Courier New"/>
            </a:endParaRPr>
          </a:p>
          <a:p>
            <a:pPr marL="1200150">
              <a:lnSpc>
                <a:spcPct val="100000"/>
              </a:lnSpc>
            </a:pP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2400" spc="-10" dirty="0">
                <a:latin typeface="Courier New"/>
                <a:cs typeface="Courier New"/>
              </a:rPr>
              <a:t>dados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400" b="1" spc="-10" dirty="0">
                <a:solidFill>
                  <a:srgbClr val="00009F"/>
                </a:solidFill>
                <a:latin typeface="Courier New"/>
                <a:cs typeface="Courier New"/>
              </a:rPr>
              <a:t>new</a:t>
            </a:r>
            <a:r>
              <a:rPr sz="2400" b="1" spc="-2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5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38176"/>
            <a:ext cx="3602354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" dirty="0">
                <a:solidFill>
                  <a:srgbClr val="4D4D4D"/>
                </a:solidFill>
              </a:rPr>
              <a:t>Vetores:</a:t>
            </a:r>
            <a:r>
              <a:rPr sz="3500" spc="-50" dirty="0">
                <a:solidFill>
                  <a:srgbClr val="4D4D4D"/>
                </a:solidFill>
              </a:rPr>
              <a:t> </a:t>
            </a:r>
            <a:r>
              <a:rPr sz="3500" spc="-5" dirty="0">
                <a:solidFill>
                  <a:srgbClr val="4D4D4D"/>
                </a:solidFill>
              </a:rPr>
              <a:t>declaração</a:t>
            </a:r>
            <a:endParaRPr sz="3500"/>
          </a:p>
        </p:txBody>
      </p:sp>
      <p:sp>
        <p:nvSpPr>
          <p:cNvPr id="4" name="object 4"/>
          <p:cNvSpPr/>
          <p:nvPr/>
        </p:nvSpPr>
        <p:spPr>
          <a:xfrm>
            <a:off x="1763776" y="4554537"/>
            <a:ext cx="5616575" cy="1901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00973" y="6446122"/>
            <a:ext cx="3327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106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8300973" y="6446122"/>
            <a:ext cx="3327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107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29590" y="1026413"/>
            <a:ext cx="7638415" cy="121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Cada </a:t>
            </a:r>
            <a:r>
              <a:rPr sz="2600" dirty="0">
                <a:latin typeface="Calibri"/>
                <a:cs typeface="Calibri"/>
              </a:rPr>
              <a:t>um </a:t>
            </a:r>
            <a:r>
              <a:rPr sz="2600" spc="-5" dirty="0">
                <a:latin typeface="Calibri"/>
                <a:cs typeface="Calibri"/>
              </a:rPr>
              <a:t>dos elementos de </a:t>
            </a:r>
            <a:r>
              <a:rPr sz="2600" dirty="0">
                <a:latin typeface="Calibri"/>
                <a:cs typeface="Calibri"/>
              </a:rPr>
              <a:t>um </a:t>
            </a:r>
            <a:r>
              <a:rPr sz="2600" spc="-15" dirty="0">
                <a:latin typeface="Calibri"/>
                <a:cs typeface="Calibri"/>
              </a:rPr>
              <a:t>vetor </a:t>
            </a:r>
            <a:r>
              <a:rPr sz="2600" dirty="0">
                <a:latin typeface="Calibri"/>
                <a:cs typeface="Calibri"/>
              </a:rPr>
              <a:t>é </a:t>
            </a:r>
            <a:r>
              <a:rPr sz="2600" spc="-15" dirty="0">
                <a:latin typeface="Calibri"/>
                <a:cs typeface="Calibri"/>
              </a:rPr>
              <a:t>referenciado  </a:t>
            </a:r>
            <a:r>
              <a:rPr sz="2600" spc="-5" dirty="0">
                <a:latin typeface="Calibri"/>
                <a:cs typeface="Calibri"/>
              </a:rPr>
              <a:t>individualmente por </a:t>
            </a:r>
            <a:r>
              <a:rPr sz="2600" dirty="0">
                <a:latin typeface="Calibri"/>
                <a:cs typeface="Calibri"/>
              </a:rPr>
              <a:t>meio </a:t>
            </a:r>
            <a:r>
              <a:rPr sz="2600" spc="-5" dirty="0">
                <a:latin typeface="Calibri"/>
                <a:cs typeface="Calibri"/>
              </a:rPr>
              <a:t>de </a:t>
            </a:r>
            <a:r>
              <a:rPr sz="2600" dirty="0">
                <a:latin typeface="Calibri"/>
                <a:cs typeface="Calibri"/>
              </a:rPr>
              <a:t>um </a:t>
            </a:r>
            <a:r>
              <a:rPr sz="2600" spc="-10" dirty="0">
                <a:latin typeface="Calibri"/>
                <a:cs typeface="Calibri"/>
              </a:rPr>
              <a:t>número inteiro</a:t>
            </a:r>
            <a:r>
              <a:rPr sz="2600" spc="-1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entre  colchetes </a:t>
            </a:r>
            <a:r>
              <a:rPr sz="2600" dirty="0">
                <a:latin typeface="Calibri"/>
                <a:cs typeface="Calibri"/>
              </a:rPr>
              <a:t>após o </a:t>
            </a:r>
            <a:r>
              <a:rPr sz="2600" spc="-5" dirty="0">
                <a:latin typeface="Calibri"/>
                <a:cs typeface="Calibri"/>
              </a:rPr>
              <a:t>nome do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60" dirty="0">
                <a:latin typeface="Calibri"/>
                <a:cs typeface="Calibri"/>
              </a:rPr>
              <a:t>vetor.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590" y="3693312"/>
            <a:ext cx="2286635" cy="153162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spc="-15" dirty="0">
                <a:latin typeface="Calibri"/>
                <a:cs typeface="Calibri"/>
              </a:rPr>
              <a:t>Exemplos:</a:t>
            </a:r>
            <a:endParaRPr sz="1900">
              <a:latin typeface="Calibri"/>
              <a:cs typeface="Calibri"/>
            </a:endParaRPr>
          </a:p>
          <a:p>
            <a:pPr marL="706120">
              <a:lnSpc>
                <a:spcPct val="100000"/>
              </a:lnSpc>
              <a:spcBef>
                <a:spcPts val="680"/>
              </a:spcBef>
            </a:pPr>
            <a:r>
              <a:rPr sz="1900" spc="-5" dirty="0">
                <a:latin typeface="Calibri"/>
                <a:cs typeface="Calibri"/>
              </a:rPr>
              <a:t>X =</a:t>
            </a:r>
            <a:r>
              <a:rPr sz="1900" spc="-8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valores[1];</a:t>
            </a:r>
            <a:endParaRPr sz="1900">
              <a:latin typeface="Calibri"/>
              <a:cs typeface="Calibri"/>
            </a:endParaRPr>
          </a:p>
          <a:p>
            <a:pPr marL="706120">
              <a:lnSpc>
                <a:spcPct val="100000"/>
              </a:lnSpc>
              <a:spcBef>
                <a:spcPts val="690"/>
              </a:spcBef>
            </a:pPr>
            <a:r>
              <a:rPr sz="1900" spc="-5" dirty="0">
                <a:latin typeface="Calibri"/>
                <a:cs typeface="Calibri"/>
              </a:rPr>
              <a:t>Y =</a:t>
            </a:r>
            <a:r>
              <a:rPr sz="1900" spc="-8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valores[4];</a:t>
            </a:r>
            <a:endParaRPr sz="1900">
              <a:latin typeface="Calibri"/>
              <a:cs typeface="Calibri"/>
            </a:endParaRPr>
          </a:p>
          <a:p>
            <a:pPr marL="706120">
              <a:lnSpc>
                <a:spcPct val="100000"/>
              </a:lnSpc>
              <a:spcBef>
                <a:spcPts val="685"/>
              </a:spcBef>
            </a:pPr>
            <a:r>
              <a:rPr sz="1900" spc="-10" dirty="0">
                <a:latin typeface="Calibri"/>
                <a:cs typeface="Calibri"/>
              </a:rPr>
              <a:t>valores[0] </a:t>
            </a:r>
            <a:r>
              <a:rPr sz="1900" spc="-5" dirty="0">
                <a:latin typeface="Calibri"/>
                <a:cs typeface="Calibri"/>
              </a:rPr>
              <a:t>=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3.2;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0245" y="4069774"/>
            <a:ext cx="5116195" cy="115506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785"/>
              </a:spcBef>
            </a:pP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//atribui 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a x o 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valor 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da 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posição 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1 do 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vetor</a:t>
            </a:r>
            <a:r>
              <a:rPr sz="1900" spc="6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valores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//atribui 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a x o 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valor 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da 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posição 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4 do 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vetor</a:t>
            </a:r>
            <a:r>
              <a:rPr sz="1900" spc="6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valores</a:t>
            </a:r>
            <a:endParaRPr sz="1900">
              <a:latin typeface="Calibri"/>
              <a:cs typeface="Calibri"/>
            </a:endParaRPr>
          </a:p>
          <a:p>
            <a:pPr marL="36830">
              <a:lnSpc>
                <a:spcPct val="100000"/>
              </a:lnSpc>
              <a:spcBef>
                <a:spcPts val="685"/>
              </a:spcBef>
            </a:pP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// a 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posição </a:t>
            </a:r>
            <a:r>
              <a:rPr sz="1900" spc="-25" dirty="0">
                <a:solidFill>
                  <a:srgbClr val="7E7E7E"/>
                </a:solidFill>
                <a:latin typeface="Calibri"/>
                <a:cs typeface="Calibri"/>
              </a:rPr>
              <a:t>zero 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do </a:t>
            </a:r>
            <a:r>
              <a:rPr sz="1900" spc="-20" dirty="0">
                <a:solidFill>
                  <a:srgbClr val="7E7E7E"/>
                </a:solidFill>
                <a:latin typeface="Calibri"/>
                <a:cs typeface="Calibri"/>
              </a:rPr>
              <a:t>vetor 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valores 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recebe 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o 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valor</a:t>
            </a:r>
            <a:r>
              <a:rPr sz="1900" spc="16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3.2</a:t>
            </a:r>
            <a:endParaRPr sz="19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868739" y="3235807"/>
          <a:ext cx="3970020" cy="5289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8190"/>
                <a:gridCol w="770890"/>
                <a:gridCol w="783590"/>
                <a:gridCol w="835025"/>
                <a:gridCol w="822325"/>
              </a:tblGrid>
              <a:tr h="528916"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b="1" spc="-10" dirty="0">
                          <a:solidFill>
                            <a:srgbClr val="FF0000"/>
                          </a:solidFill>
                          <a:latin typeface="Arial Narrow"/>
                          <a:cs typeface="Arial Narrow"/>
                        </a:rPr>
                        <a:t>3.6</a:t>
                      </a:r>
                      <a:endParaRPr sz="1600">
                        <a:latin typeface="Arial Narrow"/>
                        <a:cs typeface="Arial Narrow"/>
                      </a:endParaRPr>
                    </a:p>
                  </a:txBody>
                  <a:tcPr marL="0" marR="0" marT="222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10" dirty="0">
                          <a:solidFill>
                            <a:srgbClr val="FF0000"/>
                          </a:solidFill>
                          <a:latin typeface="Arial Narrow"/>
                          <a:cs typeface="Arial Narrow"/>
                        </a:rPr>
                        <a:t>2.7</a:t>
                      </a:r>
                      <a:endParaRPr sz="1600">
                        <a:latin typeface="Arial Narrow"/>
                        <a:cs typeface="Arial Narrow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b="1" spc="-10" dirty="0">
                          <a:solidFill>
                            <a:srgbClr val="FF0000"/>
                          </a:solidFill>
                          <a:latin typeface="Arial Narrow"/>
                          <a:cs typeface="Arial Narrow"/>
                        </a:rPr>
                        <a:t>4.2</a:t>
                      </a:r>
                      <a:endParaRPr sz="1600">
                        <a:latin typeface="Arial Narrow"/>
                        <a:cs typeface="Arial Narrow"/>
                      </a:endParaRPr>
                    </a:p>
                  </a:txBody>
                  <a:tcPr marL="0" marR="0" marT="222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10" dirty="0">
                          <a:solidFill>
                            <a:srgbClr val="FF0000"/>
                          </a:solidFill>
                          <a:latin typeface="Arial Narrow"/>
                          <a:cs typeface="Arial Narrow"/>
                        </a:rPr>
                        <a:t>7.9</a:t>
                      </a:r>
                      <a:endParaRPr sz="1600">
                        <a:latin typeface="Arial Narrow"/>
                        <a:cs typeface="Arial Narrow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b="1" spc="-10" dirty="0">
                          <a:solidFill>
                            <a:srgbClr val="FF0000"/>
                          </a:solidFill>
                          <a:latin typeface="Arial Narrow"/>
                          <a:cs typeface="Arial Narrow"/>
                        </a:rPr>
                        <a:t>1.2</a:t>
                      </a:r>
                      <a:endParaRPr sz="1600">
                        <a:latin typeface="Arial Narrow"/>
                        <a:cs typeface="Arial Narrow"/>
                      </a:endParaRPr>
                    </a:p>
                  </a:txBody>
                  <a:tcPr marL="0" marR="0" marT="222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171189" y="2816479"/>
            <a:ext cx="1181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Narrow"/>
                <a:cs typeface="Arial Narrow"/>
              </a:rPr>
              <a:t>0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97629" y="2769235"/>
            <a:ext cx="1181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Narrow"/>
                <a:cs typeface="Arial Narrow"/>
              </a:rPr>
              <a:t>1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07382" y="2769235"/>
            <a:ext cx="1181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Narrow"/>
                <a:cs typeface="Arial Narrow"/>
              </a:rPr>
              <a:t>2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17641" y="2788157"/>
            <a:ext cx="1181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Narrow"/>
                <a:cs typeface="Arial Narrow"/>
              </a:rPr>
              <a:t>3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27394" y="2770377"/>
            <a:ext cx="1181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Narrow"/>
                <a:cs typeface="Arial Narrow"/>
              </a:rPr>
              <a:t>4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85569" y="3231845"/>
            <a:ext cx="6813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latin typeface="Arial Narrow"/>
                <a:cs typeface="Arial Narrow"/>
              </a:rPr>
              <a:t>va</a:t>
            </a:r>
            <a:r>
              <a:rPr sz="1800" b="1" i="1" dirty="0">
                <a:latin typeface="Arial Narrow"/>
                <a:cs typeface="Arial Narrow"/>
              </a:rPr>
              <a:t>l</a:t>
            </a:r>
            <a:r>
              <a:rPr sz="1800" b="1" i="1" spc="-10" dirty="0">
                <a:latin typeface="Arial Narrow"/>
                <a:cs typeface="Arial Narrow"/>
              </a:rPr>
              <a:t>o</a:t>
            </a:r>
            <a:r>
              <a:rPr sz="1800" b="1" i="1" dirty="0">
                <a:latin typeface="Arial Narrow"/>
                <a:cs typeface="Arial Narrow"/>
              </a:rPr>
              <a:t>res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91464" y="138176"/>
            <a:ext cx="3964304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" dirty="0">
                <a:solidFill>
                  <a:srgbClr val="4D4D4D"/>
                </a:solidFill>
              </a:rPr>
              <a:t>Vetores:</a:t>
            </a:r>
            <a:r>
              <a:rPr sz="3500" spc="-60" dirty="0">
                <a:solidFill>
                  <a:srgbClr val="4D4D4D"/>
                </a:solidFill>
              </a:rPr>
              <a:t> </a:t>
            </a:r>
            <a:r>
              <a:rPr sz="3500" spc="-5" dirty="0">
                <a:solidFill>
                  <a:srgbClr val="4D4D4D"/>
                </a:solidFill>
              </a:rPr>
              <a:t>manipulação</a:t>
            </a:r>
            <a:endParaRPr sz="350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138176"/>
            <a:ext cx="314960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" dirty="0">
                <a:solidFill>
                  <a:srgbClr val="4D4D4D"/>
                </a:solidFill>
              </a:rPr>
              <a:t>Vetores:</a:t>
            </a:r>
            <a:r>
              <a:rPr sz="3500" spc="-50" dirty="0">
                <a:solidFill>
                  <a:srgbClr val="4D4D4D"/>
                </a:solidFill>
              </a:rPr>
              <a:t> </a:t>
            </a:r>
            <a:r>
              <a:rPr sz="3500" spc="-10" dirty="0">
                <a:solidFill>
                  <a:srgbClr val="4D4D4D"/>
                </a:solidFill>
              </a:rPr>
              <a:t>exemplo</a:t>
            </a:r>
            <a:endParaRPr sz="3500"/>
          </a:p>
        </p:txBody>
      </p:sp>
      <p:sp>
        <p:nvSpPr>
          <p:cNvPr id="3" name="object 3"/>
          <p:cNvSpPr/>
          <p:nvPr/>
        </p:nvSpPr>
        <p:spPr>
          <a:xfrm>
            <a:off x="714375" y="1857375"/>
            <a:ext cx="8429625" cy="4708525"/>
          </a:xfrm>
          <a:custGeom>
            <a:avLst/>
            <a:gdLst/>
            <a:ahLst/>
            <a:cxnLst/>
            <a:rect l="l" t="t" r="r" b="b"/>
            <a:pathLst>
              <a:path w="8429625" h="4708525">
                <a:moveTo>
                  <a:pt x="0" y="4708525"/>
                </a:moveTo>
                <a:lnTo>
                  <a:pt x="8429625" y="4708525"/>
                </a:lnTo>
              </a:path>
              <a:path w="8429625" h="4708525">
                <a:moveTo>
                  <a:pt x="8429625" y="0"/>
                </a:moveTo>
                <a:lnTo>
                  <a:pt x="0" y="0"/>
                </a:lnTo>
                <a:lnTo>
                  <a:pt x="0" y="4708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852881"/>
            <a:ext cx="8818245" cy="5635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latin typeface="Calibri"/>
                <a:cs typeface="Calibri"/>
              </a:rPr>
              <a:t>Leia um </a:t>
            </a:r>
            <a:r>
              <a:rPr sz="2100" spc="-15" dirty="0">
                <a:latin typeface="Calibri"/>
                <a:cs typeface="Calibri"/>
              </a:rPr>
              <a:t>vetor </a:t>
            </a:r>
            <a:r>
              <a:rPr sz="2100" spc="-5" dirty="0">
                <a:latin typeface="Calibri"/>
                <a:cs typeface="Calibri"/>
              </a:rPr>
              <a:t>de </a:t>
            </a:r>
            <a:r>
              <a:rPr sz="2100" dirty="0">
                <a:latin typeface="Calibri"/>
                <a:cs typeface="Calibri"/>
              </a:rPr>
              <a:t>10 </a:t>
            </a:r>
            <a:r>
              <a:rPr sz="2100" spc="-10" dirty="0">
                <a:latin typeface="Calibri"/>
                <a:cs typeface="Calibri"/>
              </a:rPr>
              <a:t>posições </a:t>
            </a:r>
            <a:r>
              <a:rPr sz="2100" spc="-15" dirty="0">
                <a:latin typeface="Calibri"/>
                <a:cs typeface="Calibri"/>
              </a:rPr>
              <a:t>(inteiros) </a:t>
            </a:r>
            <a:r>
              <a:rPr sz="2100" dirty="0">
                <a:latin typeface="Calibri"/>
                <a:cs typeface="Calibri"/>
              </a:rPr>
              <a:t>e imprima-o </a:t>
            </a:r>
            <a:r>
              <a:rPr sz="2100" spc="-5" dirty="0">
                <a:latin typeface="Calibri"/>
                <a:cs typeface="Calibri"/>
              </a:rPr>
              <a:t>na </a:t>
            </a:r>
            <a:r>
              <a:rPr sz="2100" spc="-10" dirty="0">
                <a:latin typeface="Calibri"/>
                <a:cs typeface="Calibri"/>
              </a:rPr>
              <a:t>ordem</a:t>
            </a:r>
            <a:r>
              <a:rPr sz="2100" spc="114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invertida</a:t>
            </a:r>
            <a:endParaRPr sz="21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100" spc="-5" dirty="0">
                <a:latin typeface="Calibri"/>
                <a:cs typeface="Calibri"/>
              </a:rPr>
              <a:t>(da última </a:t>
            </a:r>
            <a:r>
              <a:rPr sz="2100" spc="-15" dirty="0">
                <a:latin typeface="Calibri"/>
                <a:cs typeface="Calibri"/>
              </a:rPr>
              <a:t>para </a:t>
            </a:r>
            <a:r>
              <a:rPr sz="2100" dirty="0">
                <a:latin typeface="Calibri"/>
                <a:cs typeface="Calibri"/>
              </a:rPr>
              <a:t>a </a:t>
            </a:r>
            <a:r>
              <a:rPr sz="2100" spc="-15" dirty="0">
                <a:latin typeface="Calibri"/>
                <a:cs typeface="Calibri"/>
              </a:rPr>
              <a:t>primeira</a:t>
            </a:r>
            <a:r>
              <a:rPr sz="2100" spc="-5" dirty="0">
                <a:latin typeface="Calibri"/>
                <a:cs typeface="Calibri"/>
              </a:rPr>
              <a:t> posição).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Calibri"/>
              <a:cs typeface="Calibri"/>
            </a:endParaRPr>
          </a:p>
          <a:p>
            <a:pPr marL="727075">
              <a:lnSpc>
                <a:spcPct val="100000"/>
              </a:lnSpc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2000" spc="-5" dirty="0">
                <a:latin typeface="Courier New"/>
                <a:cs typeface="Courier New"/>
              </a:rPr>
              <a:t>Main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string[] </a:t>
            </a:r>
            <a:r>
              <a:rPr sz="2000" spc="-5" dirty="0">
                <a:latin typeface="Courier New"/>
                <a:cs typeface="Courier New"/>
              </a:rPr>
              <a:t>args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72707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031875" marR="3510279">
              <a:lnSpc>
                <a:spcPct val="100000"/>
              </a:lnSpc>
              <a:tabLst>
                <a:tab pos="1641475" algn="l"/>
              </a:tabLst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2000" spc="-5" dirty="0">
                <a:latin typeface="Courier New"/>
                <a:cs typeface="Courier New"/>
              </a:rPr>
              <a:t>numeros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new int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000" spc="-5" dirty="0">
                <a:solidFill>
                  <a:srgbClr val="EF00EF"/>
                </a:solidFill>
                <a:latin typeface="Courier New"/>
                <a:cs typeface="Courier New"/>
              </a:rPr>
              <a:t>10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];  </a:t>
            </a: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int	</a:t>
            </a:r>
            <a:r>
              <a:rPr sz="2000" spc="-5" dirty="0">
                <a:latin typeface="Courier New"/>
                <a:cs typeface="Courier New"/>
              </a:rPr>
              <a:t>i;</a:t>
            </a:r>
            <a:endParaRPr sz="2000">
              <a:latin typeface="Courier New"/>
              <a:cs typeface="Courier New"/>
            </a:endParaRPr>
          </a:p>
          <a:p>
            <a:pPr marL="1031875">
              <a:lnSpc>
                <a:spcPct val="100000"/>
              </a:lnSpc>
              <a:tabLst>
                <a:tab pos="1641475" algn="l"/>
              </a:tabLst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for	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latin typeface="Courier New"/>
                <a:cs typeface="Courier New"/>
              </a:rPr>
              <a:t>i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20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2000" spc="-5" dirty="0">
                <a:solidFill>
                  <a:srgbClr val="EF00EF"/>
                </a:solidFill>
                <a:latin typeface="Courier New"/>
                <a:cs typeface="Courier New"/>
              </a:rPr>
              <a:t>10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2000" spc="-5" dirty="0">
                <a:latin typeface="Courier New"/>
                <a:cs typeface="Courier New"/>
              </a:rPr>
              <a:t>i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++)</a:t>
            </a:r>
            <a:endParaRPr sz="2000">
              <a:latin typeface="Courier New"/>
              <a:cs typeface="Courier New"/>
            </a:endParaRPr>
          </a:p>
          <a:p>
            <a:pPr marL="1031875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336675" marR="50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Console.Write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"Digite valor {0}: "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000" spc="-5" dirty="0">
                <a:latin typeface="Courier New"/>
                <a:cs typeface="Courier New"/>
              </a:rPr>
              <a:t>i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2000" spc="-5" dirty="0">
                <a:latin typeface="Courier New"/>
                <a:cs typeface="Courier New"/>
              </a:rPr>
              <a:t>numeros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000" spc="-5" dirty="0">
                <a:latin typeface="Courier New"/>
                <a:cs typeface="Courier New"/>
              </a:rPr>
              <a:t>i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Convert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2000" spc="-5" dirty="0">
                <a:latin typeface="Courier New"/>
                <a:cs typeface="Courier New"/>
              </a:rPr>
              <a:t>ToInt32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latin typeface="Courier New"/>
                <a:cs typeface="Courier New"/>
              </a:rPr>
              <a:t>Console.ReadLine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2000">
              <a:latin typeface="Courier New"/>
              <a:cs typeface="Courier New"/>
            </a:endParaRPr>
          </a:p>
          <a:p>
            <a:pPr marL="1031875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03187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Console.Write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"Vetor na ordem</a:t>
            </a: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invertida:\n"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ourier New"/>
              <a:cs typeface="Courier New"/>
            </a:endParaRPr>
          </a:p>
          <a:p>
            <a:pPr marL="1336675" marR="2291080" indent="-305435">
              <a:lnSpc>
                <a:spcPct val="100000"/>
              </a:lnSpc>
              <a:tabLst>
                <a:tab pos="1641475" algn="l"/>
              </a:tabLst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for	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latin typeface="Courier New"/>
                <a:cs typeface="Courier New"/>
              </a:rPr>
              <a:t>i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EF00EF"/>
                </a:solidFill>
                <a:latin typeface="Courier New"/>
                <a:cs typeface="Courier New"/>
              </a:rPr>
              <a:t>9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2000" spc="-5" dirty="0">
                <a:latin typeface="Courier New"/>
                <a:cs typeface="Courier New"/>
              </a:rPr>
              <a:t>i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&gt;=</a:t>
            </a:r>
            <a:r>
              <a:rPr sz="20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2000" spc="-5" dirty="0">
                <a:latin typeface="Courier New"/>
                <a:cs typeface="Courier New"/>
              </a:rPr>
              <a:t>i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--)  </a:t>
            </a:r>
            <a:r>
              <a:rPr sz="2000" spc="-5" dirty="0">
                <a:latin typeface="Courier New"/>
                <a:cs typeface="Courier New"/>
              </a:rPr>
              <a:t>Console.Write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"{0}\n"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000" spc="-5" dirty="0">
                <a:latin typeface="Courier New"/>
                <a:cs typeface="Courier New"/>
              </a:rPr>
              <a:t>numeros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000" spc="-5" dirty="0">
                <a:latin typeface="Courier New"/>
                <a:cs typeface="Courier New"/>
              </a:rPr>
              <a:t>i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]);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Courier New"/>
              <a:cs typeface="Courier New"/>
            </a:endParaRPr>
          </a:p>
          <a:p>
            <a:pPr marL="727075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00973" y="6446122"/>
            <a:ext cx="3327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108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00973" y="6446122"/>
            <a:ext cx="3327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109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1204340"/>
            <a:ext cx="7559675" cy="3050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9085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Em </a:t>
            </a:r>
            <a:r>
              <a:rPr sz="3200" spc="-5" dirty="0">
                <a:latin typeface="Calibri"/>
                <a:cs typeface="Calibri"/>
              </a:rPr>
              <a:t>C#, </a:t>
            </a:r>
            <a:r>
              <a:rPr sz="3200" spc="-20" dirty="0">
                <a:latin typeface="Calibri"/>
                <a:cs typeface="Calibri"/>
              </a:rPr>
              <a:t>vetores </a:t>
            </a:r>
            <a:r>
              <a:rPr sz="3200" spc="-5" dirty="0">
                <a:latin typeface="Calibri"/>
                <a:cs typeface="Calibri"/>
              </a:rPr>
              <a:t>são passados </a:t>
            </a:r>
            <a:r>
              <a:rPr sz="3200" spc="-10" dirty="0">
                <a:latin typeface="Calibri"/>
                <a:cs typeface="Calibri"/>
              </a:rPr>
              <a:t>sempre </a:t>
            </a:r>
            <a:r>
              <a:rPr sz="3200" spc="-5" dirty="0">
                <a:latin typeface="Calibri"/>
                <a:cs typeface="Calibri"/>
              </a:rPr>
              <a:t>por  </a:t>
            </a:r>
            <a:r>
              <a:rPr sz="3200" spc="-20" dirty="0">
                <a:latin typeface="Calibri"/>
                <a:cs typeface="Calibri"/>
              </a:rPr>
              <a:t>referência.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75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 seja,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5" dirty="0">
                <a:latin typeface="Calibri"/>
                <a:cs typeface="Calibri"/>
              </a:rPr>
              <a:t>modificações </a:t>
            </a:r>
            <a:r>
              <a:rPr sz="3200" spc="-25" dirty="0">
                <a:latin typeface="Calibri"/>
                <a:cs typeface="Calibri"/>
              </a:rPr>
              <a:t>feitas </a:t>
            </a:r>
            <a:r>
              <a:rPr sz="3200" spc="-5" dirty="0">
                <a:latin typeface="Calibri"/>
                <a:cs typeface="Calibri"/>
              </a:rPr>
              <a:t>na </a:t>
            </a:r>
            <a:r>
              <a:rPr sz="3200" spc="-10" dirty="0">
                <a:latin typeface="Calibri"/>
                <a:cs typeface="Calibri"/>
              </a:rPr>
              <a:t>subrotina  </a:t>
            </a:r>
            <a:r>
              <a:rPr sz="3200" spc="-20" dirty="0">
                <a:latin typeface="Calibri"/>
                <a:cs typeface="Calibri"/>
              </a:rPr>
              <a:t>refletem </a:t>
            </a:r>
            <a:r>
              <a:rPr sz="3200" spc="-5" dirty="0">
                <a:latin typeface="Calibri"/>
                <a:cs typeface="Calibri"/>
              </a:rPr>
              <a:t>nos dados do </a:t>
            </a:r>
            <a:r>
              <a:rPr sz="3200" spc="-20" dirty="0">
                <a:latin typeface="Calibri"/>
                <a:cs typeface="Calibri"/>
              </a:rPr>
              <a:t>vetor </a:t>
            </a:r>
            <a:r>
              <a:rPr sz="3200" spc="-5" dirty="0">
                <a:latin typeface="Calibri"/>
                <a:cs typeface="Calibri"/>
              </a:rPr>
              <a:t>passado </a:t>
            </a:r>
            <a:r>
              <a:rPr sz="3200" spc="-10" dirty="0">
                <a:latin typeface="Calibri"/>
                <a:cs typeface="Calibri"/>
              </a:rPr>
              <a:t>como  </a:t>
            </a:r>
            <a:r>
              <a:rPr sz="3200" spc="-15" dirty="0">
                <a:latin typeface="Calibri"/>
                <a:cs typeface="Calibri"/>
              </a:rPr>
              <a:t>parâmetro </a:t>
            </a:r>
            <a:r>
              <a:rPr sz="3200" spc="-5" dirty="0">
                <a:latin typeface="Calibri"/>
                <a:cs typeface="Calibri"/>
              </a:rPr>
              <a:t>pela </a:t>
            </a:r>
            <a:r>
              <a:rPr sz="3200" spc="-10" dirty="0">
                <a:latin typeface="Calibri"/>
                <a:cs typeface="Calibri"/>
              </a:rPr>
              <a:t>função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chamadora.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38176"/>
            <a:ext cx="387794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" dirty="0">
                <a:solidFill>
                  <a:srgbClr val="4D4D4D"/>
                </a:solidFill>
              </a:rPr>
              <a:t>Vetores </a:t>
            </a:r>
            <a:r>
              <a:rPr sz="3500" dirty="0">
                <a:solidFill>
                  <a:srgbClr val="4D4D4D"/>
                </a:solidFill>
              </a:rPr>
              <a:t>e</a:t>
            </a:r>
            <a:r>
              <a:rPr sz="3500" spc="-65" dirty="0">
                <a:solidFill>
                  <a:srgbClr val="4D4D4D"/>
                </a:solidFill>
              </a:rPr>
              <a:t> </a:t>
            </a:r>
            <a:r>
              <a:rPr sz="3500" dirty="0">
                <a:solidFill>
                  <a:srgbClr val="4D4D4D"/>
                </a:solidFill>
              </a:rPr>
              <a:t>Sub-rotinas</a:t>
            </a:r>
            <a:endParaRPr sz="3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68436"/>
            <a:ext cx="5478780" cy="4618355"/>
          </a:xfrm>
          <a:custGeom>
            <a:avLst/>
            <a:gdLst/>
            <a:ahLst/>
            <a:cxnLst/>
            <a:rect l="l" t="t" r="r" b="b"/>
            <a:pathLst>
              <a:path w="5478780" h="4618355">
                <a:moveTo>
                  <a:pt x="0" y="4618101"/>
                </a:moveTo>
                <a:lnTo>
                  <a:pt x="5478526" y="4618101"/>
                </a:lnTo>
                <a:lnTo>
                  <a:pt x="5478526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02741" y="3540269"/>
            <a:ext cx="320040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20"/>
              </a:spcBef>
            </a:pP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0" y="2003247"/>
            <a:ext cx="4813300" cy="4081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7E7E7E"/>
                </a:solidFill>
                <a:latin typeface="Courier New"/>
                <a:cs typeface="Courier New"/>
              </a:rPr>
              <a:t>// </a:t>
            </a:r>
            <a:r>
              <a:rPr sz="1400" spc="-5" dirty="0">
                <a:solidFill>
                  <a:srgbClr val="7E7E7E"/>
                </a:solidFill>
                <a:latin typeface="Courier New"/>
                <a:cs typeface="Courier New"/>
              </a:rPr>
              <a:t>Opcao </a:t>
            </a:r>
            <a:r>
              <a:rPr sz="1400" dirty="0">
                <a:solidFill>
                  <a:srgbClr val="7E7E7E"/>
                </a:solidFill>
                <a:latin typeface="Courier New"/>
                <a:cs typeface="Courier New"/>
              </a:rPr>
              <a:t>1: </a:t>
            </a:r>
            <a:r>
              <a:rPr sz="1400" spc="-5" dirty="0">
                <a:solidFill>
                  <a:srgbClr val="7E7E7E"/>
                </a:solidFill>
                <a:latin typeface="Courier New"/>
                <a:cs typeface="Courier New"/>
              </a:rPr>
              <a:t>le </a:t>
            </a:r>
            <a:r>
              <a:rPr sz="1400" dirty="0">
                <a:solidFill>
                  <a:srgbClr val="7E7E7E"/>
                </a:solidFill>
                <a:latin typeface="Courier New"/>
                <a:cs typeface="Courier New"/>
              </a:rPr>
              <a:t>duas </a:t>
            </a:r>
            <a:r>
              <a:rPr sz="1400" spc="-5" dirty="0">
                <a:solidFill>
                  <a:srgbClr val="7E7E7E"/>
                </a:solidFill>
                <a:latin typeface="Courier New"/>
                <a:cs typeface="Courier New"/>
              </a:rPr>
              <a:t>vezes cada</a:t>
            </a:r>
            <a:r>
              <a:rPr sz="1400" spc="-10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7E7E7E"/>
                </a:solidFill>
                <a:latin typeface="Courier New"/>
                <a:cs typeface="Courier New"/>
              </a:rPr>
              <a:t>valor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400" spc="-5" dirty="0">
                <a:latin typeface="Courier New"/>
                <a:cs typeface="Courier New"/>
              </a:rPr>
              <a:t>Main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[]</a:t>
            </a:r>
            <a:r>
              <a:rPr sz="1400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args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i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10" dirty="0">
                <a:latin typeface="Courier New"/>
                <a:cs typeface="Courier New"/>
              </a:rPr>
              <a:t>cont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400" spc="-10" dirty="0">
                <a:latin typeface="Courier New"/>
                <a:cs typeface="Courier New"/>
              </a:rPr>
              <a:t>nota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latin typeface="Courier New"/>
                <a:cs typeface="Courier New"/>
              </a:rPr>
              <a:t>media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latin typeface="Courier New"/>
                <a:cs typeface="Courier New"/>
              </a:rPr>
              <a:t>soma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438784" marR="748665" indent="-21336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for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400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++){  </a:t>
            </a:r>
            <a:r>
              <a:rPr sz="1400" spc="-5" dirty="0">
                <a:latin typeface="Courier New"/>
                <a:cs typeface="Courier New"/>
              </a:rPr>
              <a:t>Console.Write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"Digite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uma</a:t>
            </a:r>
            <a:r>
              <a:rPr sz="1400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nota:"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438784" marR="508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nota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Convert.ToDouble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Console.ReadLine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  </a:t>
            </a:r>
            <a:r>
              <a:rPr sz="1400" spc="-5" dirty="0">
                <a:latin typeface="Courier New"/>
                <a:cs typeface="Courier New"/>
              </a:rPr>
              <a:t>soma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+=</a:t>
            </a:r>
            <a:r>
              <a:rPr sz="14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nota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226060" marR="53721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media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soma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/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1400" spc="-5" dirty="0">
                <a:latin typeface="Courier New"/>
                <a:cs typeface="Courier New"/>
              </a:rPr>
              <a:t>Console.Write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"Digite tudo de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novo!"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for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400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400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++){</a:t>
            </a:r>
            <a:endParaRPr sz="1400">
              <a:latin typeface="Courier New"/>
              <a:cs typeface="Courier New"/>
            </a:endParaRPr>
          </a:p>
          <a:p>
            <a:pPr marL="438784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Console.Write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"Digite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uma</a:t>
            </a:r>
            <a:r>
              <a:rPr sz="14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nota:"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438784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nota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Convert.ToDouble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Console.ReadLine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endParaRPr sz="1400">
              <a:latin typeface="Courier New"/>
              <a:cs typeface="Courier New"/>
            </a:endParaRPr>
          </a:p>
          <a:p>
            <a:pPr marL="652780" marR="2451100" indent="-21336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if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400" spc="-5" dirty="0">
                <a:latin typeface="Courier New"/>
                <a:cs typeface="Courier New"/>
              </a:rPr>
              <a:t>nota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&gt; </a:t>
            </a:r>
            <a:r>
              <a:rPr sz="1400" spc="-5" dirty="0">
                <a:latin typeface="Courier New"/>
                <a:cs typeface="Courier New"/>
              </a:rPr>
              <a:t>media</a:t>
            </a:r>
            <a:r>
              <a:rPr sz="1400" spc="-10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)  </a:t>
            </a:r>
            <a:r>
              <a:rPr sz="1400" spc="-10" dirty="0">
                <a:latin typeface="Courier New"/>
                <a:cs typeface="Courier New"/>
              </a:rPr>
              <a:t>cont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++;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Console.Write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"Media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{0}"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media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805362" y="1681098"/>
            <a:ext cx="4343400" cy="5182235"/>
            <a:chOff x="4805362" y="1681098"/>
            <a:chExt cx="4343400" cy="5182235"/>
          </a:xfrm>
        </p:grpSpPr>
        <p:sp>
          <p:nvSpPr>
            <p:cNvPr id="6" name="object 6"/>
            <p:cNvSpPr/>
            <p:nvPr/>
          </p:nvSpPr>
          <p:spPr>
            <a:xfrm>
              <a:off x="4810125" y="1685861"/>
              <a:ext cx="4333875" cy="5172710"/>
            </a:xfrm>
            <a:custGeom>
              <a:avLst/>
              <a:gdLst/>
              <a:ahLst/>
              <a:cxnLst/>
              <a:rect l="l" t="t" r="r" b="b"/>
              <a:pathLst>
                <a:path w="4333875" h="5172709">
                  <a:moveTo>
                    <a:pt x="4333874" y="0"/>
                  </a:moveTo>
                  <a:lnTo>
                    <a:pt x="0" y="0"/>
                  </a:lnTo>
                  <a:lnTo>
                    <a:pt x="0" y="5172135"/>
                  </a:lnTo>
                  <a:lnTo>
                    <a:pt x="4333874" y="5172135"/>
                  </a:lnTo>
                  <a:lnTo>
                    <a:pt x="43338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10125" y="1685861"/>
              <a:ext cx="4333875" cy="5172710"/>
            </a:xfrm>
            <a:custGeom>
              <a:avLst/>
              <a:gdLst/>
              <a:ahLst/>
              <a:cxnLst/>
              <a:rect l="l" t="t" r="r" b="b"/>
              <a:pathLst>
                <a:path w="4333875" h="5172709">
                  <a:moveTo>
                    <a:pt x="4333874" y="0"/>
                  </a:moveTo>
                  <a:lnTo>
                    <a:pt x="0" y="0"/>
                  </a:lnTo>
                  <a:lnTo>
                    <a:pt x="0" y="517213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889753" y="1722831"/>
            <a:ext cx="343027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7E7E7E"/>
                </a:solidFill>
                <a:latin typeface="Courier New"/>
                <a:cs typeface="Courier New"/>
              </a:rPr>
              <a:t>//Opcao </a:t>
            </a:r>
            <a:r>
              <a:rPr sz="1400" dirty="0">
                <a:solidFill>
                  <a:srgbClr val="7E7E7E"/>
                </a:solidFill>
                <a:latin typeface="Courier New"/>
                <a:cs typeface="Courier New"/>
              </a:rPr>
              <a:t>2: uma </a:t>
            </a:r>
            <a:r>
              <a:rPr sz="1400" spc="-5" dirty="0">
                <a:solidFill>
                  <a:srgbClr val="7E7E7E"/>
                </a:solidFill>
                <a:latin typeface="Courier New"/>
                <a:cs typeface="Courier New"/>
              </a:rPr>
              <a:t>variavel por</a:t>
            </a:r>
            <a:r>
              <a:rPr sz="1400" spc="-114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7E7E7E"/>
                </a:solidFill>
                <a:latin typeface="Courier New"/>
                <a:cs typeface="Courier New"/>
              </a:rPr>
              <a:t>nota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400" spc="-5" dirty="0">
                <a:latin typeface="Courier New"/>
                <a:cs typeface="Courier New"/>
              </a:rPr>
              <a:t>Main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[]</a:t>
            </a:r>
            <a:r>
              <a:rPr sz="1400" spc="-9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args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i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400" spc="-5" dirty="0">
                <a:latin typeface="Courier New"/>
                <a:cs typeface="Courier New"/>
              </a:rPr>
              <a:t>n1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latin typeface="Courier New"/>
                <a:cs typeface="Courier New"/>
              </a:rPr>
              <a:t>n2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latin typeface="Courier New"/>
                <a:cs typeface="Courier New"/>
              </a:rPr>
              <a:t>n3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n4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400" spc="-10" dirty="0">
                <a:latin typeface="Courier New"/>
                <a:cs typeface="Courier New"/>
              </a:rPr>
              <a:t>media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latin typeface="Courier New"/>
                <a:cs typeface="Courier New"/>
              </a:rPr>
              <a:t>soma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3114" y="3217291"/>
            <a:ext cx="36429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ourier New"/>
                <a:cs typeface="Courier New"/>
              </a:rPr>
              <a:t>Console.Write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"Digite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as</a:t>
            </a:r>
            <a:r>
              <a:rPr sz="1400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notas:"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03114" y="3430651"/>
            <a:ext cx="40684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ourier New"/>
                <a:cs typeface="Courier New"/>
              </a:rPr>
              <a:t>n1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Convert.ToDouble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Console.ReadLine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03114" y="3644010"/>
            <a:ext cx="40684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n2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Convert.ToDouble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Console.ReadLine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03114" y="3857371"/>
            <a:ext cx="40684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n3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Convert.ToDouble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Console.ReadLine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03114" y="4070730"/>
            <a:ext cx="40684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n4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Convert.ToDouble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Console.ReadLine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03114" y="4497400"/>
            <a:ext cx="38557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ourier New"/>
                <a:cs typeface="Courier New"/>
              </a:rPr>
              <a:t>media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n1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+ </a:t>
            </a:r>
            <a:r>
              <a:rPr sz="1400" dirty="0">
                <a:latin typeface="Courier New"/>
                <a:cs typeface="Courier New"/>
              </a:rPr>
              <a:t>n2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+ </a:t>
            </a:r>
            <a:r>
              <a:rPr sz="1400" dirty="0">
                <a:latin typeface="Courier New"/>
                <a:cs typeface="Courier New"/>
              </a:rPr>
              <a:t>n3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+ </a:t>
            </a:r>
            <a:r>
              <a:rPr sz="1400" spc="-5" dirty="0">
                <a:latin typeface="Courier New"/>
                <a:cs typeface="Courier New"/>
              </a:rPr>
              <a:t>n4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400" spc="-1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Console.Write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"Media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{0}"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media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03114" y="5137784"/>
            <a:ext cx="66484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if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n1 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if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n2 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if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n3  </a:t>
            </a:r>
            <a:r>
              <a:rPr sz="1400" b="1" dirty="0">
                <a:solidFill>
                  <a:srgbClr val="00009F"/>
                </a:solidFill>
                <a:latin typeface="Courier New"/>
                <a:cs typeface="Courier New"/>
              </a:rPr>
              <a:t>if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48350" y="5137784"/>
            <a:ext cx="1833880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154" indent="-21209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Char char="&gt;"/>
              <a:tabLst>
                <a:tab pos="224790" algn="l"/>
              </a:tabLst>
            </a:pPr>
            <a:r>
              <a:rPr sz="1400" spc="-5" dirty="0">
                <a:latin typeface="Courier New"/>
                <a:cs typeface="Courier New"/>
              </a:rPr>
              <a:t>media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400" spc="-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++;</a:t>
            </a:r>
            <a:endParaRPr sz="1400">
              <a:latin typeface="Courier New"/>
              <a:cs typeface="Courier New"/>
            </a:endParaRPr>
          </a:p>
          <a:p>
            <a:pPr marL="224154" indent="-21209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Char char="&gt;"/>
              <a:tabLst>
                <a:tab pos="224790" algn="l"/>
              </a:tabLst>
            </a:pPr>
            <a:r>
              <a:rPr sz="1400" spc="-5" dirty="0">
                <a:latin typeface="Courier New"/>
                <a:cs typeface="Courier New"/>
              </a:rPr>
              <a:t>media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400" spc="-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++;</a:t>
            </a:r>
            <a:endParaRPr sz="1400">
              <a:latin typeface="Courier New"/>
              <a:cs typeface="Courier New"/>
            </a:endParaRPr>
          </a:p>
          <a:p>
            <a:pPr marL="224154" indent="-212090">
              <a:lnSpc>
                <a:spcPct val="100000"/>
              </a:lnSpc>
              <a:buClr>
                <a:srgbClr val="FF0000"/>
              </a:buClr>
              <a:buChar char="&gt;"/>
              <a:tabLst>
                <a:tab pos="224790" algn="l"/>
              </a:tabLst>
            </a:pPr>
            <a:r>
              <a:rPr sz="1400" spc="-5" dirty="0">
                <a:latin typeface="Courier New"/>
                <a:cs typeface="Courier New"/>
              </a:rPr>
              <a:t>media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400" spc="-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++;</a:t>
            </a:r>
            <a:endParaRPr sz="1400">
              <a:latin typeface="Courier New"/>
              <a:cs typeface="Courier New"/>
            </a:endParaRPr>
          </a:p>
          <a:p>
            <a:pPr marL="224154" indent="-212090">
              <a:lnSpc>
                <a:spcPct val="100000"/>
              </a:lnSpc>
              <a:buClr>
                <a:srgbClr val="FF0000"/>
              </a:buClr>
              <a:buChar char="&gt;"/>
              <a:tabLst>
                <a:tab pos="224790" algn="l"/>
              </a:tabLst>
            </a:pPr>
            <a:r>
              <a:rPr sz="1400" spc="-5" dirty="0">
                <a:latin typeface="Courier New"/>
                <a:cs typeface="Courier New"/>
              </a:rPr>
              <a:t>media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400" spc="-7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++;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93132" y="6100615"/>
            <a:ext cx="5739130" cy="349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90"/>
              </a:lnSpc>
            </a:pPr>
            <a:r>
              <a:rPr sz="1400" spc="-5" dirty="0">
                <a:latin typeface="Courier New"/>
                <a:cs typeface="Courier New"/>
              </a:rPr>
              <a:t>ite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"{0} notas acima"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cont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3822065">
              <a:lnSpc>
                <a:spcPts val="1415"/>
              </a:lnSpc>
            </a:pPr>
            <a:r>
              <a:rPr sz="1400" spc="-5" dirty="0">
                <a:latin typeface="Courier New"/>
                <a:cs typeface="Courier New"/>
              </a:rPr>
              <a:t>Cons</a:t>
            </a:r>
            <a:r>
              <a:rPr sz="1400" spc="-15" dirty="0">
                <a:latin typeface="Courier New"/>
                <a:cs typeface="Courier New"/>
              </a:rPr>
              <a:t>o</a:t>
            </a:r>
            <a:r>
              <a:rPr sz="1400" spc="-5" dirty="0">
                <a:latin typeface="Courier New"/>
                <a:cs typeface="Courier New"/>
              </a:rPr>
              <a:t>le.</a:t>
            </a:r>
            <a:r>
              <a:rPr sz="1400" spc="-20" dirty="0">
                <a:latin typeface="Courier New"/>
                <a:cs typeface="Courier New"/>
              </a:rPr>
              <a:t>W</a:t>
            </a:r>
            <a:r>
              <a:rPr sz="1400" spc="-5" dirty="0">
                <a:latin typeface="Courier New"/>
                <a:cs typeface="Courier New"/>
              </a:rPr>
              <a:t>ri</a:t>
            </a:r>
            <a:r>
              <a:rPr sz="1400" spc="-15" dirty="0">
                <a:latin typeface="Courier New"/>
                <a:cs typeface="Courier New"/>
              </a:rPr>
              <a:t>t</a:t>
            </a:r>
            <a:r>
              <a:rPr sz="1400" spc="-5" dirty="0">
                <a:latin typeface="Courier New"/>
                <a:cs typeface="Courier New"/>
              </a:rPr>
              <a:t>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"{0}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24192" y="6204915"/>
            <a:ext cx="20466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notas acima"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cont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4669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4D4D4D"/>
                </a:solidFill>
              </a:rPr>
              <a:t>Programa </a:t>
            </a:r>
            <a:r>
              <a:rPr sz="4000" spc="-10" dirty="0">
                <a:solidFill>
                  <a:srgbClr val="4D4D4D"/>
                </a:solidFill>
              </a:rPr>
              <a:t>sem</a:t>
            </a:r>
            <a:r>
              <a:rPr sz="4000" spc="-20" dirty="0">
                <a:solidFill>
                  <a:srgbClr val="4D4D4D"/>
                </a:solidFill>
              </a:rPr>
              <a:t> </a:t>
            </a:r>
            <a:r>
              <a:rPr sz="4000" spc="-5" dirty="0">
                <a:solidFill>
                  <a:srgbClr val="4D4D4D"/>
                </a:solidFill>
              </a:rPr>
              <a:t>vetores</a:t>
            </a:r>
            <a:endParaRPr sz="4000"/>
          </a:p>
        </p:txBody>
      </p:sp>
      <p:sp>
        <p:nvSpPr>
          <p:cNvPr id="20" name="object 20"/>
          <p:cNvSpPr txBox="1"/>
          <p:nvPr/>
        </p:nvSpPr>
        <p:spPr>
          <a:xfrm>
            <a:off x="283565" y="889508"/>
            <a:ext cx="861187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latin typeface="Arial"/>
                <a:cs typeface="Arial"/>
              </a:rPr>
              <a:t>Programa que </a:t>
            </a:r>
            <a:r>
              <a:rPr sz="2800" dirty="0">
                <a:latin typeface="Arial"/>
                <a:cs typeface="Arial"/>
              </a:rPr>
              <a:t>lê notas </a:t>
            </a:r>
            <a:r>
              <a:rPr sz="2800" spc="-5" dirty="0">
                <a:latin typeface="Arial"/>
                <a:cs typeface="Arial"/>
              </a:rPr>
              <a:t>de 4 alunos, calcula sua média  e imprime o número de notas acima da</a:t>
            </a:r>
            <a:r>
              <a:rPr sz="2800" spc="9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média.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279588" y="6007100"/>
            <a:ext cx="5854700" cy="551180"/>
            <a:chOff x="1279588" y="6007100"/>
            <a:chExt cx="5854700" cy="551180"/>
          </a:xfrm>
        </p:grpSpPr>
        <p:sp>
          <p:nvSpPr>
            <p:cNvPr id="22" name="object 22"/>
            <p:cNvSpPr/>
            <p:nvPr/>
          </p:nvSpPr>
          <p:spPr>
            <a:xfrm>
              <a:off x="1293875" y="6021387"/>
              <a:ext cx="5826125" cy="522605"/>
            </a:xfrm>
            <a:custGeom>
              <a:avLst/>
              <a:gdLst/>
              <a:ahLst/>
              <a:cxnLst/>
              <a:rect l="l" t="t" r="r" b="b"/>
              <a:pathLst>
                <a:path w="5826125" h="522604">
                  <a:moveTo>
                    <a:pt x="5826125" y="0"/>
                  </a:moveTo>
                  <a:lnTo>
                    <a:pt x="0" y="0"/>
                  </a:lnTo>
                  <a:lnTo>
                    <a:pt x="0" y="522287"/>
                  </a:lnTo>
                  <a:lnTo>
                    <a:pt x="5826125" y="522287"/>
                  </a:lnTo>
                  <a:lnTo>
                    <a:pt x="5826125" y="0"/>
                  </a:lnTo>
                  <a:close/>
                </a:path>
              </a:pathLst>
            </a:custGeom>
            <a:solidFill>
              <a:srgbClr val="FF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93875" y="6021387"/>
              <a:ext cx="5826125" cy="522605"/>
            </a:xfrm>
            <a:custGeom>
              <a:avLst/>
              <a:gdLst/>
              <a:ahLst/>
              <a:cxnLst/>
              <a:rect l="l" t="t" r="r" b="b"/>
              <a:pathLst>
                <a:path w="5826125" h="522604">
                  <a:moveTo>
                    <a:pt x="0" y="522287"/>
                  </a:moveTo>
                  <a:lnTo>
                    <a:pt x="5826125" y="522287"/>
                  </a:lnTo>
                  <a:lnTo>
                    <a:pt x="5826125" y="0"/>
                  </a:lnTo>
                  <a:lnTo>
                    <a:pt x="0" y="0"/>
                  </a:lnTo>
                  <a:lnTo>
                    <a:pt x="0" y="522287"/>
                  </a:lnTo>
                  <a:close/>
                </a:path>
              </a:pathLst>
            </a:custGeom>
            <a:ln w="28575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90500" y="6046723"/>
            <a:ext cx="6811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100" spc="-15" baseline="51587" dirty="0">
                <a:latin typeface="Courier New"/>
                <a:cs typeface="Courier New"/>
              </a:rPr>
              <a:t>Console.Wr </a:t>
            </a:r>
            <a:r>
              <a:rPr sz="2800" i="1" spc="-5" dirty="0">
                <a:solidFill>
                  <a:srgbClr val="990000"/>
                </a:solidFill>
                <a:latin typeface="Arial"/>
                <a:cs typeface="Arial"/>
              </a:rPr>
              <a:t>E se o número de notas</a:t>
            </a:r>
            <a:r>
              <a:rPr sz="2800" i="1" spc="-6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990000"/>
                </a:solidFill>
                <a:latin typeface="Arial"/>
                <a:cs typeface="Arial"/>
              </a:rPr>
              <a:t>aumentar?</a:t>
            </a:r>
            <a:endParaRPr sz="2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40" y="6306406"/>
            <a:ext cx="13271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22385" y="6446122"/>
            <a:ext cx="17526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80" dirty="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89753" y="6666070"/>
            <a:ext cx="13271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7042" y="6431686"/>
            <a:ext cx="270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0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38176"/>
            <a:ext cx="563118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" dirty="0">
                <a:solidFill>
                  <a:srgbClr val="4D4D4D"/>
                </a:solidFill>
              </a:rPr>
              <a:t>Vetores </a:t>
            </a:r>
            <a:r>
              <a:rPr sz="3500" dirty="0">
                <a:solidFill>
                  <a:srgbClr val="4D4D4D"/>
                </a:solidFill>
              </a:rPr>
              <a:t>e Sub-rotinas:</a:t>
            </a:r>
            <a:r>
              <a:rPr sz="3500" spc="-50" dirty="0">
                <a:solidFill>
                  <a:srgbClr val="4D4D4D"/>
                </a:solidFill>
              </a:rPr>
              <a:t> </a:t>
            </a:r>
            <a:r>
              <a:rPr sz="3500" spc="-5" dirty="0">
                <a:solidFill>
                  <a:srgbClr val="4D4D4D"/>
                </a:solidFill>
              </a:rPr>
              <a:t>Exemplo</a:t>
            </a:r>
            <a:endParaRPr sz="3500"/>
          </a:p>
        </p:txBody>
      </p:sp>
      <p:sp>
        <p:nvSpPr>
          <p:cNvPr id="4" name="object 4"/>
          <p:cNvSpPr/>
          <p:nvPr/>
        </p:nvSpPr>
        <p:spPr>
          <a:xfrm>
            <a:off x="838200" y="935100"/>
            <a:ext cx="7713980" cy="5755005"/>
          </a:xfrm>
          <a:custGeom>
            <a:avLst/>
            <a:gdLst/>
            <a:ahLst/>
            <a:cxnLst/>
            <a:rect l="l" t="t" r="r" b="b"/>
            <a:pathLst>
              <a:path w="7713980" h="5755005">
                <a:moveTo>
                  <a:pt x="0" y="5754624"/>
                </a:moveTo>
                <a:lnTo>
                  <a:pt x="7713726" y="5754624"/>
                </a:lnTo>
                <a:lnTo>
                  <a:pt x="7713726" y="0"/>
                </a:lnTo>
                <a:lnTo>
                  <a:pt x="0" y="0"/>
                </a:lnTo>
                <a:lnTo>
                  <a:pt x="0" y="57546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7244" y="973073"/>
            <a:ext cx="7478395" cy="514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9F00"/>
                </a:solidFill>
                <a:latin typeface="Courier New"/>
                <a:cs typeface="Courier New"/>
              </a:rPr>
              <a:t>const int TAMANHO</a:t>
            </a:r>
            <a:r>
              <a:rPr sz="1600" spc="10" dirty="0">
                <a:solidFill>
                  <a:srgbClr val="009F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9F00"/>
                </a:solidFill>
                <a:latin typeface="Courier New"/>
                <a:cs typeface="Courier New"/>
              </a:rPr>
              <a:t>10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7E7E7E"/>
                </a:solidFill>
                <a:latin typeface="Courier New"/>
                <a:cs typeface="Courier New"/>
              </a:rPr>
              <a:t>// definicao de outras</a:t>
            </a:r>
            <a:r>
              <a:rPr sz="1600" spc="3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Courier New"/>
                <a:cs typeface="Courier New"/>
              </a:rPr>
              <a:t>subrotinas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7E7E7E"/>
                </a:solidFill>
                <a:latin typeface="Courier New"/>
                <a:cs typeface="Courier New"/>
              </a:rPr>
              <a:t>// leVetor, imprimeVetor,</a:t>
            </a:r>
            <a:r>
              <a:rPr sz="1600" spc="2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7E7E7E"/>
                </a:solidFill>
                <a:latin typeface="Courier New"/>
                <a:cs typeface="Courier New"/>
              </a:rPr>
              <a:t>maiorElemento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600" spc="-5" dirty="0">
                <a:latin typeface="Courier New"/>
                <a:cs typeface="Courier New"/>
              </a:rPr>
              <a:t>mediaVetor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600" spc="-5" dirty="0">
                <a:latin typeface="Courier New"/>
                <a:cs typeface="Courier New"/>
              </a:rPr>
              <a:t>vet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600" b="1" spc="3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tam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600" dirty="0">
                <a:latin typeface="Courier New"/>
                <a:cs typeface="Courier New"/>
              </a:rPr>
              <a:t>i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latin typeface="Courier New"/>
                <a:cs typeface="Courier New"/>
              </a:rPr>
              <a:t>soma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499745" marR="4159885" indent="-243840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for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i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600" spc="-5" dirty="0">
                <a:latin typeface="Courier New"/>
                <a:cs typeface="Courier New"/>
              </a:rPr>
              <a:t>i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600" dirty="0">
                <a:latin typeface="Courier New"/>
                <a:cs typeface="Courier New"/>
              </a:rPr>
              <a:t>tam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600" spc="-5" dirty="0">
                <a:latin typeface="Courier New"/>
                <a:cs typeface="Courier New"/>
              </a:rPr>
              <a:t>i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++){  </a:t>
            </a:r>
            <a:r>
              <a:rPr sz="1600" spc="-5" dirty="0">
                <a:latin typeface="Courier New"/>
                <a:cs typeface="Courier New"/>
              </a:rPr>
              <a:t>soma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soma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16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vet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600" dirty="0">
                <a:latin typeface="Courier New"/>
                <a:cs typeface="Courier New"/>
              </a:rPr>
              <a:t>i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return </a:t>
            </a:r>
            <a:r>
              <a:rPr sz="1600" spc="-5" dirty="0">
                <a:latin typeface="Courier New"/>
                <a:cs typeface="Courier New"/>
              </a:rPr>
              <a:t>soma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60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600" spc="-5" dirty="0">
                <a:latin typeface="Courier New"/>
                <a:cs typeface="Courier New"/>
              </a:rPr>
              <a:t>tam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600" spc="-5" dirty="0">
                <a:latin typeface="Courier New"/>
                <a:cs typeface="Courier New"/>
              </a:rPr>
              <a:t>Main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string[]</a:t>
            </a:r>
            <a:r>
              <a:rPr sz="1600" b="1" spc="4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args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 marR="391541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600" spc="-5" dirty="0">
                <a:latin typeface="Courier New"/>
                <a:cs typeface="Courier New"/>
              </a:rPr>
              <a:t>v </a:t>
            </a:r>
            <a:r>
              <a:rPr sz="1600" spc="-5" dirty="0">
                <a:solidFill>
                  <a:srgbClr val="C00000"/>
                </a:solidFill>
                <a:latin typeface="Courier New"/>
                <a:cs typeface="Courier New"/>
              </a:rPr>
              <a:t>=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new int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600" spc="-5" dirty="0">
                <a:latin typeface="Courier New"/>
                <a:cs typeface="Courier New"/>
              </a:rPr>
              <a:t>TAMANHO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];  </a:t>
            </a:r>
            <a:r>
              <a:rPr sz="1600" spc="-5" dirty="0">
                <a:latin typeface="Courier New"/>
                <a:cs typeface="Courier New"/>
              </a:rPr>
              <a:t>leVetor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v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latin typeface="Courier New"/>
                <a:cs typeface="Courier New"/>
              </a:rPr>
              <a:t>TAMANHO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600" spc="-5" dirty="0">
                <a:latin typeface="Courier New"/>
                <a:cs typeface="Courier New"/>
              </a:rPr>
              <a:t>imprimeVetor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v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latin typeface="Courier New"/>
                <a:cs typeface="Courier New"/>
              </a:rPr>
              <a:t>TAMANHO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256540" marR="50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Console.Write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"\nMaior = {0}."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latin typeface="Courier New"/>
                <a:cs typeface="Courier New"/>
              </a:rPr>
              <a:t>maiorElemento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v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latin typeface="Courier New"/>
                <a:cs typeface="Courier New"/>
              </a:rPr>
              <a:t>TAMANHO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));  </a:t>
            </a:r>
            <a:r>
              <a:rPr sz="1600" spc="-5" dirty="0">
                <a:latin typeface="Courier New"/>
                <a:cs typeface="Courier New"/>
              </a:rPr>
              <a:t>Console.Write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"\nMédia = {0}."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latin typeface="Courier New"/>
                <a:cs typeface="Courier New"/>
              </a:rPr>
              <a:t>mediaVetor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v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TAMANHO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7244" y="6343294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11642" y="6446122"/>
            <a:ext cx="32131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111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7154" y="80898"/>
            <a:ext cx="15151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</a:t>
            </a:r>
            <a:r>
              <a:rPr spc="-65" dirty="0"/>
              <a:t>x</a:t>
            </a:r>
            <a:r>
              <a:rPr dirty="0"/>
              <a:t>erc</a:t>
            </a:r>
            <a:r>
              <a:rPr spc="-10" dirty="0"/>
              <a:t>í</a:t>
            </a:r>
            <a:r>
              <a:rPr dirty="0"/>
              <a:t>ci</a:t>
            </a:r>
            <a:r>
              <a:rPr spc="-10" dirty="0"/>
              <a:t>o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3592" y="667892"/>
            <a:ext cx="8413115" cy="551307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715" algn="just">
              <a:lnSpc>
                <a:spcPct val="80100"/>
              </a:lnSpc>
              <a:spcBef>
                <a:spcPts val="670"/>
              </a:spcBef>
              <a:buClr>
                <a:srgbClr val="C00000"/>
              </a:buClr>
              <a:buAutoNum type="arabicParenR"/>
              <a:tabLst>
                <a:tab pos="368300" algn="l"/>
              </a:tabLst>
            </a:pPr>
            <a:r>
              <a:rPr sz="2400" spc="-15" dirty="0">
                <a:latin typeface="Calibri"/>
                <a:cs typeface="Calibri"/>
              </a:rPr>
              <a:t>Desenvolva </a:t>
            </a:r>
            <a:r>
              <a:rPr sz="2400" spc="-5" dirty="0">
                <a:latin typeface="Calibri"/>
                <a:cs typeface="Calibri"/>
              </a:rPr>
              <a:t>um </a:t>
            </a:r>
            <a:r>
              <a:rPr sz="2400" spc="-15" dirty="0">
                <a:latin typeface="Calibri"/>
                <a:cs typeface="Calibri"/>
              </a:rPr>
              <a:t>programa </a:t>
            </a:r>
            <a:r>
              <a:rPr sz="2400" spc="-5" dirty="0">
                <a:latin typeface="Calibri"/>
                <a:cs typeface="Calibri"/>
              </a:rPr>
              <a:t>que </a:t>
            </a:r>
            <a:r>
              <a:rPr sz="2400" dirty="0">
                <a:latin typeface="Calibri"/>
                <a:cs typeface="Calibri"/>
              </a:rPr>
              <a:t>leia </a:t>
            </a:r>
            <a:r>
              <a:rPr sz="2400" spc="-5" dirty="0">
                <a:latin typeface="Calibri"/>
                <a:cs typeface="Calibri"/>
              </a:rPr>
              <a:t>um </a:t>
            </a:r>
            <a:r>
              <a:rPr sz="2400" spc="-15" dirty="0">
                <a:latin typeface="Calibri"/>
                <a:cs typeface="Calibri"/>
              </a:rPr>
              <a:t>vetor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spc="-10" dirty="0">
                <a:latin typeface="Calibri"/>
                <a:cs typeface="Calibri"/>
              </a:rPr>
              <a:t>números </a:t>
            </a:r>
            <a:r>
              <a:rPr sz="2400" spc="-5" dirty="0">
                <a:latin typeface="Calibri"/>
                <a:cs typeface="Calibri"/>
              </a:rPr>
              <a:t>reais,  um escalar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imprima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10" dirty="0">
                <a:latin typeface="Calibri"/>
                <a:cs typeface="Calibri"/>
              </a:rPr>
              <a:t>resultado </a:t>
            </a:r>
            <a:r>
              <a:rPr sz="2400" spc="-5" dirty="0">
                <a:latin typeface="Calibri"/>
                <a:cs typeface="Calibri"/>
              </a:rPr>
              <a:t>da multiplicação do </a:t>
            </a:r>
            <a:r>
              <a:rPr sz="2400" spc="-15" dirty="0">
                <a:latin typeface="Calibri"/>
                <a:cs typeface="Calibri"/>
              </a:rPr>
              <a:t>vetor </a:t>
            </a:r>
            <a:r>
              <a:rPr sz="2400" spc="-5" dirty="0">
                <a:latin typeface="Calibri"/>
                <a:cs typeface="Calibri"/>
              </a:rPr>
              <a:t>pelo 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escalar.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00000"/>
              </a:buClr>
              <a:buFont typeface="Calibri"/>
              <a:buAutoNum type="arabicParenR"/>
            </a:pPr>
            <a:endParaRPr sz="2800">
              <a:latin typeface="Calibri"/>
              <a:cs typeface="Calibri"/>
            </a:endParaRPr>
          </a:p>
          <a:p>
            <a:pPr marL="12700" marR="5080" algn="just">
              <a:lnSpc>
                <a:spcPts val="2310"/>
              </a:lnSpc>
              <a:buClr>
                <a:srgbClr val="C00000"/>
              </a:buClr>
              <a:buAutoNum type="arabicParenR"/>
              <a:tabLst>
                <a:tab pos="427355" algn="l"/>
              </a:tabLst>
            </a:pPr>
            <a:r>
              <a:rPr sz="2400" spc="-25" dirty="0">
                <a:latin typeface="Calibri"/>
                <a:cs typeface="Calibri"/>
              </a:rPr>
              <a:t>Faça </a:t>
            </a:r>
            <a:r>
              <a:rPr sz="2400" spc="-10" dirty="0">
                <a:latin typeface="Calibri"/>
                <a:cs typeface="Calibri"/>
              </a:rPr>
              <a:t>um </a:t>
            </a:r>
            <a:r>
              <a:rPr sz="2400" spc="-15" dirty="0">
                <a:latin typeface="Calibri"/>
                <a:cs typeface="Calibri"/>
              </a:rPr>
              <a:t>procedimento </a:t>
            </a:r>
            <a:r>
              <a:rPr sz="2400" spc="-5" dirty="0">
                <a:latin typeface="Calibri"/>
                <a:cs typeface="Calibri"/>
              </a:rPr>
              <a:t>que </a:t>
            </a:r>
            <a:r>
              <a:rPr sz="2400" spc="-15" dirty="0">
                <a:latin typeface="Calibri"/>
                <a:cs typeface="Calibri"/>
              </a:rPr>
              <a:t>faça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leitura </a:t>
            </a:r>
            <a:r>
              <a:rPr sz="2400" spc="-5" dirty="0">
                <a:latin typeface="Calibri"/>
                <a:cs typeface="Calibri"/>
              </a:rPr>
              <a:t>um </a:t>
            </a:r>
            <a:r>
              <a:rPr sz="2400" spc="-15" dirty="0">
                <a:latin typeface="Calibri"/>
                <a:cs typeface="Calibri"/>
              </a:rPr>
              <a:t>vetor </a:t>
            </a:r>
            <a:r>
              <a:rPr sz="2400" spc="-5" dirty="0">
                <a:latin typeface="Calibri"/>
                <a:cs typeface="Calibri"/>
              </a:rPr>
              <a:t>de 10  elementos </a:t>
            </a:r>
            <a:r>
              <a:rPr sz="2400" spc="-15" dirty="0">
                <a:latin typeface="Calibri"/>
                <a:cs typeface="Calibri"/>
              </a:rPr>
              <a:t>inteiros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imprima </a:t>
            </a:r>
            <a:r>
              <a:rPr sz="2400" spc="-15" dirty="0">
                <a:latin typeface="Calibri"/>
                <a:cs typeface="Calibri"/>
              </a:rPr>
              <a:t>somente </a:t>
            </a:r>
            <a:r>
              <a:rPr sz="2400" spc="-5" dirty="0">
                <a:latin typeface="Calibri"/>
                <a:cs typeface="Calibri"/>
              </a:rPr>
              <a:t>os </a:t>
            </a:r>
            <a:r>
              <a:rPr sz="2400" spc="-10" dirty="0">
                <a:latin typeface="Calibri"/>
                <a:cs typeface="Calibri"/>
              </a:rPr>
              <a:t>valores </a:t>
            </a:r>
            <a:r>
              <a:rPr sz="2400" spc="-5" dirty="0">
                <a:latin typeface="Calibri"/>
                <a:cs typeface="Calibri"/>
              </a:rPr>
              <a:t>armazenados nos  </a:t>
            </a:r>
            <a:r>
              <a:rPr sz="2400" dirty="0">
                <a:latin typeface="Calibri"/>
                <a:cs typeface="Calibri"/>
              </a:rPr>
              <a:t>índices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00000"/>
              </a:buClr>
              <a:buFont typeface="Calibri"/>
              <a:buAutoNum type="arabicParenR"/>
            </a:pPr>
            <a:endParaRPr sz="2800">
              <a:latin typeface="Calibri"/>
              <a:cs typeface="Calibri"/>
            </a:endParaRPr>
          </a:p>
          <a:p>
            <a:pPr marL="12700" marR="5080" algn="just">
              <a:lnSpc>
                <a:spcPct val="80000"/>
              </a:lnSpc>
              <a:buClr>
                <a:srgbClr val="C00000"/>
              </a:buClr>
              <a:buAutoNum type="arabicParenR"/>
              <a:tabLst>
                <a:tab pos="380365" algn="l"/>
              </a:tabLst>
            </a:pPr>
            <a:r>
              <a:rPr sz="2400" spc="-20" dirty="0">
                <a:latin typeface="Calibri"/>
                <a:cs typeface="Calibri"/>
              </a:rPr>
              <a:t>Faça </a:t>
            </a:r>
            <a:r>
              <a:rPr sz="2400" spc="-5" dirty="0">
                <a:latin typeface="Calibri"/>
                <a:cs typeface="Calibri"/>
              </a:rPr>
              <a:t>um </a:t>
            </a:r>
            <a:r>
              <a:rPr sz="2400" spc="-15" dirty="0">
                <a:latin typeface="Calibri"/>
                <a:cs typeface="Calibri"/>
              </a:rPr>
              <a:t>programa </a:t>
            </a:r>
            <a:r>
              <a:rPr sz="2400" spc="-5" dirty="0">
                <a:latin typeface="Calibri"/>
                <a:cs typeface="Calibri"/>
              </a:rPr>
              <a:t>que </a:t>
            </a:r>
            <a:r>
              <a:rPr sz="2400" dirty="0">
                <a:latin typeface="Calibri"/>
                <a:cs typeface="Calibri"/>
              </a:rPr>
              <a:t>leia </a:t>
            </a:r>
            <a:r>
              <a:rPr sz="2400" spc="-5" dirty="0">
                <a:latin typeface="Calibri"/>
                <a:cs typeface="Calibri"/>
              </a:rPr>
              <a:t>um </a:t>
            </a:r>
            <a:r>
              <a:rPr sz="2400" spc="-15" dirty="0">
                <a:latin typeface="Calibri"/>
                <a:cs typeface="Calibri"/>
              </a:rPr>
              <a:t>vetor </a:t>
            </a:r>
            <a:r>
              <a:rPr sz="2400" spc="-10" dirty="0">
                <a:latin typeface="Calibri"/>
                <a:cs typeface="Calibri"/>
              </a:rPr>
              <a:t>com </a:t>
            </a:r>
            <a:r>
              <a:rPr sz="2400" spc="-5" dirty="0">
                <a:latin typeface="Calibri"/>
                <a:cs typeface="Calibri"/>
              </a:rPr>
              <a:t>15 </a:t>
            </a:r>
            <a:r>
              <a:rPr sz="2400" spc="-15" dirty="0">
                <a:latin typeface="Calibri"/>
                <a:cs typeface="Calibri"/>
              </a:rPr>
              <a:t>valores </a:t>
            </a:r>
            <a:r>
              <a:rPr sz="2400" spc="-5" dirty="0">
                <a:latin typeface="Calibri"/>
                <a:cs typeface="Calibri"/>
              </a:rPr>
              <a:t>reais. </a:t>
            </a:r>
            <a:r>
              <a:rPr sz="2400" dirty="0">
                <a:latin typeface="Calibri"/>
                <a:cs typeface="Calibri"/>
              </a:rPr>
              <a:t>A  </a:t>
            </a:r>
            <a:r>
              <a:rPr sz="2400" spc="-35" dirty="0">
                <a:latin typeface="Calibri"/>
                <a:cs typeface="Calibri"/>
              </a:rPr>
              <a:t>seguir, </a:t>
            </a:r>
            <a:r>
              <a:rPr sz="2400" spc="-15" dirty="0">
                <a:latin typeface="Calibri"/>
                <a:cs typeface="Calibri"/>
              </a:rPr>
              <a:t>encontre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5" dirty="0">
                <a:latin typeface="Calibri"/>
                <a:cs typeface="Calibri"/>
              </a:rPr>
              <a:t>menor elemento do </a:t>
            </a:r>
            <a:r>
              <a:rPr sz="2400" spc="-15" dirty="0">
                <a:latin typeface="Calibri"/>
                <a:cs typeface="Calibri"/>
              </a:rPr>
              <a:t>vetor </a:t>
            </a:r>
            <a:r>
              <a:rPr sz="2400" dirty="0">
                <a:latin typeface="Calibri"/>
                <a:cs typeface="Calibri"/>
              </a:rPr>
              <a:t>e a </a:t>
            </a:r>
            <a:r>
              <a:rPr sz="2400" spc="-5" dirty="0">
                <a:latin typeface="Calibri"/>
                <a:cs typeface="Calibri"/>
              </a:rPr>
              <a:t>sua </a:t>
            </a:r>
            <a:r>
              <a:rPr sz="2400" spc="-10" dirty="0">
                <a:latin typeface="Calibri"/>
                <a:cs typeface="Calibri"/>
              </a:rPr>
              <a:t>posição </a:t>
            </a:r>
            <a:r>
              <a:rPr sz="2400" spc="-15" dirty="0">
                <a:latin typeface="Calibri"/>
                <a:cs typeface="Calibri"/>
              </a:rPr>
              <a:t>dentro  </a:t>
            </a:r>
            <a:r>
              <a:rPr sz="2400" spc="-5" dirty="0">
                <a:latin typeface="Calibri"/>
                <a:cs typeface="Calibri"/>
              </a:rPr>
              <a:t>do </a:t>
            </a:r>
            <a:r>
              <a:rPr sz="2400" spc="-50" dirty="0">
                <a:latin typeface="Calibri"/>
                <a:cs typeface="Calibri"/>
              </a:rPr>
              <a:t>vetor, </a:t>
            </a:r>
            <a:r>
              <a:rPr sz="2400" spc="-10" dirty="0">
                <a:latin typeface="Calibri"/>
                <a:cs typeface="Calibri"/>
              </a:rPr>
              <a:t>mostrando: "O </a:t>
            </a:r>
            <a:r>
              <a:rPr sz="2400" dirty="0">
                <a:latin typeface="Calibri"/>
                <a:cs typeface="Calibri"/>
              </a:rPr>
              <a:t>menor </a:t>
            </a:r>
            <a:r>
              <a:rPr sz="2400" spc="-10" dirty="0">
                <a:latin typeface="Calibri"/>
                <a:cs typeface="Calibri"/>
              </a:rPr>
              <a:t>elemento </a:t>
            </a:r>
            <a:r>
              <a:rPr sz="2400" spc="-5" dirty="0">
                <a:latin typeface="Calibri"/>
                <a:cs typeface="Calibri"/>
              </a:rPr>
              <a:t>do </a:t>
            </a:r>
            <a:r>
              <a:rPr sz="2400" spc="-15" dirty="0">
                <a:latin typeface="Calibri"/>
                <a:cs typeface="Calibri"/>
              </a:rPr>
              <a:t>vetor está </a:t>
            </a:r>
            <a:r>
              <a:rPr sz="2400" spc="-5" dirty="0">
                <a:latin typeface="Calibri"/>
                <a:cs typeface="Calibri"/>
              </a:rPr>
              <a:t>na </a:t>
            </a:r>
            <a:r>
              <a:rPr sz="2400" spc="-10" dirty="0">
                <a:latin typeface="Calibri"/>
                <a:cs typeface="Calibri"/>
              </a:rPr>
              <a:t>posição  </a:t>
            </a:r>
            <a:r>
              <a:rPr sz="2400" dirty="0">
                <a:latin typeface="Calibri"/>
                <a:cs typeface="Calibri"/>
              </a:rPr>
              <a:t>XXXX e </a:t>
            </a:r>
            <a:r>
              <a:rPr sz="2400" spc="-10" dirty="0">
                <a:latin typeface="Calibri"/>
                <a:cs typeface="Calibri"/>
              </a:rPr>
              <a:t>tem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10" dirty="0">
                <a:latin typeface="Calibri"/>
                <a:cs typeface="Calibri"/>
              </a:rPr>
              <a:t>valor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YYYYY."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00000"/>
              </a:buClr>
              <a:buFont typeface="Calibri"/>
              <a:buAutoNum type="arabicParenR"/>
            </a:pPr>
            <a:endParaRPr sz="2800">
              <a:latin typeface="Calibri"/>
              <a:cs typeface="Calibri"/>
            </a:endParaRPr>
          </a:p>
          <a:p>
            <a:pPr marL="12700" marR="5080" algn="just">
              <a:lnSpc>
                <a:spcPct val="80000"/>
              </a:lnSpc>
              <a:buClr>
                <a:srgbClr val="C00000"/>
              </a:buClr>
              <a:buAutoNum type="arabicParenR"/>
              <a:tabLst>
                <a:tab pos="377190" algn="l"/>
              </a:tabLst>
            </a:pPr>
            <a:r>
              <a:rPr sz="2400" spc="-25" dirty="0">
                <a:latin typeface="Calibri"/>
                <a:cs typeface="Calibri"/>
              </a:rPr>
              <a:t>Faça </a:t>
            </a:r>
            <a:r>
              <a:rPr sz="2400" spc="-10" dirty="0">
                <a:latin typeface="Calibri"/>
                <a:cs typeface="Calibri"/>
              </a:rPr>
              <a:t>um </a:t>
            </a:r>
            <a:r>
              <a:rPr sz="2400" spc="-15" dirty="0">
                <a:latin typeface="Calibri"/>
                <a:cs typeface="Calibri"/>
              </a:rPr>
              <a:t>programa </a:t>
            </a:r>
            <a:r>
              <a:rPr sz="2400" spc="-5" dirty="0">
                <a:latin typeface="Calibri"/>
                <a:cs typeface="Calibri"/>
              </a:rPr>
              <a:t>que </a:t>
            </a:r>
            <a:r>
              <a:rPr sz="2400" dirty="0">
                <a:latin typeface="Calibri"/>
                <a:cs typeface="Calibri"/>
              </a:rPr>
              <a:t>leia </a:t>
            </a:r>
            <a:r>
              <a:rPr sz="2400" spc="-5" dirty="0">
                <a:latin typeface="Calibri"/>
                <a:cs typeface="Calibri"/>
              </a:rPr>
              <a:t>um </a:t>
            </a:r>
            <a:r>
              <a:rPr sz="2400" spc="-15" dirty="0">
                <a:latin typeface="Calibri"/>
                <a:cs typeface="Calibri"/>
              </a:rPr>
              <a:t>vetor </a:t>
            </a:r>
            <a:r>
              <a:rPr sz="2400" spc="-5" dirty="0">
                <a:latin typeface="Calibri"/>
                <a:cs typeface="Calibri"/>
              </a:rPr>
              <a:t>de 15 </a:t>
            </a:r>
            <a:r>
              <a:rPr sz="2400" spc="-10" dirty="0">
                <a:latin typeface="Calibri"/>
                <a:cs typeface="Calibri"/>
              </a:rPr>
              <a:t>posições </a:t>
            </a:r>
            <a:r>
              <a:rPr sz="2400" spc="-5" dirty="0">
                <a:latin typeface="Calibri"/>
                <a:cs typeface="Calibri"/>
              </a:rPr>
              <a:t>(reais) </a:t>
            </a:r>
            <a:r>
              <a:rPr sz="2400" dirty="0">
                <a:latin typeface="Calibri"/>
                <a:cs typeface="Calibri"/>
              </a:rPr>
              <a:t>e  </a:t>
            </a:r>
            <a:r>
              <a:rPr sz="2400" spc="-5" dirty="0">
                <a:latin typeface="Calibri"/>
                <a:cs typeface="Calibri"/>
              </a:rPr>
              <a:t>depois um valor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ser </a:t>
            </a:r>
            <a:r>
              <a:rPr sz="2400" spc="-15" dirty="0">
                <a:latin typeface="Calibri"/>
                <a:cs typeface="Calibri"/>
              </a:rPr>
              <a:t>procurado </a:t>
            </a:r>
            <a:r>
              <a:rPr sz="2400" spc="-5" dirty="0">
                <a:latin typeface="Calibri"/>
                <a:cs typeface="Calibri"/>
              </a:rPr>
              <a:t>no </a:t>
            </a:r>
            <a:r>
              <a:rPr sz="2400" spc="-55" dirty="0">
                <a:latin typeface="Calibri"/>
                <a:cs typeface="Calibri"/>
              </a:rPr>
              <a:t>vetor. </a:t>
            </a:r>
            <a:r>
              <a:rPr sz="2400" spc="-5" dirty="0">
                <a:latin typeface="Calibri"/>
                <a:cs typeface="Calibri"/>
              </a:rPr>
              <a:t>Imprima se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10" dirty="0">
                <a:latin typeface="Calibri"/>
                <a:cs typeface="Calibri"/>
              </a:rPr>
              <a:t>valor </a:t>
            </a:r>
            <a:r>
              <a:rPr sz="2400" spc="-20" dirty="0">
                <a:latin typeface="Calibri"/>
                <a:cs typeface="Calibri"/>
              </a:rPr>
              <a:t>foi </a:t>
            </a:r>
            <a:r>
              <a:rPr sz="2400" spc="5" dirty="0">
                <a:latin typeface="Calibri"/>
                <a:cs typeface="Calibri"/>
              </a:rPr>
              <a:t>ou  </a:t>
            </a:r>
            <a:r>
              <a:rPr sz="2400" spc="-5" dirty="0">
                <a:latin typeface="Calibri"/>
                <a:cs typeface="Calibri"/>
              </a:rPr>
              <a:t>não </a:t>
            </a:r>
            <a:r>
              <a:rPr sz="2400" spc="-10" dirty="0">
                <a:latin typeface="Calibri"/>
                <a:cs typeface="Calibri"/>
              </a:rPr>
              <a:t>encontrado </a:t>
            </a:r>
            <a:r>
              <a:rPr sz="2400" dirty="0">
                <a:latin typeface="Calibri"/>
                <a:cs typeface="Calibri"/>
              </a:rPr>
              <a:t>e a </a:t>
            </a:r>
            <a:r>
              <a:rPr sz="2400" spc="-5" dirty="0">
                <a:latin typeface="Calibri"/>
                <a:cs typeface="Calibri"/>
              </a:rPr>
              <a:t>quantidade de </a:t>
            </a:r>
            <a:r>
              <a:rPr sz="2400" spc="-20" dirty="0">
                <a:latin typeface="Calibri"/>
                <a:cs typeface="Calibri"/>
              </a:rPr>
              <a:t>vezes </a:t>
            </a:r>
            <a:r>
              <a:rPr sz="2400" spc="-5" dirty="0">
                <a:latin typeface="Calibri"/>
                <a:cs typeface="Calibri"/>
              </a:rPr>
              <a:t>que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10" dirty="0">
                <a:latin typeface="Calibri"/>
                <a:cs typeface="Calibri"/>
              </a:rPr>
              <a:t>valor </a:t>
            </a:r>
            <a:r>
              <a:rPr sz="2400" spc="-15" dirty="0">
                <a:latin typeface="Calibri"/>
                <a:cs typeface="Calibri"/>
              </a:rPr>
              <a:t>está presente 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vetor.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11642" y="6446122"/>
            <a:ext cx="32131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112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7154" y="75946"/>
            <a:ext cx="15151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</a:t>
            </a:r>
            <a:r>
              <a:rPr spc="-65" dirty="0"/>
              <a:t>x</a:t>
            </a:r>
            <a:r>
              <a:rPr dirty="0"/>
              <a:t>erc</a:t>
            </a:r>
            <a:r>
              <a:rPr spc="-10" dirty="0"/>
              <a:t>í</a:t>
            </a:r>
            <a:r>
              <a:rPr dirty="0"/>
              <a:t>ci</a:t>
            </a:r>
            <a:r>
              <a:rPr spc="-10" dirty="0"/>
              <a:t>o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40155"/>
            <a:ext cx="8247380" cy="50012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24130">
              <a:lnSpc>
                <a:spcPct val="80000"/>
              </a:lnSpc>
              <a:spcBef>
                <a:spcPts val="675"/>
              </a:spcBef>
              <a:buClr>
                <a:srgbClr val="C00000"/>
              </a:buClr>
              <a:buAutoNum type="arabicParenR" startAt="5"/>
              <a:tabLst>
                <a:tab pos="327025" algn="l"/>
                <a:tab pos="2191385" algn="l"/>
                <a:tab pos="7727950" algn="l"/>
              </a:tabLst>
            </a:pPr>
            <a:r>
              <a:rPr sz="2400" spc="-20" dirty="0">
                <a:latin typeface="Calibri"/>
                <a:cs typeface="Calibri"/>
              </a:rPr>
              <a:t>Faça </a:t>
            </a:r>
            <a:r>
              <a:rPr sz="2400" spc="-5" dirty="0">
                <a:latin typeface="Calibri"/>
                <a:cs typeface="Calibri"/>
              </a:rPr>
              <a:t>uma </a:t>
            </a:r>
            <a:r>
              <a:rPr sz="2400" spc="-10" dirty="0">
                <a:latin typeface="Calibri"/>
                <a:cs typeface="Calibri"/>
              </a:rPr>
              <a:t>função </a:t>
            </a:r>
            <a:r>
              <a:rPr sz="2400" spc="-5" dirty="0">
                <a:latin typeface="Calibri"/>
                <a:cs typeface="Calibri"/>
              </a:rPr>
              <a:t>que receba um </a:t>
            </a:r>
            <a:r>
              <a:rPr sz="2400" spc="-15" dirty="0">
                <a:latin typeface="Calibri"/>
                <a:cs typeface="Calibri"/>
              </a:rPr>
              <a:t>vetor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números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inteiros	</a:t>
            </a:r>
            <a:r>
              <a:rPr sz="2400" dirty="0">
                <a:latin typeface="Calibri"/>
                <a:cs typeface="Calibri"/>
              </a:rPr>
              <a:t>e  </a:t>
            </a:r>
            <a:r>
              <a:rPr sz="2400" spc="-5" dirty="0">
                <a:latin typeface="Calibri"/>
                <a:cs typeface="Calibri"/>
              </a:rPr>
              <a:t>um </a:t>
            </a:r>
            <a:r>
              <a:rPr sz="2400" spc="-10" dirty="0">
                <a:latin typeface="Calibri"/>
                <a:cs typeface="Calibri"/>
              </a:rPr>
              <a:t>valor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inteiro.	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função </a:t>
            </a:r>
            <a:r>
              <a:rPr sz="2400" spc="-15" dirty="0">
                <a:latin typeface="Calibri"/>
                <a:cs typeface="Calibri"/>
              </a:rPr>
              <a:t>deverá procurar este </a:t>
            </a:r>
            <a:r>
              <a:rPr sz="2400" spc="-5" dirty="0">
                <a:latin typeface="Calibri"/>
                <a:cs typeface="Calibri"/>
              </a:rPr>
              <a:t>segundo </a:t>
            </a:r>
            <a:r>
              <a:rPr sz="2400" spc="-10" dirty="0">
                <a:latin typeface="Calibri"/>
                <a:cs typeface="Calibri"/>
              </a:rPr>
              <a:t>valor  </a:t>
            </a:r>
            <a:r>
              <a:rPr sz="2400" spc="-15" dirty="0">
                <a:latin typeface="Calibri"/>
                <a:cs typeface="Calibri"/>
              </a:rPr>
              <a:t>neste vetor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15" dirty="0">
                <a:latin typeface="Calibri"/>
                <a:cs typeface="Calibri"/>
              </a:rPr>
              <a:t>retornar </a:t>
            </a:r>
            <a:r>
              <a:rPr sz="2400" spc="-5" dirty="0">
                <a:latin typeface="Calibri"/>
                <a:cs typeface="Calibri"/>
              </a:rPr>
              <a:t>seu </a:t>
            </a:r>
            <a:r>
              <a:rPr sz="2400" dirty="0">
                <a:latin typeface="Calibri"/>
                <a:cs typeface="Calibri"/>
              </a:rPr>
              <a:t>índice </a:t>
            </a:r>
            <a:r>
              <a:rPr sz="2400" spc="-5" dirty="0">
                <a:latin typeface="Calibri"/>
                <a:cs typeface="Calibri"/>
              </a:rPr>
              <a:t>se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encontrado. </a:t>
            </a:r>
            <a:r>
              <a:rPr sz="2400" spc="-5" dirty="0">
                <a:latin typeface="Calibri"/>
                <a:cs typeface="Calibri"/>
              </a:rPr>
              <a:t>Se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10" dirty="0">
                <a:latin typeface="Calibri"/>
                <a:cs typeface="Calibri"/>
              </a:rPr>
              <a:t>elemento  </a:t>
            </a:r>
            <a:r>
              <a:rPr sz="2400" spc="-5" dirty="0">
                <a:latin typeface="Calibri"/>
                <a:cs typeface="Calibri"/>
              </a:rPr>
              <a:t>não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5" dirty="0">
                <a:latin typeface="Calibri"/>
                <a:cs typeface="Calibri"/>
              </a:rPr>
              <a:t>encontrado, retornar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-1.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00000"/>
              </a:buClr>
              <a:buFont typeface="Calibri"/>
              <a:buAutoNum type="arabicParenR" startAt="5"/>
            </a:pPr>
            <a:endParaRPr sz="2800">
              <a:latin typeface="Calibri"/>
              <a:cs typeface="Calibri"/>
            </a:endParaRPr>
          </a:p>
          <a:p>
            <a:pPr marL="12700" marR="18415">
              <a:lnSpc>
                <a:spcPts val="2300"/>
              </a:lnSpc>
              <a:buClr>
                <a:srgbClr val="C00000"/>
              </a:buClr>
              <a:buAutoNum type="arabicParenR" startAt="5"/>
              <a:tabLst>
                <a:tab pos="327025" algn="l"/>
              </a:tabLst>
            </a:pPr>
            <a:r>
              <a:rPr sz="2400" spc="-5" dirty="0">
                <a:latin typeface="Calibri"/>
                <a:cs typeface="Calibri"/>
              </a:rPr>
              <a:t>Dada uma tabela </a:t>
            </a:r>
            <a:r>
              <a:rPr sz="2400" spc="-10" dirty="0">
                <a:latin typeface="Calibri"/>
                <a:cs typeface="Calibri"/>
              </a:rPr>
              <a:t>com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10" dirty="0">
                <a:latin typeface="Calibri"/>
                <a:cs typeface="Calibri"/>
              </a:rPr>
              <a:t>notas </a:t>
            </a:r>
            <a:r>
              <a:rPr sz="2400" spc="-5" dirty="0">
                <a:latin typeface="Calibri"/>
                <a:cs typeface="Calibri"/>
              </a:rPr>
              <a:t>de uma </a:t>
            </a:r>
            <a:r>
              <a:rPr sz="2400" dirty="0">
                <a:latin typeface="Calibri"/>
                <a:cs typeface="Calibri"/>
              </a:rPr>
              <a:t>turma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dirty="0">
                <a:latin typeface="Calibri"/>
                <a:cs typeface="Calibri"/>
              </a:rPr>
              <a:t>20 alunos,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faça  </a:t>
            </a:r>
            <a:r>
              <a:rPr sz="2400" spc="-10" dirty="0">
                <a:latin typeface="Calibri"/>
                <a:cs typeface="Calibri"/>
              </a:rPr>
              <a:t>funções </a:t>
            </a:r>
            <a:r>
              <a:rPr sz="2400" spc="-5" dirty="0">
                <a:latin typeface="Calibri"/>
                <a:cs typeface="Calibri"/>
              </a:rPr>
              <a:t>que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retornem:</a:t>
            </a:r>
            <a:endParaRPr sz="2400">
              <a:latin typeface="Calibri"/>
              <a:cs typeface="Calibri"/>
            </a:endParaRPr>
          </a:p>
          <a:p>
            <a:pPr marL="387350" lvl="1" indent="-307340">
              <a:lnSpc>
                <a:spcPct val="100000"/>
              </a:lnSpc>
              <a:spcBef>
                <a:spcPts val="25"/>
              </a:spcBef>
              <a:buAutoNum type="alphaLcParenR"/>
              <a:tabLst>
                <a:tab pos="387985" algn="l"/>
              </a:tabLst>
            </a:pPr>
            <a:r>
              <a:rPr sz="2400" dirty="0">
                <a:latin typeface="Calibri"/>
                <a:cs typeface="Calibri"/>
              </a:rPr>
              <a:t>A média </a:t>
            </a:r>
            <a:r>
              <a:rPr sz="2400" spc="-5" dirty="0">
                <a:latin typeface="Calibri"/>
                <a:cs typeface="Calibri"/>
              </a:rPr>
              <a:t>da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turma.</a:t>
            </a:r>
            <a:endParaRPr sz="2400">
              <a:latin typeface="Calibri"/>
              <a:cs typeface="Calibri"/>
            </a:endParaRPr>
          </a:p>
          <a:p>
            <a:pPr marL="400685" lvl="1" indent="-320675">
              <a:lnSpc>
                <a:spcPct val="100000"/>
              </a:lnSpc>
              <a:buAutoNum type="alphaLcParenR"/>
              <a:tabLst>
                <a:tab pos="40132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quantidade de </a:t>
            </a:r>
            <a:r>
              <a:rPr sz="2400" dirty="0">
                <a:latin typeface="Calibri"/>
                <a:cs typeface="Calibri"/>
              </a:rPr>
              <a:t>alunos </a:t>
            </a:r>
            <a:r>
              <a:rPr sz="2400" spc="-15" dirty="0">
                <a:latin typeface="Calibri"/>
                <a:cs typeface="Calibri"/>
              </a:rPr>
              <a:t>aprovados </a:t>
            </a:r>
            <a:r>
              <a:rPr sz="2400" spc="-5" dirty="0">
                <a:latin typeface="Calibri"/>
                <a:cs typeface="Calibri"/>
              </a:rPr>
              <a:t>(&gt;=60)</a:t>
            </a:r>
            <a:endParaRPr sz="2400">
              <a:latin typeface="Calibri"/>
              <a:cs typeface="Calibri"/>
            </a:endParaRPr>
          </a:p>
          <a:p>
            <a:pPr marL="368935" lvl="1" indent="-288925">
              <a:lnSpc>
                <a:spcPct val="100000"/>
              </a:lnSpc>
              <a:buAutoNum type="alphaLcParenR"/>
              <a:tabLst>
                <a:tab pos="36957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quantidade de </a:t>
            </a:r>
            <a:r>
              <a:rPr sz="2400" dirty="0">
                <a:latin typeface="Calibri"/>
                <a:cs typeface="Calibri"/>
              </a:rPr>
              <a:t>alunos </a:t>
            </a:r>
            <a:r>
              <a:rPr sz="2400" spc="-15" dirty="0">
                <a:latin typeface="Calibri"/>
                <a:cs typeface="Calibri"/>
              </a:rPr>
              <a:t>reprovados.(&lt;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60)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Calibri"/>
              <a:buAutoNum type="alphaLcParenR"/>
            </a:pP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2300"/>
              </a:lnSpc>
              <a:buClr>
                <a:srgbClr val="C00000"/>
              </a:buClr>
              <a:buAutoNum type="arabicParenR" startAt="5"/>
              <a:tabLst>
                <a:tab pos="327025" algn="l"/>
              </a:tabLst>
            </a:pPr>
            <a:r>
              <a:rPr sz="2400" spc="-20" dirty="0">
                <a:latin typeface="Calibri"/>
                <a:cs typeface="Calibri"/>
              </a:rPr>
              <a:t>Faça </a:t>
            </a:r>
            <a:r>
              <a:rPr sz="2400" spc="-5" dirty="0">
                <a:latin typeface="Calibri"/>
                <a:cs typeface="Calibri"/>
              </a:rPr>
              <a:t>um </a:t>
            </a:r>
            <a:r>
              <a:rPr sz="2400" spc="-15" dirty="0">
                <a:latin typeface="Calibri"/>
                <a:cs typeface="Calibri"/>
              </a:rPr>
              <a:t>programa </a:t>
            </a:r>
            <a:r>
              <a:rPr sz="2400" spc="-5" dirty="0">
                <a:latin typeface="Calibri"/>
                <a:cs typeface="Calibri"/>
              </a:rPr>
              <a:t>que </a:t>
            </a:r>
            <a:r>
              <a:rPr sz="2400" dirty="0">
                <a:latin typeface="Calibri"/>
                <a:cs typeface="Calibri"/>
              </a:rPr>
              <a:t>leia </a:t>
            </a:r>
            <a:r>
              <a:rPr sz="2400" spc="-5" dirty="0">
                <a:latin typeface="Calibri"/>
                <a:cs typeface="Calibri"/>
              </a:rPr>
              <a:t>um </a:t>
            </a:r>
            <a:r>
              <a:rPr sz="2400" spc="-15" dirty="0">
                <a:latin typeface="Calibri"/>
                <a:cs typeface="Calibri"/>
              </a:rPr>
              <a:t>conjunto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dirty="0">
                <a:latin typeface="Calibri"/>
                <a:cs typeface="Calibri"/>
              </a:rPr>
              <a:t>20 </a:t>
            </a:r>
            <a:r>
              <a:rPr sz="2400" spc="-15" dirty="0">
                <a:latin typeface="Calibri"/>
                <a:cs typeface="Calibri"/>
              </a:rPr>
              <a:t>valores </a:t>
            </a:r>
            <a:r>
              <a:rPr sz="2400" dirty="0">
                <a:latin typeface="Calibri"/>
                <a:cs typeface="Calibri"/>
              </a:rPr>
              <a:t>e  </a:t>
            </a:r>
            <a:r>
              <a:rPr sz="2400" spc="-5" dirty="0">
                <a:latin typeface="Calibri"/>
                <a:cs typeface="Calibri"/>
              </a:rPr>
              <a:t>armazene-os num </a:t>
            </a:r>
            <a:r>
              <a:rPr sz="2400" spc="-15" dirty="0">
                <a:latin typeface="Calibri"/>
                <a:cs typeface="Calibri"/>
              </a:rPr>
              <a:t>vetor </a:t>
            </a:r>
            <a:r>
              <a:rPr sz="2400" spc="-130" dirty="0">
                <a:latin typeface="Calibri"/>
                <a:cs typeface="Calibri"/>
              </a:rPr>
              <a:t>V. </a:t>
            </a:r>
            <a:r>
              <a:rPr sz="2400" spc="-5" dirty="0">
                <a:latin typeface="Calibri"/>
                <a:cs typeface="Calibri"/>
              </a:rPr>
              <a:t>Particione-o </a:t>
            </a:r>
            <a:r>
              <a:rPr sz="2400" dirty="0">
                <a:latin typeface="Calibri"/>
                <a:cs typeface="Calibri"/>
              </a:rPr>
              <a:t>em </a:t>
            </a:r>
            <a:r>
              <a:rPr sz="2400" spc="-5" dirty="0">
                <a:latin typeface="Calibri"/>
                <a:cs typeface="Calibri"/>
              </a:rPr>
              <a:t>dois </a:t>
            </a:r>
            <a:r>
              <a:rPr sz="2400" spc="-15" dirty="0">
                <a:latin typeface="Calibri"/>
                <a:cs typeface="Calibri"/>
              </a:rPr>
              <a:t>outros vetores, </a:t>
            </a:r>
            <a:r>
              <a:rPr sz="2400" dirty="0">
                <a:latin typeface="Calibri"/>
                <a:cs typeface="Calibri"/>
              </a:rPr>
              <a:t>P e  I, </a:t>
            </a:r>
            <a:r>
              <a:rPr sz="2400" spc="-15" dirty="0">
                <a:latin typeface="Calibri"/>
                <a:cs typeface="Calibri"/>
              </a:rPr>
              <a:t>conforme </a:t>
            </a:r>
            <a:r>
              <a:rPr sz="2400" spc="-5" dirty="0">
                <a:latin typeface="Calibri"/>
                <a:cs typeface="Calibri"/>
              </a:rPr>
              <a:t>os </a:t>
            </a:r>
            <a:r>
              <a:rPr sz="2400" spc="-15" dirty="0">
                <a:latin typeface="Calibri"/>
                <a:cs typeface="Calibri"/>
              </a:rPr>
              <a:t>valores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dirty="0">
                <a:latin typeface="Calibri"/>
                <a:cs typeface="Calibri"/>
              </a:rPr>
              <a:t>V </a:t>
            </a:r>
            <a:r>
              <a:rPr sz="2400" spc="-20" dirty="0">
                <a:latin typeface="Calibri"/>
                <a:cs typeface="Calibri"/>
              </a:rPr>
              <a:t>forem </a:t>
            </a:r>
            <a:r>
              <a:rPr sz="2400" spc="-10" dirty="0">
                <a:latin typeface="Calibri"/>
                <a:cs typeface="Calibri"/>
              </a:rPr>
              <a:t>pares </a:t>
            </a:r>
            <a:r>
              <a:rPr sz="2400" spc="-5" dirty="0">
                <a:latin typeface="Calibri"/>
                <a:cs typeface="Calibri"/>
              </a:rPr>
              <a:t>ou ímpares. No final,  </a:t>
            </a:r>
            <a:r>
              <a:rPr sz="2400" dirty="0">
                <a:latin typeface="Calibri"/>
                <a:cs typeface="Calibri"/>
              </a:rPr>
              <a:t>imprima </a:t>
            </a:r>
            <a:r>
              <a:rPr sz="2400" spc="-5" dirty="0">
                <a:latin typeface="Calibri"/>
                <a:cs typeface="Calibri"/>
              </a:rPr>
              <a:t>os </a:t>
            </a:r>
            <a:r>
              <a:rPr sz="2400" spc="-15" dirty="0">
                <a:latin typeface="Calibri"/>
                <a:cs typeface="Calibri"/>
              </a:rPr>
              <a:t>valores </a:t>
            </a:r>
            <a:r>
              <a:rPr sz="2400" spc="-5" dirty="0">
                <a:latin typeface="Calibri"/>
                <a:cs typeface="Calibri"/>
              </a:rPr>
              <a:t>dos </a:t>
            </a:r>
            <a:r>
              <a:rPr sz="2400" dirty="0">
                <a:latin typeface="Calibri"/>
                <a:cs typeface="Calibri"/>
              </a:rPr>
              <a:t>3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vetores.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11642" y="6446122"/>
            <a:ext cx="32131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113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7154" y="74421"/>
            <a:ext cx="15151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</a:t>
            </a:r>
            <a:r>
              <a:rPr spc="-65" dirty="0"/>
              <a:t>x</a:t>
            </a:r>
            <a:r>
              <a:rPr dirty="0"/>
              <a:t>erc</a:t>
            </a:r>
            <a:r>
              <a:rPr spc="-10" dirty="0"/>
              <a:t>í</a:t>
            </a:r>
            <a:r>
              <a:rPr dirty="0"/>
              <a:t>ci</a:t>
            </a:r>
            <a:r>
              <a:rPr spc="-10" dirty="0"/>
              <a:t>o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3592" y="668858"/>
            <a:ext cx="8413115" cy="511111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715" algn="just">
              <a:lnSpc>
                <a:spcPts val="2590"/>
              </a:lnSpc>
              <a:spcBef>
                <a:spcPts val="430"/>
              </a:spcBef>
              <a:buClr>
                <a:srgbClr val="C00000"/>
              </a:buClr>
              <a:buAutoNum type="arabicParenR" startAt="8"/>
              <a:tabLst>
                <a:tab pos="353060" algn="l"/>
              </a:tabLst>
            </a:pPr>
            <a:r>
              <a:rPr sz="2400" spc="-25" dirty="0">
                <a:latin typeface="Calibri"/>
                <a:cs typeface="Calibri"/>
              </a:rPr>
              <a:t>Faça </a:t>
            </a:r>
            <a:r>
              <a:rPr sz="2400" spc="-5" dirty="0">
                <a:latin typeface="Calibri"/>
                <a:cs typeface="Calibri"/>
              </a:rPr>
              <a:t>um </a:t>
            </a:r>
            <a:r>
              <a:rPr sz="2400" spc="-15" dirty="0">
                <a:latin typeface="Calibri"/>
                <a:cs typeface="Calibri"/>
              </a:rPr>
              <a:t>programa </a:t>
            </a:r>
            <a:r>
              <a:rPr sz="2400" spc="-5" dirty="0">
                <a:latin typeface="Calibri"/>
                <a:cs typeface="Calibri"/>
              </a:rPr>
              <a:t>que </a:t>
            </a:r>
            <a:r>
              <a:rPr sz="2400" dirty="0">
                <a:latin typeface="Calibri"/>
                <a:cs typeface="Calibri"/>
              </a:rPr>
              <a:t>leia </a:t>
            </a:r>
            <a:r>
              <a:rPr sz="2400" spc="-5" dirty="0">
                <a:latin typeface="Calibri"/>
                <a:cs typeface="Calibri"/>
              </a:rPr>
              <a:t>um </a:t>
            </a:r>
            <a:r>
              <a:rPr sz="2400" spc="-15" dirty="0">
                <a:latin typeface="Calibri"/>
                <a:cs typeface="Calibri"/>
              </a:rPr>
              <a:t>vetor </a:t>
            </a:r>
            <a:r>
              <a:rPr sz="2400" spc="-5" dirty="0">
                <a:latin typeface="Calibri"/>
                <a:cs typeface="Calibri"/>
              </a:rPr>
              <a:t>G[13] que </a:t>
            </a:r>
            <a:r>
              <a:rPr sz="2400" dirty="0">
                <a:latin typeface="Calibri"/>
                <a:cs typeface="Calibri"/>
              </a:rPr>
              <a:t>é o </a:t>
            </a:r>
            <a:r>
              <a:rPr sz="2400" spc="-10" dirty="0">
                <a:latin typeface="Calibri"/>
                <a:cs typeface="Calibri"/>
              </a:rPr>
              <a:t>gabarito </a:t>
            </a:r>
            <a:r>
              <a:rPr sz="2400" spc="-5" dirty="0">
                <a:latin typeface="Calibri"/>
                <a:cs typeface="Calibri"/>
              </a:rPr>
              <a:t>de  um </a:t>
            </a:r>
            <a:r>
              <a:rPr sz="2400" spc="-20" dirty="0">
                <a:latin typeface="Calibri"/>
                <a:cs typeface="Calibri"/>
              </a:rPr>
              <a:t>teste </a:t>
            </a:r>
            <a:r>
              <a:rPr sz="2400" spc="-5" dirty="0">
                <a:latin typeface="Calibri"/>
                <a:cs typeface="Calibri"/>
              </a:rPr>
              <a:t>da loteria </a:t>
            </a:r>
            <a:r>
              <a:rPr sz="2400" spc="-10" dirty="0">
                <a:latin typeface="Calibri"/>
                <a:cs typeface="Calibri"/>
              </a:rPr>
              <a:t>esportiva, contendo </a:t>
            </a:r>
            <a:r>
              <a:rPr sz="2400" spc="-5" dirty="0">
                <a:latin typeface="Calibri"/>
                <a:cs typeface="Calibri"/>
              </a:rPr>
              <a:t>os </a:t>
            </a:r>
            <a:r>
              <a:rPr sz="2400" spc="-10" dirty="0">
                <a:latin typeface="Calibri"/>
                <a:cs typeface="Calibri"/>
              </a:rPr>
              <a:t>valores </a:t>
            </a:r>
            <a:r>
              <a:rPr sz="2400" dirty="0">
                <a:latin typeface="Calibri"/>
                <a:cs typeface="Calibri"/>
              </a:rPr>
              <a:t>1 </a:t>
            </a:r>
            <a:r>
              <a:rPr sz="2400" spc="-5" dirty="0">
                <a:latin typeface="Calibri"/>
                <a:cs typeface="Calibri"/>
              </a:rPr>
              <a:t>quando </a:t>
            </a:r>
            <a:r>
              <a:rPr sz="2400" spc="-20" dirty="0">
                <a:latin typeface="Calibri"/>
                <a:cs typeface="Calibri"/>
              </a:rPr>
              <a:t>for  </a:t>
            </a:r>
            <a:r>
              <a:rPr sz="2400" spc="-10" dirty="0">
                <a:latin typeface="Calibri"/>
                <a:cs typeface="Calibri"/>
              </a:rPr>
              <a:t>coluna </a:t>
            </a:r>
            <a:r>
              <a:rPr sz="2400" spc="-5" dirty="0">
                <a:latin typeface="Calibri"/>
                <a:cs typeface="Calibri"/>
              </a:rPr>
              <a:t>1, </a:t>
            </a:r>
            <a:r>
              <a:rPr sz="2400" dirty="0">
                <a:latin typeface="Calibri"/>
                <a:cs typeface="Calibri"/>
              </a:rPr>
              <a:t>0 </a:t>
            </a:r>
            <a:r>
              <a:rPr sz="2400" spc="-5" dirty="0">
                <a:latin typeface="Calibri"/>
                <a:cs typeface="Calibri"/>
              </a:rPr>
              <a:t>quando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coluna </a:t>
            </a:r>
            <a:r>
              <a:rPr sz="2400" spc="-5" dirty="0">
                <a:latin typeface="Calibri"/>
                <a:cs typeface="Calibri"/>
              </a:rPr>
              <a:t>do </a:t>
            </a:r>
            <a:r>
              <a:rPr sz="2400" dirty="0">
                <a:latin typeface="Calibri"/>
                <a:cs typeface="Calibri"/>
              </a:rPr>
              <a:t>meio e 2 </a:t>
            </a:r>
            <a:r>
              <a:rPr sz="2400" spc="-5" dirty="0">
                <a:latin typeface="Calibri"/>
                <a:cs typeface="Calibri"/>
              </a:rPr>
              <a:t>quando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coluna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2.</a:t>
            </a:r>
            <a:endParaRPr sz="2400">
              <a:latin typeface="Calibri"/>
              <a:cs typeface="Calibri"/>
            </a:endParaRPr>
          </a:p>
          <a:p>
            <a:pPr marL="12700" marR="8255" algn="just">
              <a:lnSpc>
                <a:spcPts val="2590"/>
              </a:lnSpc>
              <a:spcBef>
                <a:spcPts val="580"/>
              </a:spcBef>
            </a:pPr>
            <a:r>
              <a:rPr sz="2400" spc="-5" dirty="0">
                <a:latin typeface="Calibri"/>
                <a:cs typeface="Calibri"/>
              </a:rPr>
              <a:t>Ler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35" dirty="0">
                <a:latin typeface="Calibri"/>
                <a:cs typeface="Calibri"/>
              </a:rPr>
              <a:t>seguir, </a:t>
            </a:r>
            <a:r>
              <a:rPr sz="2400" spc="-15" dirty="0">
                <a:latin typeface="Calibri"/>
                <a:cs typeface="Calibri"/>
              </a:rPr>
              <a:t>para </a:t>
            </a:r>
            <a:r>
              <a:rPr sz="2400" dirty="0">
                <a:latin typeface="Calibri"/>
                <a:cs typeface="Calibri"/>
              </a:rPr>
              <a:t>5 </a:t>
            </a:r>
            <a:r>
              <a:rPr sz="2400" spc="-10" dirty="0">
                <a:latin typeface="Calibri"/>
                <a:cs typeface="Calibri"/>
              </a:rPr>
              <a:t>apostadores, </a:t>
            </a:r>
            <a:r>
              <a:rPr sz="2400" spc="-5" dirty="0">
                <a:latin typeface="Calibri"/>
                <a:cs typeface="Calibri"/>
              </a:rPr>
              <a:t>seu </a:t>
            </a:r>
            <a:r>
              <a:rPr sz="2400" spc="-10" dirty="0">
                <a:latin typeface="Calibri"/>
                <a:cs typeface="Calibri"/>
              </a:rPr>
              <a:t>cartão de apostas </a:t>
            </a:r>
            <a:r>
              <a:rPr sz="2400" spc="-5" dirty="0">
                <a:latin typeface="Calibri"/>
                <a:cs typeface="Calibri"/>
              </a:rPr>
              <a:t>(R[13]) </a:t>
            </a:r>
            <a:r>
              <a:rPr sz="2400" dirty="0">
                <a:latin typeface="Calibri"/>
                <a:cs typeface="Calibri"/>
              </a:rPr>
              <a:t>e  </a:t>
            </a:r>
            <a:r>
              <a:rPr sz="2400" spc="-5" dirty="0">
                <a:latin typeface="Calibri"/>
                <a:cs typeface="Calibri"/>
              </a:rPr>
              <a:t>depois da </a:t>
            </a:r>
            <a:r>
              <a:rPr sz="2400" spc="-10" dirty="0">
                <a:latin typeface="Calibri"/>
                <a:cs typeface="Calibri"/>
              </a:rPr>
              <a:t>leitura </a:t>
            </a:r>
            <a:r>
              <a:rPr sz="2400" dirty="0">
                <a:latin typeface="Calibri"/>
                <a:cs typeface="Calibri"/>
              </a:rPr>
              <a:t>imprimir </a:t>
            </a:r>
            <a:r>
              <a:rPr sz="2400" spc="-10" dirty="0">
                <a:latin typeface="Calibri"/>
                <a:cs typeface="Calibri"/>
              </a:rPr>
              <a:t>quantos </a:t>
            </a:r>
            <a:r>
              <a:rPr sz="2400" spc="-5" dirty="0">
                <a:latin typeface="Calibri"/>
                <a:cs typeface="Calibri"/>
              </a:rPr>
              <a:t>acertos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10" dirty="0">
                <a:latin typeface="Calibri"/>
                <a:cs typeface="Calibri"/>
              </a:rPr>
              <a:t>apostador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teve.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54"/>
              </a:spcBef>
            </a:pPr>
            <a:r>
              <a:rPr sz="2400" spc="-20" dirty="0">
                <a:latin typeface="Calibri"/>
                <a:cs typeface="Calibri"/>
              </a:rPr>
              <a:t>Faça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15" dirty="0">
                <a:latin typeface="Calibri"/>
                <a:cs typeface="Calibri"/>
              </a:rPr>
              <a:t>teste </a:t>
            </a:r>
            <a:r>
              <a:rPr sz="2400" spc="-20" dirty="0">
                <a:latin typeface="Calibri"/>
                <a:cs typeface="Calibri"/>
              </a:rPr>
              <a:t>através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funções.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Calibri"/>
              <a:cs typeface="Calibri"/>
            </a:endParaRPr>
          </a:p>
          <a:p>
            <a:pPr marL="12700" marR="5080" algn="just">
              <a:lnSpc>
                <a:spcPct val="90100"/>
              </a:lnSpc>
              <a:spcBef>
                <a:spcPts val="5"/>
              </a:spcBef>
              <a:buClr>
                <a:srgbClr val="C00000"/>
              </a:buClr>
              <a:buAutoNum type="arabicParenR" startAt="9"/>
              <a:tabLst>
                <a:tab pos="345440" algn="l"/>
              </a:tabLst>
            </a:pPr>
            <a:r>
              <a:rPr sz="2400" spc="-5" dirty="0">
                <a:latin typeface="Calibri"/>
                <a:cs typeface="Calibri"/>
              </a:rPr>
              <a:t>Com </a:t>
            </a:r>
            <a:r>
              <a:rPr sz="2400" spc="-10" dirty="0">
                <a:latin typeface="Calibri"/>
                <a:cs typeface="Calibri"/>
              </a:rPr>
              <a:t>relação </a:t>
            </a:r>
            <a:r>
              <a:rPr sz="2400" dirty="0">
                <a:latin typeface="Calibri"/>
                <a:cs typeface="Calibri"/>
              </a:rPr>
              <a:t>ao </a:t>
            </a:r>
            <a:r>
              <a:rPr sz="2400" spc="-20" dirty="0">
                <a:latin typeface="Calibri"/>
                <a:cs typeface="Calibri"/>
              </a:rPr>
              <a:t>exercício </a:t>
            </a:r>
            <a:r>
              <a:rPr sz="2400" spc="-30" dirty="0">
                <a:latin typeface="Calibri"/>
                <a:cs typeface="Calibri"/>
              </a:rPr>
              <a:t>anterior, </a:t>
            </a:r>
            <a:r>
              <a:rPr sz="2400" spc="-5" dirty="0">
                <a:latin typeface="Calibri"/>
                <a:cs typeface="Calibri"/>
              </a:rPr>
              <a:t>calcule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15" dirty="0">
                <a:latin typeface="Calibri"/>
                <a:cs typeface="Calibri"/>
              </a:rPr>
              <a:t>mostre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10" dirty="0">
                <a:latin typeface="Calibri"/>
                <a:cs typeface="Calibri"/>
              </a:rPr>
              <a:t>percentual  </a:t>
            </a:r>
            <a:r>
              <a:rPr sz="2400" spc="-5" dirty="0">
                <a:latin typeface="Calibri"/>
                <a:cs typeface="Calibri"/>
              </a:rPr>
              <a:t>dos </a:t>
            </a:r>
            <a:r>
              <a:rPr sz="2400" spc="-10" dirty="0">
                <a:latin typeface="Calibri"/>
                <a:cs typeface="Calibri"/>
              </a:rPr>
              <a:t>apostadores </a:t>
            </a:r>
            <a:r>
              <a:rPr sz="2400" spc="-5" dirty="0">
                <a:latin typeface="Calibri"/>
                <a:cs typeface="Calibri"/>
              </a:rPr>
              <a:t>que </a:t>
            </a:r>
            <a:r>
              <a:rPr sz="2400" spc="-15" dirty="0">
                <a:latin typeface="Calibri"/>
                <a:cs typeface="Calibri"/>
              </a:rPr>
              <a:t>fizeram </a:t>
            </a:r>
            <a:r>
              <a:rPr sz="2400" spc="-5" dirty="0">
                <a:latin typeface="Calibri"/>
                <a:cs typeface="Calibri"/>
              </a:rPr>
              <a:t>de 10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13 </a:t>
            </a:r>
            <a:r>
              <a:rPr sz="2400" spc="-15" dirty="0">
                <a:latin typeface="Calibri"/>
                <a:cs typeface="Calibri"/>
              </a:rPr>
              <a:t>pontos </a:t>
            </a:r>
            <a:r>
              <a:rPr sz="2400" dirty="0">
                <a:latin typeface="Calibri"/>
                <a:cs typeface="Calibri"/>
              </a:rPr>
              <a:t>e o </a:t>
            </a:r>
            <a:r>
              <a:rPr sz="2400" spc="-10" dirty="0">
                <a:latin typeface="Calibri"/>
                <a:cs typeface="Calibri"/>
              </a:rPr>
              <a:t>percentual </a:t>
            </a:r>
            <a:r>
              <a:rPr sz="2400" spc="-5" dirty="0">
                <a:latin typeface="Calibri"/>
                <a:cs typeface="Calibri"/>
              </a:rPr>
              <a:t>dos  </a:t>
            </a:r>
            <a:r>
              <a:rPr sz="2400" spc="-10" dirty="0">
                <a:latin typeface="Calibri"/>
                <a:cs typeface="Calibri"/>
              </a:rPr>
              <a:t>apostadores </a:t>
            </a:r>
            <a:r>
              <a:rPr sz="2400" spc="-5" dirty="0">
                <a:latin typeface="Calibri"/>
                <a:cs typeface="Calibri"/>
              </a:rPr>
              <a:t>que </a:t>
            </a:r>
            <a:r>
              <a:rPr sz="2400" spc="-15" dirty="0">
                <a:latin typeface="Calibri"/>
                <a:cs typeface="Calibri"/>
              </a:rPr>
              <a:t>fizeram </a:t>
            </a:r>
            <a:r>
              <a:rPr sz="2400" dirty="0">
                <a:latin typeface="Calibri"/>
                <a:cs typeface="Calibri"/>
              </a:rPr>
              <a:t>menos </a:t>
            </a:r>
            <a:r>
              <a:rPr sz="2400" spc="-5" dirty="0">
                <a:latin typeface="Calibri"/>
                <a:cs typeface="Calibri"/>
              </a:rPr>
              <a:t>do que 10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pontos.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Calibri"/>
              <a:buAutoNum type="arabicParenR" startAt="9"/>
            </a:pPr>
            <a:endParaRPr sz="3100">
              <a:latin typeface="Calibri"/>
              <a:cs typeface="Calibri"/>
            </a:endParaRPr>
          </a:p>
          <a:p>
            <a:pPr marL="12700" marR="5080" algn="just">
              <a:lnSpc>
                <a:spcPts val="2590"/>
              </a:lnSpc>
              <a:buClr>
                <a:srgbClr val="C00000"/>
              </a:buClr>
              <a:buAutoNum type="arabicParenR" startAt="9"/>
              <a:tabLst>
                <a:tab pos="558800" algn="l"/>
              </a:tabLst>
            </a:pPr>
            <a:r>
              <a:rPr sz="2400" spc="-25" dirty="0">
                <a:latin typeface="Calibri"/>
                <a:cs typeface="Calibri"/>
              </a:rPr>
              <a:t>Faça </a:t>
            </a:r>
            <a:r>
              <a:rPr sz="2400" spc="-10" dirty="0">
                <a:latin typeface="Calibri"/>
                <a:cs typeface="Calibri"/>
              </a:rPr>
              <a:t>um </a:t>
            </a:r>
            <a:r>
              <a:rPr sz="2400" spc="-20" dirty="0">
                <a:latin typeface="Calibri"/>
                <a:cs typeface="Calibri"/>
              </a:rPr>
              <a:t>programa </a:t>
            </a:r>
            <a:r>
              <a:rPr sz="2400" spc="-5" dirty="0">
                <a:latin typeface="Calibri"/>
                <a:cs typeface="Calibri"/>
              </a:rPr>
              <a:t>que </a:t>
            </a:r>
            <a:r>
              <a:rPr sz="2400" dirty="0">
                <a:latin typeface="Calibri"/>
                <a:cs typeface="Calibri"/>
              </a:rPr>
              <a:t>leia </a:t>
            </a:r>
            <a:r>
              <a:rPr sz="2400" spc="-5" dirty="0">
                <a:latin typeface="Calibri"/>
                <a:cs typeface="Calibri"/>
              </a:rPr>
              <a:t>um </a:t>
            </a:r>
            <a:r>
              <a:rPr sz="2400" spc="-15" dirty="0">
                <a:latin typeface="Calibri"/>
                <a:cs typeface="Calibri"/>
              </a:rPr>
              <a:t>vetor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spc="-15" dirty="0">
                <a:latin typeface="Calibri"/>
                <a:cs typeface="Calibri"/>
              </a:rPr>
              <a:t>valores </a:t>
            </a:r>
            <a:r>
              <a:rPr sz="2400" spc="-10" dirty="0">
                <a:latin typeface="Calibri"/>
                <a:cs typeface="Calibri"/>
              </a:rPr>
              <a:t>inteiros </a:t>
            </a:r>
            <a:r>
              <a:rPr sz="2400" dirty="0">
                <a:latin typeface="Calibri"/>
                <a:cs typeface="Calibri"/>
              </a:rPr>
              <a:t>e  </a:t>
            </a:r>
            <a:r>
              <a:rPr sz="2400" spc="-5" dirty="0">
                <a:latin typeface="Calibri"/>
                <a:cs typeface="Calibri"/>
              </a:rPr>
              <a:t>imprima-o na </a:t>
            </a:r>
            <a:r>
              <a:rPr sz="2400" spc="-15" dirty="0">
                <a:latin typeface="Calibri"/>
                <a:cs typeface="Calibri"/>
              </a:rPr>
              <a:t>ordem </a:t>
            </a:r>
            <a:r>
              <a:rPr sz="2400" spc="-10" dirty="0">
                <a:latin typeface="Calibri"/>
                <a:cs typeface="Calibri"/>
              </a:rPr>
              <a:t>crescente.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15" dirty="0">
                <a:latin typeface="Calibri"/>
                <a:cs typeface="Calibri"/>
              </a:rPr>
              <a:t>vetor </a:t>
            </a:r>
            <a:r>
              <a:rPr sz="2400" spc="-10" dirty="0">
                <a:latin typeface="Calibri"/>
                <a:cs typeface="Calibri"/>
              </a:rPr>
              <a:t>deve ter </a:t>
            </a:r>
            <a:r>
              <a:rPr sz="2400" spc="-5" dirty="0">
                <a:latin typeface="Calibri"/>
                <a:cs typeface="Calibri"/>
              </a:rPr>
              <a:t>tamanho </a:t>
            </a:r>
            <a:r>
              <a:rPr sz="2400" dirty="0">
                <a:latin typeface="Calibri"/>
                <a:cs typeface="Calibri"/>
              </a:rPr>
              <a:t>N  </a:t>
            </a:r>
            <a:r>
              <a:rPr sz="2400" spc="-5" dirty="0">
                <a:latin typeface="Calibri"/>
                <a:cs typeface="Calibri"/>
              </a:rPr>
              <a:t>(declare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15" dirty="0">
                <a:latin typeface="Calibri"/>
                <a:cs typeface="Calibri"/>
              </a:rPr>
              <a:t>utilize </a:t>
            </a:r>
            <a:r>
              <a:rPr sz="2400" spc="-5" dirty="0">
                <a:latin typeface="Calibri"/>
                <a:cs typeface="Calibri"/>
              </a:rPr>
              <a:t>uma </a:t>
            </a:r>
            <a:r>
              <a:rPr sz="2400" spc="-20" dirty="0">
                <a:latin typeface="Calibri"/>
                <a:cs typeface="Calibri"/>
              </a:rPr>
              <a:t>constante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N).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68436"/>
            <a:ext cx="5478780" cy="4618355"/>
          </a:xfrm>
          <a:custGeom>
            <a:avLst/>
            <a:gdLst/>
            <a:ahLst/>
            <a:cxnLst/>
            <a:rect l="l" t="t" r="r" b="b"/>
            <a:pathLst>
              <a:path w="5478780" h="4618355">
                <a:moveTo>
                  <a:pt x="0" y="4618101"/>
                </a:moveTo>
                <a:lnTo>
                  <a:pt x="5478526" y="4618101"/>
                </a:lnTo>
                <a:lnTo>
                  <a:pt x="5478526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40" y="2003247"/>
            <a:ext cx="385699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7E7E7E"/>
                </a:solidFill>
                <a:latin typeface="Courier New"/>
                <a:cs typeface="Courier New"/>
              </a:rPr>
              <a:t>// </a:t>
            </a:r>
            <a:r>
              <a:rPr sz="1400" spc="-5" dirty="0">
                <a:solidFill>
                  <a:srgbClr val="7E7E7E"/>
                </a:solidFill>
                <a:latin typeface="Courier New"/>
                <a:cs typeface="Courier New"/>
              </a:rPr>
              <a:t>Opcao </a:t>
            </a:r>
            <a:r>
              <a:rPr sz="1400" dirty="0">
                <a:solidFill>
                  <a:srgbClr val="7E7E7E"/>
                </a:solidFill>
                <a:latin typeface="Courier New"/>
                <a:cs typeface="Courier New"/>
              </a:rPr>
              <a:t>1: </a:t>
            </a:r>
            <a:r>
              <a:rPr sz="1400" spc="-5" dirty="0">
                <a:solidFill>
                  <a:srgbClr val="7E7E7E"/>
                </a:solidFill>
                <a:latin typeface="Courier New"/>
                <a:cs typeface="Courier New"/>
              </a:rPr>
              <a:t>le </a:t>
            </a:r>
            <a:r>
              <a:rPr sz="1400" dirty="0">
                <a:solidFill>
                  <a:srgbClr val="7E7E7E"/>
                </a:solidFill>
                <a:latin typeface="Courier New"/>
                <a:cs typeface="Courier New"/>
              </a:rPr>
              <a:t>duas </a:t>
            </a:r>
            <a:r>
              <a:rPr sz="1400" spc="-5" dirty="0">
                <a:solidFill>
                  <a:srgbClr val="7E7E7E"/>
                </a:solidFill>
                <a:latin typeface="Courier New"/>
                <a:cs typeface="Courier New"/>
              </a:rPr>
              <a:t>vezes cada</a:t>
            </a:r>
            <a:r>
              <a:rPr sz="1400" spc="-14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7E7E7E"/>
                </a:solidFill>
                <a:latin typeface="Courier New"/>
                <a:cs typeface="Courier New"/>
              </a:rPr>
              <a:t>valor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400" spc="-5" dirty="0">
                <a:latin typeface="Courier New"/>
                <a:cs typeface="Courier New"/>
              </a:rPr>
              <a:t>Main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string[]</a:t>
            </a:r>
            <a:r>
              <a:rPr sz="1400" b="1" spc="-7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args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5900" y="2643886"/>
            <a:ext cx="1942464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i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10" dirty="0">
                <a:latin typeface="Courier New"/>
                <a:cs typeface="Courier New"/>
              </a:rPr>
              <a:t>cont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400" spc="-10" dirty="0">
                <a:latin typeface="Courier New"/>
                <a:cs typeface="Courier New"/>
              </a:rPr>
              <a:t>nota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media 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for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400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14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225425" marR="5080" algn="just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Co</a:t>
            </a:r>
            <a:r>
              <a:rPr sz="1400" spc="-15" dirty="0">
                <a:latin typeface="Courier New"/>
                <a:cs typeface="Courier New"/>
              </a:rPr>
              <a:t>n</a:t>
            </a:r>
            <a:r>
              <a:rPr sz="1400" spc="-5" dirty="0">
                <a:latin typeface="Courier New"/>
                <a:cs typeface="Courier New"/>
              </a:rPr>
              <a:t>sol</a:t>
            </a:r>
            <a:r>
              <a:rPr sz="1400" spc="-20" dirty="0">
                <a:latin typeface="Courier New"/>
                <a:cs typeface="Courier New"/>
              </a:rPr>
              <a:t>e</a:t>
            </a:r>
            <a:r>
              <a:rPr sz="1400" spc="-5" dirty="0">
                <a:latin typeface="Courier New"/>
                <a:cs typeface="Courier New"/>
              </a:rPr>
              <a:t>.W</a:t>
            </a:r>
            <a:r>
              <a:rPr sz="1400" spc="-15" dirty="0">
                <a:latin typeface="Courier New"/>
                <a:cs typeface="Courier New"/>
              </a:rPr>
              <a:t>r</a:t>
            </a:r>
            <a:r>
              <a:rPr sz="1400" spc="-5" dirty="0">
                <a:latin typeface="Courier New"/>
                <a:cs typeface="Courier New"/>
              </a:rPr>
              <a:t>ite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"D  </a:t>
            </a:r>
            <a:r>
              <a:rPr sz="1400" spc="-5" dirty="0">
                <a:latin typeface="Courier New"/>
                <a:cs typeface="Courier New"/>
              </a:rPr>
              <a:t>nota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Convert.T  soma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+=</a:t>
            </a:r>
            <a:r>
              <a:rPr sz="1400" spc="-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nota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media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soma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/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1400" spc="-5" dirty="0">
                <a:latin typeface="Courier New"/>
                <a:cs typeface="Courier New"/>
              </a:rPr>
              <a:t>Cons</a:t>
            </a:r>
            <a:r>
              <a:rPr sz="1400" spc="-15" dirty="0">
                <a:latin typeface="Courier New"/>
                <a:cs typeface="Courier New"/>
              </a:rPr>
              <a:t>o</a:t>
            </a:r>
            <a:r>
              <a:rPr sz="1400" spc="-5" dirty="0">
                <a:latin typeface="Courier New"/>
                <a:cs typeface="Courier New"/>
              </a:rPr>
              <a:t>le.</a:t>
            </a:r>
            <a:r>
              <a:rPr sz="1400" spc="-20" dirty="0">
                <a:latin typeface="Courier New"/>
                <a:cs typeface="Courier New"/>
              </a:rPr>
              <a:t>W</a:t>
            </a:r>
            <a:r>
              <a:rPr sz="1400" spc="-5" dirty="0">
                <a:latin typeface="Courier New"/>
                <a:cs typeface="Courier New"/>
              </a:rPr>
              <a:t>ri</a:t>
            </a:r>
            <a:r>
              <a:rPr sz="1400" spc="-15" dirty="0">
                <a:latin typeface="Courier New"/>
                <a:cs typeface="Courier New"/>
              </a:rPr>
              <a:t>t</a:t>
            </a:r>
            <a:r>
              <a:rPr sz="1400" spc="-5" dirty="0">
                <a:latin typeface="Courier New"/>
                <a:cs typeface="Courier New"/>
              </a:rPr>
              <a:t>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"Dig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02741" y="3540269"/>
            <a:ext cx="320040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20"/>
              </a:spcBef>
            </a:pP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900" y="4564507"/>
            <a:ext cx="4599940" cy="173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for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400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400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++){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Courier New"/>
                <a:cs typeface="Courier New"/>
              </a:rPr>
              <a:t>Console.Write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"Digite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uma</a:t>
            </a:r>
            <a:r>
              <a:rPr sz="14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nota:"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nota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Convert.ToDouble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Console.ReadLine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endParaRPr sz="1400">
              <a:latin typeface="Courier New"/>
              <a:cs typeface="Courier New"/>
            </a:endParaRPr>
          </a:p>
          <a:p>
            <a:pPr marL="439420" marR="2451100" indent="-21336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if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400" spc="-5" dirty="0">
                <a:latin typeface="Courier New"/>
                <a:cs typeface="Courier New"/>
              </a:rPr>
              <a:t>nota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&gt; </a:t>
            </a:r>
            <a:r>
              <a:rPr sz="1400" spc="-5" dirty="0">
                <a:latin typeface="Courier New"/>
                <a:cs typeface="Courier New"/>
              </a:rPr>
              <a:t>media</a:t>
            </a:r>
            <a:r>
              <a:rPr sz="1400" spc="-10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)  </a:t>
            </a:r>
            <a:r>
              <a:rPr sz="1400" spc="-10" dirty="0">
                <a:latin typeface="Courier New"/>
                <a:cs typeface="Courier New"/>
              </a:rPr>
              <a:t>cont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++;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Console.Write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"Media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{0}"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media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Console.Write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"{0} notas acima"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cont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805362" y="1681098"/>
            <a:ext cx="4343400" cy="5182235"/>
            <a:chOff x="4805362" y="1681098"/>
            <a:chExt cx="4343400" cy="5182235"/>
          </a:xfrm>
        </p:grpSpPr>
        <p:sp>
          <p:nvSpPr>
            <p:cNvPr id="8" name="object 8"/>
            <p:cNvSpPr/>
            <p:nvPr/>
          </p:nvSpPr>
          <p:spPr>
            <a:xfrm>
              <a:off x="4810125" y="1685861"/>
              <a:ext cx="4333875" cy="5172710"/>
            </a:xfrm>
            <a:custGeom>
              <a:avLst/>
              <a:gdLst/>
              <a:ahLst/>
              <a:cxnLst/>
              <a:rect l="l" t="t" r="r" b="b"/>
              <a:pathLst>
                <a:path w="4333875" h="5172709">
                  <a:moveTo>
                    <a:pt x="4333874" y="0"/>
                  </a:moveTo>
                  <a:lnTo>
                    <a:pt x="0" y="0"/>
                  </a:lnTo>
                  <a:lnTo>
                    <a:pt x="0" y="5172135"/>
                  </a:lnTo>
                  <a:lnTo>
                    <a:pt x="4333874" y="5172135"/>
                  </a:lnTo>
                  <a:lnTo>
                    <a:pt x="43338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10125" y="1685861"/>
              <a:ext cx="4333875" cy="5172710"/>
            </a:xfrm>
            <a:custGeom>
              <a:avLst/>
              <a:gdLst/>
              <a:ahLst/>
              <a:cxnLst/>
              <a:rect l="l" t="t" r="r" b="b"/>
              <a:pathLst>
                <a:path w="4333875" h="5172709">
                  <a:moveTo>
                    <a:pt x="4333874" y="0"/>
                  </a:moveTo>
                  <a:lnTo>
                    <a:pt x="0" y="0"/>
                  </a:lnTo>
                  <a:lnTo>
                    <a:pt x="0" y="517213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889753" y="1722831"/>
            <a:ext cx="3430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7E7E7E"/>
                </a:solidFill>
                <a:latin typeface="Courier New"/>
                <a:cs typeface="Courier New"/>
              </a:rPr>
              <a:t>//Opcao </a:t>
            </a:r>
            <a:r>
              <a:rPr sz="1400" dirty="0">
                <a:solidFill>
                  <a:srgbClr val="7E7E7E"/>
                </a:solidFill>
                <a:latin typeface="Courier New"/>
                <a:cs typeface="Courier New"/>
              </a:rPr>
              <a:t>2: uma </a:t>
            </a:r>
            <a:r>
              <a:rPr sz="1400" spc="-5" dirty="0">
                <a:solidFill>
                  <a:srgbClr val="7E7E7E"/>
                </a:solidFill>
                <a:latin typeface="Courier New"/>
                <a:cs typeface="Courier New"/>
              </a:rPr>
              <a:t>variavel por</a:t>
            </a:r>
            <a:r>
              <a:rPr sz="1400" spc="-114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7E7E7E"/>
                </a:solidFill>
                <a:latin typeface="Courier New"/>
                <a:cs typeface="Courier New"/>
              </a:rPr>
              <a:t>nota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89753" y="1936750"/>
            <a:ext cx="332422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400" spc="-5" dirty="0">
                <a:latin typeface="Courier New"/>
                <a:cs typeface="Courier New"/>
              </a:rPr>
              <a:t>Main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string[]</a:t>
            </a:r>
            <a:r>
              <a:rPr sz="1400" b="1" spc="-10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args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i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73800" y="2576830"/>
            <a:ext cx="11963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ourier New"/>
                <a:cs typeface="Courier New"/>
              </a:rPr>
              <a:t>n2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latin typeface="Courier New"/>
                <a:cs typeface="Courier New"/>
              </a:rPr>
              <a:t>n3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n4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67164" y="2790189"/>
            <a:ext cx="14097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ourier New"/>
                <a:cs typeface="Courier New"/>
              </a:rPr>
              <a:t>ia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latin typeface="Courier New"/>
                <a:cs typeface="Courier New"/>
              </a:rPr>
              <a:t>soma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67434" y="3217291"/>
            <a:ext cx="25787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ourier New"/>
                <a:cs typeface="Courier New"/>
              </a:rPr>
              <a:t>ite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"Digite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as</a:t>
            </a:r>
            <a:r>
              <a:rPr sz="1400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notas:"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7239" y="3430651"/>
            <a:ext cx="30041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ourier New"/>
                <a:cs typeface="Courier New"/>
              </a:rPr>
              <a:t>rt.ToDouble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Console.ReadLine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67239" y="3644010"/>
            <a:ext cx="30041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rt.ToDouble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Console.ReadLine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67239" y="3857371"/>
            <a:ext cx="30041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rt.ToDouble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Console.ReadLine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44522" y="2619393"/>
            <a:ext cx="4036060" cy="1976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1165">
              <a:lnSpc>
                <a:spcPts val="145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400" b="1" spc="-9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n1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2971165" algn="l"/>
              </a:tabLst>
            </a:pPr>
            <a:r>
              <a:rPr sz="2100" baseline="-2182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2100" spc="-7" baseline="-21825" dirty="0">
                <a:latin typeface="Courier New"/>
                <a:cs typeface="Courier New"/>
              </a:rPr>
              <a:t>soma</a:t>
            </a:r>
            <a:r>
              <a:rPr sz="2100" spc="-22" baseline="-21825" dirty="0">
                <a:latin typeface="Courier New"/>
                <a:cs typeface="Courier New"/>
              </a:rPr>
              <a:t> </a:t>
            </a:r>
            <a:r>
              <a:rPr sz="2100" baseline="-2182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100" spc="-15" baseline="-218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00" spc="-7" baseline="-2182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2100" spc="-7" baseline="-21825" dirty="0">
                <a:solidFill>
                  <a:srgbClr val="FF0000"/>
                </a:solidFill>
                <a:latin typeface="Courier New"/>
                <a:cs typeface="Courier New"/>
              </a:rPr>
              <a:t>;	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400" b="1" spc="-8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med</a:t>
            </a:r>
            <a:endParaRPr sz="1400">
              <a:latin typeface="Courier New"/>
              <a:cs typeface="Courier New"/>
            </a:endParaRPr>
          </a:p>
          <a:p>
            <a:pPr marL="104775">
              <a:lnSpc>
                <a:spcPct val="100000"/>
              </a:lnSpc>
              <a:spcBef>
                <a:spcPts val="525"/>
              </a:spcBef>
            </a:pP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++){</a:t>
            </a:r>
            <a:endParaRPr sz="1400">
              <a:latin typeface="Courier New"/>
              <a:cs typeface="Courier New"/>
            </a:endParaRPr>
          </a:p>
          <a:p>
            <a:pPr indent="-635">
              <a:lnSpc>
                <a:spcPct val="100000"/>
              </a:lnSpc>
              <a:tabLst>
                <a:tab pos="2971165" algn="l"/>
              </a:tabLst>
            </a:pPr>
            <a:r>
              <a:rPr sz="1400" spc="-2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git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4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u</a:t>
            </a:r>
            <a:r>
              <a:rPr sz="1400" spc="-20" dirty="0">
                <a:solidFill>
                  <a:srgbClr val="0000FF"/>
                </a:solidFill>
                <a:latin typeface="Courier New"/>
                <a:cs typeface="Courier New"/>
              </a:rPr>
              <a:t>m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a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nota</a:t>
            </a:r>
            <a:r>
              <a:rPr sz="1400" spc="-1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;	</a:t>
            </a:r>
            <a:r>
              <a:rPr sz="2100" spc="-7" baseline="19841" dirty="0">
                <a:latin typeface="Courier New"/>
                <a:cs typeface="Courier New"/>
              </a:rPr>
              <a:t>Cons</a:t>
            </a:r>
            <a:r>
              <a:rPr sz="2100" spc="-22" baseline="19841" dirty="0">
                <a:latin typeface="Courier New"/>
                <a:cs typeface="Courier New"/>
              </a:rPr>
              <a:t>o</a:t>
            </a:r>
            <a:r>
              <a:rPr sz="2100" spc="-7" baseline="19841" dirty="0">
                <a:latin typeface="Courier New"/>
                <a:cs typeface="Courier New"/>
              </a:rPr>
              <a:t>le.</a:t>
            </a:r>
            <a:r>
              <a:rPr sz="2100" spc="-30" baseline="19841" dirty="0">
                <a:latin typeface="Courier New"/>
                <a:cs typeface="Courier New"/>
              </a:rPr>
              <a:t>W</a:t>
            </a:r>
            <a:r>
              <a:rPr sz="2100" spc="-7" baseline="19841" dirty="0">
                <a:latin typeface="Courier New"/>
                <a:cs typeface="Courier New"/>
              </a:rPr>
              <a:t>r  </a:t>
            </a:r>
            <a:r>
              <a:rPr sz="1400" spc="-10" dirty="0">
                <a:latin typeface="Courier New"/>
                <a:cs typeface="Courier New"/>
              </a:rPr>
              <a:t>oDouble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Console.ReadLine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	</a:t>
            </a:r>
            <a:r>
              <a:rPr sz="2100" spc="-7" baseline="21825" dirty="0">
                <a:latin typeface="Courier New"/>
                <a:cs typeface="Courier New"/>
              </a:rPr>
              <a:t>n1 </a:t>
            </a:r>
            <a:r>
              <a:rPr sz="2100" baseline="2182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100" spc="-127" baseline="218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00" spc="-15" baseline="21825" dirty="0">
                <a:latin typeface="Courier New"/>
                <a:cs typeface="Courier New"/>
              </a:rPr>
              <a:t>Conve</a:t>
            </a:r>
            <a:endParaRPr sz="2100" baseline="21825">
              <a:latin typeface="Courier New"/>
              <a:cs typeface="Courier New"/>
            </a:endParaRPr>
          </a:p>
          <a:p>
            <a:pPr marL="2971165">
              <a:lnSpc>
                <a:spcPts val="1155"/>
              </a:lnSpc>
            </a:pPr>
            <a:r>
              <a:rPr sz="1400" spc="-5" dirty="0">
                <a:latin typeface="Courier New"/>
                <a:cs typeface="Courier New"/>
              </a:rPr>
              <a:t>n2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Conve</a:t>
            </a:r>
            <a:endParaRPr sz="1400">
              <a:latin typeface="Courier New"/>
              <a:cs typeface="Courier New"/>
            </a:endParaRPr>
          </a:p>
          <a:p>
            <a:pPr marL="297116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n3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8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Conve  </a:t>
            </a:r>
            <a:r>
              <a:rPr sz="1400" spc="-5" dirty="0">
                <a:latin typeface="Courier New"/>
                <a:cs typeface="Courier New"/>
              </a:rPr>
              <a:t>n4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Conve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ite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tudo de</a:t>
            </a:r>
            <a:r>
              <a:rPr sz="14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novo!"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67239" y="4070730"/>
            <a:ext cx="30041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rt.ToDouble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Console.ReadLine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03114" y="4497400"/>
            <a:ext cx="38557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ourier New"/>
                <a:cs typeface="Courier New"/>
              </a:rPr>
              <a:t>media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n1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+ </a:t>
            </a:r>
            <a:r>
              <a:rPr sz="1400" dirty="0">
                <a:latin typeface="Courier New"/>
                <a:cs typeface="Courier New"/>
              </a:rPr>
              <a:t>n2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+ </a:t>
            </a:r>
            <a:r>
              <a:rPr sz="1400" dirty="0">
                <a:latin typeface="Courier New"/>
                <a:cs typeface="Courier New"/>
              </a:rPr>
              <a:t>n3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+ </a:t>
            </a:r>
            <a:r>
              <a:rPr sz="1400" spc="-5" dirty="0">
                <a:latin typeface="Courier New"/>
                <a:cs typeface="Courier New"/>
              </a:rPr>
              <a:t>n4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400" spc="-1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Console.Write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"Media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{0}"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media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03114" y="5137784"/>
            <a:ext cx="66484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if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n1 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if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n2 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if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n3  </a:t>
            </a:r>
            <a:r>
              <a:rPr sz="1400" b="1" dirty="0">
                <a:solidFill>
                  <a:srgbClr val="00009F"/>
                </a:solidFill>
                <a:latin typeface="Courier New"/>
                <a:cs typeface="Courier New"/>
              </a:rPr>
              <a:t>if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48350" y="5137784"/>
            <a:ext cx="1833880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154" indent="-21209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Char char="&gt;"/>
              <a:tabLst>
                <a:tab pos="224790" algn="l"/>
              </a:tabLst>
            </a:pPr>
            <a:r>
              <a:rPr sz="1400" spc="-5" dirty="0">
                <a:latin typeface="Courier New"/>
                <a:cs typeface="Courier New"/>
              </a:rPr>
              <a:t>media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400" spc="-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++;</a:t>
            </a:r>
            <a:endParaRPr sz="1400">
              <a:latin typeface="Courier New"/>
              <a:cs typeface="Courier New"/>
            </a:endParaRPr>
          </a:p>
          <a:p>
            <a:pPr marL="224154" indent="-21209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Char char="&gt;"/>
              <a:tabLst>
                <a:tab pos="224790" algn="l"/>
              </a:tabLst>
            </a:pPr>
            <a:r>
              <a:rPr sz="1400" spc="-5" dirty="0">
                <a:latin typeface="Courier New"/>
                <a:cs typeface="Courier New"/>
              </a:rPr>
              <a:t>media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400" spc="-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++;</a:t>
            </a:r>
            <a:endParaRPr sz="1400">
              <a:latin typeface="Courier New"/>
              <a:cs typeface="Courier New"/>
            </a:endParaRPr>
          </a:p>
          <a:p>
            <a:pPr marL="224154" indent="-212090">
              <a:lnSpc>
                <a:spcPct val="100000"/>
              </a:lnSpc>
              <a:buClr>
                <a:srgbClr val="FF0000"/>
              </a:buClr>
              <a:buChar char="&gt;"/>
              <a:tabLst>
                <a:tab pos="224790" algn="l"/>
              </a:tabLst>
            </a:pPr>
            <a:r>
              <a:rPr sz="1400" spc="-5" dirty="0">
                <a:latin typeface="Courier New"/>
                <a:cs typeface="Courier New"/>
              </a:rPr>
              <a:t>media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400" spc="-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++;</a:t>
            </a:r>
            <a:endParaRPr sz="1400">
              <a:latin typeface="Courier New"/>
              <a:cs typeface="Courier New"/>
            </a:endParaRPr>
          </a:p>
          <a:p>
            <a:pPr marL="224154" indent="-212090">
              <a:lnSpc>
                <a:spcPct val="100000"/>
              </a:lnSpc>
              <a:buClr>
                <a:srgbClr val="FF0000"/>
              </a:buClr>
              <a:buChar char="&gt;"/>
              <a:tabLst>
                <a:tab pos="224790" algn="l"/>
              </a:tabLst>
            </a:pPr>
            <a:r>
              <a:rPr sz="1400" spc="-5" dirty="0">
                <a:latin typeface="Courier New"/>
                <a:cs typeface="Courier New"/>
              </a:rPr>
              <a:t>media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400" spc="-7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++;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4669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4D4D4D"/>
                </a:solidFill>
              </a:rPr>
              <a:t>Programa </a:t>
            </a:r>
            <a:r>
              <a:rPr sz="4000" spc="-10" dirty="0">
                <a:solidFill>
                  <a:srgbClr val="4D4D4D"/>
                </a:solidFill>
              </a:rPr>
              <a:t>sem</a:t>
            </a:r>
            <a:r>
              <a:rPr sz="4000" spc="-20" dirty="0">
                <a:solidFill>
                  <a:srgbClr val="4D4D4D"/>
                </a:solidFill>
              </a:rPr>
              <a:t> </a:t>
            </a:r>
            <a:r>
              <a:rPr sz="4000" spc="-5" dirty="0">
                <a:solidFill>
                  <a:srgbClr val="4D4D4D"/>
                </a:solidFill>
              </a:rPr>
              <a:t>vetores</a:t>
            </a:r>
            <a:endParaRPr sz="4000"/>
          </a:p>
        </p:txBody>
      </p:sp>
      <p:grpSp>
        <p:nvGrpSpPr>
          <p:cNvPr id="24" name="object 24"/>
          <p:cNvGrpSpPr/>
          <p:nvPr/>
        </p:nvGrpSpPr>
        <p:grpSpPr>
          <a:xfrm>
            <a:off x="2185987" y="2703512"/>
            <a:ext cx="4041775" cy="1825625"/>
            <a:chOff x="2185987" y="2703512"/>
            <a:chExt cx="4041775" cy="1825625"/>
          </a:xfrm>
        </p:grpSpPr>
        <p:sp>
          <p:nvSpPr>
            <p:cNvPr id="25" name="object 25"/>
            <p:cNvSpPr/>
            <p:nvPr/>
          </p:nvSpPr>
          <p:spPr>
            <a:xfrm>
              <a:off x="2190750" y="2708275"/>
              <a:ext cx="4032250" cy="1816100"/>
            </a:xfrm>
            <a:custGeom>
              <a:avLst/>
              <a:gdLst/>
              <a:ahLst/>
              <a:cxnLst/>
              <a:rect l="l" t="t" r="r" b="b"/>
              <a:pathLst>
                <a:path w="4032250" h="1816100">
                  <a:moveTo>
                    <a:pt x="4032250" y="0"/>
                  </a:moveTo>
                  <a:lnTo>
                    <a:pt x="0" y="0"/>
                  </a:lnTo>
                  <a:lnTo>
                    <a:pt x="0" y="1816100"/>
                  </a:lnTo>
                  <a:lnTo>
                    <a:pt x="4032250" y="1816100"/>
                  </a:lnTo>
                  <a:lnTo>
                    <a:pt x="4032250" y="0"/>
                  </a:lnTo>
                  <a:close/>
                </a:path>
              </a:pathLst>
            </a:custGeom>
            <a:solidFill>
              <a:srgbClr val="F9E6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90750" y="2708275"/>
              <a:ext cx="4032250" cy="1816100"/>
            </a:xfrm>
            <a:custGeom>
              <a:avLst/>
              <a:gdLst/>
              <a:ahLst/>
              <a:cxnLst/>
              <a:rect l="l" t="t" r="r" b="b"/>
              <a:pathLst>
                <a:path w="4032250" h="1816100">
                  <a:moveTo>
                    <a:pt x="0" y="1816100"/>
                  </a:moveTo>
                  <a:lnTo>
                    <a:pt x="4032250" y="1816100"/>
                  </a:lnTo>
                  <a:lnTo>
                    <a:pt x="4032250" y="0"/>
                  </a:lnTo>
                  <a:lnTo>
                    <a:pt x="0" y="0"/>
                  </a:lnTo>
                  <a:lnTo>
                    <a:pt x="0" y="1816100"/>
                  </a:lnTo>
                  <a:close/>
                </a:path>
              </a:pathLst>
            </a:custGeom>
            <a:ln w="9525">
              <a:solidFill>
                <a:srgbClr val="FFAB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593594" y="2732608"/>
            <a:ext cx="3227705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2800" b="1" i="1" spc="-20" dirty="0">
                <a:solidFill>
                  <a:srgbClr val="C00000"/>
                </a:solidFill>
                <a:latin typeface="Arial"/>
                <a:cs typeface="Arial"/>
              </a:rPr>
              <a:t>Vetores </a:t>
            </a:r>
            <a:r>
              <a:rPr sz="2800" b="1" i="1" spc="-5" dirty="0">
                <a:solidFill>
                  <a:srgbClr val="C00000"/>
                </a:solidFill>
                <a:latin typeface="Arial"/>
                <a:cs typeface="Arial"/>
              </a:rPr>
              <a:t>permitem  resolver esse  problema de</a:t>
            </a:r>
            <a:r>
              <a:rPr sz="2800" b="1" i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C00000"/>
                </a:solidFill>
                <a:latin typeface="Arial"/>
                <a:cs typeface="Arial"/>
              </a:rPr>
              <a:t>forma  </a:t>
            </a:r>
            <a:r>
              <a:rPr sz="2800" b="1" i="1" spc="-10" dirty="0">
                <a:solidFill>
                  <a:srgbClr val="C00000"/>
                </a:solidFill>
                <a:latin typeface="Arial"/>
                <a:cs typeface="Arial"/>
              </a:rPr>
              <a:t>conveniente.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03114" y="6234778"/>
            <a:ext cx="406781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0"/>
              </a:lnSpc>
            </a:pPr>
            <a:r>
              <a:rPr sz="1400" spc="-5" dirty="0">
                <a:latin typeface="Courier New"/>
                <a:cs typeface="Courier New"/>
              </a:rPr>
              <a:t>Console.Write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"{0} notas acima"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cont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40" y="6306406"/>
            <a:ext cx="13271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411718" y="6446122"/>
            <a:ext cx="1962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89753" y="6666070"/>
            <a:ext cx="13271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1718" y="6431686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0967" y="1341246"/>
            <a:ext cx="7473315" cy="365315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marR="139700" indent="-342900">
              <a:lnSpc>
                <a:spcPts val="2880"/>
              </a:lnSpc>
              <a:spcBef>
                <a:spcPts val="7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é </a:t>
            </a:r>
            <a:r>
              <a:rPr sz="3000" spc="-5" dirty="0">
                <a:latin typeface="Calibri"/>
                <a:cs typeface="Calibri"/>
              </a:rPr>
              <a:t>uma </a:t>
            </a:r>
            <a:r>
              <a:rPr sz="3000" spc="-15" dirty="0">
                <a:latin typeface="Calibri"/>
                <a:cs typeface="Calibri"/>
              </a:rPr>
              <a:t>estrutura </a:t>
            </a:r>
            <a:r>
              <a:rPr sz="3000" spc="-5" dirty="0">
                <a:latin typeface="Calibri"/>
                <a:cs typeface="Calibri"/>
              </a:rPr>
              <a:t>que </a:t>
            </a:r>
            <a:r>
              <a:rPr sz="3000" spc="-10" dirty="0">
                <a:latin typeface="Calibri"/>
                <a:cs typeface="Calibri"/>
              </a:rPr>
              <a:t>permite armazenar </a:t>
            </a:r>
            <a:r>
              <a:rPr sz="3000" spc="-5" dirty="0">
                <a:latin typeface="Calibri"/>
                <a:cs typeface="Calibri"/>
              </a:rPr>
              <a:t>uma </a:t>
            </a:r>
            <a:r>
              <a:rPr sz="3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0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sequência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de dados de um </a:t>
            </a:r>
            <a:r>
              <a:rPr sz="3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mesmo</a:t>
            </a:r>
            <a:r>
              <a:rPr sz="3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tipo</a:t>
            </a:r>
            <a:r>
              <a:rPr sz="3000" spc="-5" dirty="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4300">
              <a:latin typeface="Calibri"/>
              <a:cs typeface="Calibri"/>
            </a:endParaRPr>
          </a:p>
          <a:p>
            <a:pPr marL="355600" marR="758190" indent="-342900">
              <a:lnSpc>
                <a:spcPct val="8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permite </a:t>
            </a:r>
            <a:r>
              <a:rPr sz="3000" spc="-5" dirty="0">
                <a:latin typeface="Calibri"/>
                <a:cs typeface="Calibri"/>
              </a:rPr>
              <a:t>que dados sejam </a:t>
            </a:r>
            <a:r>
              <a:rPr sz="30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armazenados </a:t>
            </a:r>
            <a:r>
              <a:rPr sz="3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  </a:t>
            </a:r>
            <a:r>
              <a:rPr sz="30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estruturados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de </a:t>
            </a:r>
            <a:r>
              <a:rPr sz="3000" spc="-20" dirty="0">
                <a:latin typeface="Calibri"/>
                <a:cs typeface="Calibri"/>
              </a:rPr>
              <a:t>forma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simples.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300">
              <a:latin typeface="Calibri"/>
              <a:cs typeface="Calibri"/>
            </a:endParaRPr>
          </a:p>
          <a:p>
            <a:pPr marL="355600" marR="5080" indent="-342900">
              <a:lnSpc>
                <a:spcPct val="8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permite </a:t>
            </a:r>
            <a:r>
              <a:rPr sz="3000" spc="-5" dirty="0">
                <a:latin typeface="Calibri"/>
                <a:cs typeface="Calibri"/>
              </a:rPr>
              <a:t>que cada um dos dados </a:t>
            </a:r>
            <a:r>
              <a:rPr sz="3000" spc="-10" dirty="0">
                <a:latin typeface="Calibri"/>
                <a:cs typeface="Calibri"/>
              </a:rPr>
              <a:t>armazenados  </a:t>
            </a:r>
            <a:r>
              <a:rPr sz="3000" spc="-5" dirty="0">
                <a:latin typeface="Calibri"/>
                <a:cs typeface="Calibri"/>
              </a:rPr>
              <a:t>seja </a:t>
            </a:r>
            <a:r>
              <a:rPr sz="3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acessado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diretamente.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57677" y="281178"/>
            <a:ext cx="22739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Um</a:t>
            </a:r>
            <a:r>
              <a:rPr sz="4000" spc="-50" dirty="0"/>
              <a:t> </a:t>
            </a:r>
            <a:r>
              <a:rPr sz="4000" spc="-60" dirty="0"/>
              <a:t>vetor...</a:t>
            </a:r>
            <a:endParaRPr sz="4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4418" y="6458822"/>
            <a:ext cx="170815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dirty="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3044" y="123570"/>
            <a:ext cx="47802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Declarando </a:t>
            </a:r>
            <a:r>
              <a:rPr sz="4400" dirty="0"/>
              <a:t>um</a:t>
            </a:r>
            <a:r>
              <a:rPr sz="4400" spc="-60" dirty="0"/>
              <a:t> </a:t>
            </a:r>
            <a:r>
              <a:rPr sz="4400" spc="-20" dirty="0"/>
              <a:t>vetor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35940" y="5121351"/>
            <a:ext cx="18021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852B34"/>
              </a:buClr>
              <a:buSzPct val="7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Ex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mp</a:t>
            </a:r>
            <a:r>
              <a:rPr sz="3000" spc="-10" dirty="0">
                <a:latin typeface="Calibri"/>
                <a:cs typeface="Calibri"/>
              </a:rPr>
              <a:t>l</a:t>
            </a:r>
            <a:r>
              <a:rPr sz="3000" spc="-5" dirty="0">
                <a:latin typeface="Calibri"/>
                <a:cs typeface="Calibri"/>
              </a:rPr>
              <a:t>o: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12050" y="4070350"/>
            <a:ext cx="1243330" cy="2608580"/>
            <a:chOff x="7512050" y="4070350"/>
            <a:chExt cx="1243330" cy="2608580"/>
          </a:xfrm>
        </p:grpSpPr>
        <p:sp>
          <p:nvSpPr>
            <p:cNvPr id="6" name="object 6"/>
            <p:cNvSpPr/>
            <p:nvPr/>
          </p:nvSpPr>
          <p:spPr>
            <a:xfrm>
              <a:off x="7837550" y="4076750"/>
              <a:ext cx="911225" cy="370840"/>
            </a:xfrm>
            <a:custGeom>
              <a:avLst/>
              <a:gdLst/>
              <a:ahLst/>
              <a:cxnLst/>
              <a:rect l="l" t="t" r="r" b="b"/>
              <a:pathLst>
                <a:path w="911225" h="370839">
                  <a:moveTo>
                    <a:pt x="911225" y="0"/>
                  </a:moveTo>
                  <a:lnTo>
                    <a:pt x="0" y="0"/>
                  </a:lnTo>
                  <a:lnTo>
                    <a:pt x="0" y="370789"/>
                  </a:lnTo>
                  <a:lnTo>
                    <a:pt x="911225" y="370789"/>
                  </a:lnTo>
                  <a:lnTo>
                    <a:pt x="91122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37551" y="4447463"/>
              <a:ext cx="911225" cy="1854200"/>
            </a:xfrm>
            <a:custGeom>
              <a:avLst/>
              <a:gdLst/>
              <a:ahLst/>
              <a:cxnLst/>
              <a:rect l="l" t="t" r="r" b="b"/>
              <a:pathLst>
                <a:path w="911225" h="1854200">
                  <a:moveTo>
                    <a:pt x="911225" y="1483220"/>
                  </a:moveTo>
                  <a:lnTo>
                    <a:pt x="0" y="1483220"/>
                  </a:lnTo>
                  <a:lnTo>
                    <a:pt x="0" y="1854009"/>
                  </a:lnTo>
                  <a:lnTo>
                    <a:pt x="911225" y="1854009"/>
                  </a:lnTo>
                  <a:lnTo>
                    <a:pt x="911225" y="1483220"/>
                  </a:lnTo>
                  <a:close/>
                </a:path>
                <a:path w="911225" h="1854200">
                  <a:moveTo>
                    <a:pt x="911225" y="741680"/>
                  </a:moveTo>
                  <a:lnTo>
                    <a:pt x="0" y="741680"/>
                  </a:lnTo>
                  <a:lnTo>
                    <a:pt x="0" y="1112418"/>
                  </a:lnTo>
                  <a:lnTo>
                    <a:pt x="0" y="1483207"/>
                  </a:lnTo>
                  <a:lnTo>
                    <a:pt x="911225" y="1483207"/>
                  </a:lnTo>
                  <a:lnTo>
                    <a:pt x="911225" y="1112469"/>
                  </a:lnTo>
                  <a:lnTo>
                    <a:pt x="911225" y="741680"/>
                  </a:lnTo>
                  <a:close/>
                </a:path>
                <a:path w="911225" h="1854200">
                  <a:moveTo>
                    <a:pt x="911225" y="370840"/>
                  </a:moveTo>
                  <a:lnTo>
                    <a:pt x="0" y="370840"/>
                  </a:lnTo>
                  <a:lnTo>
                    <a:pt x="0" y="741629"/>
                  </a:lnTo>
                  <a:lnTo>
                    <a:pt x="911225" y="741629"/>
                  </a:lnTo>
                  <a:lnTo>
                    <a:pt x="911225" y="370840"/>
                  </a:lnTo>
                  <a:close/>
                </a:path>
                <a:path w="911225" h="1854200">
                  <a:moveTo>
                    <a:pt x="911225" y="0"/>
                  </a:moveTo>
                  <a:lnTo>
                    <a:pt x="0" y="0"/>
                  </a:lnTo>
                  <a:lnTo>
                    <a:pt x="0" y="370789"/>
                  </a:lnTo>
                  <a:lnTo>
                    <a:pt x="911225" y="370789"/>
                  </a:lnTo>
                  <a:lnTo>
                    <a:pt x="91122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37550" y="6301473"/>
              <a:ext cx="911225" cy="370840"/>
            </a:xfrm>
            <a:custGeom>
              <a:avLst/>
              <a:gdLst/>
              <a:ahLst/>
              <a:cxnLst/>
              <a:rect l="l" t="t" r="r" b="b"/>
              <a:pathLst>
                <a:path w="911225" h="370840">
                  <a:moveTo>
                    <a:pt x="911225" y="0"/>
                  </a:moveTo>
                  <a:lnTo>
                    <a:pt x="0" y="0"/>
                  </a:lnTo>
                  <a:lnTo>
                    <a:pt x="0" y="370789"/>
                  </a:lnTo>
                  <a:lnTo>
                    <a:pt x="911225" y="370789"/>
                  </a:lnTo>
                  <a:lnTo>
                    <a:pt x="91122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31201" y="4441189"/>
              <a:ext cx="923925" cy="1866900"/>
            </a:xfrm>
            <a:custGeom>
              <a:avLst/>
              <a:gdLst/>
              <a:ahLst/>
              <a:cxnLst/>
              <a:rect l="l" t="t" r="r" b="b"/>
              <a:pathLst>
                <a:path w="923925" h="1866900">
                  <a:moveTo>
                    <a:pt x="923925" y="1853933"/>
                  </a:moveTo>
                  <a:lnTo>
                    <a:pt x="0" y="1853933"/>
                  </a:lnTo>
                  <a:lnTo>
                    <a:pt x="0" y="1866633"/>
                  </a:lnTo>
                  <a:lnTo>
                    <a:pt x="923925" y="1866633"/>
                  </a:lnTo>
                  <a:lnTo>
                    <a:pt x="923925" y="1853933"/>
                  </a:lnTo>
                  <a:close/>
                </a:path>
                <a:path w="923925" h="1866900">
                  <a:moveTo>
                    <a:pt x="923925" y="1483131"/>
                  </a:moveTo>
                  <a:lnTo>
                    <a:pt x="0" y="1483131"/>
                  </a:lnTo>
                  <a:lnTo>
                    <a:pt x="0" y="1495831"/>
                  </a:lnTo>
                  <a:lnTo>
                    <a:pt x="923925" y="1495831"/>
                  </a:lnTo>
                  <a:lnTo>
                    <a:pt x="923925" y="1483131"/>
                  </a:lnTo>
                  <a:close/>
                </a:path>
                <a:path w="923925" h="1866900">
                  <a:moveTo>
                    <a:pt x="923925" y="1112393"/>
                  </a:moveTo>
                  <a:lnTo>
                    <a:pt x="0" y="1112393"/>
                  </a:lnTo>
                  <a:lnTo>
                    <a:pt x="0" y="1125093"/>
                  </a:lnTo>
                  <a:lnTo>
                    <a:pt x="923925" y="1125093"/>
                  </a:lnTo>
                  <a:lnTo>
                    <a:pt x="923925" y="1112393"/>
                  </a:lnTo>
                  <a:close/>
                </a:path>
                <a:path w="923925" h="1866900">
                  <a:moveTo>
                    <a:pt x="923925" y="741553"/>
                  </a:moveTo>
                  <a:lnTo>
                    <a:pt x="0" y="741553"/>
                  </a:lnTo>
                  <a:lnTo>
                    <a:pt x="0" y="754253"/>
                  </a:lnTo>
                  <a:lnTo>
                    <a:pt x="923925" y="754253"/>
                  </a:lnTo>
                  <a:lnTo>
                    <a:pt x="923925" y="741553"/>
                  </a:lnTo>
                  <a:close/>
                </a:path>
                <a:path w="923925" h="1866900">
                  <a:moveTo>
                    <a:pt x="923925" y="370713"/>
                  </a:moveTo>
                  <a:lnTo>
                    <a:pt x="0" y="370713"/>
                  </a:lnTo>
                  <a:lnTo>
                    <a:pt x="0" y="383413"/>
                  </a:lnTo>
                  <a:lnTo>
                    <a:pt x="923925" y="383413"/>
                  </a:lnTo>
                  <a:lnTo>
                    <a:pt x="923925" y="370713"/>
                  </a:lnTo>
                  <a:close/>
                </a:path>
                <a:path w="923925" h="1866900">
                  <a:moveTo>
                    <a:pt x="92392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923925" y="12700"/>
                  </a:lnTo>
                  <a:lnTo>
                    <a:pt x="9239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31200" y="4070350"/>
              <a:ext cx="923925" cy="2608580"/>
            </a:xfrm>
            <a:custGeom>
              <a:avLst/>
              <a:gdLst/>
              <a:ahLst/>
              <a:cxnLst/>
              <a:rect l="l" t="t" r="r" b="b"/>
              <a:pathLst>
                <a:path w="923925" h="2608579">
                  <a:moveTo>
                    <a:pt x="6350" y="0"/>
                  </a:moveTo>
                  <a:lnTo>
                    <a:pt x="6350" y="2608262"/>
                  </a:lnTo>
                </a:path>
                <a:path w="923925" h="2608579">
                  <a:moveTo>
                    <a:pt x="917575" y="0"/>
                  </a:moveTo>
                  <a:lnTo>
                    <a:pt x="917575" y="2608262"/>
                  </a:lnTo>
                </a:path>
                <a:path w="923925" h="2608579">
                  <a:moveTo>
                    <a:pt x="0" y="6350"/>
                  </a:moveTo>
                  <a:lnTo>
                    <a:pt x="923925" y="6350"/>
                  </a:lnTo>
                </a:path>
                <a:path w="923925" h="2608579">
                  <a:moveTo>
                    <a:pt x="0" y="2601912"/>
                  </a:moveTo>
                  <a:lnTo>
                    <a:pt x="923925" y="260191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24750" y="4437125"/>
              <a:ext cx="287655" cy="1871980"/>
            </a:xfrm>
            <a:custGeom>
              <a:avLst/>
              <a:gdLst/>
              <a:ahLst/>
              <a:cxnLst/>
              <a:rect l="l" t="t" r="r" b="b"/>
              <a:pathLst>
                <a:path w="287654" h="1871979">
                  <a:moveTo>
                    <a:pt x="287400" y="1871599"/>
                  </a:moveTo>
                  <a:lnTo>
                    <a:pt x="231451" y="1869717"/>
                  </a:lnTo>
                  <a:lnTo>
                    <a:pt x="185753" y="1864587"/>
                  </a:lnTo>
                  <a:lnTo>
                    <a:pt x="154938" y="1856977"/>
                  </a:lnTo>
                  <a:lnTo>
                    <a:pt x="143636" y="1847659"/>
                  </a:lnTo>
                  <a:lnTo>
                    <a:pt x="143636" y="959739"/>
                  </a:lnTo>
                  <a:lnTo>
                    <a:pt x="132355" y="950416"/>
                  </a:lnTo>
                  <a:lnTo>
                    <a:pt x="101584" y="942784"/>
                  </a:lnTo>
                  <a:lnTo>
                    <a:pt x="55929" y="937629"/>
                  </a:lnTo>
                  <a:lnTo>
                    <a:pt x="0" y="935736"/>
                  </a:lnTo>
                  <a:lnTo>
                    <a:pt x="55929" y="933862"/>
                  </a:lnTo>
                  <a:lnTo>
                    <a:pt x="101584" y="928751"/>
                  </a:lnTo>
                  <a:lnTo>
                    <a:pt x="132355" y="921162"/>
                  </a:lnTo>
                  <a:lnTo>
                    <a:pt x="143636" y="911860"/>
                  </a:lnTo>
                  <a:lnTo>
                    <a:pt x="143636" y="23875"/>
                  </a:lnTo>
                  <a:lnTo>
                    <a:pt x="154938" y="14573"/>
                  </a:lnTo>
                  <a:lnTo>
                    <a:pt x="185753" y="6985"/>
                  </a:lnTo>
                  <a:lnTo>
                    <a:pt x="231451" y="1873"/>
                  </a:lnTo>
                  <a:lnTo>
                    <a:pt x="287400" y="0"/>
                  </a:lnTo>
                </a:path>
              </a:pathLst>
            </a:custGeom>
            <a:ln w="25399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32943" y="1376298"/>
            <a:ext cx="8425815" cy="334581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558165" marR="5080" indent="-342900" algn="just">
              <a:lnSpc>
                <a:spcPts val="3240"/>
              </a:lnSpc>
              <a:spcBef>
                <a:spcPts val="505"/>
              </a:spcBef>
              <a:buClr>
                <a:srgbClr val="852B34"/>
              </a:buClr>
              <a:buSzPct val="70000"/>
              <a:buFont typeface="Arial"/>
              <a:buChar char="•"/>
              <a:tabLst>
                <a:tab pos="558800" algn="l"/>
              </a:tabLst>
            </a:pPr>
            <a:r>
              <a:rPr sz="3000" dirty="0">
                <a:latin typeface="Calibri"/>
                <a:cs typeface="Calibri"/>
              </a:rPr>
              <a:t>Ao criar </a:t>
            </a:r>
            <a:r>
              <a:rPr sz="3000" spc="-5" dirty="0">
                <a:latin typeface="Calibri"/>
                <a:cs typeface="Calibri"/>
              </a:rPr>
              <a:t>um vetor, precisamos informar </a:t>
            </a:r>
            <a:r>
              <a:rPr sz="3000" dirty="0">
                <a:latin typeface="Calibri"/>
                <a:cs typeface="Calibri"/>
              </a:rPr>
              <a:t>o </a:t>
            </a:r>
            <a:r>
              <a:rPr sz="3000" spc="-5" dirty="0">
                <a:latin typeface="Calibri"/>
                <a:cs typeface="Calibri"/>
              </a:rPr>
              <a:t>tamanho  </a:t>
            </a:r>
            <a:r>
              <a:rPr sz="3000" spc="-10" dirty="0">
                <a:latin typeface="Calibri"/>
                <a:cs typeface="Calibri"/>
              </a:rPr>
              <a:t>deste, </a:t>
            </a:r>
            <a:r>
              <a:rPr sz="3000" dirty="0">
                <a:latin typeface="Calibri"/>
                <a:cs typeface="Calibri"/>
              </a:rPr>
              <a:t>isto </a:t>
            </a:r>
            <a:r>
              <a:rPr sz="3000" spc="-5" dirty="0">
                <a:latin typeface="Calibri"/>
                <a:cs typeface="Calibri"/>
              </a:rPr>
              <a:t>é, precisamos informar quantos </a:t>
            </a:r>
            <a:r>
              <a:rPr sz="3000" dirty="0">
                <a:latin typeface="Calibri"/>
                <a:cs typeface="Calibri"/>
              </a:rPr>
              <a:t>valores  </a:t>
            </a:r>
            <a:r>
              <a:rPr sz="3000" spc="-5" dirty="0">
                <a:latin typeface="Calibri"/>
                <a:cs typeface="Calibri"/>
              </a:rPr>
              <a:t>serão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armazenados.</a:t>
            </a:r>
            <a:endParaRPr sz="3000">
              <a:latin typeface="Calibri"/>
              <a:cs typeface="Calibri"/>
            </a:endParaRPr>
          </a:p>
          <a:p>
            <a:pPr marL="558165" marR="523875" indent="-342900" algn="just">
              <a:lnSpc>
                <a:spcPts val="3240"/>
              </a:lnSpc>
              <a:spcBef>
                <a:spcPts val="725"/>
              </a:spcBef>
              <a:buClr>
                <a:srgbClr val="852B34"/>
              </a:buClr>
              <a:buSzPct val="70000"/>
              <a:buFont typeface="Arial"/>
              <a:buChar char="•"/>
              <a:tabLst>
                <a:tab pos="558800" algn="l"/>
              </a:tabLst>
            </a:pPr>
            <a:r>
              <a:rPr sz="3000" dirty="0">
                <a:latin typeface="Calibri"/>
                <a:cs typeface="Calibri"/>
              </a:rPr>
              <a:t>Ao </a:t>
            </a:r>
            <a:r>
              <a:rPr sz="3000" spc="-5" dirty="0">
                <a:latin typeface="Calibri"/>
                <a:cs typeface="Calibri"/>
              </a:rPr>
              <a:t>saber </a:t>
            </a:r>
            <a:r>
              <a:rPr sz="3000" dirty="0">
                <a:latin typeface="Calibri"/>
                <a:cs typeface="Calibri"/>
              </a:rPr>
              <a:t>o </a:t>
            </a:r>
            <a:r>
              <a:rPr sz="3000" spc="-5" dirty="0">
                <a:latin typeface="Calibri"/>
                <a:cs typeface="Calibri"/>
              </a:rPr>
              <a:t>número de valores, </a:t>
            </a:r>
            <a:r>
              <a:rPr sz="3000" dirty="0">
                <a:latin typeface="Calibri"/>
                <a:cs typeface="Calibri"/>
              </a:rPr>
              <a:t>o </a:t>
            </a:r>
            <a:r>
              <a:rPr sz="3000" spc="-5" dirty="0">
                <a:latin typeface="Calibri"/>
                <a:cs typeface="Calibri"/>
              </a:rPr>
              <a:t>vetor separa </a:t>
            </a:r>
            <a:r>
              <a:rPr sz="3000" dirty="0">
                <a:latin typeface="Calibri"/>
                <a:cs typeface="Calibri"/>
              </a:rPr>
              <a:t>o  espaço </a:t>
            </a:r>
            <a:r>
              <a:rPr sz="3000" spc="-5" dirty="0">
                <a:latin typeface="Calibri"/>
                <a:cs typeface="Calibri"/>
              </a:rPr>
              <a:t>necessário na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memória.</a:t>
            </a:r>
            <a:endParaRPr sz="3000">
              <a:latin typeface="Calibri"/>
              <a:cs typeface="Calibri"/>
            </a:endParaRPr>
          </a:p>
          <a:p>
            <a:pPr marL="558165" indent="-343535" algn="just">
              <a:lnSpc>
                <a:spcPct val="100000"/>
              </a:lnSpc>
              <a:spcBef>
                <a:spcPts val="310"/>
              </a:spcBef>
              <a:buClr>
                <a:srgbClr val="852B34"/>
              </a:buClr>
              <a:buSzPct val="70000"/>
              <a:buFont typeface="Arial"/>
              <a:buChar char="•"/>
              <a:tabLst>
                <a:tab pos="558800" algn="l"/>
              </a:tabLst>
            </a:pP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sintaxe </a:t>
            </a:r>
            <a:r>
              <a:rPr sz="3000" spc="-10" dirty="0">
                <a:latin typeface="Calibri"/>
                <a:cs typeface="Calibri"/>
              </a:rPr>
              <a:t>para </a:t>
            </a:r>
            <a:r>
              <a:rPr sz="3000" dirty="0">
                <a:latin typeface="Calibri"/>
                <a:cs typeface="Calibri"/>
              </a:rPr>
              <a:t>criação </a:t>
            </a:r>
            <a:r>
              <a:rPr sz="3000" spc="-5" dirty="0">
                <a:latin typeface="Calibri"/>
                <a:cs typeface="Calibri"/>
              </a:rPr>
              <a:t>de um </a:t>
            </a:r>
            <a:r>
              <a:rPr sz="3000" dirty="0">
                <a:latin typeface="Calibri"/>
                <a:cs typeface="Calibri"/>
              </a:rPr>
              <a:t>vetor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é: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tipo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2400" spc="-10" dirty="0">
                <a:latin typeface="Courier New"/>
                <a:cs typeface="Courier New"/>
              </a:rPr>
              <a:t>nomeDoVetor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400" b="1" spc="-10" dirty="0">
                <a:solidFill>
                  <a:srgbClr val="00009F"/>
                </a:solidFill>
                <a:latin typeface="Courier New"/>
                <a:cs typeface="Courier New"/>
              </a:rPr>
              <a:t>new</a:t>
            </a:r>
            <a:r>
              <a:rPr sz="2400" b="1" spc="-1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00009F"/>
                </a:solidFill>
                <a:latin typeface="Courier New"/>
                <a:cs typeface="Courier New"/>
              </a:rPr>
              <a:t>tipo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TAMANHO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35953" y="5088763"/>
            <a:ext cx="1090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dados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75969" y="5805932"/>
            <a:ext cx="5343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2800" spc="-10" dirty="0">
                <a:latin typeface="Courier New"/>
                <a:cs typeface="Courier New"/>
              </a:rPr>
              <a:t>dados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800" b="1" spc="-5" dirty="0">
                <a:solidFill>
                  <a:srgbClr val="00009F"/>
                </a:solidFill>
                <a:latin typeface="Courier New"/>
                <a:cs typeface="Courier New"/>
              </a:rPr>
              <a:t>new</a:t>
            </a:r>
            <a:r>
              <a:rPr sz="2800" b="1" spc="-10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800" spc="-10" dirty="0">
                <a:solidFill>
                  <a:srgbClr val="EF00EF"/>
                </a:solidFill>
                <a:latin typeface="Courier New"/>
                <a:cs typeface="Courier New"/>
              </a:rPr>
              <a:t>5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3044" y="123570"/>
            <a:ext cx="47802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Declarando </a:t>
            </a:r>
            <a:r>
              <a:rPr sz="4400" dirty="0"/>
              <a:t>um</a:t>
            </a:r>
            <a:r>
              <a:rPr sz="4400" spc="-60" dirty="0"/>
              <a:t> </a:t>
            </a:r>
            <a:r>
              <a:rPr sz="4400" spc="-20" dirty="0"/>
              <a:t>vetor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015746"/>
            <a:ext cx="8089265" cy="347027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5080" indent="-342900">
              <a:lnSpc>
                <a:spcPts val="3240"/>
              </a:lnSpc>
              <a:spcBef>
                <a:spcPts val="505"/>
              </a:spcBef>
              <a:buClr>
                <a:srgbClr val="852B34"/>
              </a:buClr>
              <a:buSzPct val="7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Ao </a:t>
            </a:r>
            <a:r>
              <a:rPr sz="3000" spc="-5" dirty="0">
                <a:latin typeface="Calibri"/>
                <a:cs typeface="Calibri"/>
              </a:rPr>
              <a:t>reservar </a:t>
            </a:r>
            <a:r>
              <a:rPr sz="3000" dirty="0">
                <a:latin typeface="Calibri"/>
                <a:cs typeface="Calibri"/>
              </a:rPr>
              <a:t>a memória </a:t>
            </a:r>
            <a:r>
              <a:rPr sz="3000" spc="-5" dirty="0">
                <a:latin typeface="Calibri"/>
                <a:cs typeface="Calibri"/>
              </a:rPr>
              <a:t>para </a:t>
            </a:r>
            <a:r>
              <a:rPr sz="3000" dirty="0">
                <a:latin typeface="Calibri"/>
                <a:cs typeface="Calibri"/>
              </a:rPr>
              <a:t>o </a:t>
            </a:r>
            <a:r>
              <a:rPr sz="3000" spc="-5" dirty="0">
                <a:latin typeface="Calibri"/>
                <a:cs typeface="Calibri"/>
              </a:rPr>
              <a:t>programa, </a:t>
            </a:r>
            <a:r>
              <a:rPr sz="3000" dirty="0">
                <a:latin typeface="Calibri"/>
                <a:cs typeface="Calibri"/>
              </a:rPr>
              <a:t>antes </a:t>
            </a:r>
            <a:r>
              <a:rPr sz="3000" spc="-10" dirty="0">
                <a:latin typeface="Calibri"/>
                <a:cs typeface="Calibri"/>
              </a:rPr>
              <a:t>de  </a:t>
            </a:r>
            <a:r>
              <a:rPr sz="3000" spc="-5" dirty="0">
                <a:latin typeface="Calibri"/>
                <a:cs typeface="Calibri"/>
              </a:rPr>
              <a:t>iniciar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execução, </a:t>
            </a:r>
            <a:r>
              <a:rPr sz="3000" dirty="0">
                <a:latin typeface="Calibri"/>
                <a:cs typeface="Calibri"/>
              </a:rPr>
              <a:t>o </a:t>
            </a:r>
            <a:r>
              <a:rPr sz="3000" spc="-5" dirty="0">
                <a:latin typeface="Calibri"/>
                <a:cs typeface="Calibri"/>
              </a:rPr>
              <a:t>programa precisa </a:t>
            </a:r>
            <a:r>
              <a:rPr sz="3000" spc="-10" dirty="0">
                <a:latin typeface="Calibri"/>
                <a:cs typeface="Calibri"/>
              </a:rPr>
              <a:t>saber  </a:t>
            </a:r>
            <a:r>
              <a:rPr sz="3000" spc="-5" dirty="0">
                <a:latin typeface="Calibri"/>
                <a:cs typeface="Calibri"/>
              </a:rPr>
              <a:t>quanto </a:t>
            </a:r>
            <a:r>
              <a:rPr sz="3000" spc="-10" dirty="0">
                <a:latin typeface="Calibri"/>
                <a:cs typeface="Calibri"/>
              </a:rPr>
              <a:t>espaço </a:t>
            </a:r>
            <a:r>
              <a:rPr sz="3000" spc="-5" dirty="0">
                <a:latin typeface="Calibri"/>
                <a:cs typeface="Calibri"/>
              </a:rPr>
              <a:t>de memória precisa ser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separado.</a:t>
            </a:r>
            <a:endParaRPr sz="3000">
              <a:latin typeface="Calibri"/>
              <a:cs typeface="Calibri"/>
            </a:endParaRPr>
          </a:p>
          <a:p>
            <a:pPr marL="355600" marR="303530" indent="-342900">
              <a:lnSpc>
                <a:spcPts val="3200"/>
              </a:lnSpc>
              <a:spcBef>
                <a:spcPts val="755"/>
              </a:spcBef>
              <a:buClr>
                <a:srgbClr val="852B34"/>
              </a:buClr>
              <a:buSzPct val="7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O tamanho </a:t>
            </a:r>
            <a:r>
              <a:rPr sz="3000" spc="-5" dirty="0">
                <a:latin typeface="Calibri"/>
                <a:cs typeface="Calibri"/>
              </a:rPr>
              <a:t>deve ser especificado </a:t>
            </a:r>
            <a:r>
              <a:rPr sz="3000" dirty="0">
                <a:latin typeface="Calibri"/>
                <a:cs typeface="Calibri"/>
              </a:rPr>
              <a:t>através </a:t>
            </a:r>
            <a:r>
              <a:rPr sz="3000" spc="-5" dirty="0">
                <a:latin typeface="Calibri"/>
                <a:cs typeface="Calibri"/>
              </a:rPr>
              <a:t>de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um  </a:t>
            </a:r>
            <a:r>
              <a:rPr sz="3000" dirty="0">
                <a:latin typeface="Calibri"/>
                <a:cs typeface="Calibri"/>
              </a:rPr>
              <a:t>valor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constante.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00">
              <a:latin typeface="Calibri"/>
              <a:cs typeface="Calibri"/>
            </a:endParaRPr>
          </a:p>
          <a:p>
            <a:pPr marL="527050">
              <a:lnSpc>
                <a:spcPct val="100000"/>
              </a:lnSpc>
            </a:pP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2400" b="1" spc="-10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2400" spc="-10" dirty="0">
                <a:latin typeface="Courier New"/>
                <a:cs typeface="Courier New"/>
              </a:rPr>
              <a:t>Main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400" b="1" spc="-10" dirty="0">
                <a:solidFill>
                  <a:srgbClr val="00009F"/>
                </a:solidFill>
                <a:latin typeface="Courier New"/>
                <a:cs typeface="Courier New"/>
              </a:rPr>
              <a:t>string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2400" spc="-5" dirty="0">
                <a:latin typeface="Courier New"/>
                <a:cs typeface="Courier New"/>
              </a:rPr>
              <a:t>args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52705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97127" y="4524242"/>
          <a:ext cx="6087110" cy="10771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0675"/>
                <a:gridCol w="365760"/>
                <a:gridCol w="730250"/>
                <a:gridCol w="2130425"/>
              </a:tblGrid>
              <a:tr h="355584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2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2400" spc="-6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0" dirty="0">
                          <a:latin typeface="Courier New"/>
                          <a:cs typeface="Courier New"/>
                        </a:rPr>
                        <a:t>matricula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ts val="2480"/>
                        </a:lnSpc>
                      </a:pPr>
                      <a:r>
                        <a:rPr sz="2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480"/>
                        </a:lnSpc>
                      </a:pPr>
                      <a:r>
                        <a:rPr sz="2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2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4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50</a:t>
                      </a:r>
                      <a:r>
                        <a:rPr sz="2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66123">
                <a:tc>
                  <a:txBody>
                    <a:bodyPr/>
                    <a:lstStyle/>
                    <a:p>
                      <a:pPr marL="31750">
                        <a:lnSpc>
                          <a:spcPts val="2560"/>
                        </a:lnSpc>
                      </a:pPr>
                      <a:r>
                        <a:rPr sz="2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2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2400" spc="-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0" dirty="0">
                          <a:latin typeface="Courier New"/>
                          <a:cs typeface="Courier New"/>
                        </a:rPr>
                        <a:t>notaP1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ts val="2560"/>
                        </a:lnSpc>
                      </a:pPr>
                      <a:r>
                        <a:rPr sz="2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560"/>
                        </a:lnSpc>
                      </a:pPr>
                      <a:r>
                        <a:rPr sz="2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2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4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50</a:t>
                      </a:r>
                      <a:r>
                        <a:rPr sz="2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55474">
                <a:tc>
                  <a:txBody>
                    <a:bodyPr/>
                    <a:lstStyle/>
                    <a:p>
                      <a:pPr marL="31750">
                        <a:lnSpc>
                          <a:spcPts val="2560"/>
                        </a:lnSpc>
                      </a:pPr>
                      <a:r>
                        <a:rPr sz="2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2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2400" spc="-4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0" dirty="0">
                          <a:latin typeface="Courier New"/>
                          <a:cs typeface="Courier New"/>
                        </a:rPr>
                        <a:t>notaP2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ts val="2560"/>
                        </a:lnSpc>
                      </a:pPr>
                      <a:r>
                        <a:rPr sz="2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560"/>
                        </a:lnSpc>
                      </a:pPr>
                      <a:r>
                        <a:rPr sz="2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2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4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50</a:t>
                      </a:r>
                      <a:r>
                        <a:rPr sz="2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50442" y="5558129"/>
            <a:ext cx="7146925" cy="1130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2400" spc="-10" dirty="0">
                <a:latin typeface="Courier New"/>
                <a:cs typeface="Courier New"/>
              </a:rPr>
              <a:t>mediaProvas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new </a:t>
            </a:r>
            <a:r>
              <a:rPr sz="24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3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60"/>
              </a:spcBef>
            </a:pP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3044" y="123570"/>
            <a:ext cx="47802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Declarando </a:t>
            </a:r>
            <a:r>
              <a:rPr sz="4400" dirty="0"/>
              <a:t>um</a:t>
            </a:r>
            <a:r>
              <a:rPr sz="4400" spc="-60" dirty="0"/>
              <a:t> </a:t>
            </a:r>
            <a:r>
              <a:rPr sz="4400" spc="-20" dirty="0"/>
              <a:t>vetor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05967" y="1792046"/>
            <a:ext cx="7117715" cy="3446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09F00"/>
                </a:solidFill>
                <a:latin typeface="Courier New"/>
                <a:cs typeface="Courier New"/>
              </a:rPr>
              <a:t>const </a:t>
            </a:r>
            <a:r>
              <a:rPr sz="2200" dirty="0">
                <a:solidFill>
                  <a:srgbClr val="009F00"/>
                </a:solidFill>
                <a:latin typeface="Courier New"/>
                <a:cs typeface="Courier New"/>
              </a:rPr>
              <a:t>int NUM_ALUNOS </a:t>
            </a:r>
            <a:r>
              <a:rPr sz="2200" spc="-5" dirty="0">
                <a:solidFill>
                  <a:srgbClr val="009F00"/>
                </a:solidFill>
                <a:latin typeface="Courier New"/>
                <a:cs typeface="Courier New"/>
              </a:rPr>
              <a:t>=</a:t>
            </a:r>
            <a:r>
              <a:rPr sz="2200" spc="10" dirty="0">
                <a:solidFill>
                  <a:srgbClr val="009F0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9F00"/>
                </a:solidFill>
                <a:latin typeface="Courier New"/>
                <a:cs typeface="Courier New"/>
              </a:rPr>
              <a:t>50;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2400" b="1" spc="-10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2400" spc="-10" dirty="0">
                <a:latin typeface="Courier New"/>
                <a:cs typeface="Courier New"/>
              </a:rPr>
              <a:t>Main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400" b="1" spc="-10" dirty="0">
                <a:solidFill>
                  <a:srgbClr val="00009F"/>
                </a:solidFill>
                <a:latin typeface="Courier New"/>
                <a:cs typeface="Courier New"/>
              </a:rPr>
              <a:t>string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[]</a:t>
            </a:r>
            <a:r>
              <a:rPr sz="24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args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625"/>
              </a:lnSpc>
              <a:spcBef>
                <a:spcPts val="30"/>
              </a:spcBef>
            </a:pP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347980" algn="just">
              <a:lnSpc>
                <a:spcPts val="2865"/>
              </a:lnSpc>
            </a:pP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2200" spc="-5" dirty="0">
                <a:latin typeface="Courier New"/>
                <a:cs typeface="Courier New"/>
              </a:rPr>
              <a:t>matricula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new</a:t>
            </a:r>
            <a:r>
              <a:rPr sz="2400" b="1" spc="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200" spc="-5" dirty="0">
                <a:latin typeface="Courier New"/>
                <a:cs typeface="Courier New"/>
              </a:rPr>
              <a:t>NUM_ALUNOS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2200">
              <a:latin typeface="Courier New"/>
              <a:cs typeface="Courier New"/>
            </a:endParaRPr>
          </a:p>
          <a:p>
            <a:pPr marL="347980" marR="5080" algn="just">
              <a:lnSpc>
                <a:spcPct val="100000"/>
              </a:lnSpc>
              <a:spcBef>
                <a:spcPts val="35"/>
              </a:spcBef>
            </a:pPr>
            <a:r>
              <a:rPr sz="2200" b="1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2200" dirty="0">
                <a:latin typeface="Courier New"/>
                <a:cs typeface="Courier New"/>
              </a:rPr>
              <a:t>notaP1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new </a:t>
            </a:r>
            <a:r>
              <a:rPr sz="2200" b="1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200" dirty="0">
                <a:latin typeface="Courier New"/>
                <a:cs typeface="Courier New"/>
              </a:rPr>
              <a:t>NUM_ALUNOS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];  </a:t>
            </a:r>
            <a:r>
              <a:rPr sz="2200" b="1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2200" dirty="0">
                <a:latin typeface="Courier New"/>
                <a:cs typeface="Courier New"/>
              </a:rPr>
              <a:t>notaP2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new </a:t>
            </a:r>
            <a:r>
              <a:rPr sz="2200" b="1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200" dirty="0">
                <a:latin typeface="Courier New"/>
                <a:cs typeface="Courier New"/>
              </a:rPr>
              <a:t>NUM_ALUNOS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];  </a:t>
            </a:r>
            <a:r>
              <a:rPr sz="2200" b="1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2200" dirty="0">
                <a:latin typeface="Courier New"/>
                <a:cs typeface="Courier New"/>
              </a:rPr>
              <a:t>mediaProvas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000" b="1" dirty="0">
                <a:solidFill>
                  <a:srgbClr val="00009F"/>
                </a:solidFill>
                <a:latin typeface="Courier New"/>
                <a:cs typeface="Courier New"/>
              </a:rPr>
              <a:t>new</a:t>
            </a:r>
            <a:r>
              <a:rPr sz="2000" b="1" spc="-4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200" dirty="0">
                <a:solidFill>
                  <a:srgbClr val="EF00EF"/>
                </a:solidFill>
                <a:latin typeface="Courier New"/>
                <a:cs typeface="Courier New"/>
              </a:rPr>
              <a:t>3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2200">
              <a:latin typeface="Courier New"/>
              <a:cs typeface="Courier New"/>
            </a:endParaRPr>
          </a:p>
          <a:p>
            <a:pPr marL="347980">
              <a:lnSpc>
                <a:spcPct val="100000"/>
              </a:lnSpc>
            </a:pP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...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50" y="6107112"/>
            <a:ext cx="7440930" cy="0"/>
          </a:xfrm>
          <a:custGeom>
            <a:avLst/>
            <a:gdLst/>
            <a:ahLst/>
            <a:cxnLst/>
            <a:rect l="l" t="t" r="r" b="b"/>
            <a:pathLst>
              <a:path w="7440930">
                <a:moveTo>
                  <a:pt x="0" y="0"/>
                </a:moveTo>
                <a:lnTo>
                  <a:pt x="744067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950" y="3428936"/>
            <a:ext cx="9036050" cy="2678430"/>
          </a:xfrm>
          <a:custGeom>
            <a:avLst/>
            <a:gdLst/>
            <a:ahLst/>
            <a:cxnLst/>
            <a:rect l="l" t="t" r="r" b="b"/>
            <a:pathLst>
              <a:path w="9036050" h="2678429">
                <a:moveTo>
                  <a:pt x="8640826" y="2678176"/>
                </a:moveTo>
                <a:lnTo>
                  <a:pt x="9036050" y="2678176"/>
                </a:lnTo>
              </a:path>
              <a:path w="9036050" h="2678429">
                <a:moveTo>
                  <a:pt x="9036050" y="0"/>
                </a:moveTo>
                <a:lnTo>
                  <a:pt x="0" y="0"/>
                </a:lnTo>
                <a:lnTo>
                  <a:pt x="0" y="267817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6639" y="4171010"/>
            <a:ext cx="404367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dados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5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4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dados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dados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5" dirty="0">
                <a:solidFill>
                  <a:srgbClr val="EF00EF"/>
                </a:solidFill>
                <a:latin typeface="Courier New"/>
                <a:cs typeface="Courier New"/>
              </a:rPr>
              <a:t>2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400" spc="-7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dados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]*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2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639" y="4902834"/>
            <a:ext cx="404367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dados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5" dirty="0">
                <a:solidFill>
                  <a:srgbClr val="EF00EF"/>
                </a:solidFill>
                <a:latin typeface="Courier New"/>
                <a:cs typeface="Courier New"/>
              </a:rPr>
              <a:t>3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400" spc="-10" dirty="0">
                <a:latin typeface="Courier New"/>
                <a:cs typeface="Courier New"/>
              </a:rPr>
              <a:t>dados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2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]-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400" spc="-5" dirty="0">
                <a:latin typeface="Courier New"/>
                <a:cs typeface="Courier New"/>
              </a:rPr>
              <a:t>dados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5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400" spc="-7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dados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3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]/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3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639" y="5641949"/>
            <a:ext cx="5689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Console.Write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"{0}"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400" spc="-9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dados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5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]);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48626" y="5772607"/>
            <a:ext cx="288925" cy="370840"/>
          </a:xfrm>
          <a:custGeom>
            <a:avLst/>
            <a:gdLst/>
            <a:ahLst/>
            <a:cxnLst/>
            <a:rect l="l" t="t" r="r" b="b"/>
            <a:pathLst>
              <a:path w="288925" h="370839">
                <a:moveTo>
                  <a:pt x="0" y="370789"/>
                </a:moveTo>
                <a:lnTo>
                  <a:pt x="288925" y="370789"/>
                </a:lnTo>
                <a:lnTo>
                  <a:pt x="288925" y="0"/>
                </a:lnTo>
                <a:lnTo>
                  <a:pt x="0" y="0"/>
                </a:lnTo>
                <a:lnTo>
                  <a:pt x="0" y="3707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514335" y="4748910"/>
          <a:ext cx="369570" cy="1712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570"/>
              </a:tblGrid>
              <a:tr h="299783"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709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</a:tr>
              <a:tr h="3707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</a:tr>
              <a:tr h="3707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</a:tr>
              <a:tr h="299770">
                <a:tc>
                  <a:txBody>
                    <a:bodyPr/>
                    <a:lstStyle/>
                    <a:p>
                      <a:pPr algn="ctr">
                        <a:lnSpc>
                          <a:spcPts val="215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8424418" y="6458822"/>
            <a:ext cx="170815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dirty="0"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448180" y="123570"/>
            <a:ext cx="48945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Acessando</a:t>
            </a:r>
            <a:r>
              <a:rPr sz="4400" spc="-105" dirty="0"/>
              <a:t> </a:t>
            </a:r>
            <a:r>
              <a:rPr sz="4400" spc="-15" dirty="0"/>
              <a:t>elementos</a:t>
            </a:r>
            <a:endParaRPr sz="4400"/>
          </a:p>
        </p:txBody>
      </p:sp>
      <p:grpSp>
        <p:nvGrpSpPr>
          <p:cNvPr id="11" name="object 11"/>
          <p:cNvGrpSpPr/>
          <p:nvPr/>
        </p:nvGrpSpPr>
        <p:grpSpPr>
          <a:xfrm>
            <a:off x="7824851" y="4283075"/>
            <a:ext cx="936625" cy="2574925"/>
            <a:chOff x="7824851" y="4283075"/>
            <a:chExt cx="936625" cy="2574925"/>
          </a:xfrm>
        </p:grpSpPr>
        <p:sp>
          <p:nvSpPr>
            <p:cNvPr id="12" name="object 12"/>
            <p:cNvSpPr/>
            <p:nvPr/>
          </p:nvSpPr>
          <p:spPr>
            <a:xfrm>
              <a:off x="7837551" y="4289475"/>
              <a:ext cx="911225" cy="370840"/>
            </a:xfrm>
            <a:custGeom>
              <a:avLst/>
              <a:gdLst/>
              <a:ahLst/>
              <a:cxnLst/>
              <a:rect l="l" t="t" r="r" b="b"/>
              <a:pathLst>
                <a:path w="911225" h="370839">
                  <a:moveTo>
                    <a:pt x="911225" y="0"/>
                  </a:moveTo>
                  <a:lnTo>
                    <a:pt x="0" y="0"/>
                  </a:lnTo>
                  <a:lnTo>
                    <a:pt x="0" y="370789"/>
                  </a:lnTo>
                  <a:lnTo>
                    <a:pt x="911225" y="370789"/>
                  </a:lnTo>
                  <a:lnTo>
                    <a:pt x="91122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37551" y="4660188"/>
              <a:ext cx="911225" cy="1854200"/>
            </a:xfrm>
            <a:custGeom>
              <a:avLst/>
              <a:gdLst/>
              <a:ahLst/>
              <a:cxnLst/>
              <a:rect l="l" t="t" r="r" b="b"/>
              <a:pathLst>
                <a:path w="911225" h="1854200">
                  <a:moveTo>
                    <a:pt x="911225" y="1483220"/>
                  </a:moveTo>
                  <a:lnTo>
                    <a:pt x="0" y="1483220"/>
                  </a:lnTo>
                  <a:lnTo>
                    <a:pt x="0" y="1854009"/>
                  </a:lnTo>
                  <a:lnTo>
                    <a:pt x="911225" y="1854009"/>
                  </a:lnTo>
                  <a:lnTo>
                    <a:pt x="911225" y="1483220"/>
                  </a:lnTo>
                  <a:close/>
                </a:path>
                <a:path w="911225" h="1854200">
                  <a:moveTo>
                    <a:pt x="911225" y="370840"/>
                  </a:moveTo>
                  <a:lnTo>
                    <a:pt x="0" y="370840"/>
                  </a:lnTo>
                  <a:lnTo>
                    <a:pt x="0" y="741629"/>
                  </a:lnTo>
                  <a:lnTo>
                    <a:pt x="0" y="1112418"/>
                  </a:lnTo>
                  <a:lnTo>
                    <a:pt x="0" y="1483207"/>
                  </a:lnTo>
                  <a:lnTo>
                    <a:pt x="911225" y="1483207"/>
                  </a:lnTo>
                  <a:lnTo>
                    <a:pt x="911225" y="1112418"/>
                  </a:lnTo>
                  <a:lnTo>
                    <a:pt x="911225" y="741629"/>
                  </a:lnTo>
                  <a:lnTo>
                    <a:pt x="911225" y="370840"/>
                  </a:lnTo>
                  <a:close/>
                </a:path>
                <a:path w="911225" h="1854200">
                  <a:moveTo>
                    <a:pt x="911225" y="0"/>
                  </a:moveTo>
                  <a:lnTo>
                    <a:pt x="0" y="0"/>
                  </a:lnTo>
                  <a:lnTo>
                    <a:pt x="0" y="370789"/>
                  </a:lnTo>
                  <a:lnTo>
                    <a:pt x="911225" y="370789"/>
                  </a:lnTo>
                  <a:lnTo>
                    <a:pt x="91122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37551" y="6514199"/>
              <a:ext cx="911225" cy="344170"/>
            </a:xfrm>
            <a:custGeom>
              <a:avLst/>
              <a:gdLst/>
              <a:ahLst/>
              <a:cxnLst/>
              <a:rect l="l" t="t" r="r" b="b"/>
              <a:pathLst>
                <a:path w="911225" h="344170">
                  <a:moveTo>
                    <a:pt x="911225" y="0"/>
                  </a:moveTo>
                  <a:lnTo>
                    <a:pt x="0" y="0"/>
                  </a:lnTo>
                  <a:lnTo>
                    <a:pt x="0" y="343797"/>
                  </a:lnTo>
                  <a:lnTo>
                    <a:pt x="911225" y="343797"/>
                  </a:lnTo>
                  <a:lnTo>
                    <a:pt x="91122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31201" y="4283074"/>
              <a:ext cx="923925" cy="2574925"/>
            </a:xfrm>
            <a:custGeom>
              <a:avLst/>
              <a:gdLst/>
              <a:ahLst/>
              <a:cxnLst/>
              <a:rect l="l" t="t" r="r" b="b"/>
              <a:pathLst>
                <a:path w="923925" h="2574925">
                  <a:moveTo>
                    <a:pt x="923925" y="0"/>
                  </a:moveTo>
                  <a:lnTo>
                    <a:pt x="911225" y="0"/>
                  </a:lnTo>
                  <a:lnTo>
                    <a:pt x="911225" y="370840"/>
                  </a:lnTo>
                  <a:lnTo>
                    <a:pt x="911225" y="383540"/>
                  </a:lnTo>
                  <a:lnTo>
                    <a:pt x="911225" y="2224773"/>
                  </a:lnTo>
                  <a:lnTo>
                    <a:pt x="12700" y="2224773"/>
                  </a:lnTo>
                  <a:lnTo>
                    <a:pt x="12700" y="1866671"/>
                  </a:lnTo>
                  <a:lnTo>
                    <a:pt x="911225" y="1866671"/>
                  </a:lnTo>
                  <a:lnTo>
                    <a:pt x="911225" y="1853971"/>
                  </a:lnTo>
                  <a:lnTo>
                    <a:pt x="12700" y="1853971"/>
                  </a:lnTo>
                  <a:lnTo>
                    <a:pt x="12700" y="1495882"/>
                  </a:lnTo>
                  <a:lnTo>
                    <a:pt x="911225" y="1495882"/>
                  </a:lnTo>
                  <a:lnTo>
                    <a:pt x="911225" y="1483182"/>
                  </a:lnTo>
                  <a:lnTo>
                    <a:pt x="12700" y="1483182"/>
                  </a:lnTo>
                  <a:lnTo>
                    <a:pt x="12700" y="1125093"/>
                  </a:lnTo>
                  <a:lnTo>
                    <a:pt x="911225" y="1125093"/>
                  </a:lnTo>
                  <a:lnTo>
                    <a:pt x="911225" y="1112393"/>
                  </a:lnTo>
                  <a:lnTo>
                    <a:pt x="12700" y="1112393"/>
                  </a:lnTo>
                  <a:lnTo>
                    <a:pt x="12700" y="754253"/>
                  </a:lnTo>
                  <a:lnTo>
                    <a:pt x="911225" y="754253"/>
                  </a:lnTo>
                  <a:lnTo>
                    <a:pt x="911225" y="741553"/>
                  </a:lnTo>
                  <a:lnTo>
                    <a:pt x="12700" y="741553"/>
                  </a:lnTo>
                  <a:lnTo>
                    <a:pt x="12700" y="383540"/>
                  </a:lnTo>
                  <a:lnTo>
                    <a:pt x="911225" y="383540"/>
                  </a:lnTo>
                  <a:lnTo>
                    <a:pt x="911225" y="370840"/>
                  </a:lnTo>
                  <a:lnTo>
                    <a:pt x="12700" y="37084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2574925"/>
                  </a:lnTo>
                  <a:lnTo>
                    <a:pt x="12700" y="2574925"/>
                  </a:lnTo>
                  <a:lnTo>
                    <a:pt x="12700" y="2237473"/>
                  </a:lnTo>
                  <a:lnTo>
                    <a:pt x="911225" y="2237473"/>
                  </a:lnTo>
                  <a:lnTo>
                    <a:pt x="911225" y="2574925"/>
                  </a:lnTo>
                  <a:lnTo>
                    <a:pt x="923925" y="2574925"/>
                  </a:lnTo>
                  <a:lnTo>
                    <a:pt x="923925" y="370840"/>
                  </a:lnTo>
                  <a:lnTo>
                    <a:pt x="9239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31201" y="4289425"/>
              <a:ext cx="923925" cy="0"/>
            </a:xfrm>
            <a:custGeom>
              <a:avLst/>
              <a:gdLst/>
              <a:ahLst/>
              <a:cxnLst/>
              <a:rect l="l" t="t" r="r" b="b"/>
              <a:pathLst>
                <a:path w="923925">
                  <a:moveTo>
                    <a:pt x="0" y="0"/>
                  </a:moveTo>
                  <a:lnTo>
                    <a:pt x="92392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227568" y="4679060"/>
            <a:ext cx="131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27568" y="5050028"/>
            <a:ext cx="131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27568" y="5420969"/>
            <a:ext cx="131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27568" y="5791606"/>
            <a:ext cx="131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235825" y="4649851"/>
            <a:ext cx="288925" cy="1871980"/>
          </a:xfrm>
          <a:custGeom>
            <a:avLst/>
            <a:gdLst/>
            <a:ahLst/>
            <a:cxnLst/>
            <a:rect l="l" t="t" r="r" b="b"/>
            <a:pathLst>
              <a:path w="288925" h="1871979">
                <a:moveTo>
                  <a:pt x="288925" y="1871599"/>
                </a:moveTo>
                <a:lnTo>
                  <a:pt x="232695" y="1869706"/>
                </a:lnTo>
                <a:lnTo>
                  <a:pt x="186753" y="1864545"/>
                </a:lnTo>
                <a:lnTo>
                  <a:pt x="155765" y="1856891"/>
                </a:lnTo>
                <a:lnTo>
                  <a:pt x="144399" y="1847519"/>
                </a:lnTo>
                <a:lnTo>
                  <a:pt x="144525" y="959840"/>
                </a:lnTo>
                <a:lnTo>
                  <a:pt x="133159" y="950464"/>
                </a:lnTo>
                <a:lnTo>
                  <a:pt x="102171" y="942801"/>
                </a:lnTo>
                <a:lnTo>
                  <a:pt x="56229" y="937632"/>
                </a:lnTo>
                <a:lnTo>
                  <a:pt x="0" y="935736"/>
                </a:lnTo>
                <a:lnTo>
                  <a:pt x="56229" y="933842"/>
                </a:lnTo>
                <a:lnTo>
                  <a:pt x="102171" y="928687"/>
                </a:lnTo>
                <a:lnTo>
                  <a:pt x="133159" y="921055"/>
                </a:lnTo>
                <a:lnTo>
                  <a:pt x="144525" y="911733"/>
                </a:lnTo>
                <a:lnTo>
                  <a:pt x="144525" y="24003"/>
                </a:lnTo>
                <a:lnTo>
                  <a:pt x="155872" y="14626"/>
                </a:lnTo>
                <a:lnTo>
                  <a:pt x="186817" y="7000"/>
                </a:lnTo>
                <a:lnTo>
                  <a:pt x="232715" y="1875"/>
                </a:lnTo>
                <a:lnTo>
                  <a:pt x="288925" y="0"/>
                </a:lnTo>
              </a:path>
            </a:pathLst>
          </a:custGeom>
          <a:ln w="25400">
            <a:solidFill>
              <a:srgbClr val="548E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86639" y="1169365"/>
            <a:ext cx="8606790" cy="302704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704850" marR="6350" indent="-342900">
              <a:lnSpc>
                <a:spcPts val="3240"/>
              </a:lnSpc>
              <a:spcBef>
                <a:spcPts val="509"/>
              </a:spcBef>
              <a:buClr>
                <a:srgbClr val="852B34"/>
              </a:buClr>
              <a:buSzPct val="70000"/>
              <a:buFont typeface="Arial"/>
              <a:buChar char="•"/>
              <a:tabLst>
                <a:tab pos="704215" algn="l"/>
                <a:tab pos="705485" algn="l"/>
              </a:tabLst>
            </a:pPr>
            <a:r>
              <a:rPr sz="3000" dirty="0">
                <a:latin typeface="Calibri"/>
                <a:cs typeface="Calibri"/>
              </a:rPr>
              <a:t>Ao acessar </a:t>
            </a:r>
            <a:r>
              <a:rPr sz="3000" spc="-5" dirty="0">
                <a:latin typeface="Calibri"/>
                <a:cs typeface="Calibri"/>
              </a:rPr>
              <a:t>um elemento </a:t>
            </a:r>
            <a:r>
              <a:rPr sz="3000" spc="-10" dirty="0">
                <a:latin typeface="Calibri"/>
                <a:cs typeface="Calibri"/>
              </a:rPr>
              <a:t>de </a:t>
            </a:r>
            <a:r>
              <a:rPr sz="3000" spc="-5" dirty="0">
                <a:latin typeface="Calibri"/>
                <a:cs typeface="Calibri"/>
              </a:rPr>
              <a:t>um </a:t>
            </a:r>
            <a:r>
              <a:rPr sz="3000" dirty="0">
                <a:latin typeface="Calibri"/>
                <a:cs typeface="Calibri"/>
              </a:rPr>
              <a:t>vetor, é </a:t>
            </a:r>
            <a:r>
              <a:rPr sz="3000" spc="-5" dirty="0">
                <a:latin typeface="Calibri"/>
                <a:cs typeface="Calibri"/>
              </a:rPr>
              <a:t>necessário  especificar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posição do elemento (ou índice </a:t>
            </a:r>
            <a:r>
              <a:rPr sz="3000" spc="-10" dirty="0">
                <a:latin typeface="Calibri"/>
                <a:cs typeface="Calibri"/>
              </a:rPr>
              <a:t>do  </a:t>
            </a:r>
            <a:r>
              <a:rPr sz="3000" spc="-5" dirty="0">
                <a:latin typeface="Calibri"/>
                <a:cs typeface="Calibri"/>
              </a:rPr>
              <a:t>elemento).</a:t>
            </a:r>
            <a:endParaRPr sz="3000">
              <a:latin typeface="Calibri"/>
              <a:cs typeface="Calibri"/>
            </a:endParaRPr>
          </a:p>
          <a:p>
            <a:pPr marL="704850" marR="789940" indent="-342900">
              <a:lnSpc>
                <a:spcPts val="3240"/>
              </a:lnSpc>
              <a:spcBef>
                <a:spcPts val="720"/>
              </a:spcBef>
              <a:buClr>
                <a:srgbClr val="852B34"/>
              </a:buClr>
              <a:buSzPct val="70000"/>
              <a:buFont typeface="Arial"/>
              <a:buChar char="•"/>
              <a:tabLst>
                <a:tab pos="704215" algn="l"/>
                <a:tab pos="705485" algn="l"/>
              </a:tabLst>
            </a:pPr>
            <a:r>
              <a:rPr sz="3000" spc="-5" dirty="0">
                <a:latin typeface="Calibri"/>
                <a:cs typeface="Calibri"/>
              </a:rPr>
              <a:t>Em um </a:t>
            </a:r>
            <a:r>
              <a:rPr sz="3000" dirty="0">
                <a:latin typeface="Calibri"/>
                <a:cs typeface="Calibri"/>
              </a:rPr>
              <a:t>vetor com N </a:t>
            </a:r>
            <a:r>
              <a:rPr sz="3000" spc="-5" dirty="0">
                <a:latin typeface="Calibri"/>
                <a:cs typeface="Calibri"/>
              </a:rPr>
              <a:t>elementos, os </a:t>
            </a:r>
            <a:r>
              <a:rPr sz="3000" spc="-10" dirty="0">
                <a:latin typeface="Calibri"/>
                <a:cs typeface="Calibri"/>
              </a:rPr>
              <a:t>índices </a:t>
            </a:r>
            <a:r>
              <a:rPr sz="3000" dirty="0">
                <a:latin typeface="Calibri"/>
                <a:cs typeface="Calibri"/>
              </a:rPr>
              <a:t>são  </a:t>
            </a:r>
            <a:r>
              <a:rPr sz="3000" spc="-5" dirty="0">
                <a:latin typeface="Calibri"/>
                <a:cs typeface="Calibri"/>
              </a:rPr>
              <a:t>numerados de </a:t>
            </a:r>
            <a:r>
              <a:rPr sz="3000" dirty="0">
                <a:latin typeface="Calibri"/>
                <a:cs typeface="Calibri"/>
              </a:rPr>
              <a:t>0 a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N-1.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  <a:tabLst>
                <a:tab pos="2204085" algn="l"/>
              </a:tabLst>
            </a:pP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[]</a:t>
            </a:r>
            <a:r>
              <a:rPr sz="2400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dados	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400" b="1" spc="-10" dirty="0">
                <a:solidFill>
                  <a:srgbClr val="00009F"/>
                </a:solidFill>
                <a:latin typeface="Courier New"/>
                <a:cs typeface="Courier New"/>
              </a:rPr>
              <a:t>new</a:t>
            </a:r>
            <a:r>
              <a:rPr sz="2400" b="1" spc="-1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5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dados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Convert.ToInt32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400" spc="-10" dirty="0">
                <a:latin typeface="Courier New"/>
                <a:cs typeface="Courier New"/>
              </a:rPr>
              <a:t>Console.ReadLine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27568" y="6219697"/>
            <a:ext cx="1314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612" y="3416300"/>
            <a:ext cx="9034780" cy="2676525"/>
          </a:xfrm>
          <a:custGeom>
            <a:avLst/>
            <a:gdLst/>
            <a:ahLst/>
            <a:cxnLst/>
            <a:rect l="l" t="t" r="r" b="b"/>
            <a:pathLst>
              <a:path w="9034780" h="2676525">
                <a:moveTo>
                  <a:pt x="0" y="2676525"/>
                </a:moveTo>
                <a:lnTo>
                  <a:pt x="9034399" y="2676525"/>
                </a:lnTo>
                <a:lnTo>
                  <a:pt x="9034399" y="0"/>
                </a:lnTo>
                <a:lnTo>
                  <a:pt x="0" y="0"/>
                </a:lnTo>
                <a:lnTo>
                  <a:pt x="0" y="2676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3415" y="3426079"/>
            <a:ext cx="4589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2400" spc="-10" dirty="0">
                <a:latin typeface="Courier New"/>
                <a:cs typeface="Courier New"/>
              </a:rPr>
              <a:t>dados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400" b="1" spc="-10" dirty="0">
                <a:solidFill>
                  <a:srgbClr val="00009F"/>
                </a:solidFill>
                <a:latin typeface="Courier New"/>
                <a:cs typeface="Courier New"/>
              </a:rPr>
              <a:t>new</a:t>
            </a:r>
            <a:r>
              <a:rPr sz="2400" b="1" spc="-6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5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415" y="3791839"/>
            <a:ext cx="8606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ourier New"/>
                <a:cs typeface="Courier New"/>
              </a:rPr>
              <a:t>dados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400" spc="-10" dirty="0">
                <a:latin typeface="Courier New"/>
                <a:cs typeface="Courier New"/>
              </a:rPr>
              <a:t>Convert.ToInt32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400" spc="-10" dirty="0">
                <a:latin typeface="Courier New"/>
                <a:cs typeface="Courier New"/>
              </a:rPr>
              <a:t>Console.ReadLine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());  </a:t>
            </a:r>
            <a:r>
              <a:rPr sz="2400" spc="-10" dirty="0">
                <a:latin typeface="Courier New"/>
                <a:cs typeface="Courier New"/>
              </a:rPr>
              <a:t>dados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4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dados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415" y="4523308"/>
            <a:ext cx="404367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dados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5" dirty="0">
                <a:solidFill>
                  <a:srgbClr val="EF00EF"/>
                </a:solidFill>
                <a:latin typeface="Courier New"/>
                <a:cs typeface="Courier New"/>
              </a:rPr>
              <a:t>2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400" spc="-10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dados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5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]*</a:t>
            </a:r>
            <a:r>
              <a:rPr sz="2400" spc="-5" dirty="0">
                <a:solidFill>
                  <a:srgbClr val="EF00EF"/>
                </a:solidFill>
                <a:latin typeface="Courier New"/>
                <a:cs typeface="Courier New"/>
              </a:rPr>
              <a:t>2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415" y="4889372"/>
            <a:ext cx="404367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ourier New"/>
                <a:cs typeface="Courier New"/>
              </a:rPr>
              <a:t>dados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3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400" spc="-10" dirty="0">
                <a:latin typeface="Courier New"/>
                <a:cs typeface="Courier New"/>
              </a:rPr>
              <a:t>dados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2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]-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400" spc="-10" dirty="0">
                <a:latin typeface="Courier New"/>
                <a:cs typeface="Courier New"/>
              </a:rPr>
              <a:t>dados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dados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3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]/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3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415" y="5628538"/>
            <a:ext cx="5689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Console.Write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"{0}"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400" spc="-1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dados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5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]);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marR="5080" indent="-342900">
              <a:lnSpc>
                <a:spcPts val="3240"/>
              </a:lnSpc>
              <a:spcBef>
                <a:spcPts val="509"/>
              </a:spcBef>
              <a:buClr>
                <a:srgbClr val="852B34"/>
              </a:buClr>
              <a:buSzPct val="7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Ao acessar </a:t>
            </a:r>
            <a:r>
              <a:rPr spc="-5" dirty="0"/>
              <a:t>um elemento </a:t>
            </a:r>
            <a:r>
              <a:rPr spc="-10" dirty="0"/>
              <a:t>de </a:t>
            </a:r>
            <a:r>
              <a:rPr spc="-5" dirty="0"/>
              <a:t>um </a:t>
            </a:r>
            <a:r>
              <a:rPr dirty="0"/>
              <a:t>vetor, é</a:t>
            </a:r>
            <a:r>
              <a:rPr spc="-90" dirty="0"/>
              <a:t> </a:t>
            </a:r>
            <a:r>
              <a:rPr spc="-5" dirty="0"/>
              <a:t>necessário  especificar </a:t>
            </a:r>
            <a:r>
              <a:rPr dirty="0"/>
              <a:t>a </a:t>
            </a:r>
            <a:r>
              <a:rPr spc="-5" dirty="0"/>
              <a:t>posição do elemento (ou índice </a:t>
            </a:r>
            <a:r>
              <a:rPr spc="-10" dirty="0"/>
              <a:t>do  </a:t>
            </a:r>
            <a:r>
              <a:rPr spc="-5" dirty="0"/>
              <a:t>elemento).</a:t>
            </a: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Clr>
                <a:srgbClr val="852B34"/>
              </a:buClr>
              <a:buSzPct val="7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Em um </a:t>
            </a:r>
            <a:r>
              <a:rPr dirty="0"/>
              <a:t>vetor com N </a:t>
            </a:r>
            <a:r>
              <a:rPr spc="-5" dirty="0"/>
              <a:t>elementos, os </a:t>
            </a:r>
            <a:r>
              <a:rPr spc="-10" dirty="0"/>
              <a:t>índices</a:t>
            </a:r>
            <a:r>
              <a:rPr spc="-30" dirty="0"/>
              <a:t> </a:t>
            </a:r>
            <a:r>
              <a:rPr dirty="0"/>
              <a:t>são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78839" y="2907538"/>
            <a:ext cx="35471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alibri"/>
                <a:cs typeface="Calibri"/>
              </a:rPr>
              <a:t>numerados de </a:t>
            </a:r>
            <a:r>
              <a:rPr sz="3000" dirty="0">
                <a:latin typeface="Calibri"/>
                <a:cs typeface="Calibri"/>
              </a:rPr>
              <a:t>0 a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N-1.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48626" y="5772607"/>
            <a:ext cx="288925" cy="370840"/>
          </a:xfrm>
          <a:custGeom>
            <a:avLst/>
            <a:gdLst/>
            <a:ahLst/>
            <a:cxnLst/>
            <a:rect l="l" t="t" r="r" b="b"/>
            <a:pathLst>
              <a:path w="288925" h="370839">
                <a:moveTo>
                  <a:pt x="0" y="370789"/>
                </a:moveTo>
                <a:lnTo>
                  <a:pt x="288925" y="370789"/>
                </a:lnTo>
                <a:lnTo>
                  <a:pt x="288925" y="0"/>
                </a:lnTo>
                <a:lnTo>
                  <a:pt x="0" y="0"/>
                </a:lnTo>
                <a:lnTo>
                  <a:pt x="0" y="3707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28635" y="4582413"/>
            <a:ext cx="141605" cy="113855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28635" y="579160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24418" y="6458822"/>
            <a:ext cx="170815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dirty="0"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448180" y="123570"/>
            <a:ext cx="48945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Acessando</a:t>
            </a:r>
            <a:r>
              <a:rPr sz="4400" spc="-105" dirty="0"/>
              <a:t> </a:t>
            </a:r>
            <a:r>
              <a:rPr sz="4400" spc="-15" dirty="0"/>
              <a:t>elementos</a:t>
            </a:r>
            <a:endParaRPr sz="4400"/>
          </a:p>
        </p:txBody>
      </p:sp>
      <p:grpSp>
        <p:nvGrpSpPr>
          <p:cNvPr id="15" name="object 15"/>
          <p:cNvGrpSpPr/>
          <p:nvPr/>
        </p:nvGrpSpPr>
        <p:grpSpPr>
          <a:xfrm>
            <a:off x="7824851" y="4283075"/>
            <a:ext cx="936625" cy="2574925"/>
            <a:chOff x="7824851" y="4283075"/>
            <a:chExt cx="936625" cy="2574925"/>
          </a:xfrm>
        </p:grpSpPr>
        <p:sp>
          <p:nvSpPr>
            <p:cNvPr id="16" name="object 16"/>
            <p:cNvSpPr/>
            <p:nvPr/>
          </p:nvSpPr>
          <p:spPr>
            <a:xfrm>
              <a:off x="7837551" y="4289475"/>
              <a:ext cx="911225" cy="370840"/>
            </a:xfrm>
            <a:custGeom>
              <a:avLst/>
              <a:gdLst/>
              <a:ahLst/>
              <a:cxnLst/>
              <a:rect l="l" t="t" r="r" b="b"/>
              <a:pathLst>
                <a:path w="911225" h="370839">
                  <a:moveTo>
                    <a:pt x="911225" y="0"/>
                  </a:moveTo>
                  <a:lnTo>
                    <a:pt x="0" y="0"/>
                  </a:lnTo>
                  <a:lnTo>
                    <a:pt x="0" y="370789"/>
                  </a:lnTo>
                  <a:lnTo>
                    <a:pt x="911225" y="370789"/>
                  </a:lnTo>
                  <a:lnTo>
                    <a:pt x="91122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37551" y="4660188"/>
              <a:ext cx="911225" cy="1854200"/>
            </a:xfrm>
            <a:custGeom>
              <a:avLst/>
              <a:gdLst/>
              <a:ahLst/>
              <a:cxnLst/>
              <a:rect l="l" t="t" r="r" b="b"/>
              <a:pathLst>
                <a:path w="911225" h="1854200">
                  <a:moveTo>
                    <a:pt x="911225" y="1483220"/>
                  </a:moveTo>
                  <a:lnTo>
                    <a:pt x="0" y="1483220"/>
                  </a:lnTo>
                  <a:lnTo>
                    <a:pt x="0" y="1854009"/>
                  </a:lnTo>
                  <a:lnTo>
                    <a:pt x="911225" y="1854009"/>
                  </a:lnTo>
                  <a:lnTo>
                    <a:pt x="911225" y="1483220"/>
                  </a:lnTo>
                  <a:close/>
                </a:path>
                <a:path w="911225" h="1854200">
                  <a:moveTo>
                    <a:pt x="911225" y="370840"/>
                  </a:moveTo>
                  <a:lnTo>
                    <a:pt x="0" y="370840"/>
                  </a:lnTo>
                  <a:lnTo>
                    <a:pt x="0" y="741629"/>
                  </a:lnTo>
                  <a:lnTo>
                    <a:pt x="0" y="1112418"/>
                  </a:lnTo>
                  <a:lnTo>
                    <a:pt x="0" y="1483207"/>
                  </a:lnTo>
                  <a:lnTo>
                    <a:pt x="911225" y="1483207"/>
                  </a:lnTo>
                  <a:lnTo>
                    <a:pt x="911225" y="1112418"/>
                  </a:lnTo>
                  <a:lnTo>
                    <a:pt x="911225" y="741629"/>
                  </a:lnTo>
                  <a:lnTo>
                    <a:pt x="911225" y="370840"/>
                  </a:lnTo>
                  <a:close/>
                </a:path>
                <a:path w="911225" h="1854200">
                  <a:moveTo>
                    <a:pt x="911225" y="0"/>
                  </a:moveTo>
                  <a:lnTo>
                    <a:pt x="0" y="0"/>
                  </a:lnTo>
                  <a:lnTo>
                    <a:pt x="0" y="370789"/>
                  </a:lnTo>
                  <a:lnTo>
                    <a:pt x="911225" y="370789"/>
                  </a:lnTo>
                  <a:lnTo>
                    <a:pt x="91122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37551" y="6514199"/>
              <a:ext cx="911225" cy="344170"/>
            </a:xfrm>
            <a:custGeom>
              <a:avLst/>
              <a:gdLst/>
              <a:ahLst/>
              <a:cxnLst/>
              <a:rect l="l" t="t" r="r" b="b"/>
              <a:pathLst>
                <a:path w="911225" h="344170">
                  <a:moveTo>
                    <a:pt x="911225" y="0"/>
                  </a:moveTo>
                  <a:lnTo>
                    <a:pt x="0" y="0"/>
                  </a:lnTo>
                  <a:lnTo>
                    <a:pt x="0" y="343797"/>
                  </a:lnTo>
                  <a:lnTo>
                    <a:pt x="911225" y="343797"/>
                  </a:lnTo>
                  <a:lnTo>
                    <a:pt x="91122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31201" y="4283074"/>
              <a:ext cx="923925" cy="2574925"/>
            </a:xfrm>
            <a:custGeom>
              <a:avLst/>
              <a:gdLst/>
              <a:ahLst/>
              <a:cxnLst/>
              <a:rect l="l" t="t" r="r" b="b"/>
              <a:pathLst>
                <a:path w="923925" h="2574925">
                  <a:moveTo>
                    <a:pt x="923925" y="0"/>
                  </a:moveTo>
                  <a:lnTo>
                    <a:pt x="911225" y="0"/>
                  </a:lnTo>
                  <a:lnTo>
                    <a:pt x="911225" y="370840"/>
                  </a:lnTo>
                  <a:lnTo>
                    <a:pt x="911225" y="383540"/>
                  </a:lnTo>
                  <a:lnTo>
                    <a:pt x="911225" y="2224773"/>
                  </a:lnTo>
                  <a:lnTo>
                    <a:pt x="12700" y="2224773"/>
                  </a:lnTo>
                  <a:lnTo>
                    <a:pt x="12700" y="1866671"/>
                  </a:lnTo>
                  <a:lnTo>
                    <a:pt x="911225" y="1866671"/>
                  </a:lnTo>
                  <a:lnTo>
                    <a:pt x="911225" y="1853971"/>
                  </a:lnTo>
                  <a:lnTo>
                    <a:pt x="12700" y="1853971"/>
                  </a:lnTo>
                  <a:lnTo>
                    <a:pt x="12700" y="1495882"/>
                  </a:lnTo>
                  <a:lnTo>
                    <a:pt x="911225" y="1495882"/>
                  </a:lnTo>
                  <a:lnTo>
                    <a:pt x="911225" y="1483182"/>
                  </a:lnTo>
                  <a:lnTo>
                    <a:pt x="12700" y="1483182"/>
                  </a:lnTo>
                  <a:lnTo>
                    <a:pt x="12700" y="1125093"/>
                  </a:lnTo>
                  <a:lnTo>
                    <a:pt x="911225" y="1125093"/>
                  </a:lnTo>
                  <a:lnTo>
                    <a:pt x="911225" y="1112393"/>
                  </a:lnTo>
                  <a:lnTo>
                    <a:pt x="12700" y="1112393"/>
                  </a:lnTo>
                  <a:lnTo>
                    <a:pt x="12700" y="754253"/>
                  </a:lnTo>
                  <a:lnTo>
                    <a:pt x="911225" y="754253"/>
                  </a:lnTo>
                  <a:lnTo>
                    <a:pt x="911225" y="741553"/>
                  </a:lnTo>
                  <a:lnTo>
                    <a:pt x="12700" y="741553"/>
                  </a:lnTo>
                  <a:lnTo>
                    <a:pt x="12700" y="383540"/>
                  </a:lnTo>
                  <a:lnTo>
                    <a:pt x="911225" y="383540"/>
                  </a:lnTo>
                  <a:lnTo>
                    <a:pt x="911225" y="370840"/>
                  </a:lnTo>
                  <a:lnTo>
                    <a:pt x="12700" y="37084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2574925"/>
                  </a:lnTo>
                  <a:lnTo>
                    <a:pt x="12700" y="2574925"/>
                  </a:lnTo>
                  <a:lnTo>
                    <a:pt x="12700" y="2237473"/>
                  </a:lnTo>
                  <a:lnTo>
                    <a:pt x="911225" y="2237473"/>
                  </a:lnTo>
                  <a:lnTo>
                    <a:pt x="911225" y="2574925"/>
                  </a:lnTo>
                  <a:lnTo>
                    <a:pt x="923925" y="2574925"/>
                  </a:lnTo>
                  <a:lnTo>
                    <a:pt x="923925" y="370840"/>
                  </a:lnTo>
                  <a:lnTo>
                    <a:pt x="9239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831201" y="4289425"/>
              <a:ext cx="923925" cy="0"/>
            </a:xfrm>
            <a:custGeom>
              <a:avLst/>
              <a:gdLst/>
              <a:ahLst/>
              <a:cxnLst/>
              <a:rect l="l" t="t" r="r" b="b"/>
              <a:pathLst>
                <a:path w="923925">
                  <a:moveTo>
                    <a:pt x="0" y="0"/>
                  </a:moveTo>
                  <a:lnTo>
                    <a:pt x="92392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222995" y="46790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27568" y="5050028"/>
            <a:ext cx="131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27568" y="5420969"/>
            <a:ext cx="131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227568" y="5791606"/>
            <a:ext cx="131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753100" y="2924175"/>
            <a:ext cx="3141980" cy="3609975"/>
            <a:chOff x="5753100" y="2924175"/>
            <a:chExt cx="3141980" cy="3609975"/>
          </a:xfrm>
        </p:grpSpPr>
        <p:sp>
          <p:nvSpPr>
            <p:cNvPr id="26" name="object 26"/>
            <p:cNvSpPr/>
            <p:nvPr/>
          </p:nvSpPr>
          <p:spPr>
            <a:xfrm>
              <a:off x="7235825" y="4649851"/>
              <a:ext cx="288925" cy="1871980"/>
            </a:xfrm>
            <a:custGeom>
              <a:avLst/>
              <a:gdLst/>
              <a:ahLst/>
              <a:cxnLst/>
              <a:rect l="l" t="t" r="r" b="b"/>
              <a:pathLst>
                <a:path w="288925" h="1871979">
                  <a:moveTo>
                    <a:pt x="288925" y="1871599"/>
                  </a:moveTo>
                  <a:lnTo>
                    <a:pt x="232695" y="1869706"/>
                  </a:lnTo>
                  <a:lnTo>
                    <a:pt x="186753" y="1864545"/>
                  </a:lnTo>
                  <a:lnTo>
                    <a:pt x="155765" y="1856891"/>
                  </a:lnTo>
                  <a:lnTo>
                    <a:pt x="144399" y="1847519"/>
                  </a:lnTo>
                  <a:lnTo>
                    <a:pt x="144525" y="959840"/>
                  </a:lnTo>
                  <a:lnTo>
                    <a:pt x="133159" y="950464"/>
                  </a:lnTo>
                  <a:lnTo>
                    <a:pt x="102171" y="942801"/>
                  </a:lnTo>
                  <a:lnTo>
                    <a:pt x="56229" y="937632"/>
                  </a:lnTo>
                  <a:lnTo>
                    <a:pt x="0" y="935736"/>
                  </a:lnTo>
                  <a:lnTo>
                    <a:pt x="56229" y="933842"/>
                  </a:lnTo>
                  <a:lnTo>
                    <a:pt x="102171" y="928687"/>
                  </a:lnTo>
                  <a:lnTo>
                    <a:pt x="133159" y="921055"/>
                  </a:lnTo>
                  <a:lnTo>
                    <a:pt x="144525" y="911733"/>
                  </a:lnTo>
                  <a:lnTo>
                    <a:pt x="144525" y="24003"/>
                  </a:lnTo>
                  <a:lnTo>
                    <a:pt x="155872" y="14626"/>
                  </a:lnTo>
                  <a:lnTo>
                    <a:pt x="186817" y="7000"/>
                  </a:lnTo>
                  <a:lnTo>
                    <a:pt x="232715" y="1875"/>
                  </a:lnTo>
                  <a:lnTo>
                    <a:pt x="288925" y="0"/>
                  </a:lnTo>
                </a:path>
              </a:pathLst>
            </a:custGeom>
            <a:ln w="2540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53100" y="2924175"/>
              <a:ext cx="3141980" cy="1016000"/>
            </a:xfrm>
            <a:custGeom>
              <a:avLst/>
              <a:gdLst/>
              <a:ahLst/>
              <a:cxnLst/>
              <a:rect l="l" t="t" r="r" b="b"/>
              <a:pathLst>
                <a:path w="3141979" h="1016000">
                  <a:moveTo>
                    <a:pt x="3141726" y="0"/>
                  </a:moveTo>
                  <a:lnTo>
                    <a:pt x="0" y="0"/>
                  </a:lnTo>
                  <a:lnTo>
                    <a:pt x="0" y="1016000"/>
                  </a:lnTo>
                  <a:lnTo>
                    <a:pt x="3141726" y="1016000"/>
                  </a:lnTo>
                  <a:lnTo>
                    <a:pt x="31417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832728" y="2950210"/>
            <a:ext cx="248412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É possível</a:t>
            </a:r>
            <a:r>
              <a:rPr sz="20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armazenar 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valores</a:t>
            </a:r>
            <a:r>
              <a:rPr sz="20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fornecidos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32728" y="3559886"/>
            <a:ext cx="21723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através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do</a:t>
            </a:r>
            <a:r>
              <a:rPr sz="20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teclado.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92075" y="3418585"/>
            <a:ext cx="9022080" cy="804545"/>
            <a:chOff x="92075" y="3418585"/>
            <a:chExt cx="9022080" cy="804545"/>
          </a:xfrm>
        </p:grpSpPr>
        <p:sp>
          <p:nvSpPr>
            <p:cNvPr id="31" name="object 31"/>
            <p:cNvSpPr/>
            <p:nvPr/>
          </p:nvSpPr>
          <p:spPr>
            <a:xfrm>
              <a:off x="111125" y="3860799"/>
              <a:ext cx="8983980" cy="342900"/>
            </a:xfrm>
            <a:custGeom>
              <a:avLst/>
              <a:gdLst/>
              <a:ahLst/>
              <a:cxnLst/>
              <a:rect l="l" t="t" r="r" b="b"/>
              <a:pathLst>
                <a:path w="8983980" h="342900">
                  <a:moveTo>
                    <a:pt x="0" y="57150"/>
                  </a:moveTo>
                  <a:lnTo>
                    <a:pt x="4491" y="34879"/>
                  </a:lnTo>
                  <a:lnTo>
                    <a:pt x="16740" y="16716"/>
                  </a:lnTo>
                  <a:lnTo>
                    <a:pt x="34906" y="4482"/>
                  </a:lnTo>
                  <a:lnTo>
                    <a:pt x="57150" y="0"/>
                  </a:lnTo>
                  <a:lnTo>
                    <a:pt x="8926449" y="0"/>
                  </a:lnTo>
                  <a:lnTo>
                    <a:pt x="8948739" y="4482"/>
                  </a:lnTo>
                  <a:lnTo>
                    <a:pt x="8966946" y="16716"/>
                  </a:lnTo>
                  <a:lnTo>
                    <a:pt x="8979223" y="34879"/>
                  </a:lnTo>
                  <a:lnTo>
                    <a:pt x="8983726" y="57150"/>
                  </a:lnTo>
                  <a:lnTo>
                    <a:pt x="8983726" y="285750"/>
                  </a:lnTo>
                  <a:lnTo>
                    <a:pt x="8979223" y="308020"/>
                  </a:lnTo>
                  <a:lnTo>
                    <a:pt x="8966946" y="326183"/>
                  </a:lnTo>
                  <a:lnTo>
                    <a:pt x="8948739" y="338417"/>
                  </a:lnTo>
                  <a:lnTo>
                    <a:pt x="8926449" y="342900"/>
                  </a:lnTo>
                  <a:lnTo>
                    <a:pt x="57150" y="342900"/>
                  </a:lnTo>
                  <a:lnTo>
                    <a:pt x="34906" y="338417"/>
                  </a:lnTo>
                  <a:lnTo>
                    <a:pt x="16740" y="326183"/>
                  </a:lnTo>
                  <a:lnTo>
                    <a:pt x="4491" y="308020"/>
                  </a:lnTo>
                  <a:lnTo>
                    <a:pt x="0" y="285750"/>
                  </a:lnTo>
                  <a:lnTo>
                    <a:pt x="0" y="5715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97146" y="3418585"/>
              <a:ext cx="1156335" cy="460375"/>
            </a:xfrm>
            <a:custGeom>
              <a:avLst/>
              <a:gdLst/>
              <a:ahLst/>
              <a:cxnLst/>
              <a:rect l="l" t="t" r="r" b="b"/>
              <a:pathLst>
                <a:path w="1156335" h="460375">
                  <a:moveTo>
                    <a:pt x="1155954" y="13589"/>
                  </a:moveTo>
                  <a:lnTo>
                    <a:pt x="1028827" y="0"/>
                  </a:lnTo>
                  <a:lnTo>
                    <a:pt x="1042174" y="35750"/>
                  </a:lnTo>
                  <a:lnTo>
                    <a:pt x="0" y="424307"/>
                  </a:lnTo>
                  <a:lnTo>
                    <a:pt x="13208" y="460121"/>
                  </a:lnTo>
                  <a:lnTo>
                    <a:pt x="1055509" y="71450"/>
                  </a:lnTo>
                  <a:lnTo>
                    <a:pt x="1068832" y="107061"/>
                  </a:lnTo>
                  <a:lnTo>
                    <a:pt x="1141501" y="29083"/>
                  </a:lnTo>
                  <a:lnTo>
                    <a:pt x="1155954" y="1358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628635" y="6219697"/>
            <a:ext cx="1416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227568" y="6219697"/>
            <a:ext cx="1314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612" y="3740086"/>
            <a:ext cx="9034780" cy="2678430"/>
          </a:xfrm>
          <a:custGeom>
            <a:avLst/>
            <a:gdLst/>
            <a:ahLst/>
            <a:cxnLst/>
            <a:rect l="l" t="t" r="r" b="b"/>
            <a:pathLst>
              <a:path w="9034780" h="2678429">
                <a:moveTo>
                  <a:pt x="0" y="2678176"/>
                </a:moveTo>
                <a:lnTo>
                  <a:pt x="9034399" y="2678176"/>
                </a:lnTo>
                <a:lnTo>
                  <a:pt x="9034399" y="0"/>
                </a:lnTo>
                <a:lnTo>
                  <a:pt x="0" y="0"/>
                </a:lnTo>
                <a:lnTo>
                  <a:pt x="0" y="267817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3415" y="3750691"/>
            <a:ext cx="4589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2400" spc="-10" dirty="0">
                <a:latin typeface="Courier New"/>
                <a:cs typeface="Courier New"/>
              </a:rPr>
              <a:t>dados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400" b="1" spc="-10" dirty="0">
                <a:solidFill>
                  <a:srgbClr val="00009F"/>
                </a:solidFill>
                <a:latin typeface="Courier New"/>
                <a:cs typeface="Courier New"/>
              </a:rPr>
              <a:t>new</a:t>
            </a:r>
            <a:r>
              <a:rPr sz="2400" b="1" spc="-6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5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415" y="4116451"/>
            <a:ext cx="7508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ourier New"/>
                <a:cs typeface="Courier New"/>
              </a:rPr>
              <a:t>dados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Convert.ToInt32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400" spc="-10" dirty="0">
                <a:latin typeface="Courier New"/>
                <a:cs typeface="Courier New"/>
              </a:rPr>
              <a:t>Console.ReadLi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9591" y="4180199"/>
            <a:ext cx="365760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80"/>
              </a:lnSpc>
            </a:pPr>
            <a:r>
              <a:rPr sz="2400" spc="-5" dirty="0">
                <a:latin typeface="Courier New"/>
                <a:cs typeface="Courier New"/>
              </a:rPr>
              <a:t>ne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15985" y="4180199"/>
            <a:ext cx="731520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80"/>
              </a:lnSpc>
            </a:pP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415" y="4482160"/>
            <a:ext cx="404367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dados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b="1" spc="-5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400" spc="-10" dirty="0">
                <a:latin typeface="Courier New"/>
                <a:cs typeface="Courier New"/>
              </a:rPr>
              <a:t>dados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];  </a:t>
            </a:r>
            <a:r>
              <a:rPr sz="2400" spc="-10" dirty="0">
                <a:latin typeface="Courier New"/>
                <a:cs typeface="Courier New"/>
              </a:rPr>
              <a:t>dados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2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400" spc="-10" dirty="0">
                <a:latin typeface="Courier New"/>
                <a:cs typeface="Courier New"/>
              </a:rPr>
              <a:t>dados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]*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2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400" spc="-10" dirty="0">
                <a:latin typeface="Courier New"/>
                <a:cs typeface="Courier New"/>
              </a:rPr>
              <a:t>dados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3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dados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2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]-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415" y="5579770"/>
            <a:ext cx="40436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ourier New"/>
                <a:cs typeface="Courier New"/>
              </a:rPr>
              <a:t>dados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dados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3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]/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3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64526" y="4217974"/>
            <a:ext cx="288925" cy="2225040"/>
          </a:xfrm>
          <a:custGeom>
            <a:avLst/>
            <a:gdLst/>
            <a:ahLst/>
            <a:cxnLst/>
            <a:rect l="l" t="t" r="r" b="b"/>
            <a:pathLst>
              <a:path w="288925" h="2225040">
                <a:moveTo>
                  <a:pt x="288925" y="1854009"/>
                </a:moveTo>
                <a:lnTo>
                  <a:pt x="0" y="1854009"/>
                </a:lnTo>
                <a:lnTo>
                  <a:pt x="0" y="2224798"/>
                </a:lnTo>
                <a:lnTo>
                  <a:pt x="288925" y="2224798"/>
                </a:lnTo>
                <a:lnTo>
                  <a:pt x="288925" y="1854009"/>
                </a:lnTo>
                <a:close/>
              </a:path>
              <a:path w="288925" h="2225040">
                <a:moveTo>
                  <a:pt x="288925" y="0"/>
                </a:moveTo>
                <a:lnTo>
                  <a:pt x="0" y="0"/>
                </a:lnTo>
                <a:lnTo>
                  <a:pt x="0" y="370789"/>
                </a:lnTo>
                <a:lnTo>
                  <a:pt x="288925" y="370789"/>
                </a:lnTo>
                <a:lnTo>
                  <a:pt x="2889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730108" y="4677664"/>
          <a:ext cx="369570" cy="17120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570"/>
              </a:tblGrid>
              <a:tr h="299593">
                <a:tc>
                  <a:txBody>
                    <a:bodyPr/>
                    <a:lstStyle/>
                    <a:p>
                      <a:pPr marR="119380" algn="r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70763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</a:tr>
              <a:tr h="370941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</a:tr>
              <a:tr h="370941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</a:tr>
              <a:tr h="299770">
                <a:tc>
                  <a:txBody>
                    <a:bodyPr/>
                    <a:lstStyle/>
                    <a:p>
                      <a:pPr marR="119380" algn="r">
                        <a:lnSpc>
                          <a:spcPts val="215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48180" y="123570"/>
            <a:ext cx="48945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Acessando</a:t>
            </a:r>
            <a:r>
              <a:rPr sz="4400" spc="-105" dirty="0"/>
              <a:t> </a:t>
            </a:r>
            <a:r>
              <a:rPr sz="4400" spc="-15" dirty="0"/>
              <a:t>elementos</a:t>
            </a:r>
            <a:endParaRPr sz="4400"/>
          </a:p>
        </p:txBody>
      </p:sp>
      <p:grpSp>
        <p:nvGrpSpPr>
          <p:cNvPr id="12" name="object 12"/>
          <p:cNvGrpSpPr/>
          <p:nvPr/>
        </p:nvGrpSpPr>
        <p:grpSpPr>
          <a:xfrm>
            <a:off x="8040751" y="4205351"/>
            <a:ext cx="936625" cy="2621280"/>
            <a:chOff x="8040751" y="4205351"/>
            <a:chExt cx="936625" cy="2621280"/>
          </a:xfrm>
        </p:grpSpPr>
        <p:sp>
          <p:nvSpPr>
            <p:cNvPr id="13" name="object 13"/>
            <p:cNvSpPr/>
            <p:nvPr/>
          </p:nvSpPr>
          <p:spPr>
            <a:xfrm>
              <a:off x="8053451" y="4217974"/>
              <a:ext cx="911225" cy="370840"/>
            </a:xfrm>
            <a:custGeom>
              <a:avLst/>
              <a:gdLst/>
              <a:ahLst/>
              <a:cxnLst/>
              <a:rect l="l" t="t" r="r" b="b"/>
              <a:pathLst>
                <a:path w="911225" h="370839">
                  <a:moveTo>
                    <a:pt x="911225" y="0"/>
                  </a:moveTo>
                  <a:lnTo>
                    <a:pt x="0" y="0"/>
                  </a:lnTo>
                  <a:lnTo>
                    <a:pt x="0" y="370789"/>
                  </a:lnTo>
                  <a:lnTo>
                    <a:pt x="911225" y="370789"/>
                  </a:lnTo>
                  <a:lnTo>
                    <a:pt x="91122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53451" y="4588814"/>
              <a:ext cx="911225" cy="1854200"/>
            </a:xfrm>
            <a:custGeom>
              <a:avLst/>
              <a:gdLst/>
              <a:ahLst/>
              <a:cxnLst/>
              <a:rect l="l" t="t" r="r" b="b"/>
              <a:pathLst>
                <a:path w="911225" h="1854200">
                  <a:moveTo>
                    <a:pt x="911225" y="1483169"/>
                  </a:moveTo>
                  <a:lnTo>
                    <a:pt x="0" y="1483169"/>
                  </a:lnTo>
                  <a:lnTo>
                    <a:pt x="0" y="1853958"/>
                  </a:lnTo>
                  <a:lnTo>
                    <a:pt x="911225" y="1853958"/>
                  </a:lnTo>
                  <a:lnTo>
                    <a:pt x="911225" y="1483169"/>
                  </a:lnTo>
                  <a:close/>
                </a:path>
                <a:path w="911225" h="1854200">
                  <a:moveTo>
                    <a:pt x="911225" y="741565"/>
                  </a:moveTo>
                  <a:lnTo>
                    <a:pt x="0" y="741565"/>
                  </a:lnTo>
                  <a:lnTo>
                    <a:pt x="0" y="1112354"/>
                  </a:lnTo>
                  <a:lnTo>
                    <a:pt x="0" y="1483144"/>
                  </a:lnTo>
                  <a:lnTo>
                    <a:pt x="911225" y="1483144"/>
                  </a:lnTo>
                  <a:lnTo>
                    <a:pt x="911225" y="1112354"/>
                  </a:lnTo>
                  <a:lnTo>
                    <a:pt x="911225" y="741565"/>
                  </a:lnTo>
                  <a:close/>
                </a:path>
                <a:path w="911225" h="1854200">
                  <a:moveTo>
                    <a:pt x="911225" y="0"/>
                  </a:moveTo>
                  <a:lnTo>
                    <a:pt x="0" y="0"/>
                  </a:lnTo>
                  <a:lnTo>
                    <a:pt x="0" y="370713"/>
                  </a:lnTo>
                  <a:lnTo>
                    <a:pt x="0" y="741502"/>
                  </a:lnTo>
                  <a:lnTo>
                    <a:pt x="911225" y="741502"/>
                  </a:lnTo>
                  <a:lnTo>
                    <a:pt x="911225" y="370789"/>
                  </a:lnTo>
                  <a:lnTo>
                    <a:pt x="91122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53451" y="6442763"/>
              <a:ext cx="911225" cy="370840"/>
            </a:xfrm>
            <a:custGeom>
              <a:avLst/>
              <a:gdLst/>
              <a:ahLst/>
              <a:cxnLst/>
              <a:rect l="l" t="t" r="r" b="b"/>
              <a:pathLst>
                <a:path w="911225" h="370840">
                  <a:moveTo>
                    <a:pt x="911225" y="0"/>
                  </a:moveTo>
                  <a:lnTo>
                    <a:pt x="0" y="0"/>
                  </a:lnTo>
                  <a:lnTo>
                    <a:pt x="0" y="370789"/>
                  </a:lnTo>
                  <a:lnTo>
                    <a:pt x="911225" y="370789"/>
                  </a:lnTo>
                  <a:lnTo>
                    <a:pt x="91122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47101" y="4582413"/>
              <a:ext cx="923925" cy="1866900"/>
            </a:xfrm>
            <a:custGeom>
              <a:avLst/>
              <a:gdLst/>
              <a:ahLst/>
              <a:cxnLst/>
              <a:rect l="l" t="t" r="r" b="b"/>
              <a:pathLst>
                <a:path w="923925" h="1866900">
                  <a:moveTo>
                    <a:pt x="923925" y="1853996"/>
                  </a:moveTo>
                  <a:lnTo>
                    <a:pt x="0" y="1853996"/>
                  </a:lnTo>
                  <a:lnTo>
                    <a:pt x="0" y="1866709"/>
                  </a:lnTo>
                  <a:lnTo>
                    <a:pt x="923925" y="1866709"/>
                  </a:lnTo>
                  <a:lnTo>
                    <a:pt x="923925" y="1853996"/>
                  </a:lnTo>
                  <a:close/>
                </a:path>
                <a:path w="923925" h="1866900">
                  <a:moveTo>
                    <a:pt x="923925" y="1483194"/>
                  </a:moveTo>
                  <a:lnTo>
                    <a:pt x="0" y="1483194"/>
                  </a:lnTo>
                  <a:lnTo>
                    <a:pt x="0" y="1495894"/>
                  </a:lnTo>
                  <a:lnTo>
                    <a:pt x="923925" y="1495894"/>
                  </a:lnTo>
                  <a:lnTo>
                    <a:pt x="923925" y="1483194"/>
                  </a:lnTo>
                  <a:close/>
                </a:path>
                <a:path w="923925" h="1866900">
                  <a:moveTo>
                    <a:pt x="923925" y="1112405"/>
                  </a:moveTo>
                  <a:lnTo>
                    <a:pt x="0" y="1112405"/>
                  </a:lnTo>
                  <a:lnTo>
                    <a:pt x="0" y="1125105"/>
                  </a:lnTo>
                  <a:lnTo>
                    <a:pt x="923925" y="1125105"/>
                  </a:lnTo>
                  <a:lnTo>
                    <a:pt x="923925" y="1112405"/>
                  </a:lnTo>
                  <a:close/>
                </a:path>
                <a:path w="923925" h="1866900">
                  <a:moveTo>
                    <a:pt x="923925" y="741553"/>
                  </a:moveTo>
                  <a:lnTo>
                    <a:pt x="0" y="741553"/>
                  </a:lnTo>
                  <a:lnTo>
                    <a:pt x="0" y="754253"/>
                  </a:lnTo>
                  <a:lnTo>
                    <a:pt x="923925" y="754253"/>
                  </a:lnTo>
                  <a:lnTo>
                    <a:pt x="923925" y="741553"/>
                  </a:lnTo>
                  <a:close/>
                </a:path>
                <a:path w="923925" h="1866900">
                  <a:moveTo>
                    <a:pt x="923925" y="370840"/>
                  </a:moveTo>
                  <a:lnTo>
                    <a:pt x="0" y="370840"/>
                  </a:lnTo>
                  <a:lnTo>
                    <a:pt x="0" y="383540"/>
                  </a:lnTo>
                  <a:lnTo>
                    <a:pt x="923925" y="383540"/>
                  </a:lnTo>
                  <a:lnTo>
                    <a:pt x="923925" y="370840"/>
                  </a:lnTo>
                  <a:close/>
                </a:path>
                <a:path w="923925" h="1866900">
                  <a:moveTo>
                    <a:pt x="92392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923925" y="12700"/>
                  </a:lnTo>
                  <a:lnTo>
                    <a:pt x="9239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47101" y="4211701"/>
              <a:ext cx="923925" cy="2608580"/>
            </a:xfrm>
            <a:custGeom>
              <a:avLst/>
              <a:gdLst/>
              <a:ahLst/>
              <a:cxnLst/>
              <a:rect l="l" t="t" r="r" b="b"/>
              <a:pathLst>
                <a:path w="923925" h="2608579">
                  <a:moveTo>
                    <a:pt x="6350" y="0"/>
                  </a:moveTo>
                  <a:lnTo>
                    <a:pt x="6350" y="2608201"/>
                  </a:lnTo>
                </a:path>
                <a:path w="923925" h="2608579">
                  <a:moveTo>
                    <a:pt x="917575" y="0"/>
                  </a:moveTo>
                  <a:lnTo>
                    <a:pt x="917575" y="2608201"/>
                  </a:lnTo>
                </a:path>
                <a:path w="923925" h="2608579">
                  <a:moveTo>
                    <a:pt x="0" y="6350"/>
                  </a:moveTo>
                  <a:lnTo>
                    <a:pt x="923925" y="6350"/>
                  </a:lnTo>
                </a:path>
                <a:path w="923925" h="2608579">
                  <a:moveTo>
                    <a:pt x="0" y="2601851"/>
                  </a:moveTo>
                  <a:lnTo>
                    <a:pt x="923925" y="260185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439150" y="460781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39150" y="497840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43721" y="5349341"/>
            <a:ext cx="131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43721" y="5720283"/>
            <a:ext cx="131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773801" y="2948051"/>
            <a:ext cx="3213100" cy="3514725"/>
            <a:chOff x="5773801" y="2948051"/>
            <a:chExt cx="3213100" cy="3514725"/>
          </a:xfrm>
        </p:grpSpPr>
        <p:sp>
          <p:nvSpPr>
            <p:cNvPr id="23" name="object 23"/>
            <p:cNvSpPr/>
            <p:nvPr/>
          </p:nvSpPr>
          <p:spPr>
            <a:xfrm>
              <a:off x="7451725" y="4578350"/>
              <a:ext cx="288925" cy="1871980"/>
            </a:xfrm>
            <a:custGeom>
              <a:avLst/>
              <a:gdLst/>
              <a:ahLst/>
              <a:cxnLst/>
              <a:rect l="l" t="t" r="r" b="b"/>
              <a:pathLst>
                <a:path w="288925" h="1871979">
                  <a:moveTo>
                    <a:pt x="288925" y="1871662"/>
                  </a:moveTo>
                  <a:lnTo>
                    <a:pt x="232695" y="1869770"/>
                  </a:lnTo>
                  <a:lnTo>
                    <a:pt x="186753" y="1864609"/>
                  </a:lnTo>
                  <a:lnTo>
                    <a:pt x="155765" y="1856955"/>
                  </a:lnTo>
                  <a:lnTo>
                    <a:pt x="144399" y="1847583"/>
                  </a:lnTo>
                  <a:lnTo>
                    <a:pt x="144525" y="959866"/>
                  </a:lnTo>
                  <a:lnTo>
                    <a:pt x="133159" y="950543"/>
                  </a:lnTo>
                  <a:lnTo>
                    <a:pt x="102171" y="942911"/>
                  </a:lnTo>
                  <a:lnTo>
                    <a:pt x="56229" y="937756"/>
                  </a:lnTo>
                  <a:lnTo>
                    <a:pt x="0" y="935863"/>
                  </a:lnTo>
                  <a:lnTo>
                    <a:pt x="56229" y="933967"/>
                  </a:lnTo>
                  <a:lnTo>
                    <a:pt x="102171" y="928798"/>
                  </a:lnTo>
                  <a:lnTo>
                    <a:pt x="133159" y="921129"/>
                  </a:lnTo>
                  <a:lnTo>
                    <a:pt x="144525" y="911733"/>
                  </a:lnTo>
                  <a:lnTo>
                    <a:pt x="144525" y="24130"/>
                  </a:lnTo>
                  <a:lnTo>
                    <a:pt x="155872" y="14733"/>
                  </a:lnTo>
                  <a:lnTo>
                    <a:pt x="186817" y="7064"/>
                  </a:lnTo>
                  <a:lnTo>
                    <a:pt x="232715" y="1895"/>
                  </a:lnTo>
                  <a:lnTo>
                    <a:pt x="288925" y="0"/>
                  </a:lnTo>
                </a:path>
              </a:pathLst>
            </a:custGeom>
            <a:ln w="2540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73801" y="2948051"/>
              <a:ext cx="3213100" cy="1016000"/>
            </a:xfrm>
            <a:custGeom>
              <a:avLst/>
              <a:gdLst/>
              <a:ahLst/>
              <a:cxnLst/>
              <a:rect l="l" t="t" r="r" b="b"/>
              <a:pathLst>
                <a:path w="3213100" h="1016000">
                  <a:moveTo>
                    <a:pt x="3213100" y="0"/>
                  </a:moveTo>
                  <a:lnTo>
                    <a:pt x="0" y="0"/>
                  </a:lnTo>
                  <a:lnTo>
                    <a:pt x="0" y="1016000"/>
                  </a:lnTo>
                  <a:lnTo>
                    <a:pt x="3213100" y="1016000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853429" y="2974086"/>
            <a:ext cx="300418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É possível fazer</a:t>
            </a:r>
            <a:r>
              <a:rPr sz="200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atribuição  diretamente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uma  posição.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19062" y="3455923"/>
            <a:ext cx="5654675" cy="1475105"/>
            <a:chOff x="119062" y="3455923"/>
            <a:chExt cx="5654675" cy="1475105"/>
          </a:xfrm>
        </p:grpSpPr>
        <p:sp>
          <p:nvSpPr>
            <p:cNvPr id="27" name="object 27"/>
            <p:cNvSpPr/>
            <p:nvPr/>
          </p:nvSpPr>
          <p:spPr>
            <a:xfrm>
              <a:off x="138112" y="4508499"/>
              <a:ext cx="4623435" cy="403225"/>
            </a:xfrm>
            <a:custGeom>
              <a:avLst/>
              <a:gdLst/>
              <a:ahLst/>
              <a:cxnLst/>
              <a:rect l="l" t="t" r="r" b="b"/>
              <a:pathLst>
                <a:path w="4623435" h="403225">
                  <a:moveTo>
                    <a:pt x="0" y="67182"/>
                  </a:moveTo>
                  <a:lnTo>
                    <a:pt x="5281" y="41040"/>
                  </a:lnTo>
                  <a:lnTo>
                    <a:pt x="19683" y="19685"/>
                  </a:lnTo>
                  <a:lnTo>
                    <a:pt x="41046" y="5282"/>
                  </a:lnTo>
                  <a:lnTo>
                    <a:pt x="67208" y="0"/>
                  </a:lnTo>
                  <a:lnTo>
                    <a:pt x="4555553" y="0"/>
                  </a:lnTo>
                  <a:lnTo>
                    <a:pt x="4581769" y="5282"/>
                  </a:lnTo>
                  <a:lnTo>
                    <a:pt x="4603162" y="19685"/>
                  </a:lnTo>
                  <a:lnTo>
                    <a:pt x="4617579" y="41040"/>
                  </a:lnTo>
                  <a:lnTo>
                    <a:pt x="4622863" y="67182"/>
                  </a:lnTo>
                  <a:lnTo>
                    <a:pt x="4622863" y="336042"/>
                  </a:lnTo>
                  <a:lnTo>
                    <a:pt x="4617579" y="362184"/>
                  </a:lnTo>
                  <a:lnTo>
                    <a:pt x="4603162" y="383539"/>
                  </a:lnTo>
                  <a:lnTo>
                    <a:pt x="4581769" y="397942"/>
                  </a:lnTo>
                  <a:lnTo>
                    <a:pt x="4555553" y="403225"/>
                  </a:lnTo>
                  <a:lnTo>
                    <a:pt x="67208" y="403225"/>
                  </a:lnTo>
                  <a:lnTo>
                    <a:pt x="41046" y="397942"/>
                  </a:lnTo>
                  <a:lnTo>
                    <a:pt x="19683" y="383539"/>
                  </a:lnTo>
                  <a:lnTo>
                    <a:pt x="5281" y="362184"/>
                  </a:lnTo>
                  <a:lnTo>
                    <a:pt x="0" y="336042"/>
                  </a:lnTo>
                  <a:lnTo>
                    <a:pt x="0" y="67182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46117" y="3455923"/>
              <a:ext cx="1028065" cy="1266190"/>
            </a:xfrm>
            <a:custGeom>
              <a:avLst/>
              <a:gdLst/>
              <a:ahLst/>
              <a:cxnLst/>
              <a:rect l="l" t="t" r="r" b="b"/>
              <a:pathLst>
                <a:path w="1028064" h="1266189">
                  <a:moveTo>
                    <a:pt x="1027557" y="0"/>
                  </a:moveTo>
                  <a:lnTo>
                    <a:pt x="911352" y="53086"/>
                  </a:lnTo>
                  <a:lnTo>
                    <a:pt x="941031" y="77050"/>
                  </a:lnTo>
                  <a:lnTo>
                    <a:pt x="0" y="1242187"/>
                  </a:lnTo>
                  <a:lnTo>
                    <a:pt x="29591" y="1266190"/>
                  </a:lnTo>
                  <a:lnTo>
                    <a:pt x="970622" y="100939"/>
                  </a:lnTo>
                  <a:lnTo>
                    <a:pt x="1000252" y="124841"/>
                  </a:lnTo>
                  <a:lnTo>
                    <a:pt x="1013942" y="62230"/>
                  </a:lnTo>
                  <a:lnTo>
                    <a:pt x="102755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marR="5080" indent="-342900">
              <a:lnSpc>
                <a:spcPts val="3240"/>
              </a:lnSpc>
              <a:spcBef>
                <a:spcPts val="509"/>
              </a:spcBef>
              <a:buClr>
                <a:srgbClr val="852B34"/>
              </a:buClr>
              <a:buSzPct val="7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Ao acessar </a:t>
            </a:r>
            <a:r>
              <a:rPr spc="-5" dirty="0"/>
              <a:t>um elemento </a:t>
            </a:r>
            <a:r>
              <a:rPr spc="-10" dirty="0"/>
              <a:t>de </a:t>
            </a:r>
            <a:r>
              <a:rPr spc="-5" dirty="0"/>
              <a:t>um </a:t>
            </a:r>
            <a:r>
              <a:rPr dirty="0"/>
              <a:t>vetor, é</a:t>
            </a:r>
            <a:r>
              <a:rPr spc="-90" dirty="0"/>
              <a:t> </a:t>
            </a:r>
            <a:r>
              <a:rPr spc="-5" dirty="0"/>
              <a:t>necessário  especificar </a:t>
            </a:r>
            <a:r>
              <a:rPr dirty="0"/>
              <a:t>a </a:t>
            </a:r>
            <a:r>
              <a:rPr spc="-5" dirty="0"/>
              <a:t>posição do elemento (ou índice </a:t>
            </a:r>
            <a:r>
              <a:rPr spc="-10" dirty="0"/>
              <a:t>do  </a:t>
            </a:r>
            <a:r>
              <a:rPr spc="-5" dirty="0"/>
              <a:t>elemento).</a:t>
            </a: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Clr>
                <a:srgbClr val="852B34"/>
              </a:buClr>
              <a:buSzPct val="7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Em um </a:t>
            </a:r>
            <a:r>
              <a:rPr dirty="0"/>
              <a:t>vetor com N </a:t>
            </a:r>
            <a:r>
              <a:rPr spc="-5" dirty="0"/>
              <a:t>elementos, os </a:t>
            </a:r>
            <a:r>
              <a:rPr spc="-10" dirty="0"/>
              <a:t>índices</a:t>
            </a:r>
            <a:r>
              <a:rPr spc="-30" dirty="0"/>
              <a:t> </a:t>
            </a:r>
            <a:r>
              <a:rPr dirty="0"/>
              <a:t>são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8424418" y="6458822"/>
            <a:ext cx="170815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dirty="0"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3415" y="6004503"/>
            <a:ext cx="3682365" cy="370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80"/>
              </a:lnSpc>
            </a:pPr>
            <a:r>
              <a:rPr sz="2400" spc="-5" dirty="0">
                <a:latin typeface="Courier New"/>
                <a:cs typeface="Courier New"/>
              </a:rPr>
              <a:t>Console.Write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"{0}"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88434" y="6004503"/>
            <a:ext cx="1854835" cy="370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80"/>
              </a:lnSpc>
            </a:pPr>
            <a:r>
              <a:rPr sz="2400" spc="-5" dirty="0">
                <a:latin typeface="Courier New"/>
                <a:cs typeface="Courier New"/>
              </a:rPr>
              <a:t>dados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5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]);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443721" y="6148374"/>
            <a:ext cx="1314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8839" y="2907538"/>
            <a:ext cx="35471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alibri"/>
                <a:cs typeface="Calibri"/>
              </a:rPr>
              <a:t>numerados de </a:t>
            </a:r>
            <a:r>
              <a:rPr sz="3000" dirty="0">
                <a:latin typeface="Calibri"/>
                <a:cs typeface="Calibri"/>
              </a:rPr>
              <a:t>0 a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N-1.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4669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4D4D4D"/>
                </a:solidFill>
              </a:rPr>
              <a:t>Programa </a:t>
            </a:r>
            <a:r>
              <a:rPr sz="4000" spc="-10" dirty="0">
                <a:solidFill>
                  <a:srgbClr val="4D4D4D"/>
                </a:solidFill>
              </a:rPr>
              <a:t>sem</a:t>
            </a:r>
            <a:r>
              <a:rPr sz="4000" spc="-20" dirty="0">
                <a:solidFill>
                  <a:srgbClr val="4D4D4D"/>
                </a:solidFill>
              </a:rPr>
              <a:t> </a:t>
            </a:r>
            <a:r>
              <a:rPr sz="4000" spc="-5" dirty="0">
                <a:solidFill>
                  <a:srgbClr val="4D4D4D"/>
                </a:solidFill>
              </a:rPr>
              <a:t>vetores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539750" y="2060511"/>
            <a:ext cx="7879080" cy="4402455"/>
          </a:xfrm>
          <a:custGeom>
            <a:avLst/>
            <a:gdLst/>
            <a:ahLst/>
            <a:cxnLst/>
            <a:rect l="l" t="t" r="r" b="b"/>
            <a:pathLst>
              <a:path w="7879080" h="4402455">
                <a:moveTo>
                  <a:pt x="0" y="4402201"/>
                </a:moveTo>
                <a:lnTo>
                  <a:pt x="7878826" y="4402201"/>
                </a:lnTo>
                <a:lnTo>
                  <a:pt x="7878826" y="0"/>
                </a:lnTo>
                <a:lnTo>
                  <a:pt x="0" y="0"/>
                </a:lnTo>
                <a:lnTo>
                  <a:pt x="0" y="44022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1050417"/>
            <a:ext cx="7881620" cy="53352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335915">
              <a:lnSpc>
                <a:spcPts val="3020"/>
              </a:lnSpc>
              <a:spcBef>
                <a:spcPts val="480"/>
              </a:spcBef>
            </a:pPr>
            <a:r>
              <a:rPr sz="2800" spc="-20" dirty="0">
                <a:latin typeface="Calibri"/>
                <a:cs typeface="Calibri"/>
              </a:rPr>
              <a:t>Programa </a:t>
            </a:r>
            <a:r>
              <a:rPr sz="2800" spc="-10" dirty="0">
                <a:latin typeface="Calibri"/>
                <a:cs typeface="Calibri"/>
              </a:rPr>
              <a:t>que </a:t>
            </a:r>
            <a:r>
              <a:rPr sz="2800" spc="-5" dirty="0">
                <a:latin typeface="Calibri"/>
                <a:cs typeface="Calibri"/>
              </a:rPr>
              <a:t>lê </a:t>
            </a:r>
            <a:r>
              <a:rPr sz="2800" dirty="0">
                <a:latin typeface="Calibri"/>
                <a:cs typeface="Calibri"/>
              </a:rPr>
              <a:t>as </a:t>
            </a:r>
            <a:r>
              <a:rPr sz="2800" spc="-15" dirty="0">
                <a:latin typeface="Calibri"/>
                <a:cs typeface="Calibri"/>
              </a:rPr>
              <a:t>notas </a:t>
            </a:r>
            <a:r>
              <a:rPr sz="2800" spc="-5" dirty="0">
                <a:latin typeface="Calibri"/>
                <a:cs typeface="Calibri"/>
              </a:rPr>
              <a:t>de 4 </a:t>
            </a:r>
            <a:r>
              <a:rPr sz="2800" spc="-10" dirty="0">
                <a:latin typeface="Calibri"/>
                <a:cs typeface="Calibri"/>
              </a:rPr>
              <a:t>alunos </a:t>
            </a:r>
            <a:r>
              <a:rPr sz="2800" spc="-5" dirty="0">
                <a:latin typeface="Calibri"/>
                <a:cs typeface="Calibri"/>
              </a:rPr>
              <a:t>e calcula a </a:t>
            </a:r>
            <a:r>
              <a:rPr sz="2800" spc="-10" dirty="0">
                <a:latin typeface="Calibri"/>
                <a:cs typeface="Calibri"/>
              </a:rPr>
              <a:t>sua  </a:t>
            </a:r>
            <a:r>
              <a:rPr sz="2800" spc="-5" dirty="0">
                <a:latin typeface="Calibri"/>
                <a:cs typeface="Calibri"/>
              </a:rPr>
              <a:t>média.</a:t>
            </a:r>
            <a:endParaRPr sz="280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  <a:spcBef>
                <a:spcPts val="1735"/>
              </a:spcBef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2000" b="1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2000" spc="-5" dirty="0">
                <a:latin typeface="Courier New"/>
                <a:cs typeface="Courier New"/>
              </a:rPr>
              <a:t>Main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2000" spc="-5" dirty="0">
                <a:latin typeface="Courier New"/>
                <a:cs typeface="Courier New"/>
              </a:rPr>
              <a:t>args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55245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857250">
              <a:lnSpc>
                <a:spcPct val="100000"/>
              </a:lnSpc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2000" spc="-5" dirty="0">
                <a:latin typeface="Courier New"/>
                <a:cs typeface="Courier New"/>
              </a:rPr>
              <a:t>i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857250">
              <a:lnSpc>
                <a:spcPct val="100000"/>
              </a:lnSpc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2000" spc="-5" dirty="0">
                <a:latin typeface="Courier New"/>
                <a:cs typeface="Courier New"/>
              </a:rPr>
              <a:t>nota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2000" spc="-5" dirty="0">
                <a:latin typeface="Courier New"/>
                <a:cs typeface="Courier New"/>
              </a:rPr>
              <a:t>media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2000" spc="-5" dirty="0">
                <a:latin typeface="Courier New"/>
                <a:cs typeface="Courier New"/>
              </a:rPr>
              <a:t>soma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857250">
              <a:lnSpc>
                <a:spcPct val="100000"/>
              </a:lnSpc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for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latin typeface="Courier New"/>
                <a:cs typeface="Courier New"/>
              </a:rPr>
              <a:t>i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2000" dirty="0">
                <a:latin typeface="Courier New"/>
                <a:cs typeface="Courier New"/>
              </a:rPr>
              <a:t>i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2000" spc="-5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20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++)</a:t>
            </a:r>
            <a:endParaRPr sz="2000">
              <a:latin typeface="Courier New"/>
              <a:cs typeface="Courier New"/>
            </a:endParaRPr>
          </a:p>
          <a:p>
            <a:pPr marL="85725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16205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Console.Write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"Digite uma</a:t>
            </a:r>
            <a:r>
              <a:rPr sz="200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nota:"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1162050" marR="50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nota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latin typeface="Courier New"/>
                <a:cs typeface="Courier New"/>
              </a:rPr>
              <a:t>Convert.ToDouble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latin typeface="Courier New"/>
                <a:cs typeface="Courier New"/>
              </a:rPr>
              <a:t>Console.ReadLine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());  </a:t>
            </a:r>
            <a:r>
              <a:rPr sz="2000" spc="-5" dirty="0">
                <a:latin typeface="Courier New"/>
                <a:cs typeface="Courier New"/>
              </a:rPr>
              <a:t>soma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+=</a:t>
            </a:r>
            <a:r>
              <a:rPr sz="20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nota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85725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857250" marR="15290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media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latin typeface="Courier New"/>
                <a:cs typeface="Courier New"/>
              </a:rPr>
              <a:t>soma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/ </a:t>
            </a:r>
            <a:r>
              <a:rPr sz="2000" spc="-5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000" spc="-5" dirty="0">
                <a:latin typeface="Courier New"/>
                <a:cs typeface="Courier New"/>
              </a:rPr>
              <a:t>Console.Write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"Media </a:t>
            </a: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{0}"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0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media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ourier New"/>
              <a:cs typeface="Courier New"/>
            </a:endParaRPr>
          </a:p>
          <a:p>
            <a:pPr marL="55245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71661" y="6446122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2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612" y="3740086"/>
            <a:ext cx="9034780" cy="2678430"/>
          </a:xfrm>
          <a:custGeom>
            <a:avLst/>
            <a:gdLst/>
            <a:ahLst/>
            <a:cxnLst/>
            <a:rect l="l" t="t" r="r" b="b"/>
            <a:pathLst>
              <a:path w="9034780" h="2678429">
                <a:moveTo>
                  <a:pt x="0" y="2678176"/>
                </a:moveTo>
                <a:lnTo>
                  <a:pt x="9034399" y="2678176"/>
                </a:lnTo>
                <a:lnTo>
                  <a:pt x="9034399" y="0"/>
                </a:lnTo>
                <a:lnTo>
                  <a:pt x="0" y="0"/>
                </a:lnTo>
                <a:lnTo>
                  <a:pt x="0" y="267817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3415" y="3750691"/>
            <a:ext cx="4589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2400" spc="-10" dirty="0">
                <a:latin typeface="Courier New"/>
                <a:cs typeface="Courier New"/>
              </a:rPr>
              <a:t>dados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400" b="1" spc="-10" dirty="0">
                <a:solidFill>
                  <a:srgbClr val="00009F"/>
                </a:solidFill>
                <a:latin typeface="Courier New"/>
                <a:cs typeface="Courier New"/>
              </a:rPr>
              <a:t>new</a:t>
            </a:r>
            <a:r>
              <a:rPr sz="2400" b="1" spc="-6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5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9591" y="4180199"/>
            <a:ext cx="549275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80"/>
              </a:lnSpc>
            </a:pPr>
            <a:r>
              <a:rPr sz="2400" spc="-5" dirty="0">
                <a:latin typeface="Courier New"/>
                <a:cs typeface="Courier New"/>
              </a:rPr>
              <a:t>n</a:t>
            </a:r>
            <a:r>
              <a:rPr sz="2400" dirty="0">
                <a:latin typeface="Courier New"/>
                <a:cs typeface="Courier New"/>
              </a:rPr>
              <a:t>e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98866" y="4180199"/>
            <a:ext cx="548640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80"/>
              </a:lnSpc>
            </a:pP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));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415" y="4116451"/>
            <a:ext cx="75088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ourier New"/>
                <a:cs typeface="Courier New"/>
              </a:rPr>
              <a:t>dados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400" spc="-10" dirty="0">
                <a:latin typeface="Courier New"/>
                <a:cs typeface="Courier New"/>
              </a:rPr>
              <a:t>Convert.ToInt32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400" spc="-10" dirty="0">
                <a:latin typeface="Courier New"/>
                <a:cs typeface="Courier New"/>
              </a:rPr>
              <a:t>Console.ReadLi  </a:t>
            </a:r>
            <a:r>
              <a:rPr sz="2400" spc="-5" dirty="0">
                <a:latin typeface="Courier New"/>
                <a:cs typeface="Courier New"/>
              </a:rPr>
              <a:t>dados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5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dados</a:t>
            </a:r>
            <a:r>
              <a:rPr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b="1" spc="-1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415" y="4848225"/>
            <a:ext cx="404367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ourier New"/>
                <a:cs typeface="Courier New"/>
              </a:rPr>
              <a:t>dados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2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400" spc="-10" dirty="0">
                <a:latin typeface="Courier New"/>
                <a:cs typeface="Courier New"/>
              </a:rPr>
              <a:t>dados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]*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2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400" spc="-10" dirty="0">
                <a:latin typeface="Courier New"/>
                <a:cs typeface="Courier New"/>
              </a:rPr>
              <a:t>dados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3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dados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2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]-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415" y="5579770"/>
            <a:ext cx="40436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ourier New"/>
                <a:cs typeface="Courier New"/>
              </a:rPr>
              <a:t>dados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dados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3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]/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3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35900" y="4217974"/>
            <a:ext cx="288925" cy="2225040"/>
          </a:xfrm>
          <a:custGeom>
            <a:avLst/>
            <a:gdLst/>
            <a:ahLst/>
            <a:cxnLst/>
            <a:rect l="l" t="t" r="r" b="b"/>
            <a:pathLst>
              <a:path w="288925" h="2225040">
                <a:moveTo>
                  <a:pt x="288925" y="1854009"/>
                </a:moveTo>
                <a:lnTo>
                  <a:pt x="0" y="1854009"/>
                </a:lnTo>
                <a:lnTo>
                  <a:pt x="0" y="2224798"/>
                </a:lnTo>
                <a:lnTo>
                  <a:pt x="288925" y="2224798"/>
                </a:lnTo>
                <a:lnTo>
                  <a:pt x="288925" y="1854009"/>
                </a:lnTo>
                <a:close/>
              </a:path>
              <a:path w="288925" h="2225040">
                <a:moveTo>
                  <a:pt x="288925" y="0"/>
                </a:moveTo>
                <a:lnTo>
                  <a:pt x="0" y="0"/>
                </a:lnTo>
                <a:lnTo>
                  <a:pt x="0" y="370789"/>
                </a:lnTo>
                <a:lnTo>
                  <a:pt x="288925" y="370789"/>
                </a:lnTo>
                <a:lnTo>
                  <a:pt x="2889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801736" y="4677664"/>
          <a:ext cx="369570" cy="17120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570"/>
              </a:tblGrid>
              <a:tr h="299593">
                <a:tc>
                  <a:txBody>
                    <a:bodyPr/>
                    <a:lstStyle/>
                    <a:p>
                      <a:pPr marL="127000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7076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</a:tr>
              <a:tr h="370941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</a:tr>
              <a:tr h="370941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</a:tr>
              <a:tr h="299770">
                <a:tc>
                  <a:txBody>
                    <a:bodyPr/>
                    <a:lstStyle/>
                    <a:p>
                      <a:pPr marL="127000">
                        <a:lnSpc>
                          <a:spcPts val="215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48180" y="123570"/>
            <a:ext cx="48945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Acessando</a:t>
            </a:r>
            <a:r>
              <a:rPr sz="4400" spc="-105" dirty="0"/>
              <a:t> </a:t>
            </a:r>
            <a:r>
              <a:rPr sz="4400" spc="-15" dirty="0"/>
              <a:t>elementos</a:t>
            </a:r>
            <a:endParaRPr sz="4400"/>
          </a:p>
        </p:txBody>
      </p:sp>
      <p:grpSp>
        <p:nvGrpSpPr>
          <p:cNvPr id="12" name="object 12"/>
          <p:cNvGrpSpPr/>
          <p:nvPr/>
        </p:nvGrpSpPr>
        <p:grpSpPr>
          <a:xfrm>
            <a:off x="8112125" y="4205351"/>
            <a:ext cx="936625" cy="2621280"/>
            <a:chOff x="8112125" y="4205351"/>
            <a:chExt cx="936625" cy="2621280"/>
          </a:xfrm>
        </p:grpSpPr>
        <p:sp>
          <p:nvSpPr>
            <p:cNvPr id="13" name="object 13"/>
            <p:cNvSpPr/>
            <p:nvPr/>
          </p:nvSpPr>
          <p:spPr>
            <a:xfrm>
              <a:off x="8124825" y="4217974"/>
              <a:ext cx="911225" cy="370840"/>
            </a:xfrm>
            <a:custGeom>
              <a:avLst/>
              <a:gdLst/>
              <a:ahLst/>
              <a:cxnLst/>
              <a:rect l="l" t="t" r="r" b="b"/>
              <a:pathLst>
                <a:path w="911225" h="370839">
                  <a:moveTo>
                    <a:pt x="911225" y="0"/>
                  </a:moveTo>
                  <a:lnTo>
                    <a:pt x="0" y="0"/>
                  </a:lnTo>
                  <a:lnTo>
                    <a:pt x="0" y="370789"/>
                  </a:lnTo>
                  <a:lnTo>
                    <a:pt x="911225" y="370789"/>
                  </a:lnTo>
                  <a:lnTo>
                    <a:pt x="91122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24825" y="4588814"/>
              <a:ext cx="911225" cy="1854200"/>
            </a:xfrm>
            <a:custGeom>
              <a:avLst/>
              <a:gdLst/>
              <a:ahLst/>
              <a:cxnLst/>
              <a:rect l="l" t="t" r="r" b="b"/>
              <a:pathLst>
                <a:path w="911225" h="1854200">
                  <a:moveTo>
                    <a:pt x="911225" y="1483169"/>
                  </a:moveTo>
                  <a:lnTo>
                    <a:pt x="0" y="1483169"/>
                  </a:lnTo>
                  <a:lnTo>
                    <a:pt x="0" y="1853958"/>
                  </a:lnTo>
                  <a:lnTo>
                    <a:pt x="911225" y="1853958"/>
                  </a:lnTo>
                  <a:lnTo>
                    <a:pt x="911225" y="1483169"/>
                  </a:lnTo>
                  <a:close/>
                </a:path>
                <a:path w="911225" h="1854200">
                  <a:moveTo>
                    <a:pt x="911225" y="741565"/>
                  </a:moveTo>
                  <a:lnTo>
                    <a:pt x="0" y="741565"/>
                  </a:lnTo>
                  <a:lnTo>
                    <a:pt x="0" y="1112354"/>
                  </a:lnTo>
                  <a:lnTo>
                    <a:pt x="0" y="1483144"/>
                  </a:lnTo>
                  <a:lnTo>
                    <a:pt x="911225" y="1483144"/>
                  </a:lnTo>
                  <a:lnTo>
                    <a:pt x="911225" y="1112354"/>
                  </a:lnTo>
                  <a:lnTo>
                    <a:pt x="911225" y="741565"/>
                  </a:lnTo>
                  <a:close/>
                </a:path>
                <a:path w="911225" h="1854200">
                  <a:moveTo>
                    <a:pt x="911225" y="0"/>
                  </a:moveTo>
                  <a:lnTo>
                    <a:pt x="0" y="0"/>
                  </a:lnTo>
                  <a:lnTo>
                    <a:pt x="0" y="370713"/>
                  </a:lnTo>
                  <a:lnTo>
                    <a:pt x="0" y="741502"/>
                  </a:lnTo>
                  <a:lnTo>
                    <a:pt x="911225" y="741502"/>
                  </a:lnTo>
                  <a:lnTo>
                    <a:pt x="911225" y="370789"/>
                  </a:lnTo>
                  <a:lnTo>
                    <a:pt x="91122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24825" y="6442763"/>
              <a:ext cx="911225" cy="370840"/>
            </a:xfrm>
            <a:custGeom>
              <a:avLst/>
              <a:gdLst/>
              <a:ahLst/>
              <a:cxnLst/>
              <a:rect l="l" t="t" r="r" b="b"/>
              <a:pathLst>
                <a:path w="911225" h="370840">
                  <a:moveTo>
                    <a:pt x="911225" y="0"/>
                  </a:moveTo>
                  <a:lnTo>
                    <a:pt x="0" y="0"/>
                  </a:lnTo>
                  <a:lnTo>
                    <a:pt x="0" y="370789"/>
                  </a:lnTo>
                  <a:lnTo>
                    <a:pt x="911225" y="370789"/>
                  </a:lnTo>
                  <a:lnTo>
                    <a:pt x="91122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18475" y="4582413"/>
              <a:ext cx="923925" cy="1866900"/>
            </a:xfrm>
            <a:custGeom>
              <a:avLst/>
              <a:gdLst/>
              <a:ahLst/>
              <a:cxnLst/>
              <a:rect l="l" t="t" r="r" b="b"/>
              <a:pathLst>
                <a:path w="923925" h="1866900">
                  <a:moveTo>
                    <a:pt x="923925" y="1853996"/>
                  </a:moveTo>
                  <a:lnTo>
                    <a:pt x="0" y="1853996"/>
                  </a:lnTo>
                  <a:lnTo>
                    <a:pt x="0" y="1866709"/>
                  </a:lnTo>
                  <a:lnTo>
                    <a:pt x="923925" y="1866709"/>
                  </a:lnTo>
                  <a:lnTo>
                    <a:pt x="923925" y="1853996"/>
                  </a:lnTo>
                  <a:close/>
                </a:path>
                <a:path w="923925" h="1866900">
                  <a:moveTo>
                    <a:pt x="923925" y="1483194"/>
                  </a:moveTo>
                  <a:lnTo>
                    <a:pt x="0" y="1483194"/>
                  </a:lnTo>
                  <a:lnTo>
                    <a:pt x="0" y="1495894"/>
                  </a:lnTo>
                  <a:lnTo>
                    <a:pt x="923925" y="1495894"/>
                  </a:lnTo>
                  <a:lnTo>
                    <a:pt x="923925" y="1483194"/>
                  </a:lnTo>
                  <a:close/>
                </a:path>
                <a:path w="923925" h="1866900">
                  <a:moveTo>
                    <a:pt x="923925" y="1112405"/>
                  </a:moveTo>
                  <a:lnTo>
                    <a:pt x="0" y="1112405"/>
                  </a:lnTo>
                  <a:lnTo>
                    <a:pt x="0" y="1125105"/>
                  </a:lnTo>
                  <a:lnTo>
                    <a:pt x="923925" y="1125105"/>
                  </a:lnTo>
                  <a:lnTo>
                    <a:pt x="923925" y="1112405"/>
                  </a:lnTo>
                  <a:close/>
                </a:path>
                <a:path w="923925" h="1866900">
                  <a:moveTo>
                    <a:pt x="923925" y="741553"/>
                  </a:moveTo>
                  <a:lnTo>
                    <a:pt x="0" y="741553"/>
                  </a:lnTo>
                  <a:lnTo>
                    <a:pt x="0" y="754253"/>
                  </a:lnTo>
                  <a:lnTo>
                    <a:pt x="923925" y="754253"/>
                  </a:lnTo>
                  <a:lnTo>
                    <a:pt x="923925" y="741553"/>
                  </a:lnTo>
                  <a:close/>
                </a:path>
                <a:path w="923925" h="1866900">
                  <a:moveTo>
                    <a:pt x="923925" y="370840"/>
                  </a:moveTo>
                  <a:lnTo>
                    <a:pt x="0" y="370840"/>
                  </a:lnTo>
                  <a:lnTo>
                    <a:pt x="0" y="383540"/>
                  </a:lnTo>
                  <a:lnTo>
                    <a:pt x="923925" y="383540"/>
                  </a:lnTo>
                  <a:lnTo>
                    <a:pt x="923925" y="370840"/>
                  </a:lnTo>
                  <a:close/>
                </a:path>
                <a:path w="923925" h="1866900">
                  <a:moveTo>
                    <a:pt x="92392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923925" y="12700"/>
                  </a:lnTo>
                  <a:lnTo>
                    <a:pt x="9239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18475" y="4211701"/>
              <a:ext cx="923925" cy="2608580"/>
            </a:xfrm>
            <a:custGeom>
              <a:avLst/>
              <a:gdLst/>
              <a:ahLst/>
              <a:cxnLst/>
              <a:rect l="l" t="t" r="r" b="b"/>
              <a:pathLst>
                <a:path w="923925" h="2608579">
                  <a:moveTo>
                    <a:pt x="6350" y="0"/>
                  </a:moveTo>
                  <a:lnTo>
                    <a:pt x="6350" y="2608201"/>
                  </a:lnTo>
                </a:path>
                <a:path w="923925" h="2608579">
                  <a:moveTo>
                    <a:pt x="917575" y="0"/>
                  </a:moveTo>
                  <a:lnTo>
                    <a:pt x="917575" y="2608201"/>
                  </a:lnTo>
                </a:path>
                <a:path w="923925" h="2608579">
                  <a:moveTo>
                    <a:pt x="0" y="6350"/>
                  </a:moveTo>
                  <a:lnTo>
                    <a:pt x="923925" y="6350"/>
                  </a:lnTo>
                </a:path>
                <a:path w="923925" h="2608579">
                  <a:moveTo>
                    <a:pt x="0" y="2601851"/>
                  </a:moveTo>
                  <a:lnTo>
                    <a:pt x="923925" y="260185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510396" y="460781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10396" y="497840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14968" y="5349341"/>
            <a:ext cx="131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14968" y="5720283"/>
            <a:ext cx="131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8900" y="3068701"/>
            <a:ext cx="8898255" cy="3394075"/>
            <a:chOff x="88900" y="3068701"/>
            <a:chExt cx="8898255" cy="3394075"/>
          </a:xfrm>
        </p:grpSpPr>
        <p:sp>
          <p:nvSpPr>
            <p:cNvPr id="23" name="object 23"/>
            <p:cNvSpPr/>
            <p:nvPr/>
          </p:nvSpPr>
          <p:spPr>
            <a:xfrm>
              <a:off x="7523226" y="4578350"/>
              <a:ext cx="288925" cy="1871980"/>
            </a:xfrm>
            <a:custGeom>
              <a:avLst/>
              <a:gdLst/>
              <a:ahLst/>
              <a:cxnLst/>
              <a:rect l="l" t="t" r="r" b="b"/>
              <a:pathLst>
                <a:path w="288925" h="1871979">
                  <a:moveTo>
                    <a:pt x="288925" y="1871662"/>
                  </a:moveTo>
                  <a:lnTo>
                    <a:pt x="232642" y="1869770"/>
                  </a:lnTo>
                  <a:lnTo>
                    <a:pt x="186705" y="1864609"/>
                  </a:lnTo>
                  <a:lnTo>
                    <a:pt x="155747" y="1856955"/>
                  </a:lnTo>
                  <a:lnTo>
                    <a:pt x="144399" y="1847583"/>
                  </a:lnTo>
                  <a:lnTo>
                    <a:pt x="144399" y="959866"/>
                  </a:lnTo>
                  <a:lnTo>
                    <a:pt x="133052" y="950543"/>
                  </a:lnTo>
                  <a:lnTo>
                    <a:pt x="102107" y="942911"/>
                  </a:lnTo>
                  <a:lnTo>
                    <a:pt x="56209" y="937756"/>
                  </a:lnTo>
                  <a:lnTo>
                    <a:pt x="0" y="935863"/>
                  </a:lnTo>
                  <a:lnTo>
                    <a:pt x="56209" y="933967"/>
                  </a:lnTo>
                  <a:lnTo>
                    <a:pt x="102108" y="928798"/>
                  </a:lnTo>
                  <a:lnTo>
                    <a:pt x="133052" y="921129"/>
                  </a:lnTo>
                  <a:lnTo>
                    <a:pt x="144399" y="911733"/>
                  </a:lnTo>
                  <a:lnTo>
                    <a:pt x="144399" y="24130"/>
                  </a:lnTo>
                  <a:lnTo>
                    <a:pt x="155747" y="14733"/>
                  </a:lnTo>
                  <a:lnTo>
                    <a:pt x="186705" y="7064"/>
                  </a:lnTo>
                  <a:lnTo>
                    <a:pt x="232642" y="1895"/>
                  </a:lnTo>
                  <a:lnTo>
                    <a:pt x="288925" y="0"/>
                  </a:lnTo>
                </a:path>
              </a:pathLst>
            </a:custGeom>
            <a:ln w="2540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7950" y="4508500"/>
              <a:ext cx="4622800" cy="403225"/>
            </a:xfrm>
            <a:custGeom>
              <a:avLst/>
              <a:gdLst/>
              <a:ahLst/>
              <a:cxnLst/>
              <a:rect l="l" t="t" r="r" b="b"/>
              <a:pathLst>
                <a:path w="4622800" h="403225">
                  <a:moveTo>
                    <a:pt x="0" y="67182"/>
                  </a:moveTo>
                  <a:lnTo>
                    <a:pt x="5281" y="41040"/>
                  </a:lnTo>
                  <a:lnTo>
                    <a:pt x="19683" y="19685"/>
                  </a:lnTo>
                  <a:lnTo>
                    <a:pt x="41046" y="5282"/>
                  </a:lnTo>
                  <a:lnTo>
                    <a:pt x="67208" y="0"/>
                  </a:lnTo>
                  <a:lnTo>
                    <a:pt x="4555617" y="0"/>
                  </a:lnTo>
                  <a:lnTo>
                    <a:pt x="4581759" y="5282"/>
                  </a:lnTo>
                  <a:lnTo>
                    <a:pt x="4603115" y="19685"/>
                  </a:lnTo>
                  <a:lnTo>
                    <a:pt x="4617517" y="41040"/>
                  </a:lnTo>
                  <a:lnTo>
                    <a:pt x="4622800" y="67182"/>
                  </a:lnTo>
                  <a:lnTo>
                    <a:pt x="4622800" y="336042"/>
                  </a:lnTo>
                  <a:lnTo>
                    <a:pt x="4617517" y="362184"/>
                  </a:lnTo>
                  <a:lnTo>
                    <a:pt x="4603115" y="383539"/>
                  </a:lnTo>
                  <a:lnTo>
                    <a:pt x="4581759" y="397942"/>
                  </a:lnTo>
                  <a:lnTo>
                    <a:pt x="4555617" y="403225"/>
                  </a:lnTo>
                  <a:lnTo>
                    <a:pt x="67208" y="403225"/>
                  </a:lnTo>
                  <a:lnTo>
                    <a:pt x="41046" y="397942"/>
                  </a:lnTo>
                  <a:lnTo>
                    <a:pt x="19683" y="383539"/>
                  </a:lnTo>
                  <a:lnTo>
                    <a:pt x="5281" y="362184"/>
                  </a:lnTo>
                  <a:lnTo>
                    <a:pt x="0" y="336042"/>
                  </a:lnTo>
                  <a:lnTo>
                    <a:pt x="0" y="67182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16780" y="3576573"/>
              <a:ext cx="1057275" cy="1146810"/>
            </a:xfrm>
            <a:custGeom>
              <a:avLst/>
              <a:gdLst/>
              <a:ahLst/>
              <a:cxnLst/>
              <a:rect l="l" t="t" r="r" b="b"/>
              <a:pathLst>
                <a:path w="1057275" h="1146810">
                  <a:moveTo>
                    <a:pt x="1056894" y="0"/>
                  </a:moveTo>
                  <a:lnTo>
                    <a:pt x="937514" y="45466"/>
                  </a:lnTo>
                  <a:lnTo>
                    <a:pt x="965542" y="71259"/>
                  </a:lnTo>
                  <a:lnTo>
                    <a:pt x="0" y="1120648"/>
                  </a:lnTo>
                  <a:lnTo>
                    <a:pt x="27940" y="1146429"/>
                  </a:lnTo>
                  <a:lnTo>
                    <a:pt x="993584" y="97066"/>
                  </a:lnTo>
                  <a:lnTo>
                    <a:pt x="1021588" y="122809"/>
                  </a:lnTo>
                  <a:lnTo>
                    <a:pt x="1040422" y="57277"/>
                  </a:lnTo>
                  <a:lnTo>
                    <a:pt x="105689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73801" y="3068701"/>
              <a:ext cx="3213100" cy="1016000"/>
            </a:xfrm>
            <a:custGeom>
              <a:avLst/>
              <a:gdLst/>
              <a:ahLst/>
              <a:cxnLst/>
              <a:rect l="l" t="t" r="r" b="b"/>
              <a:pathLst>
                <a:path w="3213100" h="1016000">
                  <a:moveTo>
                    <a:pt x="3213100" y="0"/>
                  </a:moveTo>
                  <a:lnTo>
                    <a:pt x="0" y="0"/>
                  </a:lnTo>
                  <a:lnTo>
                    <a:pt x="0" y="1016000"/>
                  </a:lnTo>
                  <a:lnTo>
                    <a:pt x="3213100" y="1016000"/>
                  </a:lnTo>
                  <a:lnTo>
                    <a:pt x="3213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marR="5080" indent="-342900">
              <a:lnSpc>
                <a:spcPts val="3240"/>
              </a:lnSpc>
              <a:spcBef>
                <a:spcPts val="509"/>
              </a:spcBef>
              <a:buClr>
                <a:srgbClr val="852B34"/>
              </a:buClr>
              <a:buSzPct val="7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Ao acessar </a:t>
            </a:r>
            <a:r>
              <a:rPr spc="-5" dirty="0"/>
              <a:t>um elemento </a:t>
            </a:r>
            <a:r>
              <a:rPr spc="-10" dirty="0"/>
              <a:t>de </a:t>
            </a:r>
            <a:r>
              <a:rPr spc="-5" dirty="0"/>
              <a:t>um </a:t>
            </a:r>
            <a:r>
              <a:rPr dirty="0"/>
              <a:t>vetor, é</a:t>
            </a:r>
            <a:r>
              <a:rPr spc="-90" dirty="0"/>
              <a:t> </a:t>
            </a:r>
            <a:r>
              <a:rPr spc="-5" dirty="0"/>
              <a:t>necessário  especificar </a:t>
            </a:r>
            <a:r>
              <a:rPr dirty="0"/>
              <a:t>a </a:t>
            </a:r>
            <a:r>
              <a:rPr spc="-5" dirty="0"/>
              <a:t>posição do elemento (ou índice </a:t>
            </a:r>
            <a:r>
              <a:rPr spc="-10" dirty="0"/>
              <a:t>do  </a:t>
            </a:r>
            <a:r>
              <a:rPr spc="-5" dirty="0"/>
              <a:t>elemento).</a:t>
            </a: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Clr>
                <a:srgbClr val="852B34"/>
              </a:buClr>
              <a:buSzPct val="7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Em um </a:t>
            </a:r>
            <a:r>
              <a:rPr dirty="0"/>
              <a:t>vetor com N </a:t>
            </a:r>
            <a:r>
              <a:rPr spc="-5" dirty="0"/>
              <a:t>elementos, os </a:t>
            </a:r>
            <a:r>
              <a:rPr spc="-10" dirty="0"/>
              <a:t>índices</a:t>
            </a:r>
            <a:r>
              <a:rPr spc="-30" dirty="0"/>
              <a:t> </a:t>
            </a:r>
            <a:r>
              <a:rPr dirty="0"/>
              <a:t>são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8424418" y="6458822"/>
            <a:ext cx="170815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dirty="0"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3415" y="6004503"/>
            <a:ext cx="3682365" cy="370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80"/>
              </a:lnSpc>
            </a:pPr>
            <a:r>
              <a:rPr sz="2400" spc="-5" dirty="0">
                <a:latin typeface="Courier New"/>
                <a:cs typeface="Courier New"/>
              </a:rPr>
              <a:t>Console.Write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"{0}"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88434" y="6004503"/>
            <a:ext cx="1854835" cy="370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80"/>
              </a:lnSpc>
            </a:pPr>
            <a:r>
              <a:rPr sz="2400" spc="-5" dirty="0">
                <a:latin typeface="Courier New"/>
                <a:cs typeface="Courier New"/>
              </a:rPr>
              <a:t>dados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5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]);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443721" y="6148374"/>
            <a:ext cx="1314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78839" y="2907538"/>
            <a:ext cx="35471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alibri"/>
                <a:cs typeface="Calibri"/>
              </a:rPr>
              <a:t>numerados de </a:t>
            </a:r>
            <a:r>
              <a:rPr sz="3000" dirty="0">
                <a:latin typeface="Calibri"/>
                <a:cs typeface="Calibri"/>
              </a:rPr>
              <a:t>0 a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N-1.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53429" y="3094736"/>
            <a:ext cx="298704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É possível acessar o</a:t>
            </a:r>
            <a:r>
              <a:rPr sz="2000" spc="-1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valor 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armazenado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em</a:t>
            </a:r>
            <a:r>
              <a:rPr sz="2000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uma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53429" y="3704590"/>
            <a:ext cx="9747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posição.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25" y="3740086"/>
            <a:ext cx="9034780" cy="2678430"/>
          </a:xfrm>
          <a:custGeom>
            <a:avLst/>
            <a:gdLst/>
            <a:ahLst/>
            <a:cxnLst/>
            <a:rect l="l" t="t" r="r" b="b"/>
            <a:pathLst>
              <a:path w="9034780" h="2678429">
                <a:moveTo>
                  <a:pt x="0" y="2678176"/>
                </a:moveTo>
                <a:lnTo>
                  <a:pt x="9034526" y="2678176"/>
                </a:lnTo>
                <a:lnTo>
                  <a:pt x="9034526" y="0"/>
                </a:lnTo>
                <a:lnTo>
                  <a:pt x="0" y="0"/>
                </a:lnTo>
                <a:lnTo>
                  <a:pt x="0" y="267817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3792" y="3750691"/>
            <a:ext cx="4589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2400" spc="-10" dirty="0">
                <a:latin typeface="Courier New"/>
                <a:cs typeface="Courier New"/>
              </a:rPr>
              <a:t>dados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400" b="1" spc="-10" dirty="0">
                <a:solidFill>
                  <a:srgbClr val="00009F"/>
                </a:solidFill>
                <a:latin typeface="Courier New"/>
                <a:cs typeface="Courier New"/>
              </a:rPr>
              <a:t>new</a:t>
            </a:r>
            <a:r>
              <a:rPr sz="2400" b="1" spc="-6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5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792" y="4116451"/>
            <a:ext cx="7691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ourier New"/>
                <a:cs typeface="Courier New"/>
              </a:rPr>
              <a:t>dados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400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Convert.ToInt32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400" spc="-10" dirty="0">
                <a:latin typeface="Courier New"/>
                <a:cs typeface="Courier New"/>
              </a:rPr>
              <a:t>Console.ReadLin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92846" y="4180199"/>
            <a:ext cx="366395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80"/>
              </a:lnSpc>
            </a:pPr>
            <a:r>
              <a:rPr sz="2400" dirty="0">
                <a:latin typeface="Courier New"/>
                <a:cs typeface="Courier New"/>
              </a:rPr>
              <a:t>e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59242" y="4180199"/>
            <a:ext cx="548640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80"/>
              </a:lnSpc>
            </a:pP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));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792" y="4482160"/>
            <a:ext cx="404367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dados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5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400" spc="-10" dirty="0">
                <a:latin typeface="Courier New"/>
                <a:cs typeface="Courier New"/>
              </a:rPr>
              <a:t>dados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];  </a:t>
            </a:r>
            <a:r>
              <a:rPr sz="2400" spc="-10" dirty="0">
                <a:latin typeface="Courier New"/>
                <a:cs typeface="Courier New"/>
              </a:rPr>
              <a:t>dados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2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400" spc="-10" dirty="0">
                <a:latin typeface="Courier New"/>
                <a:cs typeface="Courier New"/>
              </a:rPr>
              <a:t>dados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]*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2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400" spc="-10" dirty="0">
                <a:latin typeface="Courier New"/>
                <a:cs typeface="Courier New"/>
              </a:rPr>
              <a:t>dados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3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4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dados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2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]-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792" y="5579770"/>
            <a:ext cx="5689600" cy="76517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35"/>
              </a:spcBef>
            </a:pPr>
            <a:r>
              <a:rPr sz="2400" spc="-10" dirty="0">
                <a:latin typeface="Courier New"/>
                <a:cs typeface="Courier New"/>
              </a:rPr>
              <a:t>dados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400" spc="-10" dirty="0">
                <a:latin typeface="Courier New"/>
                <a:cs typeface="Courier New"/>
              </a:rPr>
              <a:t>dados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3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]/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3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400" spc="-5" dirty="0">
                <a:latin typeface="Courier New"/>
                <a:cs typeface="Courier New"/>
              </a:rPr>
              <a:t>Console.Write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"{0}"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400" spc="-1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dados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5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]);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08925" y="4217974"/>
            <a:ext cx="288925" cy="2225040"/>
          </a:xfrm>
          <a:custGeom>
            <a:avLst/>
            <a:gdLst/>
            <a:ahLst/>
            <a:cxnLst/>
            <a:rect l="l" t="t" r="r" b="b"/>
            <a:pathLst>
              <a:path w="288925" h="2225040">
                <a:moveTo>
                  <a:pt x="288925" y="1854009"/>
                </a:moveTo>
                <a:lnTo>
                  <a:pt x="0" y="1854009"/>
                </a:lnTo>
                <a:lnTo>
                  <a:pt x="0" y="2224798"/>
                </a:lnTo>
                <a:lnTo>
                  <a:pt x="288925" y="2224798"/>
                </a:lnTo>
                <a:lnTo>
                  <a:pt x="288925" y="1854009"/>
                </a:lnTo>
                <a:close/>
              </a:path>
              <a:path w="288925" h="2225040">
                <a:moveTo>
                  <a:pt x="288925" y="0"/>
                </a:moveTo>
                <a:lnTo>
                  <a:pt x="0" y="0"/>
                </a:lnTo>
                <a:lnTo>
                  <a:pt x="0" y="370789"/>
                </a:lnTo>
                <a:lnTo>
                  <a:pt x="288925" y="370789"/>
                </a:lnTo>
                <a:lnTo>
                  <a:pt x="2889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88934" y="4511548"/>
            <a:ext cx="141605" cy="150876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8934" y="609122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24418" y="6458822"/>
            <a:ext cx="170815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dirty="0"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448180" y="123570"/>
            <a:ext cx="48945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Acessando</a:t>
            </a:r>
            <a:r>
              <a:rPr sz="4400" spc="-105" dirty="0"/>
              <a:t> </a:t>
            </a:r>
            <a:r>
              <a:rPr sz="4400" spc="-15" dirty="0"/>
              <a:t>elementos</a:t>
            </a:r>
            <a:endParaRPr sz="4400"/>
          </a:p>
        </p:txBody>
      </p:sp>
      <p:grpSp>
        <p:nvGrpSpPr>
          <p:cNvPr id="14" name="object 14"/>
          <p:cNvGrpSpPr/>
          <p:nvPr/>
        </p:nvGrpSpPr>
        <p:grpSpPr>
          <a:xfrm>
            <a:off x="5724525" y="3165475"/>
            <a:ext cx="3211830" cy="3297554"/>
            <a:chOff x="5724525" y="3165475"/>
            <a:chExt cx="3211830" cy="3297554"/>
          </a:xfrm>
        </p:grpSpPr>
        <p:sp>
          <p:nvSpPr>
            <p:cNvPr id="15" name="object 15"/>
            <p:cNvSpPr/>
            <p:nvPr/>
          </p:nvSpPr>
          <p:spPr>
            <a:xfrm>
              <a:off x="7596251" y="4578350"/>
              <a:ext cx="288925" cy="1871980"/>
            </a:xfrm>
            <a:custGeom>
              <a:avLst/>
              <a:gdLst/>
              <a:ahLst/>
              <a:cxnLst/>
              <a:rect l="l" t="t" r="r" b="b"/>
              <a:pathLst>
                <a:path w="288925" h="1871979">
                  <a:moveTo>
                    <a:pt x="288925" y="1871662"/>
                  </a:moveTo>
                  <a:lnTo>
                    <a:pt x="232642" y="1869770"/>
                  </a:lnTo>
                  <a:lnTo>
                    <a:pt x="186705" y="1864609"/>
                  </a:lnTo>
                  <a:lnTo>
                    <a:pt x="155747" y="1856955"/>
                  </a:lnTo>
                  <a:lnTo>
                    <a:pt x="144399" y="1847583"/>
                  </a:lnTo>
                  <a:lnTo>
                    <a:pt x="144399" y="959866"/>
                  </a:lnTo>
                  <a:lnTo>
                    <a:pt x="133052" y="950543"/>
                  </a:lnTo>
                  <a:lnTo>
                    <a:pt x="102107" y="942911"/>
                  </a:lnTo>
                  <a:lnTo>
                    <a:pt x="56209" y="937756"/>
                  </a:lnTo>
                  <a:lnTo>
                    <a:pt x="0" y="935863"/>
                  </a:lnTo>
                  <a:lnTo>
                    <a:pt x="56209" y="933967"/>
                  </a:lnTo>
                  <a:lnTo>
                    <a:pt x="102108" y="928798"/>
                  </a:lnTo>
                  <a:lnTo>
                    <a:pt x="133052" y="921129"/>
                  </a:lnTo>
                  <a:lnTo>
                    <a:pt x="144399" y="911733"/>
                  </a:lnTo>
                  <a:lnTo>
                    <a:pt x="144399" y="24130"/>
                  </a:lnTo>
                  <a:lnTo>
                    <a:pt x="155747" y="14733"/>
                  </a:lnTo>
                  <a:lnTo>
                    <a:pt x="186705" y="7064"/>
                  </a:lnTo>
                  <a:lnTo>
                    <a:pt x="232642" y="1895"/>
                  </a:lnTo>
                  <a:lnTo>
                    <a:pt x="288925" y="0"/>
                  </a:lnTo>
                </a:path>
              </a:pathLst>
            </a:custGeom>
            <a:ln w="2540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24525" y="3165475"/>
              <a:ext cx="3211830" cy="1016000"/>
            </a:xfrm>
            <a:custGeom>
              <a:avLst/>
              <a:gdLst/>
              <a:ahLst/>
              <a:cxnLst/>
              <a:rect l="l" t="t" r="r" b="b"/>
              <a:pathLst>
                <a:path w="3211829" h="1016000">
                  <a:moveTo>
                    <a:pt x="3211576" y="0"/>
                  </a:moveTo>
                  <a:lnTo>
                    <a:pt x="0" y="0"/>
                  </a:lnTo>
                  <a:lnTo>
                    <a:pt x="0" y="1016000"/>
                  </a:lnTo>
                  <a:lnTo>
                    <a:pt x="3211576" y="1016000"/>
                  </a:lnTo>
                  <a:lnTo>
                    <a:pt x="32115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marR="5080" indent="-342900">
              <a:lnSpc>
                <a:spcPts val="3240"/>
              </a:lnSpc>
              <a:spcBef>
                <a:spcPts val="509"/>
              </a:spcBef>
              <a:buClr>
                <a:srgbClr val="852B34"/>
              </a:buClr>
              <a:buSzPct val="7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Ao acessar </a:t>
            </a:r>
            <a:r>
              <a:rPr spc="-5" dirty="0"/>
              <a:t>um elemento </a:t>
            </a:r>
            <a:r>
              <a:rPr spc="-10" dirty="0"/>
              <a:t>de </a:t>
            </a:r>
            <a:r>
              <a:rPr spc="-5" dirty="0"/>
              <a:t>um </a:t>
            </a:r>
            <a:r>
              <a:rPr dirty="0"/>
              <a:t>vetor, é</a:t>
            </a:r>
            <a:r>
              <a:rPr spc="-90" dirty="0"/>
              <a:t> </a:t>
            </a:r>
            <a:r>
              <a:rPr spc="-5" dirty="0"/>
              <a:t>necessário  especificar </a:t>
            </a:r>
            <a:r>
              <a:rPr dirty="0"/>
              <a:t>a </a:t>
            </a:r>
            <a:r>
              <a:rPr spc="-5" dirty="0"/>
              <a:t>posição do elemento (ou índice </a:t>
            </a:r>
            <a:r>
              <a:rPr spc="-10" dirty="0"/>
              <a:t>do  </a:t>
            </a:r>
            <a:r>
              <a:rPr spc="-5" dirty="0"/>
              <a:t>elemento).</a:t>
            </a: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Clr>
                <a:srgbClr val="852B34"/>
              </a:buClr>
              <a:buSzPct val="7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Em um </a:t>
            </a:r>
            <a:r>
              <a:rPr dirty="0"/>
              <a:t>vetor com N </a:t>
            </a:r>
            <a:r>
              <a:rPr spc="-5" dirty="0"/>
              <a:t>elementos, os </a:t>
            </a:r>
            <a:r>
              <a:rPr spc="-10" dirty="0"/>
              <a:t>índices</a:t>
            </a:r>
            <a:r>
              <a:rPr spc="-30" dirty="0"/>
              <a:t> </a:t>
            </a:r>
            <a:r>
              <a:rPr dirty="0"/>
              <a:t>são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78839" y="2907538"/>
            <a:ext cx="35471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alibri"/>
                <a:cs typeface="Calibri"/>
              </a:rPr>
              <a:t>numerados de </a:t>
            </a:r>
            <a:r>
              <a:rPr sz="3000" dirty="0">
                <a:latin typeface="Calibri"/>
                <a:cs typeface="Calibri"/>
              </a:rPr>
              <a:t>0 a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N-1.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04153" y="3191637"/>
            <a:ext cx="300164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É possível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imprimir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00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valor  armazenado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em</a:t>
            </a:r>
            <a:r>
              <a:rPr sz="2000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uma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04153" y="3801236"/>
            <a:ext cx="9747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posição.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1912" y="3673475"/>
            <a:ext cx="9053830" cy="3146425"/>
            <a:chOff x="61912" y="3673475"/>
            <a:chExt cx="9053830" cy="3146425"/>
          </a:xfrm>
        </p:grpSpPr>
        <p:sp>
          <p:nvSpPr>
            <p:cNvPr id="22" name="object 22"/>
            <p:cNvSpPr/>
            <p:nvPr/>
          </p:nvSpPr>
          <p:spPr>
            <a:xfrm>
              <a:off x="80962" y="5995987"/>
              <a:ext cx="5643880" cy="403225"/>
            </a:xfrm>
            <a:custGeom>
              <a:avLst/>
              <a:gdLst/>
              <a:ahLst/>
              <a:cxnLst/>
              <a:rect l="l" t="t" r="r" b="b"/>
              <a:pathLst>
                <a:path w="5643880" h="403225">
                  <a:moveTo>
                    <a:pt x="0" y="67208"/>
                  </a:moveTo>
                  <a:lnTo>
                    <a:pt x="5281" y="41046"/>
                  </a:lnTo>
                  <a:lnTo>
                    <a:pt x="19684" y="19683"/>
                  </a:lnTo>
                  <a:lnTo>
                    <a:pt x="41047" y="5281"/>
                  </a:lnTo>
                  <a:lnTo>
                    <a:pt x="67208" y="0"/>
                  </a:lnTo>
                  <a:lnTo>
                    <a:pt x="5576379" y="0"/>
                  </a:lnTo>
                  <a:lnTo>
                    <a:pt x="5602521" y="5281"/>
                  </a:lnTo>
                  <a:lnTo>
                    <a:pt x="5623877" y="19683"/>
                  </a:lnTo>
                  <a:lnTo>
                    <a:pt x="5638280" y="41046"/>
                  </a:lnTo>
                  <a:lnTo>
                    <a:pt x="5643562" y="67208"/>
                  </a:lnTo>
                  <a:lnTo>
                    <a:pt x="5643562" y="336016"/>
                  </a:lnTo>
                  <a:lnTo>
                    <a:pt x="5638280" y="362178"/>
                  </a:lnTo>
                  <a:lnTo>
                    <a:pt x="5623877" y="383541"/>
                  </a:lnTo>
                  <a:lnTo>
                    <a:pt x="5602521" y="397943"/>
                  </a:lnTo>
                  <a:lnTo>
                    <a:pt x="5576379" y="403225"/>
                  </a:lnTo>
                  <a:lnTo>
                    <a:pt x="67208" y="403225"/>
                  </a:lnTo>
                  <a:lnTo>
                    <a:pt x="41047" y="397943"/>
                  </a:lnTo>
                  <a:lnTo>
                    <a:pt x="19684" y="383541"/>
                  </a:lnTo>
                  <a:lnTo>
                    <a:pt x="5281" y="362178"/>
                  </a:lnTo>
                  <a:lnTo>
                    <a:pt x="0" y="336016"/>
                  </a:lnTo>
                  <a:lnTo>
                    <a:pt x="0" y="67208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45303" y="3673474"/>
              <a:ext cx="418465" cy="2326005"/>
            </a:xfrm>
            <a:custGeom>
              <a:avLst/>
              <a:gdLst/>
              <a:ahLst/>
              <a:cxnLst/>
              <a:rect l="l" t="t" r="r" b="b"/>
              <a:pathLst>
                <a:path w="418464" h="2326004">
                  <a:moveTo>
                    <a:pt x="418211" y="121666"/>
                  </a:moveTo>
                  <a:lnTo>
                    <a:pt x="408432" y="91186"/>
                  </a:lnTo>
                  <a:lnTo>
                    <a:pt x="379222" y="0"/>
                  </a:lnTo>
                  <a:lnTo>
                    <a:pt x="305181" y="104140"/>
                  </a:lnTo>
                  <a:lnTo>
                    <a:pt x="342900" y="109994"/>
                  </a:lnTo>
                  <a:lnTo>
                    <a:pt x="0" y="2319591"/>
                  </a:lnTo>
                  <a:lnTo>
                    <a:pt x="37719" y="2325433"/>
                  </a:lnTo>
                  <a:lnTo>
                    <a:pt x="380492" y="115824"/>
                  </a:lnTo>
                  <a:lnTo>
                    <a:pt x="418211" y="12166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97850" y="4217974"/>
              <a:ext cx="911225" cy="370840"/>
            </a:xfrm>
            <a:custGeom>
              <a:avLst/>
              <a:gdLst/>
              <a:ahLst/>
              <a:cxnLst/>
              <a:rect l="l" t="t" r="r" b="b"/>
              <a:pathLst>
                <a:path w="911225" h="370839">
                  <a:moveTo>
                    <a:pt x="911225" y="0"/>
                  </a:moveTo>
                  <a:lnTo>
                    <a:pt x="0" y="0"/>
                  </a:lnTo>
                  <a:lnTo>
                    <a:pt x="0" y="370789"/>
                  </a:lnTo>
                  <a:lnTo>
                    <a:pt x="911225" y="370789"/>
                  </a:lnTo>
                  <a:lnTo>
                    <a:pt x="91122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197850" y="4588814"/>
              <a:ext cx="911225" cy="1854200"/>
            </a:xfrm>
            <a:custGeom>
              <a:avLst/>
              <a:gdLst/>
              <a:ahLst/>
              <a:cxnLst/>
              <a:rect l="l" t="t" r="r" b="b"/>
              <a:pathLst>
                <a:path w="911225" h="1854200">
                  <a:moveTo>
                    <a:pt x="911225" y="1483169"/>
                  </a:moveTo>
                  <a:lnTo>
                    <a:pt x="0" y="1483169"/>
                  </a:lnTo>
                  <a:lnTo>
                    <a:pt x="0" y="1853958"/>
                  </a:lnTo>
                  <a:lnTo>
                    <a:pt x="911225" y="1853958"/>
                  </a:lnTo>
                  <a:lnTo>
                    <a:pt x="911225" y="1483169"/>
                  </a:lnTo>
                  <a:close/>
                </a:path>
                <a:path w="911225" h="1854200">
                  <a:moveTo>
                    <a:pt x="911225" y="741565"/>
                  </a:moveTo>
                  <a:lnTo>
                    <a:pt x="0" y="741565"/>
                  </a:lnTo>
                  <a:lnTo>
                    <a:pt x="0" y="1112354"/>
                  </a:lnTo>
                  <a:lnTo>
                    <a:pt x="0" y="1483144"/>
                  </a:lnTo>
                  <a:lnTo>
                    <a:pt x="911225" y="1483144"/>
                  </a:lnTo>
                  <a:lnTo>
                    <a:pt x="911225" y="1112354"/>
                  </a:lnTo>
                  <a:lnTo>
                    <a:pt x="911225" y="741565"/>
                  </a:lnTo>
                  <a:close/>
                </a:path>
                <a:path w="911225" h="1854200">
                  <a:moveTo>
                    <a:pt x="911225" y="0"/>
                  </a:moveTo>
                  <a:lnTo>
                    <a:pt x="0" y="0"/>
                  </a:lnTo>
                  <a:lnTo>
                    <a:pt x="0" y="370713"/>
                  </a:lnTo>
                  <a:lnTo>
                    <a:pt x="0" y="741502"/>
                  </a:lnTo>
                  <a:lnTo>
                    <a:pt x="911225" y="741502"/>
                  </a:lnTo>
                  <a:lnTo>
                    <a:pt x="911225" y="370789"/>
                  </a:lnTo>
                  <a:lnTo>
                    <a:pt x="91122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197850" y="6442763"/>
              <a:ext cx="911225" cy="370840"/>
            </a:xfrm>
            <a:custGeom>
              <a:avLst/>
              <a:gdLst/>
              <a:ahLst/>
              <a:cxnLst/>
              <a:rect l="l" t="t" r="r" b="b"/>
              <a:pathLst>
                <a:path w="911225" h="370840">
                  <a:moveTo>
                    <a:pt x="911225" y="0"/>
                  </a:moveTo>
                  <a:lnTo>
                    <a:pt x="0" y="0"/>
                  </a:lnTo>
                  <a:lnTo>
                    <a:pt x="0" y="370789"/>
                  </a:lnTo>
                  <a:lnTo>
                    <a:pt x="911225" y="370789"/>
                  </a:lnTo>
                  <a:lnTo>
                    <a:pt x="91122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191500" y="4582413"/>
              <a:ext cx="923925" cy="1866900"/>
            </a:xfrm>
            <a:custGeom>
              <a:avLst/>
              <a:gdLst/>
              <a:ahLst/>
              <a:cxnLst/>
              <a:rect l="l" t="t" r="r" b="b"/>
              <a:pathLst>
                <a:path w="923925" h="1866900">
                  <a:moveTo>
                    <a:pt x="923925" y="1853996"/>
                  </a:moveTo>
                  <a:lnTo>
                    <a:pt x="0" y="1853996"/>
                  </a:lnTo>
                  <a:lnTo>
                    <a:pt x="0" y="1866709"/>
                  </a:lnTo>
                  <a:lnTo>
                    <a:pt x="923925" y="1866709"/>
                  </a:lnTo>
                  <a:lnTo>
                    <a:pt x="923925" y="1853996"/>
                  </a:lnTo>
                  <a:close/>
                </a:path>
                <a:path w="923925" h="1866900">
                  <a:moveTo>
                    <a:pt x="923925" y="1483194"/>
                  </a:moveTo>
                  <a:lnTo>
                    <a:pt x="0" y="1483194"/>
                  </a:lnTo>
                  <a:lnTo>
                    <a:pt x="0" y="1495894"/>
                  </a:lnTo>
                  <a:lnTo>
                    <a:pt x="923925" y="1495894"/>
                  </a:lnTo>
                  <a:lnTo>
                    <a:pt x="923925" y="1483194"/>
                  </a:lnTo>
                  <a:close/>
                </a:path>
                <a:path w="923925" h="1866900">
                  <a:moveTo>
                    <a:pt x="923925" y="1112405"/>
                  </a:moveTo>
                  <a:lnTo>
                    <a:pt x="0" y="1112405"/>
                  </a:lnTo>
                  <a:lnTo>
                    <a:pt x="0" y="1125105"/>
                  </a:lnTo>
                  <a:lnTo>
                    <a:pt x="923925" y="1125105"/>
                  </a:lnTo>
                  <a:lnTo>
                    <a:pt x="923925" y="1112405"/>
                  </a:lnTo>
                  <a:close/>
                </a:path>
                <a:path w="923925" h="1866900">
                  <a:moveTo>
                    <a:pt x="923925" y="741553"/>
                  </a:moveTo>
                  <a:lnTo>
                    <a:pt x="0" y="741553"/>
                  </a:lnTo>
                  <a:lnTo>
                    <a:pt x="0" y="754253"/>
                  </a:lnTo>
                  <a:lnTo>
                    <a:pt x="923925" y="754253"/>
                  </a:lnTo>
                  <a:lnTo>
                    <a:pt x="923925" y="741553"/>
                  </a:lnTo>
                  <a:close/>
                </a:path>
                <a:path w="923925" h="1866900">
                  <a:moveTo>
                    <a:pt x="923925" y="370840"/>
                  </a:moveTo>
                  <a:lnTo>
                    <a:pt x="0" y="370840"/>
                  </a:lnTo>
                  <a:lnTo>
                    <a:pt x="0" y="383540"/>
                  </a:lnTo>
                  <a:lnTo>
                    <a:pt x="923925" y="383540"/>
                  </a:lnTo>
                  <a:lnTo>
                    <a:pt x="923925" y="370840"/>
                  </a:lnTo>
                  <a:close/>
                </a:path>
                <a:path w="923925" h="1866900">
                  <a:moveTo>
                    <a:pt x="92392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923925" y="12700"/>
                  </a:lnTo>
                  <a:lnTo>
                    <a:pt x="9239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191500" y="4211701"/>
              <a:ext cx="923925" cy="2608580"/>
            </a:xfrm>
            <a:custGeom>
              <a:avLst/>
              <a:gdLst/>
              <a:ahLst/>
              <a:cxnLst/>
              <a:rect l="l" t="t" r="r" b="b"/>
              <a:pathLst>
                <a:path w="923925" h="2608579">
                  <a:moveTo>
                    <a:pt x="6350" y="0"/>
                  </a:moveTo>
                  <a:lnTo>
                    <a:pt x="6350" y="2608201"/>
                  </a:lnTo>
                </a:path>
                <a:path w="923925" h="2608579">
                  <a:moveTo>
                    <a:pt x="917575" y="0"/>
                  </a:moveTo>
                  <a:lnTo>
                    <a:pt x="917575" y="2608201"/>
                  </a:lnTo>
                </a:path>
                <a:path w="923925" h="2608579">
                  <a:moveTo>
                    <a:pt x="0" y="6350"/>
                  </a:moveTo>
                  <a:lnTo>
                    <a:pt x="923925" y="6350"/>
                  </a:lnTo>
                </a:path>
                <a:path w="923925" h="2608579">
                  <a:moveTo>
                    <a:pt x="0" y="2601851"/>
                  </a:moveTo>
                  <a:lnTo>
                    <a:pt x="923925" y="260185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583548" y="460781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583548" y="497840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525382" y="5349341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525382" y="5720283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583548" y="609122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387" y="2941701"/>
            <a:ext cx="6083300" cy="353885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2200" spc="-5" dirty="0">
                <a:solidFill>
                  <a:srgbClr val="009F00"/>
                </a:solidFill>
                <a:latin typeface="Courier New"/>
                <a:cs typeface="Courier New"/>
              </a:rPr>
              <a:t>const </a:t>
            </a:r>
            <a:r>
              <a:rPr sz="2200" dirty="0">
                <a:solidFill>
                  <a:srgbClr val="009F00"/>
                </a:solidFill>
                <a:latin typeface="Courier New"/>
                <a:cs typeface="Courier New"/>
              </a:rPr>
              <a:t>int </a:t>
            </a:r>
            <a:r>
              <a:rPr sz="2200" spc="-5" dirty="0">
                <a:solidFill>
                  <a:srgbClr val="009F00"/>
                </a:solidFill>
                <a:latin typeface="Courier New"/>
                <a:cs typeface="Courier New"/>
              </a:rPr>
              <a:t>N =</a:t>
            </a:r>
            <a:r>
              <a:rPr sz="2200" spc="20" dirty="0">
                <a:solidFill>
                  <a:srgbClr val="009F00"/>
                </a:solidFill>
                <a:latin typeface="Courier New"/>
                <a:cs typeface="Courier New"/>
              </a:rPr>
              <a:t> </a:t>
            </a:r>
            <a:r>
              <a:rPr sz="2200" spc="5" dirty="0">
                <a:solidFill>
                  <a:srgbClr val="009F00"/>
                </a:solidFill>
                <a:latin typeface="Courier New"/>
                <a:cs typeface="Courier New"/>
              </a:rPr>
              <a:t>5;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2400" spc="-10" dirty="0">
                <a:latin typeface="Courier New"/>
                <a:cs typeface="Courier New"/>
              </a:rPr>
              <a:t>Main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400" b="1" spc="-10" dirty="0">
                <a:solidFill>
                  <a:srgbClr val="00009F"/>
                </a:solidFill>
                <a:latin typeface="Courier New"/>
                <a:cs typeface="Courier New"/>
              </a:rPr>
              <a:t>string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[]</a:t>
            </a:r>
            <a:r>
              <a:rPr sz="2400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args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0"/>
              </a:spcBef>
            </a:pP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426720">
              <a:lnSpc>
                <a:spcPts val="2625"/>
              </a:lnSpc>
            </a:pPr>
            <a:r>
              <a:rPr sz="22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2200" b="1" spc="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i;</a:t>
            </a:r>
            <a:endParaRPr sz="2200">
              <a:latin typeface="Courier New"/>
              <a:cs typeface="Courier New"/>
            </a:endParaRPr>
          </a:p>
          <a:p>
            <a:pPr marL="426720">
              <a:lnSpc>
                <a:spcPts val="2865"/>
              </a:lnSpc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2200" dirty="0">
                <a:latin typeface="Courier New"/>
                <a:cs typeface="Courier New"/>
              </a:rPr>
              <a:t>dados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new</a:t>
            </a:r>
            <a:r>
              <a:rPr sz="2400" b="1" spc="22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200" spc="-5" dirty="0">
                <a:latin typeface="Courier New"/>
                <a:cs typeface="Courier New"/>
              </a:rPr>
              <a:t>N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2200">
              <a:latin typeface="Courier New"/>
              <a:cs typeface="Courier New"/>
            </a:endParaRPr>
          </a:p>
          <a:p>
            <a:pPr marL="763270" marR="2282190" indent="-337185">
              <a:lnSpc>
                <a:spcPct val="100000"/>
              </a:lnSpc>
              <a:spcBef>
                <a:spcPts val="35"/>
              </a:spcBef>
            </a:pPr>
            <a:r>
              <a:rPr sz="2200" b="1" dirty="0">
                <a:solidFill>
                  <a:srgbClr val="00009F"/>
                </a:solidFill>
                <a:latin typeface="Courier New"/>
                <a:cs typeface="Courier New"/>
              </a:rPr>
              <a:t>for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2200" dirty="0">
                <a:latin typeface="Courier New"/>
                <a:cs typeface="Courier New"/>
              </a:rPr>
              <a:t>i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20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2200" dirty="0">
                <a:latin typeface="Courier New"/>
                <a:cs typeface="Courier New"/>
              </a:rPr>
              <a:t>i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2200" dirty="0">
                <a:latin typeface="Courier New"/>
                <a:cs typeface="Courier New"/>
              </a:rPr>
              <a:t>N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2200" spc="-5" dirty="0">
                <a:latin typeface="Courier New"/>
                <a:cs typeface="Courier New"/>
              </a:rPr>
              <a:t>i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++ )  </a:t>
            </a:r>
            <a:r>
              <a:rPr sz="2200" dirty="0">
                <a:latin typeface="Courier New"/>
                <a:cs typeface="Courier New"/>
              </a:rPr>
              <a:t>dados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200" dirty="0">
                <a:latin typeface="Courier New"/>
                <a:cs typeface="Courier New"/>
              </a:rPr>
              <a:t>i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i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426720">
              <a:lnSpc>
                <a:spcPct val="100000"/>
              </a:lnSpc>
            </a:pP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...</a:t>
            </a:r>
            <a:endParaRPr sz="2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0"/>
              </a:spcBef>
            </a:pP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14059" y="4774183"/>
            <a:ext cx="2550795" cy="1866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Assim,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a cada 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iteração, uma  posição distinta do 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vetor é</a:t>
            </a:r>
            <a:r>
              <a:rPr sz="24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acessada.</a:t>
            </a:r>
            <a:endParaRPr sz="2400">
              <a:latin typeface="Arial"/>
              <a:cs typeface="Arial"/>
            </a:endParaRPr>
          </a:p>
          <a:p>
            <a:pPr marR="261620" algn="r">
              <a:lnSpc>
                <a:spcPct val="100000"/>
              </a:lnSpc>
              <a:spcBef>
                <a:spcPts val="1530"/>
              </a:spcBef>
            </a:pPr>
            <a:r>
              <a:rPr sz="1200" dirty="0"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48180" y="123570"/>
            <a:ext cx="48945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Acessando</a:t>
            </a:r>
            <a:r>
              <a:rPr sz="4400" spc="-105" dirty="0"/>
              <a:t> </a:t>
            </a:r>
            <a:r>
              <a:rPr sz="4400" spc="-15" dirty="0"/>
              <a:t>elementos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6314059" y="3310890"/>
            <a:ext cx="26346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cada iteração do  laço,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a variável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i 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varia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entre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0 e</a:t>
            </a:r>
            <a:r>
              <a:rPr sz="24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N-1.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20700" y="4793741"/>
            <a:ext cx="5713730" cy="945515"/>
            <a:chOff x="520700" y="4793741"/>
            <a:chExt cx="5713730" cy="945515"/>
          </a:xfrm>
        </p:grpSpPr>
        <p:sp>
          <p:nvSpPr>
            <p:cNvPr id="7" name="object 7"/>
            <p:cNvSpPr/>
            <p:nvPr/>
          </p:nvSpPr>
          <p:spPr>
            <a:xfrm>
              <a:off x="539750" y="5070474"/>
              <a:ext cx="4076700" cy="649605"/>
            </a:xfrm>
            <a:custGeom>
              <a:avLst/>
              <a:gdLst/>
              <a:ahLst/>
              <a:cxnLst/>
              <a:rect l="l" t="t" r="r" b="b"/>
              <a:pathLst>
                <a:path w="4076700" h="649604">
                  <a:moveTo>
                    <a:pt x="0" y="108204"/>
                  </a:moveTo>
                  <a:lnTo>
                    <a:pt x="8504" y="66061"/>
                  </a:lnTo>
                  <a:lnTo>
                    <a:pt x="31696" y="31670"/>
                  </a:lnTo>
                  <a:lnTo>
                    <a:pt x="66093" y="8495"/>
                  </a:lnTo>
                  <a:lnTo>
                    <a:pt x="108216" y="0"/>
                  </a:lnTo>
                  <a:lnTo>
                    <a:pt x="3968496" y="0"/>
                  </a:lnTo>
                  <a:lnTo>
                    <a:pt x="4010584" y="8495"/>
                  </a:lnTo>
                  <a:lnTo>
                    <a:pt x="4044981" y="31670"/>
                  </a:lnTo>
                  <a:lnTo>
                    <a:pt x="4068187" y="66061"/>
                  </a:lnTo>
                  <a:lnTo>
                    <a:pt x="4076700" y="108204"/>
                  </a:lnTo>
                  <a:lnTo>
                    <a:pt x="4076700" y="541070"/>
                  </a:lnTo>
                  <a:lnTo>
                    <a:pt x="4068187" y="583193"/>
                  </a:lnTo>
                  <a:lnTo>
                    <a:pt x="4044981" y="617591"/>
                  </a:lnTo>
                  <a:lnTo>
                    <a:pt x="4010584" y="640783"/>
                  </a:lnTo>
                  <a:lnTo>
                    <a:pt x="3968496" y="649287"/>
                  </a:lnTo>
                  <a:lnTo>
                    <a:pt x="108216" y="649287"/>
                  </a:lnTo>
                  <a:lnTo>
                    <a:pt x="66093" y="640783"/>
                  </a:lnTo>
                  <a:lnTo>
                    <a:pt x="31696" y="617591"/>
                  </a:lnTo>
                  <a:lnTo>
                    <a:pt x="8504" y="583193"/>
                  </a:lnTo>
                  <a:lnTo>
                    <a:pt x="0" y="541070"/>
                  </a:lnTo>
                  <a:lnTo>
                    <a:pt x="0" y="10820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09973" y="4793741"/>
              <a:ext cx="1624330" cy="618490"/>
            </a:xfrm>
            <a:custGeom>
              <a:avLst/>
              <a:gdLst/>
              <a:ahLst/>
              <a:cxnLst/>
              <a:rect l="l" t="t" r="r" b="b"/>
              <a:pathLst>
                <a:path w="1624329" h="618489">
                  <a:moveTo>
                    <a:pt x="1624076" y="14859"/>
                  </a:moveTo>
                  <a:lnTo>
                    <a:pt x="1497203" y="0"/>
                  </a:lnTo>
                  <a:lnTo>
                    <a:pt x="1510157" y="35826"/>
                  </a:lnTo>
                  <a:lnTo>
                    <a:pt x="0" y="582676"/>
                  </a:lnTo>
                  <a:lnTo>
                    <a:pt x="12954" y="618490"/>
                  </a:lnTo>
                  <a:lnTo>
                    <a:pt x="1523111" y="71640"/>
                  </a:lnTo>
                  <a:lnTo>
                    <a:pt x="1536065" y="107442"/>
                  </a:lnTo>
                  <a:lnTo>
                    <a:pt x="1610309" y="29337"/>
                  </a:lnTo>
                  <a:lnTo>
                    <a:pt x="1624076" y="1485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5940" y="1169365"/>
            <a:ext cx="8202295" cy="171767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marR="5080" indent="-342900">
              <a:lnSpc>
                <a:spcPts val="3240"/>
              </a:lnSpc>
              <a:spcBef>
                <a:spcPts val="509"/>
              </a:spcBef>
              <a:buClr>
                <a:srgbClr val="852B34"/>
              </a:buClr>
              <a:buSzPct val="7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Uma </a:t>
            </a:r>
            <a:r>
              <a:rPr sz="3000" spc="-5" dirty="0">
                <a:latin typeface="Calibri"/>
                <a:cs typeface="Calibri"/>
              </a:rPr>
              <a:t>das </a:t>
            </a:r>
            <a:r>
              <a:rPr sz="3000" dirty="0">
                <a:latin typeface="Calibri"/>
                <a:cs typeface="Calibri"/>
              </a:rPr>
              <a:t>maiores vantagens </a:t>
            </a:r>
            <a:r>
              <a:rPr sz="3000" spc="-5" dirty="0">
                <a:latin typeface="Calibri"/>
                <a:cs typeface="Calibri"/>
              </a:rPr>
              <a:t>do uso de vetores, </a:t>
            </a:r>
            <a:r>
              <a:rPr sz="3000" dirty="0">
                <a:latin typeface="Calibri"/>
                <a:cs typeface="Calibri"/>
              </a:rPr>
              <a:t>é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  </a:t>
            </a:r>
            <a:r>
              <a:rPr sz="3000" spc="-10" dirty="0">
                <a:latin typeface="Calibri"/>
                <a:cs typeface="Calibri"/>
              </a:rPr>
              <a:t>possibilidade </a:t>
            </a:r>
            <a:r>
              <a:rPr sz="3000" spc="-5" dirty="0">
                <a:latin typeface="Calibri"/>
                <a:cs typeface="Calibri"/>
              </a:rPr>
              <a:t>de </a:t>
            </a:r>
            <a:r>
              <a:rPr sz="3000" dirty="0">
                <a:latin typeface="Calibri"/>
                <a:cs typeface="Calibri"/>
              </a:rPr>
              <a:t>acessar </a:t>
            </a:r>
            <a:r>
              <a:rPr sz="3000" spc="-5" dirty="0">
                <a:latin typeface="Calibri"/>
                <a:cs typeface="Calibri"/>
              </a:rPr>
              <a:t>os índices de </a:t>
            </a:r>
            <a:r>
              <a:rPr sz="3000" dirty="0">
                <a:latin typeface="Calibri"/>
                <a:cs typeface="Calibri"/>
              </a:rPr>
              <a:t>0 a </a:t>
            </a:r>
            <a:r>
              <a:rPr sz="3000" spc="5" dirty="0">
                <a:latin typeface="Calibri"/>
                <a:cs typeface="Calibri"/>
              </a:rPr>
              <a:t>N-1  </a:t>
            </a:r>
            <a:r>
              <a:rPr sz="3000" spc="-5" dirty="0">
                <a:latin typeface="Calibri"/>
                <a:cs typeface="Calibri"/>
              </a:rPr>
              <a:t>utilizando uma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variável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ts val="3195"/>
              </a:lnSpc>
            </a:pPr>
            <a:r>
              <a:rPr sz="3000" spc="-5" dirty="0">
                <a:latin typeface="Calibri"/>
                <a:cs typeface="Calibri"/>
              </a:rPr>
              <a:t>(em geral, um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contador).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1718" y="6431686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3794" y="123570"/>
            <a:ext cx="19437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Exemplo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42163" y="1020317"/>
            <a:ext cx="2263775" cy="314071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30"/>
              </a:spcBef>
              <a:buClr>
                <a:srgbClr val="852B34"/>
              </a:buClr>
              <a:buSzPct val="6964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Com </a:t>
            </a:r>
            <a:r>
              <a:rPr sz="2800" spc="-5" dirty="0">
                <a:latin typeface="Calibri"/>
                <a:cs typeface="Calibri"/>
              </a:rPr>
              <a:t>o </a:t>
            </a:r>
            <a:r>
              <a:rPr sz="2800" spc="-10" dirty="0">
                <a:latin typeface="Calibri"/>
                <a:cs typeface="Calibri"/>
              </a:rPr>
              <a:t>uso  </a:t>
            </a:r>
            <a:r>
              <a:rPr sz="2800" spc="-5" dirty="0">
                <a:latin typeface="Calibri"/>
                <a:cs typeface="Calibri"/>
              </a:rPr>
              <a:t>de vetores, o  </a:t>
            </a:r>
            <a:r>
              <a:rPr sz="2800" spc="-10" dirty="0">
                <a:latin typeface="Calibri"/>
                <a:cs typeface="Calibri"/>
              </a:rPr>
              <a:t>programa do  </a:t>
            </a:r>
            <a:r>
              <a:rPr sz="2800" spc="-5" dirty="0">
                <a:latin typeface="Calibri"/>
                <a:cs typeface="Calibri"/>
              </a:rPr>
              <a:t>início da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aula  </a:t>
            </a:r>
            <a:r>
              <a:rPr sz="2800" spc="-10" dirty="0">
                <a:latin typeface="Calibri"/>
                <a:cs typeface="Calibri"/>
              </a:rPr>
              <a:t>pode ser  </a:t>
            </a:r>
            <a:r>
              <a:rPr sz="2800" spc="-5" dirty="0">
                <a:latin typeface="Calibri"/>
                <a:cs typeface="Calibri"/>
              </a:rPr>
              <a:t>implementa-  do de </a:t>
            </a:r>
            <a:r>
              <a:rPr sz="2800" spc="-10" dirty="0">
                <a:latin typeface="Calibri"/>
                <a:cs typeface="Calibri"/>
              </a:rPr>
              <a:t>forma  simples.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11476" y="1052575"/>
            <a:ext cx="6732905" cy="5586730"/>
          </a:xfrm>
          <a:custGeom>
            <a:avLst/>
            <a:gdLst/>
            <a:ahLst/>
            <a:cxnLst/>
            <a:rect l="l" t="t" r="r" b="b"/>
            <a:pathLst>
              <a:path w="6732905" h="5586730">
                <a:moveTo>
                  <a:pt x="0" y="5586349"/>
                </a:moveTo>
                <a:lnTo>
                  <a:pt x="6732523" y="5586349"/>
                </a:lnTo>
              </a:path>
              <a:path w="6732905" h="5586730">
                <a:moveTo>
                  <a:pt x="6732524" y="0"/>
                </a:moveTo>
                <a:lnTo>
                  <a:pt x="0" y="0"/>
                </a:lnTo>
                <a:lnTo>
                  <a:pt x="0" y="558634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90597" y="1072999"/>
            <a:ext cx="6666230" cy="496379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700" spc="-5" dirty="0">
                <a:solidFill>
                  <a:srgbClr val="009F00"/>
                </a:solidFill>
                <a:latin typeface="Courier New"/>
                <a:cs typeface="Courier New"/>
              </a:rPr>
              <a:t>const </a:t>
            </a:r>
            <a:r>
              <a:rPr sz="1700" dirty="0">
                <a:solidFill>
                  <a:srgbClr val="009F00"/>
                </a:solidFill>
                <a:latin typeface="Courier New"/>
                <a:cs typeface="Courier New"/>
              </a:rPr>
              <a:t>int NUM_ALUNOS =</a:t>
            </a:r>
            <a:r>
              <a:rPr sz="1700" spc="25" dirty="0">
                <a:solidFill>
                  <a:srgbClr val="009F00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009F00"/>
                </a:solidFill>
                <a:latin typeface="Courier New"/>
                <a:cs typeface="Courier New"/>
              </a:rPr>
              <a:t>10;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600" spc="-5" dirty="0">
                <a:latin typeface="Courier New"/>
                <a:cs typeface="Courier New"/>
              </a:rPr>
              <a:t>Main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[]</a:t>
            </a:r>
            <a:r>
              <a:rPr sz="1600" spc="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args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271145">
              <a:lnSpc>
                <a:spcPct val="100000"/>
              </a:lnSpc>
            </a:pPr>
            <a:r>
              <a:rPr sz="1700" b="1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700" spc="-5" dirty="0">
                <a:latin typeface="Courier New"/>
                <a:cs typeface="Courier New"/>
              </a:rPr>
              <a:t>i</a:t>
            </a:r>
            <a:r>
              <a:rPr sz="17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700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cont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70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  <a:p>
            <a:pPr marL="271145" marR="1306830">
              <a:lnSpc>
                <a:spcPct val="100000"/>
              </a:lnSpc>
            </a:pPr>
            <a:r>
              <a:rPr sz="1700" b="1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700" spc="-5" dirty="0">
                <a:latin typeface="Courier New"/>
                <a:cs typeface="Courier New"/>
              </a:rPr>
              <a:t>nota 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700" b="1" dirty="0">
                <a:solidFill>
                  <a:srgbClr val="00009F"/>
                </a:solidFill>
                <a:latin typeface="Courier New"/>
                <a:cs typeface="Courier New"/>
              </a:rPr>
              <a:t>new double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700" dirty="0">
                <a:latin typeface="Courier New"/>
                <a:cs typeface="Courier New"/>
              </a:rPr>
              <a:t>NUM_ALUNOS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];  </a:t>
            </a:r>
            <a:r>
              <a:rPr sz="17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700" dirty="0">
                <a:latin typeface="Courier New"/>
                <a:cs typeface="Courier New"/>
              </a:rPr>
              <a:t>media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700" dirty="0">
                <a:latin typeface="Courier New"/>
                <a:cs typeface="Courier New"/>
              </a:rPr>
              <a:t>soma 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70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7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  <a:p>
            <a:pPr marL="271145">
              <a:lnSpc>
                <a:spcPct val="100000"/>
              </a:lnSpc>
            </a:pPr>
            <a:r>
              <a:rPr sz="1700" b="1" dirty="0">
                <a:solidFill>
                  <a:srgbClr val="00009F"/>
                </a:solidFill>
                <a:latin typeface="Courier New"/>
                <a:cs typeface="Courier New"/>
              </a:rPr>
              <a:t>for </a:t>
            </a:r>
            <a:r>
              <a:rPr sz="17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700" spc="-5" dirty="0">
                <a:latin typeface="Courier New"/>
                <a:cs typeface="Courier New"/>
              </a:rPr>
              <a:t>i 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7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7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700" dirty="0">
                <a:latin typeface="Courier New"/>
                <a:cs typeface="Courier New"/>
              </a:rPr>
              <a:t>i 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700" dirty="0">
                <a:latin typeface="Courier New"/>
                <a:cs typeface="Courier New"/>
              </a:rPr>
              <a:t>NUM_ALUNOS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700" spc="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i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++)</a:t>
            </a:r>
            <a:endParaRPr sz="1700">
              <a:latin typeface="Courier New"/>
              <a:cs typeface="Courier New"/>
            </a:endParaRPr>
          </a:p>
          <a:p>
            <a:pPr marL="271145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532130">
              <a:lnSpc>
                <a:spcPct val="100000"/>
              </a:lnSpc>
            </a:pPr>
            <a:r>
              <a:rPr sz="1700" dirty="0">
                <a:latin typeface="Courier New"/>
                <a:cs typeface="Courier New"/>
              </a:rPr>
              <a:t>Console.Write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solidFill>
                  <a:srgbClr val="0000FF"/>
                </a:solidFill>
                <a:latin typeface="Courier New"/>
                <a:cs typeface="Courier New"/>
              </a:rPr>
              <a:t>"Digite uma</a:t>
            </a:r>
            <a:r>
              <a:rPr sz="1700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00FF"/>
                </a:solidFill>
                <a:latin typeface="Courier New"/>
                <a:cs typeface="Courier New"/>
              </a:rPr>
              <a:t>nota:"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700">
              <a:latin typeface="Courier New"/>
              <a:cs typeface="Courier New"/>
            </a:endParaRPr>
          </a:p>
          <a:p>
            <a:pPr marL="532130" marR="5080">
              <a:lnSpc>
                <a:spcPct val="100000"/>
              </a:lnSpc>
            </a:pPr>
            <a:r>
              <a:rPr sz="1700" dirty="0">
                <a:latin typeface="Courier New"/>
                <a:cs typeface="Courier New"/>
              </a:rPr>
              <a:t>nota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700" dirty="0">
                <a:latin typeface="Courier New"/>
                <a:cs typeface="Courier New"/>
              </a:rPr>
              <a:t>i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] = </a:t>
            </a:r>
            <a:r>
              <a:rPr sz="1700" dirty="0">
                <a:latin typeface="Courier New"/>
                <a:cs typeface="Courier New"/>
              </a:rPr>
              <a:t>Convert.ToDouble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latin typeface="Courier New"/>
                <a:cs typeface="Courier New"/>
              </a:rPr>
              <a:t>Console.ReadLine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());  </a:t>
            </a:r>
            <a:r>
              <a:rPr sz="1700" spc="-5" dirty="0">
                <a:latin typeface="Courier New"/>
                <a:cs typeface="Courier New"/>
              </a:rPr>
              <a:t>soma 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+=</a:t>
            </a:r>
            <a:r>
              <a:rPr sz="170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nota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700" dirty="0">
                <a:latin typeface="Courier New"/>
                <a:cs typeface="Courier New"/>
              </a:rPr>
              <a:t>i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1700">
              <a:latin typeface="Courier New"/>
              <a:cs typeface="Courier New"/>
            </a:endParaRPr>
          </a:p>
          <a:p>
            <a:pPr marL="271145">
              <a:lnSpc>
                <a:spcPct val="100000"/>
              </a:lnSpc>
            </a:pP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271145">
              <a:lnSpc>
                <a:spcPct val="100000"/>
              </a:lnSpc>
            </a:pPr>
            <a:r>
              <a:rPr sz="1700" dirty="0">
                <a:latin typeface="Courier New"/>
                <a:cs typeface="Courier New"/>
              </a:rPr>
              <a:t>media 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700" dirty="0">
                <a:latin typeface="Courier New"/>
                <a:cs typeface="Courier New"/>
              </a:rPr>
              <a:t>soma 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700" spc="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NUM_ALUNOS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  <a:p>
            <a:pPr marL="271145">
              <a:lnSpc>
                <a:spcPct val="100000"/>
              </a:lnSpc>
            </a:pPr>
            <a:r>
              <a:rPr sz="1700" b="1" dirty="0">
                <a:solidFill>
                  <a:srgbClr val="00009F"/>
                </a:solidFill>
                <a:latin typeface="Courier New"/>
                <a:cs typeface="Courier New"/>
              </a:rPr>
              <a:t>for </a:t>
            </a:r>
            <a:r>
              <a:rPr sz="17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700" spc="-5" dirty="0">
                <a:latin typeface="Courier New"/>
                <a:cs typeface="Courier New"/>
              </a:rPr>
              <a:t>i 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7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7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700" dirty="0">
                <a:latin typeface="Courier New"/>
                <a:cs typeface="Courier New"/>
              </a:rPr>
              <a:t>i 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700" dirty="0">
                <a:latin typeface="Courier New"/>
                <a:cs typeface="Courier New"/>
              </a:rPr>
              <a:t>NUM_ALUNOS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700" spc="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i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++)</a:t>
            </a:r>
            <a:endParaRPr sz="1700">
              <a:latin typeface="Courier New"/>
              <a:cs typeface="Courier New"/>
            </a:endParaRPr>
          </a:p>
          <a:p>
            <a:pPr marL="271145">
              <a:lnSpc>
                <a:spcPct val="100000"/>
              </a:lnSpc>
            </a:pP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532130">
              <a:lnSpc>
                <a:spcPct val="100000"/>
              </a:lnSpc>
            </a:pPr>
            <a:r>
              <a:rPr sz="1700" b="1" dirty="0">
                <a:solidFill>
                  <a:srgbClr val="00009F"/>
                </a:solidFill>
                <a:latin typeface="Courier New"/>
                <a:cs typeface="Courier New"/>
              </a:rPr>
              <a:t>if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700" dirty="0">
                <a:latin typeface="Courier New"/>
                <a:cs typeface="Courier New"/>
              </a:rPr>
              <a:t>nota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700" dirty="0">
                <a:latin typeface="Courier New"/>
                <a:cs typeface="Courier New"/>
              </a:rPr>
              <a:t>i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] &gt; </a:t>
            </a:r>
            <a:r>
              <a:rPr sz="1700" dirty="0">
                <a:latin typeface="Courier New"/>
                <a:cs typeface="Courier New"/>
              </a:rPr>
              <a:t>media 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) </a:t>
            </a:r>
            <a:r>
              <a:rPr sz="1700" dirty="0">
                <a:latin typeface="Courier New"/>
                <a:cs typeface="Courier New"/>
              </a:rPr>
              <a:t>cont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++;</a:t>
            </a:r>
            <a:endParaRPr sz="1700">
              <a:latin typeface="Courier New"/>
              <a:cs typeface="Courier New"/>
            </a:endParaRPr>
          </a:p>
          <a:p>
            <a:pPr marL="271145">
              <a:lnSpc>
                <a:spcPct val="100000"/>
              </a:lnSpc>
            </a:pP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271145" marR="1306830">
              <a:lnSpc>
                <a:spcPct val="100000"/>
              </a:lnSpc>
            </a:pPr>
            <a:r>
              <a:rPr sz="1700" dirty="0">
                <a:latin typeface="Courier New"/>
                <a:cs typeface="Courier New"/>
              </a:rPr>
              <a:t>Console.Write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solidFill>
                  <a:srgbClr val="0000FF"/>
                </a:solidFill>
                <a:latin typeface="Courier New"/>
                <a:cs typeface="Courier New"/>
              </a:rPr>
              <a:t>"Media = {0}"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700" dirty="0">
                <a:latin typeface="Courier New"/>
                <a:cs typeface="Courier New"/>
              </a:rPr>
              <a:t>media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700" dirty="0">
                <a:latin typeface="Courier New"/>
                <a:cs typeface="Courier New"/>
              </a:rPr>
              <a:t>Console.Write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solidFill>
                  <a:srgbClr val="0000FF"/>
                </a:solidFill>
                <a:latin typeface="Courier New"/>
                <a:cs typeface="Courier New"/>
              </a:rPr>
              <a:t>"{0} notas acima"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700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cont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90597" y="6274409"/>
            <a:ext cx="15557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1718" y="6431686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3794" y="123570"/>
            <a:ext cx="19437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Exemplo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13792" y="1069086"/>
            <a:ext cx="193357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852B34"/>
              </a:buClr>
              <a:buSzPct val="7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Inco</a:t>
            </a:r>
            <a:r>
              <a:rPr sz="2000" spc="-40" dirty="0">
                <a:latin typeface="Calibri"/>
                <a:cs typeface="Calibri"/>
              </a:rPr>
              <a:t>n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enie</a:t>
            </a:r>
            <a:r>
              <a:rPr sz="2000" spc="-30" dirty="0">
                <a:latin typeface="Calibri"/>
                <a:cs typeface="Calibri"/>
              </a:rPr>
              <a:t>n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es  </a:t>
            </a:r>
            <a:r>
              <a:rPr sz="2000" spc="-10" dirty="0">
                <a:latin typeface="Calibri"/>
                <a:cs typeface="Calibri"/>
              </a:rPr>
              <a:t>anteriores  </a:t>
            </a:r>
            <a:r>
              <a:rPr sz="2000" spc="-5" dirty="0">
                <a:latin typeface="Calibri"/>
                <a:cs typeface="Calibri"/>
              </a:rPr>
              <a:t>resolvidos: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792" y="2136139"/>
            <a:ext cx="214757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852B34"/>
              </a:buClr>
              <a:buSzPct val="7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Não </a:t>
            </a:r>
            <a:r>
              <a:rPr sz="2000" spc="-5" dirty="0">
                <a:latin typeface="Calibri"/>
                <a:cs typeface="Calibri"/>
              </a:rPr>
              <a:t>há  </a:t>
            </a:r>
            <a:r>
              <a:rPr sz="2000" dirty="0">
                <a:latin typeface="Calibri"/>
                <a:cs typeface="Calibri"/>
              </a:rPr>
              <a:t>necessidade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  </a:t>
            </a:r>
            <a:r>
              <a:rPr sz="2000" spc="-5" dirty="0">
                <a:latin typeface="Calibri"/>
                <a:cs typeface="Calibri"/>
              </a:rPr>
              <a:t>usuário </a:t>
            </a:r>
            <a:r>
              <a:rPr sz="2000" spc="-10" dirty="0">
                <a:latin typeface="Calibri"/>
                <a:cs typeface="Calibri"/>
              </a:rPr>
              <a:t>redigitar  </a:t>
            </a:r>
            <a:r>
              <a:rPr sz="2000" dirty="0">
                <a:latin typeface="Calibri"/>
                <a:cs typeface="Calibri"/>
              </a:rPr>
              <a:t>os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valores.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792" y="3507994"/>
            <a:ext cx="2110105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852B34"/>
              </a:buClr>
              <a:buSzPct val="7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O </a:t>
            </a:r>
            <a:r>
              <a:rPr sz="2000" spc="-10" dirty="0">
                <a:latin typeface="Calibri"/>
                <a:cs typeface="Calibri"/>
              </a:rPr>
              <a:t>programador  </a:t>
            </a:r>
            <a:r>
              <a:rPr sz="2000" dirty="0">
                <a:latin typeface="Calibri"/>
                <a:cs typeface="Calibri"/>
              </a:rPr>
              <a:t>pode </a:t>
            </a:r>
            <a:r>
              <a:rPr sz="2000" spc="-10" dirty="0">
                <a:latin typeface="Calibri"/>
                <a:cs typeface="Calibri"/>
              </a:rPr>
              <a:t>utilizar  </a:t>
            </a:r>
            <a:r>
              <a:rPr sz="2000" spc="-5" dirty="0">
                <a:latin typeface="Calibri"/>
                <a:cs typeface="Calibri"/>
              </a:rPr>
              <a:t>laços </a:t>
            </a:r>
            <a:r>
              <a:rPr sz="2000" spc="-15" dirty="0">
                <a:latin typeface="Calibri"/>
                <a:cs typeface="Calibri"/>
              </a:rPr>
              <a:t>para  </a:t>
            </a:r>
            <a:r>
              <a:rPr sz="2000" dirty="0">
                <a:latin typeface="Calibri"/>
                <a:cs typeface="Calibri"/>
              </a:rPr>
              <a:t>acessar cada  </a:t>
            </a:r>
            <a:r>
              <a:rPr sz="2000" spc="-10" dirty="0">
                <a:latin typeface="Calibri"/>
                <a:cs typeface="Calibri"/>
              </a:rPr>
              <a:t>posição, </a:t>
            </a:r>
            <a:r>
              <a:rPr sz="2000" dirty="0">
                <a:latin typeface="Calibri"/>
                <a:cs typeface="Calibri"/>
              </a:rPr>
              <a:t>ao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invés  </a:t>
            </a:r>
            <a:r>
              <a:rPr sz="2000" spc="-5" dirty="0">
                <a:latin typeface="Calibri"/>
                <a:cs typeface="Calibri"/>
              </a:rPr>
              <a:t>de inserir uma  linha </a:t>
            </a:r>
            <a:r>
              <a:rPr sz="2000" dirty="0">
                <a:latin typeface="Calibri"/>
                <a:cs typeface="Calibri"/>
              </a:rPr>
              <a:t>de </a:t>
            </a:r>
            <a:r>
              <a:rPr sz="2000" spc="-5" dirty="0">
                <a:latin typeface="Calibri"/>
                <a:cs typeface="Calibri"/>
              </a:rPr>
              <a:t>código  específica </a:t>
            </a:r>
            <a:r>
              <a:rPr sz="2000" spc="-10" dirty="0">
                <a:latin typeface="Calibri"/>
                <a:cs typeface="Calibri"/>
              </a:rPr>
              <a:t>para  </a:t>
            </a:r>
            <a:r>
              <a:rPr sz="2000" spc="-5" dirty="0">
                <a:latin typeface="Calibri"/>
                <a:cs typeface="Calibri"/>
              </a:rPr>
              <a:t>cada </a:t>
            </a:r>
            <a:r>
              <a:rPr sz="2000" spc="-10" dirty="0">
                <a:latin typeface="Calibri"/>
                <a:cs typeface="Calibri"/>
              </a:rPr>
              <a:t>valor </a:t>
            </a:r>
            <a:r>
              <a:rPr sz="2000" spc="-5" dirty="0">
                <a:latin typeface="Calibri"/>
                <a:cs typeface="Calibri"/>
              </a:rPr>
              <a:t>de  uma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sequência.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11476" y="1052575"/>
            <a:ext cx="6732905" cy="5586730"/>
          </a:xfrm>
          <a:custGeom>
            <a:avLst/>
            <a:gdLst/>
            <a:ahLst/>
            <a:cxnLst/>
            <a:rect l="l" t="t" r="r" b="b"/>
            <a:pathLst>
              <a:path w="6732905" h="5586730">
                <a:moveTo>
                  <a:pt x="0" y="5586349"/>
                </a:moveTo>
                <a:lnTo>
                  <a:pt x="6732523" y="5586349"/>
                </a:lnTo>
              </a:path>
              <a:path w="6732905" h="5586730">
                <a:moveTo>
                  <a:pt x="6732524" y="0"/>
                </a:moveTo>
                <a:lnTo>
                  <a:pt x="0" y="0"/>
                </a:lnTo>
                <a:lnTo>
                  <a:pt x="0" y="558634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90597" y="1072999"/>
            <a:ext cx="6666230" cy="496379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700" spc="-5" dirty="0">
                <a:solidFill>
                  <a:srgbClr val="009F00"/>
                </a:solidFill>
                <a:latin typeface="Courier New"/>
                <a:cs typeface="Courier New"/>
              </a:rPr>
              <a:t>const </a:t>
            </a:r>
            <a:r>
              <a:rPr sz="1700" dirty="0">
                <a:solidFill>
                  <a:srgbClr val="009F00"/>
                </a:solidFill>
                <a:latin typeface="Courier New"/>
                <a:cs typeface="Courier New"/>
              </a:rPr>
              <a:t>int NUM_ALUNOS =</a:t>
            </a:r>
            <a:r>
              <a:rPr sz="1700" spc="25" dirty="0">
                <a:solidFill>
                  <a:srgbClr val="009F00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009F00"/>
                </a:solidFill>
                <a:latin typeface="Courier New"/>
                <a:cs typeface="Courier New"/>
              </a:rPr>
              <a:t>10;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600" spc="-5" dirty="0">
                <a:latin typeface="Courier New"/>
                <a:cs typeface="Courier New"/>
              </a:rPr>
              <a:t>Main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[]</a:t>
            </a:r>
            <a:r>
              <a:rPr sz="1600" spc="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args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271145">
              <a:lnSpc>
                <a:spcPct val="100000"/>
              </a:lnSpc>
            </a:pPr>
            <a:r>
              <a:rPr sz="1700" b="1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700" spc="-5" dirty="0">
                <a:latin typeface="Courier New"/>
                <a:cs typeface="Courier New"/>
              </a:rPr>
              <a:t>i</a:t>
            </a:r>
            <a:r>
              <a:rPr sz="17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700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cont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70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  <a:p>
            <a:pPr marL="271145" marR="1306830">
              <a:lnSpc>
                <a:spcPct val="100000"/>
              </a:lnSpc>
            </a:pPr>
            <a:r>
              <a:rPr sz="1700" b="1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700" spc="-5" dirty="0">
                <a:latin typeface="Courier New"/>
                <a:cs typeface="Courier New"/>
              </a:rPr>
              <a:t>nota 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700" b="1" dirty="0">
                <a:solidFill>
                  <a:srgbClr val="00009F"/>
                </a:solidFill>
                <a:latin typeface="Courier New"/>
                <a:cs typeface="Courier New"/>
              </a:rPr>
              <a:t>new double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700" dirty="0">
                <a:latin typeface="Courier New"/>
                <a:cs typeface="Courier New"/>
              </a:rPr>
              <a:t>NUM_ALUNOS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];  </a:t>
            </a:r>
            <a:r>
              <a:rPr sz="17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700" dirty="0">
                <a:latin typeface="Courier New"/>
                <a:cs typeface="Courier New"/>
              </a:rPr>
              <a:t>media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700" dirty="0">
                <a:latin typeface="Courier New"/>
                <a:cs typeface="Courier New"/>
              </a:rPr>
              <a:t>soma 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70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7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  <a:p>
            <a:pPr marL="271145">
              <a:lnSpc>
                <a:spcPct val="100000"/>
              </a:lnSpc>
            </a:pPr>
            <a:r>
              <a:rPr sz="1700" b="1" dirty="0">
                <a:solidFill>
                  <a:srgbClr val="00009F"/>
                </a:solidFill>
                <a:latin typeface="Courier New"/>
                <a:cs typeface="Courier New"/>
              </a:rPr>
              <a:t>for </a:t>
            </a:r>
            <a:r>
              <a:rPr sz="17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700" spc="-5" dirty="0">
                <a:latin typeface="Courier New"/>
                <a:cs typeface="Courier New"/>
              </a:rPr>
              <a:t>i 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7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7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700" dirty="0">
                <a:latin typeface="Courier New"/>
                <a:cs typeface="Courier New"/>
              </a:rPr>
              <a:t>i 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700" dirty="0">
                <a:latin typeface="Courier New"/>
                <a:cs typeface="Courier New"/>
              </a:rPr>
              <a:t>NUM_ALUNOS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700" spc="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i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++)</a:t>
            </a:r>
            <a:endParaRPr sz="1700">
              <a:latin typeface="Courier New"/>
              <a:cs typeface="Courier New"/>
            </a:endParaRPr>
          </a:p>
          <a:p>
            <a:pPr marL="271145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532130">
              <a:lnSpc>
                <a:spcPct val="100000"/>
              </a:lnSpc>
            </a:pPr>
            <a:r>
              <a:rPr sz="1700" dirty="0">
                <a:latin typeface="Courier New"/>
                <a:cs typeface="Courier New"/>
              </a:rPr>
              <a:t>Console.Write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solidFill>
                  <a:srgbClr val="0000FF"/>
                </a:solidFill>
                <a:latin typeface="Courier New"/>
                <a:cs typeface="Courier New"/>
              </a:rPr>
              <a:t>"Digite uma</a:t>
            </a:r>
            <a:r>
              <a:rPr sz="1700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00FF"/>
                </a:solidFill>
                <a:latin typeface="Courier New"/>
                <a:cs typeface="Courier New"/>
              </a:rPr>
              <a:t>nota:"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700">
              <a:latin typeface="Courier New"/>
              <a:cs typeface="Courier New"/>
            </a:endParaRPr>
          </a:p>
          <a:p>
            <a:pPr marL="532130" marR="5080">
              <a:lnSpc>
                <a:spcPct val="100000"/>
              </a:lnSpc>
            </a:pPr>
            <a:r>
              <a:rPr sz="1700" dirty="0">
                <a:latin typeface="Courier New"/>
                <a:cs typeface="Courier New"/>
              </a:rPr>
              <a:t>nota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700" dirty="0">
                <a:latin typeface="Courier New"/>
                <a:cs typeface="Courier New"/>
              </a:rPr>
              <a:t>i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] = </a:t>
            </a:r>
            <a:r>
              <a:rPr sz="1700" dirty="0">
                <a:latin typeface="Courier New"/>
                <a:cs typeface="Courier New"/>
              </a:rPr>
              <a:t>Convert.ToDouble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latin typeface="Courier New"/>
                <a:cs typeface="Courier New"/>
              </a:rPr>
              <a:t>Console.ReadLine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());  </a:t>
            </a:r>
            <a:r>
              <a:rPr sz="1700" spc="-5" dirty="0">
                <a:latin typeface="Courier New"/>
                <a:cs typeface="Courier New"/>
              </a:rPr>
              <a:t>soma 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+=</a:t>
            </a:r>
            <a:r>
              <a:rPr sz="170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nota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700" dirty="0">
                <a:latin typeface="Courier New"/>
                <a:cs typeface="Courier New"/>
              </a:rPr>
              <a:t>i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1700">
              <a:latin typeface="Courier New"/>
              <a:cs typeface="Courier New"/>
            </a:endParaRPr>
          </a:p>
          <a:p>
            <a:pPr marL="271145">
              <a:lnSpc>
                <a:spcPct val="100000"/>
              </a:lnSpc>
            </a:pP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271145">
              <a:lnSpc>
                <a:spcPct val="100000"/>
              </a:lnSpc>
            </a:pPr>
            <a:r>
              <a:rPr sz="1700" dirty="0">
                <a:latin typeface="Courier New"/>
                <a:cs typeface="Courier New"/>
              </a:rPr>
              <a:t>media 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700" dirty="0">
                <a:latin typeface="Courier New"/>
                <a:cs typeface="Courier New"/>
              </a:rPr>
              <a:t>soma 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700" spc="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NUM_ALUNOS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  <a:p>
            <a:pPr marL="271145">
              <a:lnSpc>
                <a:spcPct val="100000"/>
              </a:lnSpc>
            </a:pPr>
            <a:r>
              <a:rPr sz="1700" b="1" dirty="0">
                <a:solidFill>
                  <a:srgbClr val="00009F"/>
                </a:solidFill>
                <a:latin typeface="Courier New"/>
                <a:cs typeface="Courier New"/>
              </a:rPr>
              <a:t>for </a:t>
            </a:r>
            <a:r>
              <a:rPr sz="17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700" spc="-5" dirty="0">
                <a:latin typeface="Courier New"/>
                <a:cs typeface="Courier New"/>
              </a:rPr>
              <a:t>i 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7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7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700" dirty="0">
                <a:latin typeface="Courier New"/>
                <a:cs typeface="Courier New"/>
              </a:rPr>
              <a:t>i 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700" dirty="0">
                <a:latin typeface="Courier New"/>
                <a:cs typeface="Courier New"/>
              </a:rPr>
              <a:t>NUM_ALUNOS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700" spc="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i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++)</a:t>
            </a:r>
            <a:endParaRPr sz="1700">
              <a:latin typeface="Courier New"/>
              <a:cs typeface="Courier New"/>
            </a:endParaRPr>
          </a:p>
          <a:p>
            <a:pPr marL="271145">
              <a:lnSpc>
                <a:spcPct val="100000"/>
              </a:lnSpc>
            </a:pP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532130">
              <a:lnSpc>
                <a:spcPct val="100000"/>
              </a:lnSpc>
            </a:pPr>
            <a:r>
              <a:rPr sz="1700" b="1" dirty="0">
                <a:solidFill>
                  <a:srgbClr val="00009F"/>
                </a:solidFill>
                <a:latin typeface="Courier New"/>
                <a:cs typeface="Courier New"/>
              </a:rPr>
              <a:t>if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700" dirty="0">
                <a:latin typeface="Courier New"/>
                <a:cs typeface="Courier New"/>
              </a:rPr>
              <a:t>nota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700" dirty="0">
                <a:latin typeface="Courier New"/>
                <a:cs typeface="Courier New"/>
              </a:rPr>
              <a:t>i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] &gt; </a:t>
            </a:r>
            <a:r>
              <a:rPr sz="1700" dirty="0">
                <a:latin typeface="Courier New"/>
                <a:cs typeface="Courier New"/>
              </a:rPr>
              <a:t>media 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) </a:t>
            </a:r>
            <a:r>
              <a:rPr sz="1700" dirty="0">
                <a:latin typeface="Courier New"/>
                <a:cs typeface="Courier New"/>
              </a:rPr>
              <a:t>cont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++;</a:t>
            </a:r>
            <a:endParaRPr sz="1700">
              <a:latin typeface="Courier New"/>
              <a:cs typeface="Courier New"/>
            </a:endParaRPr>
          </a:p>
          <a:p>
            <a:pPr marL="271145">
              <a:lnSpc>
                <a:spcPct val="100000"/>
              </a:lnSpc>
            </a:pP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271145" marR="1306830">
              <a:lnSpc>
                <a:spcPct val="100000"/>
              </a:lnSpc>
            </a:pPr>
            <a:r>
              <a:rPr sz="1700" dirty="0">
                <a:latin typeface="Courier New"/>
                <a:cs typeface="Courier New"/>
              </a:rPr>
              <a:t>Console.Write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solidFill>
                  <a:srgbClr val="0000FF"/>
                </a:solidFill>
                <a:latin typeface="Courier New"/>
                <a:cs typeface="Courier New"/>
              </a:rPr>
              <a:t>"Media = {0}"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700" dirty="0">
                <a:latin typeface="Courier New"/>
                <a:cs typeface="Courier New"/>
              </a:rPr>
              <a:t>media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700" dirty="0">
                <a:latin typeface="Courier New"/>
                <a:cs typeface="Courier New"/>
              </a:rPr>
              <a:t>Console.Write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solidFill>
                  <a:srgbClr val="0000FF"/>
                </a:solidFill>
                <a:latin typeface="Courier New"/>
                <a:cs typeface="Courier New"/>
              </a:rPr>
              <a:t>"{0} notas acima"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700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cont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90597" y="6274409"/>
            <a:ext cx="15557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1718" y="6431686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3794" y="123570"/>
            <a:ext cx="19437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Exemplo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13792" y="1078230"/>
            <a:ext cx="216344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852B34"/>
              </a:buClr>
              <a:buSzPct val="70000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O uso </a:t>
            </a:r>
            <a:r>
              <a:rPr sz="2000" spc="-5" dirty="0">
                <a:latin typeface="Arial"/>
                <a:cs typeface="Arial"/>
              </a:rPr>
              <a:t>da  </a:t>
            </a:r>
            <a:r>
              <a:rPr sz="2000" dirty="0">
                <a:latin typeface="Arial"/>
                <a:cs typeface="Arial"/>
              </a:rPr>
              <a:t>constante  </a:t>
            </a:r>
            <a:r>
              <a:rPr sz="2000" spc="-5" dirty="0">
                <a:latin typeface="Arial"/>
                <a:cs typeface="Arial"/>
              </a:rPr>
              <a:t>declarada  </a:t>
            </a:r>
            <a:r>
              <a:rPr sz="2000" dirty="0">
                <a:latin typeface="Arial"/>
                <a:cs typeface="Arial"/>
              </a:rPr>
              <a:t>NUM_ALUNOS  para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especificar  </a:t>
            </a:r>
            <a:r>
              <a:rPr sz="2000" dirty="0">
                <a:latin typeface="Arial"/>
                <a:cs typeface="Arial"/>
              </a:rPr>
              <a:t>o </a:t>
            </a:r>
            <a:r>
              <a:rPr sz="2000" spc="-5" dirty="0">
                <a:latin typeface="Arial"/>
                <a:cs typeface="Arial"/>
              </a:rPr>
              <a:t>tamanho do  vetor </a:t>
            </a:r>
            <a:r>
              <a:rPr sz="2000" dirty="0">
                <a:latin typeface="Arial"/>
                <a:cs typeface="Arial"/>
              </a:rPr>
              <a:t>facilita o  trabalho </a:t>
            </a:r>
            <a:r>
              <a:rPr sz="2000" spc="-5" dirty="0">
                <a:latin typeface="Arial"/>
                <a:cs typeface="Arial"/>
              </a:rPr>
              <a:t>do  programador  </a:t>
            </a:r>
            <a:r>
              <a:rPr sz="2000" dirty="0">
                <a:latin typeface="Arial"/>
                <a:cs typeface="Arial"/>
              </a:rPr>
              <a:t>em caso </a:t>
            </a:r>
            <a:r>
              <a:rPr sz="2000" spc="-5" dirty="0">
                <a:latin typeface="Arial"/>
                <a:cs typeface="Arial"/>
              </a:rPr>
              <a:t>de  </a:t>
            </a:r>
            <a:r>
              <a:rPr sz="2000" dirty="0">
                <a:latin typeface="Arial"/>
                <a:cs typeface="Arial"/>
              </a:rPr>
              <a:t>necessidade </a:t>
            </a:r>
            <a:r>
              <a:rPr sz="2000" spc="-5" dirty="0">
                <a:latin typeface="Arial"/>
                <a:cs typeface="Arial"/>
              </a:rPr>
              <a:t>de  alteração do  </a:t>
            </a:r>
            <a:r>
              <a:rPr sz="2000" dirty="0">
                <a:latin typeface="Arial"/>
                <a:cs typeface="Arial"/>
              </a:rPr>
              <a:t>tamanho </a:t>
            </a:r>
            <a:r>
              <a:rPr sz="2000" spc="-5" dirty="0">
                <a:latin typeface="Arial"/>
                <a:cs typeface="Arial"/>
              </a:rPr>
              <a:t>do  </a:t>
            </a:r>
            <a:r>
              <a:rPr sz="2000" spc="-20" dirty="0">
                <a:latin typeface="Arial"/>
                <a:cs typeface="Arial"/>
              </a:rPr>
              <a:t>vetor.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11476" y="1052575"/>
            <a:ext cx="6732905" cy="5586730"/>
          </a:xfrm>
          <a:custGeom>
            <a:avLst/>
            <a:gdLst/>
            <a:ahLst/>
            <a:cxnLst/>
            <a:rect l="l" t="t" r="r" b="b"/>
            <a:pathLst>
              <a:path w="6732905" h="5586730">
                <a:moveTo>
                  <a:pt x="0" y="5586349"/>
                </a:moveTo>
                <a:lnTo>
                  <a:pt x="6732523" y="5586349"/>
                </a:lnTo>
              </a:path>
              <a:path w="6732905" h="5586730">
                <a:moveTo>
                  <a:pt x="6732524" y="0"/>
                </a:moveTo>
                <a:lnTo>
                  <a:pt x="0" y="0"/>
                </a:lnTo>
                <a:lnTo>
                  <a:pt x="0" y="558634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90597" y="1072999"/>
            <a:ext cx="6666230" cy="496379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700" spc="-5" dirty="0">
                <a:solidFill>
                  <a:srgbClr val="009F00"/>
                </a:solidFill>
                <a:latin typeface="Courier New"/>
                <a:cs typeface="Courier New"/>
              </a:rPr>
              <a:t>const </a:t>
            </a:r>
            <a:r>
              <a:rPr sz="1700" dirty="0">
                <a:solidFill>
                  <a:srgbClr val="009F00"/>
                </a:solidFill>
                <a:latin typeface="Courier New"/>
                <a:cs typeface="Courier New"/>
              </a:rPr>
              <a:t>int </a:t>
            </a:r>
            <a:r>
              <a:rPr sz="1700" b="1" dirty="0">
                <a:solidFill>
                  <a:srgbClr val="009F00"/>
                </a:solidFill>
                <a:latin typeface="Courier New"/>
                <a:cs typeface="Courier New"/>
              </a:rPr>
              <a:t>NUM_ALUNOS </a:t>
            </a:r>
            <a:r>
              <a:rPr sz="1700" dirty="0">
                <a:solidFill>
                  <a:srgbClr val="009F00"/>
                </a:solidFill>
                <a:latin typeface="Courier New"/>
                <a:cs typeface="Courier New"/>
              </a:rPr>
              <a:t>=</a:t>
            </a:r>
            <a:r>
              <a:rPr sz="1700" spc="40" dirty="0">
                <a:solidFill>
                  <a:srgbClr val="009F00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009F00"/>
                </a:solidFill>
                <a:latin typeface="Courier New"/>
                <a:cs typeface="Courier New"/>
              </a:rPr>
              <a:t>10;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600" spc="-5" dirty="0">
                <a:latin typeface="Courier New"/>
                <a:cs typeface="Courier New"/>
              </a:rPr>
              <a:t>Main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[]</a:t>
            </a:r>
            <a:r>
              <a:rPr sz="1600" spc="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args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271145">
              <a:lnSpc>
                <a:spcPct val="100000"/>
              </a:lnSpc>
            </a:pPr>
            <a:r>
              <a:rPr sz="1700" b="1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700" spc="-5" dirty="0">
                <a:latin typeface="Courier New"/>
                <a:cs typeface="Courier New"/>
              </a:rPr>
              <a:t>i</a:t>
            </a:r>
            <a:r>
              <a:rPr sz="17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700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cont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70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  <a:p>
            <a:pPr marL="271145" marR="1306830">
              <a:lnSpc>
                <a:spcPct val="100000"/>
              </a:lnSpc>
            </a:pPr>
            <a:r>
              <a:rPr sz="1700" b="1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700" spc="-5" dirty="0">
                <a:latin typeface="Courier New"/>
                <a:cs typeface="Courier New"/>
              </a:rPr>
              <a:t>nota 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700" b="1" dirty="0">
                <a:solidFill>
                  <a:srgbClr val="00009F"/>
                </a:solidFill>
                <a:latin typeface="Courier New"/>
                <a:cs typeface="Courier New"/>
              </a:rPr>
              <a:t>new double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700" b="1" dirty="0">
                <a:latin typeface="Courier New"/>
                <a:cs typeface="Courier New"/>
              </a:rPr>
              <a:t>NUM_ALUNOS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];  </a:t>
            </a:r>
            <a:r>
              <a:rPr sz="17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700" dirty="0">
                <a:latin typeface="Courier New"/>
                <a:cs typeface="Courier New"/>
              </a:rPr>
              <a:t>media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700" dirty="0">
                <a:latin typeface="Courier New"/>
                <a:cs typeface="Courier New"/>
              </a:rPr>
              <a:t>soma 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70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7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  <a:p>
            <a:pPr marL="271145">
              <a:lnSpc>
                <a:spcPct val="100000"/>
              </a:lnSpc>
            </a:pPr>
            <a:r>
              <a:rPr sz="1700" b="1" dirty="0">
                <a:solidFill>
                  <a:srgbClr val="00009F"/>
                </a:solidFill>
                <a:latin typeface="Courier New"/>
                <a:cs typeface="Courier New"/>
              </a:rPr>
              <a:t>for </a:t>
            </a:r>
            <a:r>
              <a:rPr sz="17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700" spc="-5" dirty="0">
                <a:latin typeface="Courier New"/>
                <a:cs typeface="Courier New"/>
              </a:rPr>
              <a:t>i 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7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7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700" dirty="0">
                <a:latin typeface="Courier New"/>
                <a:cs typeface="Courier New"/>
              </a:rPr>
              <a:t>i 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700" b="1" dirty="0">
                <a:latin typeface="Courier New"/>
                <a:cs typeface="Courier New"/>
              </a:rPr>
              <a:t>NUM_ALUNOS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700" spc="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i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++)</a:t>
            </a:r>
            <a:endParaRPr sz="1700">
              <a:latin typeface="Courier New"/>
              <a:cs typeface="Courier New"/>
            </a:endParaRPr>
          </a:p>
          <a:p>
            <a:pPr marL="271145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532130">
              <a:lnSpc>
                <a:spcPct val="100000"/>
              </a:lnSpc>
            </a:pPr>
            <a:r>
              <a:rPr sz="1700" dirty="0">
                <a:latin typeface="Courier New"/>
                <a:cs typeface="Courier New"/>
              </a:rPr>
              <a:t>Console.Write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solidFill>
                  <a:srgbClr val="0000FF"/>
                </a:solidFill>
                <a:latin typeface="Courier New"/>
                <a:cs typeface="Courier New"/>
              </a:rPr>
              <a:t>"Digite uma</a:t>
            </a:r>
            <a:r>
              <a:rPr sz="1700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00FF"/>
                </a:solidFill>
                <a:latin typeface="Courier New"/>
                <a:cs typeface="Courier New"/>
              </a:rPr>
              <a:t>nota:"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700">
              <a:latin typeface="Courier New"/>
              <a:cs typeface="Courier New"/>
            </a:endParaRPr>
          </a:p>
          <a:p>
            <a:pPr marL="532130" marR="5080">
              <a:lnSpc>
                <a:spcPct val="100000"/>
              </a:lnSpc>
            </a:pPr>
            <a:r>
              <a:rPr sz="1700" dirty="0">
                <a:latin typeface="Courier New"/>
                <a:cs typeface="Courier New"/>
              </a:rPr>
              <a:t>nota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700" dirty="0">
                <a:latin typeface="Courier New"/>
                <a:cs typeface="Courier New"/>
              </a:rPr>
              <a:t>i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] = </a:t>
            </a:r>
            <a:r>
              <a:rPr sz="1700" dirty="0">
                <a:latin typeface="Courier New"/>
                <a:cs typeface="Courier New"/>
              </a:rPr>
              <a:t>Convert.ToDouble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latin typeface="Courier New"/>
                <a:cs typeface="Courier New"/>
              </a:rPr>
              <a:t>Console.ReadLine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());  </a:t>
            </a:r>
            <a:r>
              <a:rPr sz="1700" spc="-5" dirty="0">
                <a:latin typeface="Courier New"/>
                <a:cs typeface="Courier New"/>
              </a:rPr>
              <a:t>soma 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+=</a:t>
            </a:r>
            <a:r>
              <a:rPr sz="170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nota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700" dirty="0">
                <a:latin typeface="Courier New"/>
                <a:cs typeface="Courier New"/>
              </a:rPr>
              <a:t>i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1700">
              <a:latin typeface="Courier New"/>
              <a:cs typeface="Courier New"/>
            </a:endParaRPr>
          </a:p>
          <a:p>
            <a:pPr marL="271145">
              <a:lnSpc>
                <a:spcPct val="100000"/>
              </a:lnSpc>
            </a:pP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271145">
              <a:lnSpc>
                <a:spcPct val="100000"/>
              </a:lnSpc>
            </a:pPr>
            <a:r>
              <a:rPr sz="1700" dirty="0">
                <a:latin typeface="Courier New"/>
                <a:cs typeface="Courier New"/>
              </a:rPr>
              <a:t>media 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700" dirty="0">
                <a:latin typeface="Courier New"/>
                <a:cs typeface="Courier New"/>
              </a:rPr>
              <a:t>soma 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700" spc="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NUM_ALUNOS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  <a:p>
            <a:pPr marL="271145">
              <a:lnSpc>
                <a:spcPct val="100000"/>
              </a:lnSpc>
            </a:pPr>
            <a:r>
              <a:rPr sz="1700" b="1" dirty="0">
                <a:solidFill>
                  <a:srgbClr val="00009F"/>
                </a:solidFill>
                <a:latin typeface="Courier New"/>
                <a:cs typeface="Courier New"/>
              </a:rPr>
              <a:t>for </a:t>
            </a:r>
            <a:r>
              <a:rPr sz="17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700" spc="-5" dirty="0">
                <a:latin typeface="Courier New"/>
                <a:cs typeface="Courier New"/>
              </a:rPr>
              <a:t>i 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7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7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700" dirty="0">
                <a:latin typeface="Courier New"/>
                <a:cs typeface="Courier New"/>
              </a:rPr>
              <a:t>i 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700" b="1" dirty="0">
                <a:latin typeface="Courier New"/>
                <a:cs typeface="Courier New"/>
              </a:rPr>
              <a:t>NUM_ALUNOS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700" spc="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i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++)</a:t>
            </a:r>
            <a:endParaRPr sz="1700">
              <a:latin typeface="Courier New"/>
              <a:cs typeface="Courier New"/>
            </a:endParaRPr>
          </a:p>
          <a:p>
            <a:pPr marL="271145">
              <a:lnSpc>
                <a:spcPct val="100000"/>
              </a:lnSpc>
            </a:pP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532130">
              <a:lnSpc>
                <a:spcPct val="100000"/>
              </a:lnSpc>
            </a:pPr>
            <a:r>
              <a:rPr sz="1700" b="1" dirty="0">
                <a:solidFill>
                  <a:srgbClr val="00009F"/>
                </a:solidFill>
                <a:latin typeface="Courier New"/>
                <a:cs typeface="Courier New"/>
              </a:rPr>
              <a:t>if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700" dirty="0">
                <a:latin typeface="Courier New"/>
                <a:cs typeface="Courier New"/>
              </a:rPr>
              <a:t>nota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700" dirty="0">
                <a:latin typeface="Courier New"/>
                <a:cs typeface="Courier New"/>
              </a:rPr>
              <a:t>i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] &gt; </a:t>
            </a:r>
            <a:r>
              <a:rPr sz="1700" dirty="0">
                <a:latin typeface="Courier New"/>
                <a:cs typeface="Courier New"/>
              </a:rPr>
              <a:t>media 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) </a:t>
            </a:r>
            <a:r>
              <a:rPr sz="1700" dirty="0">
                <a:latin typeface="Courier New"/>
                <a:cs typeface="Courier New"/>
              </a:rPr>
              <a:t>cont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++;</a:t>
            </a:r>
            <a:endParaRPr sz="1700">
              <a:latin typeface="Courier New"/>
              <a:cs typeface="Courier New"/>
            </a:endParaRPr>
          </a:p>
          <a:p>
            <a:pPr marL="271145">
              <a:lnSpc>
                <a:spcPct val="100000"/>
              </a:lnSpc>
            </a:pP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271145" marR="1306830">
              <a:lnSpc>
                <a:spcPct val="100000"/>
              </a:lnSpc>
            </a:pPr>
            <a:r>
              <a:rPr sz="1700" dirty="0">
                <a:latin typeface="Courier New"/>
                <a:cs typeface="Courier New"/>
              </a:rPr>
              <a:t>Console.Write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solidFill>
                  <a:srgbClr val="0000FF"/>
                </a:solidFill>
                <a:latin typeface="Courier New"/>
                <a:cs typeface="Courier New"/>
              </a:rPr>
              <a:t>"Media = {0}"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700" dirty="0">
                <a:latin typeface="Courier New"/>
                <a:cs typeface="Courier New"/>
              </a:rPr>
              <a:t>media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700" dirty="0">
                <a:latin typeface="Courier New"/>
                <a:cs typeface="Courier New"/>
              </a:rPr>
              <a:t>Console.Write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solidFill>
                  <a:srgbClr val="0000FF"/>
                </a:solidFill>
                <a:latin typeface="Courier New"/>
                <a:cs typeface="Courier New"/>
              </a:rPr>
              <a:t>"{0} notas acima"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700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cont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90597" y="6274409"/>
            <a:ext cx="15557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1718" y="6431686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26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66825" y="123570"/>
            <a:ext cx="52527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Inicialização </a:t>
            </a:r>
            <a:r>
              <a:rPr sz="4400" spc="-5" dirty="0"/>
              <a:t>de</a:t>
            </a:r>
            <a:r>
              <a:rPr sz="4400" spc="-55" dirty="0"/>
              <a:t> </a:t>
            </a:r>
            <a:r>
              <a:rPr sz="4400" spc="-15" dirty="0"/>
              <a:t>vetores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35940" y="1812798"/>
            <a:ext cx="8096884" cy="407924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30"/>
              </a:spcBef>
              <a:buClr>
                <a:srgbClr val="852B34"/>
              </a:buClr>
              <a:buSzPct val="6964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De </a:t>
            </a:r>
            <a:r>
              <a:rPr sz="2800" spc="-10" dirty="0">
                <a:latin typeface="Calibri"/>
                <a:cs typeface="Calibri"/>
              </a:rPr>
              <a:t>forma diferente </a:t>
            </a:r>
            <a:r>
              <a:rPr sz="2800" spc="-5" dirty="0">
                <a:latin typeface="Calibri"/>
                <a:cs typeface="Calibri"/>
              </a:rPr>
              <a:t>à </a:t>
            </a:r>
            <a:r>
              <a:rPr sz="2800" spc="-10" dirty="0">
                <a:latin typeface="Calibri"/>
                <a:cs typeface="Calibri"/>
              </a:rPr>
              <a:t>que </a:t>
            </a:r>
            <a:r>
              <a:rPr sz="2800" spc="-5" dirty="0">
                <a:latin typeface="Calibri"/>
                <a:cs typeface="Calibri"/>
              </a:rPr>
              <a:t>ocorre com variáveis, </a:t>
            </a:r>
            <a:r>
              <a:rPr sz="2800" spc="-10" dirty="0">
                <a:latin typeface="Calibri"/>
                <a:cs typeface="Calibri"/>
              </a:rPr>
              <a:t>os  </a:t>
            </a:r>
            <a:r>
              <a:rPr sz="2800" spc="-5" dirty="0">
                <a:latin typeface="Calibri"/>
                <a:cs typeface="Calibri"/>
              </a:rPr>
              <a:t>elementos de vetores em C# </a:t>
            </a:r>
            <a:r>
              <a:rPr sz="2800" spc="-10" dirty="0">
                <a:latin typeface="Calibri"/>
                <a:cs typeface="Calibri"/>
              </a:rPr>
              <a:t>são </a:t>
            </a:r>
            <a:r>
              <a:rPr sz="2800" spc="-5" dirty="0">
                <a:latin typeface="Calibri"/>
                <a:cs typeface="Calibri"/>
              </a:rPr>
              <a:t>automaticamente  </a:t>
            </a:r>
            <a:r>
              <a:rPr sz="2800" spc="-10" dirty="0">
                <a:latin typeface="Calibri"/>
                <a:cs typeface="Calibri"/>
              </a:rPr>
              <a:t>inicializados </a:t>
            </a:r>
            <a:r>
              <a:rPr sz="2800" spc="-5" dirty="0">
                <a:latin typeface="Calibri"/>
                <a:cs typeface="Calibri"/>
              </a:rPr>
              <a:t>assim </a:t>
            </a:r>
            <a:r>
              <a:rPr sz="2800" spc="-10" dirty="0">
                <a:latin typeface="Calibri"/>
                <a:cs typeface="Calibri"/>
              </a:rPr>
              <a:t>que </a:t>
            </a:r>
            <a:r>
              <a:rPr sz="2800" spc="-5" dirty="0">
                <a:latin typeface="Calibri"/>
                <a:cs typeface="Calibri"/>
              </a:rPr>
              <a:t>o </a:t>
            </a:r>
            <a:r>
              <a:rPr sz="2800" spc="-10" dirty="0">
                <a:latin typeface="Calibri"/>
                <a:cs typeface="Calibri"/>
              </a:rPr>
              <a:t>operador new </a:t>
            </a:r>
            <a:r>
              <a:rPr sz="2800" spc="-5" dirty="0">
                <a:latin typeface="Calibri"/>
                <a:cs typeface="Calibri"/>
              </a:rPr>
              <a:t>é utilizado  para </a:t>
            </a:r>
            <a:r>
              <a:rPr sz="2800" spc="-10" dirty="0">
                <a:latin typeface="Calibri"/>
                <a:cs typeface="Calibri"/>
              </a:rPr>
              <a:t>instanciar </a:t>
            </a:r>
            <a:r>
              <a:rPr sz="2800" spc="-5" dirty="0">
                <a:latin typeface="Calibri"/>
                <a:cs typeface="Calibri"/>
              </a:rPr>
              <a:t>um vetor. Dessa forma, após a criação  de </a:t>
            </a:r>
            <a:r>
              <a:rPr sz="2800" spc="-10" dirty="0">
                <a:latin typeface="Calibri"/>
                <a:cs typeface="Calibri"/>
              </a:rPr>
              <a:t>um </a:t>
            </a:r>
            <a:r>
              <a:rPr sz="2800" spc="-5" dirty="0">
                <a:latin typeface="Calibri"/>
                <a:cs typeface="Calibri"/>
              </a:rPr>
              <a:t>vetor, todas as </a:t>
            </a:r>
            <a:r>
              <a:rPr sz="2800" spc="-10" dirty="0">
                <a:latin typeface="Calibri"/>
                <a:cs typeface="Calibri"/>
              </a:rPr>
              <a:t>suas </a:t>
            </a:r>
            <a:r>
              <a:rPr sz="2800" spc="-5" dirty="0">
                <a:latin typeface="Calibri"/>
                <a:cs typeface="Calibri"/>
              </a:rPr>
              <a:t>posições contém o valor  </a:t>
            </a:r>
            <a:r>
              <a:rPr sz="2800" spc="-10" dirty="0">
                <a:latin typeface="Calibri"/>
                <a:cs typeface="Calibri"/>
              </a:rPr>
              <a:t>padrão para aquele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tipo.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852B34"/>
              </a:buClr>
              <a:buFont typeface="Arial"/>
              <a:buChar char="•"/>
            </a:pPr>
            <a:endParaRPr sz="3600">
              <a:latin typeface="Calibri"/>
              <a:cs typeface="Calibri"/>
            </a:endParaRPr>
          </a:p>
          <a:p>
            <a:pPr marL="355600" marR="472440" indent="-342900">
              <a:lnSpc>
                <a:spcPts val="3020"/>
              </a:lnSpc>
              <a:buClr>
                <a:srgbClr val="852B34"/>
              </a:buClr>
              <a:buSzPct val="69642"/>
              <a:buFont typeface="Arial"/>
              <a:buChar char="•"/>
              <a:tabLst>
                <a:tab pos="354965" algn="l"/>
                <a:tab pos="355600" algn="l"/>
                <a:tab pos="6893559" algn="l"/>
              </a:tabLst>
            </a:pPr>
            <a:r>
              <a:rPr sz="2800" spc="-10" dirty="0">
                <a:latin typeface="Calibri"/>
                <a:cs typeface="Calibri"/>
              </a:rPr>
              <a:t>Vetores numéricos são inicializados </a:t>
            </a:r>
            <a:r>
              <a:rPr sz="2800" spc="-5" dirty="0">
                <a:latin typeface="Calibri"/>
                <a:cs typeface="Calibri"/>
              </a:rPr>
              <a:t>com 0 </a:t>
            </a:r>
            <a:r>
              <a:rPr sz="2800" spc="-10" dirty="0">
                <a:latin typeface="Calibri"/>
                <a:cs typeface="Calibri"/>
              </a:rPr>
              <a:t>(zero) </a:t>
            </a:r>
            <a:r>
              <a:rPr sz="2800" spc="-5" dirty="0">
                <a:latin typeface="Calibri"/>
                <a:cs typeface="Calibri"/>
              </a:rPr>
              <a:t>e  vetores de caracteres </a:t>
            </a:r>
            <a:r>
              <a:rPr sz="2800" spc="-10" dirty="0">
                <a:latin typeface="Calibri"/>
                <a:cs typeface="Calibri"/>
              </a:rPr>
              <a:t>são </a:t>
            </a:r>
            <a:r>
              <a:rPr sz="2800" spc="-5" dirty="0">
                <a:latin typeface="Calibri"/>
                <a:cs typeface="Calibri"/>
              </a:rPr>
              <a:t>inicializados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‘	‘  </a:t>
            </a:r>
            <a:r>
              <a:rPr sz="2800" spc="-10" dirty="0">
                <a:latin typeface="Calibri"/>
                <a:cs typeface="Calibri"/>
              </a:rPr>
              <a:t>(espaço).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514335" y="4536185"/>
          <a:ext cx="370205" cy="17120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205"/>
              </a:tblGrid>
              <a:tr h="299783"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708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</a:tr>
              <a:tr h="3709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</a:tr>
              <a:tr h="370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</a:tr>
              <a:tr h="299770">
                <a:tc>
                  <a:txBody>
                    <a:bodyPr/>
                    <a:lstStyle/>
                    <a:p>
                      <a:pPr algn="ctr">
                        <a:lnSpc>
                          <a:spcPts val="215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8424418" y="6458822"/>
            <a:ext cx="170815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dirty="0">
                <a:latin typeface="Arial"/>
                <a:cs typeface="Arial"/>
              </a:rPr>
              <a:t>27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66825" y="123570"/>
            <a:ext cx="52527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Inicialização </a:t>
            </a:r>
            <a:r>
              <a:rPr sz="4400" spc="-5" dirty="0"/>
              <a:t>de</a:t>
            </a:r>
            <a:r>
              <a:rPr sz="4400" spc="-55" dirty="0"/>
              <a:t> </a:t>
            </a:r>
            <a:r>
              <a:rPr sz="4400" spc="-15" dirty="0"/>
              <a:t>vetores</a:t>
            </a:r>
            <a:endParaRPr sz="4400"/>
          </a:p>
        </p:txBody>
      </p:sp>
      <p:grpSp>
        <p:nvGrpSpPr>
          <p:cNvPr id="5" name="object 5"/>
          <p:cNvGrpSpPr/>
          <p:nvPr/>
        </p:nvGrpSpPr>
        <p:grpSpPr>
          <a:xfrm>
            <a:off x="7831201" y="4070350"/>
            <a:ext cx="923925" cy="2608580"/>
            <a:chOff x="7831201" y="4070350"/>
            <a:chExt cx="923925" cy="2608580"/>
          </a:xfrm>
        </p:grpSpPr>
        <p:sp>
          <p:nvSpPr>
            <p:cNvPr id="6" name="object 6"/>
            <p:cNvSpPr/>
            <p:nvPr/>
          </p:nvSpPr>
          <p:spPr>
            <a:xfrm>
              <a:off x="7837551" y="4076750"/>
              <a:ext cx="911225" cy="370840"/>
            </a:xfrm>
            <a:custGeom>
              <a:avLst/>
              <a:gdLst/>
              <a:ahLst/>
              <a:cxnLst/>
              <a:rect l="l" t="t" r="r" b="b"/>
              <a:pathLst>
                <a:path w="911225" h="370839">
                  <a:moveTo>
                    <a:pt x="911225" y="0"/>
                  </a:moveTo>
                  <a:lnTo>
                    <a:pt x="0" y="0"/>
                  </a:lnTo>
                  <a:lnTo>
                    <a:pt x="0" y="370789"/>
                  </a:lnTo>
                  <a:lnTo>
                    <a:pt x="911225" y="370789"/>
                  </a:lnTo>
                  <a:lnTo>
                    <a:pt x="91122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37551" y="4447463"/>
              <a:ext cx="911225" cy="1854200"/>
            </a:xfrm>
            <a:custGeom>
              <a:avLst/>
              <a:gdLst/>
              <a:ahLst/>
              <a:cxnLst/>
              <a:rect l="l" t="t" r="r" b="b"/>
              <a:pathLst>
                <a:path w="911225" h="1854200">
                  <a:moveTo>
                    <a:pt x="911225" y="1483220"/>
                  </a:moveTo>
                  <a:lnTo>
                    <a:pt x="0" y="1483220"/>
                  </a:lnTo>
                  <a:lnTo>
                    <a:pt x="0" y="1854009"/>
                  </a:lnTo>
                  <a:lnTo>
                    <a:pt x="911225" y="1854009"/>
                  </a:lnTo>
                  <a:lnTo>
                    <a:pt x="911225" y="1483220"/>
                  </a:lnTo>
                  <a:close/>
                </a:path>
                <a:path w="911225" h="1854200">
                  <a:moveTo>
                    <a:pt x="911225" y="741680"/>
                  </a:moveTo>
                  <a:lnTo>
                    <a:pt x="0" y="741680"/>
                  </a:lnTo>
                  <a:lnTo>
                    <a:pt x="0" y="1112418"/>
                  </a:lnTo>
                  <a:lnTo>
                    <a:pt x="0" y="1483207"/>
                  </a:lnTo>
                  <a:lnTo>
                    <a:pt x="911225" y="1483207"/>
                  </a:lnTo>
                  <a:lnTo>
                    <a:pt x="911225" y="1112469"/>
                  </a:lnTo>
                  <a:lnTo>
                    <a:pt x="911225" y="741680"/>
                  </a:lnTo>
                  <a:close/>
                </a:path>
                <a:path w="911225" h="1854200">
                  <a:moveTo>
                    <a:pt x="911225" y="370840"/>
                  </a:moveTo>
                  <a:lnTo>
                    <a:pt x="0" y="370840"/>
                  </a:lnTo>
                  <a:lnTo>
                    <a:pt x="0" y="741629"/>
                  </a:lnTo>
                  <a:lnTo>
                    <a:pt x="911225" y="741629"/>
                  </a:lnTo>
                  <a:lnTo>
                    <a:pt x="911225" y="370840"/>
                  </a:lnTo>
                  <a:close/>
                </a:path>
                <a:path w="911225" h="1854200">
                  <a:moveTo>
                    <a:pt x="911225" y="0"/>
                  </a:moveTo>
                  <a:lnTo>
                    <a:pt x="0" y="0"/>
                  </a:lnTo>
                  <a:lnTo>
                    <a:pt x="0" y="370789"/>
                  </a:lnTo>
                  <a:lnTo>
                    <a:pt x="911225" y="370789"/>
                  </a:lnTo>
                  <a:lnTo>
                    <a:pt x="91122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37551" y="6301473"/>
              <a:ext cx="911225" cy="370840"/>
            </a:xfrm>
            <a:custGeom>
              <a:avLst/>
              <a:gdLst/>
              <a:ahLst/>
              <a:cxnLst/>
              <a:rect l="l" t="t" r="r" b="b"/>
              <a:pathLst>
                <a:path w="911225" h="370840">
                  <a:moveTo>
                    <a:pt x="911225" y="0"/>
                  </a:moveTo>
                  <a:lnTo>
                    <a:pt x="0" y="0"/>
                  </a:lnTo>
                  <a:lnTo>
                    <a:pt x="0" y="370789"/>
                  </a:lnTo>
                  <a:lnTo>
                    <a:pt x="911225" y="370789"/>
                  </a:lnTo>
                  <a:lnTo>
                    <a:pt x="91122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31201" y="4441189"/>
              <a:ext cx="923925" cy="1866900"/>
            </a:xfrm>
            <a:custGeom>
              <a:avLst/>
              <a:gdLst/>
              <a:ahLst/>
              <a:cxnLst/>
              <a:rect l="l" t="t" r="r" b="b"/>
              <a:pathLst>
                <a:path w="923925" h="1866900">
                  <a:moveTo>
                    <a:pt x="923925" y="1853933"/>
                  </a:moveTo>
                  <a:lnTo>
                    <a:pt x="0" y="1853933"/>
                  </a:lnTo>
                  <a:lnTo>
                    <a:pt x="0" y="1866633"/>
                  </a:lnTo>
                  <a:lnTo>
                    <a:pt x="923925" y="1866633"/>
                  </a:lnTo>
                  <a:lnTo>
                    <a:pt x="923925" y="1853933"/>
                  </a:lnTo>
                  <a:close/>
                </a:path>
                <a:path w="923925" h="1866900">
                  <a:moveTo>
                    <a:pt x="923925" y="1483131"/>
                  </a:moveTo>
                  <a:lnTo>
                    <a:pt x="0" y="1483131"/>
                  </a:lnTo>
                  <a:lnTo>
                    <a:pt x="0" y="1495831"/>
                  </a:lnTo>
                  <a:lnTo>
                    <a:pt x="923925" y="1495831"/>
                  </a:lnTo>
                  <a:lnTo>
                    <a:pt x="923925" y="1483131"/>
                  </a:lnTo>
                  <a:close/>
                </a:path>
                <a:path w="923925" h="1866900">
                  <a:moveTo>
                    <a:pt x="923925" y="1112393"/>
                  </a:moveTo>
                  <a:lnTo>
                    <a:pt x="0" y="1112393"/>
                  </a:lnTo>
                  <a:lnTo>
                    <a:pt x="0" y="1125093"/>
                  </a:lnTo>
                  <a:lnTo>
                    <a:pt x="923925" y="1125093"/>
                  </a:lnTo>
                  <a:lnTo>
                    <a:pt x="923925" y="1112393"/>
                  </a:lnTo>
                  <a:close/>
                </a:path>
                <a:path w="923925" h="1866900">
                  <a:moveTo>
                    <a:pt x="923925" y="741553"/>
                  </a:moveTo>
                  <a:lnTo>
                    <a:pt x="0" y="741553"/>
                  </a:lnTo>
                  <a:lnTo>
                    <a:pt x="0" y="754253"/>
                  </a:lnTo>
                  <a:lnTo>
                    <a:pt x="923925" y="754253"/>
                  </a:lnTo>
                  <a:lnTo>
                    <a:pt x="923925" y="741553"/>
                  </a:lnTo>
                  <a:close/>
                </a:path>
                <a:path w="923925" h="1866900">
                  <a:moveTo>
                    <a:pt x="923925" y="370713"/>
                  </a:moveTo>
                  <a:lnTo>
                    <a:pt x="0" y="370713"/>
                  </a:lnTo>
                  <a:lnTo>
                    <a:pt x="0" y="383413"/>
                  </a:lnTo>
                  <a:lnTo>
                    <a:pt x="923925" y="383413"/>
                  </a:lnTo>
                  <a:lnTo>
                    <a:pt x="923925" y="370713"/>
                  </a:lnTo>
                  <a:close/>
                </a:path>
                <a:path w="923925" h="1866900">
                  <a:moveTo>
                    <a:pt x="92392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923925" y="12700"/>
                  </a:lnTo>
                  <a:lnTo>
                    <a:pt x="9239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31201" y="4070350"/>
              <a:ext cx="923925" cy="2608580"/>
            </a:xfrm>
            <a:custGeom>
              <a:avLst/>
              <a:gdLst/>
              <a:ahLst/>
              <a:cxnLst/>
              <a:rect l="l" t="t" r="r" b="b"/>
              <a:pathLst>
                <a:path w="923925" h="2608579">
                  <a:moveTo>
                    <a:pt x="6350" y="0"/>
                  </a:moveTo>
                  <a:lnTo>
                    <a:pt x="6350" y="2608262"/>
                  </a:lnTo>
                </a:path>
                <a:path w="923925" h="2608579">
                  <a:moveTo>
                    <a:pt x="917575" y="0"/>
                  </a:moveTo>
                  <a:lnTo>
                    <a:pt x="917575" y="2608262"/>
                  </a:lnTo>
                </a:path>
                <a:path w="923925" h="2608579">
                  <a:moveTo>
                    <a:pt x="0" y="6350"/>
                  </a:moveTo>
                  <a:lnTo>
                    <a:pt x="923925" y="6350"/>
                  </a:lnTo>
                </a:path>
                <a:path w="923925" h="2608579">
                  <a:moveTo>
                    <a:pt x="0" y="2601912"/>
                  </a:moveTo>
                  <a:lnTo>
                    <a:pt x="923925" y="260191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227568" y="4466335"/>
            <a:ext cx="131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27568" y="4741088"/>
            <a:ext cx="132080" cy="150876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80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35825" y="4437126"/>
            <a:ext cx="288925" cy="1871980"/>
          </a:xfrm>
          <a:custGeom>
            <a:avLst/>
            <a:gdLst/>
            <a:ahLst/>
            <a:cxnLst/>
            <a:rect l="l" t="t" r="r" b="b"/>
            <a:pathLst>
              <a:path w="288925" h="1871979">
                <a:moveTo>
                  <a:pt x="288925" y="1871599"/>
                </a:moveTo>
                <a:lnTo>
                  <a:pt x="232695" y="1869706"/>
                </a:lnTo>
                <a:lnTo>
                  <a:pt x="186753" y="1864545"/>
                </a:lnTo>
                <a:lnTo>
                  <a:pt x="155765" y="1856891"/>
                </a:lnTo>
                <a:lnTo>
                  <a:pt x="144399" y="1847519"/>
                </a:lnTo>
                <a:lnTo>
                  <a:pt x="144525" y="959866"/>
                </a:lnTo>
                <a:lnTo>
                  <a:pt x="133159" y="950469"/>
                </a:lnTo>
                <a:lnTo>
                  <a:pt x="102171" y="942800"/>
                </a:lnTo>
                <a:lnTo>
                  <a:pt x="56229" y="937631"/>
                </a:lnTo>
                <a:lnTo>
                  <a:pt x="0" y="935736"/>
                </a:lnTo>
                <a:lnTo>
                  <a:pt x="56229" y="933842"/>
                </a:lnTo>
                <a:lnTo>
                  <a:pt x="102171" y="928687"/>
                </a:lnTo>
                <a:lnTo>
                  <a:pt x="133159" y="921055"/>
                </a:lnTo>
                <a:lnTo>
                  <a:pt x="144525" y="911733"/>
                </a:lnTo>
                <a:lnTo>
                  <a:pt x="144525" y="24003"/>
                </a:lnTo>
                <a:lnTo>
                  <a:pt x="155872" y="14626"/>
                </a:lnTo>
                <a:lnTo>
                  <a:pt x="186817" y="7000"/>
                </a:lnTo>
                <a:lnTo>
                  <a:pt x="232715" y="1875"/>
                </a:lnTo>
                <a:lnTo>
                  <a:pt x="288925" y="0"/>
                </a:lnTo>
              </a:path>
            </a:pathLst>
          </a:custGeom>
          <a:ln w="25400">
            <a:solidFill>
              <a:srgbClr val="548E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35940" y="1020317"/>
            <a:ext cx="7776845" cy="344677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0"/>
              </a:spcBef>
              <a:buClr>
                <a:srgbClr val="852B34"/>
              </a:buClr>
              <a:buSzPct val="69642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Você pode atribuir </a:t>
            </a:r>
            <a:r>
              <a:rPr sz="2800" spc="-5" dirty="0">
                <a:latin typeface="Calibri"/>
                <a:cs typeface="Calibri"/>
              </a:rPr>
              <a:t>valores informados </a:t>
            </a:r>
            <a:r>
              <a:rPr sz="2800" spc="-10" dirty="0">
                <a:latin typeface="Calibri"/>
                <a:cs typeface="Calibri"/>
              </a:rPr>
              <a:t>pelo usuário  </a:t>
            </a:r>
            <a:r>
              <a:rPr sz="2800" spc="-5" dirty="0">
                <a:latin typeface="Calibri"/>
                <a:cs typeface="Calibri"/>
              </a:rPr>
              <a:t>em um vetor da </a:t>
            </a:r>
            <a:r>
              <a:rPr sz="2800" spc="-10" dirty="0">
                <a:latin typeface="Calibri"/>
                <a:cs typeface="Calibri"/>
              </a:rPr>
              <a:t>seguinte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forma:</a:t>
            </a:r>
            <a:endParaRPr sz="2800">
              <a:latin typeface="Calibri"/>
              <a:cs typeface="Calibri"/>
            </a:endParaRPr>
          </a:p>
          <a:p>
            <a:pPr marL="311150">
              <a:lnSpc>
                <a:spcPct val="100000"/>
              </a:lnSpc>
              <a:spcBef>
                <a:spcPts val="1265"/>
              </a:spcBef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2000" spc="-5" dirty="0">
                <a:latin typeface="Courier New"/>
                <a:cs typeface="Courier New"/>
              </a:rPr>
              <a:t>Main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[]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args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31115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15950">
              <a:lnSpc>
                <a:spcPct val="100000"/>
              </a:lnSpc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2000" b="1" spc="-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615950">
              <a:lnSpc>
                <a:spcPct val="100000"/>
              </a:lnSpc>
              <a:tabLst>
                <a:tab pos="2444750" algn="l"/>
              </a:tabLst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[]</a:t>
            </a:r>
            <a:r>
              <a:rPr sz="2000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dados	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new</a:t>
            </a:r>
            <a:r>
              <a:rPr sz="2000" b="1" spc="-1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000" spc="-5" dirty="0">
                <a:solidFill>
                  <a:srgbClr val="EF00EF"/>
                </a:solidFill>
                <a:latin typeface="Courier New"/>
                <a:cs typeface="Courier New"/>
              </a:rPr>
              <a:t>5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2000">
              <a:latin typeface="Courier New"/>
              <a:cs typeface="Courier New"/>
            </a:endParaRPr>
          </a:p>
          <a:p>
            <a:pPr marL="615950">
              <a:lnSpc>
                <a:spcPct val="100000"/>
              </a:lnSpc>
            </a:pPr>
            <a:r>
              <a:rPr sz="2000" spc="-5" dirty="0">
                <a:solidFill>
                  <a:srgbClr val="A6A6A6"/>
                </a:solidFill>
                <a:latin typeface="Courier New"/>
                <a:cs typeface="Courier New"/>
              </a:rPr>
              <a:t>// Leitura dos dados do vetor</a:t>
            </a:r>
            <a:endParaRPr sz="2000">
              <a:latin typeface="Courier New"/>
              <a:cs typeface="Courier New"/>
            </a:endParaRPr>
          </a:p>
          <a:p>
            <a:pPr marL="615950">
              <a:lnSpc>
                <a:spcPct val="100000"/>
              </a:lnSpc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for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latin typeface="Courier New"/>
                <a:cs typeface="Courier New"/>
              </a:rPr>
              <a:t>i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2000" dirty="0">
                <a:latin typeface="Courier New"/>
                <a:cs typeface="Courier New"/>
              </a:rPr>
              <a:t>i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2000" spc="-5" dirty="0">
                <a:solidFill>
                  <a:srgbClr val="EF00EF"/>
                </a:solidFill>
                <a:latin typeface="Courier New"/>
                <a:cs typeface="Courier New"/>
              </a:rPr>
              <a:t>5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20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++)</a:t>
            </a:r>
            <a:endParaRPr sz="2000">
              <a:latin typeface="Courier New"/>
              <a:cs typeface="Courier New"/>
            </a:endParaRPr>
          </a:p>
          <a:p>
            <a:pPr marL="920750">
              <a:lnSpc>
                <a:spcPct val="100000"/>
              </a:lnSpc>
              <a:spcBef>
                <a:spcPts val="50"/>
              </a:spcBef>
            </a:pPr>
            <a:r>
              <a:rPr sz="2000" spc="-5" dirty="0">
                <a:latin typeface="Courier New"/>
                <a:cs typeface="Courier New"/>
              </a:rPr>
              <a:t>dados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spc="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Convert.ToInt32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latin typeface="Courier New"/>
                <a:cs typeface="Courier New"/>
              </a:rPr>
              <a:t>Console.ReadLine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2000">
              <a:latin typeface="Courier New"/>
              <a:cs typeface="Courier New"/>
            </a:endParaRPr>
          </a:p>
          <a:p>
            <a:pPr marL="61595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4644" y="4440682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825" y="123570"/>
            <a:ext cx="52527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Inicialização </a:t>
            </a:r>
            <a:r>
              <a:rPr sz="4400" spc="-5" dirty="0"/>
              <a:t>de</a:t>
            </a:r>
            <a:r>
              <a:rPr sz="4400" spc="-55" dirty="0"/>
              <a:t> </a:t>
            </a:r>
            <a:r>
              <a:rPr sz="4400" spc="-15" dirty="0"/>
              <a:t>vetores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015746"/>
            <a:ext cx="8014970" cy="222059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5080" indent="-342900">
              <a:lnSpc>
                <a:spcPts val="3240"/>
              </a:lnSpc>
              <a:spcBef>
                <a:spcPts val="505"/>
              </a:spcBef>
              <a:buClr>
                <a:srgbClr val="852B34"/>
              </a:buClr>
              <a:buSzPct val="7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Outra forma de </a:t>
            </a:r>
            <a:r>
              <a:rPr sz="3000" spc="-10" dirty="0">
                <a:latin typeface="Calibri"/>
                <a:cs typeface="Calibri"/>
              </a:rPr>
              <a:t>inicializar </a:t>
            </a:r>
            <a:r>
              <a:rPr sz="3000" dirty="0">
                <a:latin typeface="Calibri"/>
                <a:cs typeface="Calibri"/>
              </a:rPr>
              <a:t>vetores com valores  constantes é </a:t>
            </a:r>
            <a:r>
              <a:rPr sz="3000" spc="-5" dirty="0">
                <a:latin typeface="Calibri"/>
                <a:cs typeface="Calibri"/>
              </a:rPr>
              <a:t>indicar valores </a:t>
            </a:r>
            <a:r>
              <a:rPr sz="3000" spc="-10" dirty="0">
                <a:latin typeface="Calibri"/>
                <a:cs typeface="Calibri"/>
              </a:rPr>
              <a:t>para </a:t>
            </a:r>
            <a:r>
              <a:rPr sz="3000" dirty="0">
                <a:latin typeface="Calibri"/>
                <a:cs typeface="Calibri"/>
              </a:rPr>
              <a:t>cada </a:t>
            </a:r>
            <a:r>
              <a:rPr sz="3000" spc="-5" dirty="0">
                <a:latin typeface="Calibri"/>
                <a:cs typeface="Calibri"/>
              </a:rPr>
              <a:t>posição </a:t>
            </a:r>
            <a:r>
              <a:rPr sz="3000" spc="-10" dirty="0">
                <a:latin typeface="Calibri"/>
                <a:cs typeface="Calibri"/>
              </a:rPr>
              <a:t>no  </a:t>
            </a:r>
            <a:r>
              <a:rPr sz="3000" spc="-5" dirty="0">
                <a:latin typeface="Calibri"/>
                <a:cs typeface="Calibri"/>
              </a:rPr>
              <a:t>momento da declaração do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vetor.</a:t>
            </a:r>
            <a:endParaRPr sz="3000">
              <a:latin typeface="Calibri"/>
              <a:cs typeface="Calibri"/>
            </a:endParaRPr>
          </a:p>
          <a:p>
            <a:pPr marL="355600" marR="835025" indent="-342900">
              <a:lnSpc>
                <a:spcPts val="3240"/>
              </a:lnSpc>
              <a:spcBef>
                <a:spcPts val="725"/>
              </a:spcBef>
              <a:buClr>
                <a:srgbClr val="852B34"/>
              </a:buClr>
              <a:buSzPct val="7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Em geral, </a:t>
            </a:r>
            <a:r>
              <a:rPr sz="3000" dirty="0">
                <a:latin typeface="Calibri"/>
                <a:cs typeface="Calibri"/>
              </a:rPr>
              <a:t>esta </a:t>
            </a:r>
            <a:r>
              <a:rPr sz="3000" spc="-5" dirty="0">
                <a:latin typeface="Calibri"/>
                <a:cs typeface="Calibri"/>
              </a:rPr>
              <a:t>alternativa só </a:t>
            </a:r>
            <a:r>
              <a:rPr sz="3000" dirty="0">
                <a:latin typeface="Calibri"/>
                <a:cs typeface="Calibri"/>
              </a:rPr>
              <a:t>é </a:t>
            </a:r>
            <a:r>
              <a:rPr sz="3000" spc="-5" dirty="0">
                <a:latin typeface="Calibri"/>
                <a:cs typeface="Calibri"/>
              </a:rPr>
              <a:t>utilizada para  vetores</a:t>
            </a:r>
            <a:r>
              <a:rPr sz="3000" spc="-10" dirty="0">
                <a:latin typeface="Calibri"/>
                <a:cs typeface="Calibri"/>
              </a:rPr>
              <a:t> pequenos.</a:t>
            </a:r>
            <a:endParaRPr sz="30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76287" y="3279838"/>
          <a:ext cx="7736203" cy="3563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1375"/>
                <a:gridCol w="2962274"/>
                <a:gridCol w="2662554"/>
              </a:tblGrid>
              <a:tr h="1223898">
                <a:tc gridSpan="2">
                  <a:txBody>
                    <a:bodyPr/>
                    <a:lstStyle/>
                    <a:p>
                      <a:pPr marL="91440" marR="1949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void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1800" spc="-3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 marR="19494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65760" marR="1949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// Declara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e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inicializa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800" spc="-6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vetor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65760" marR="194945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dados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363855">
                        <a:lnSpc>
                          <a:spcPts val="1420"/>
                        </a:lnSpc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535"/>
                        </a:lnSpc>
                        <a:spcBef>
                          <a:spcPts val="365"/>
                        </a:spcBef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void</a:t>
                      </a:r>
                      <a:r>
                        <a:rPr sz="1800" b="1" spc="-7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1535"/>
                        </a:lnSpc>
                        <a:spcBef>
                          <a:spcPts val="365"/>
                        </a:spcBef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ng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1800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9BBA58"/>
                    </a:solidFill>
                  </a:tcPr>
                </a:tc>
              </a:tr>
              <a:tr h="2085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6576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800" b="1" spc="-1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6576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dados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1800" b="1" spc="-3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6576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// Inicializa todo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o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vetor com</a:t>
                      </a:r>
                      <a:r>
                        <a:rPr sz="1800" spc="-7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zero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38810" marR="2319020" indent="-27305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</a:t>
                      </a:r>
                      <a:r>
                        <a:rPr sz="1800" spc="-8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dados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3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6449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66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342771"/>
            <a:ext cx="8298180" cy="113538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50"/>
              </a:spcBef>
            </a:pPr>
            <a:r>
              <a:rPr sz="2400" dirty="0">
                <a:latin typeface="Calibri"/>
                <a:cs typeface="Calibri"/>
              </a:rPr>
              <a:t>O </a:t>
            </a:r>
            <a:r>
              <a:rPr sz="2400" spc="-15" dirty="0">
                <a:latin typeface="Calibri"/>
                <a:cs typeface="Calibri"/>
              </a:rPr>
              <a:t>programa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35" dirty="0">
                <a:latin typeface="Calibri"/>
                <a:cs typeface="Calibri"/>
              </a:rPr>
              <a:t>seguir, </a:t>
            </a:r>
            <a:r>
              <a:rPr sz="2400" spc="-5" dirty="0">
                <a:latin typeface="Calibri"/>
                <a:cs typeface="Calibri"/>
              </a:rPr>
              <a:t>usa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10" dirty="0">
                <a:latin typeface="Calibri"/>
                <a:cs typeface="Calibri"/>
              </a:rPr>
              <a:t>comando </a:t>
            </a: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930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alibri"/>
                <a:cs typeface="Calibri"/>
              </a:rPr>
              <a:t>para </a:t>
            </a:r>
            <a:r>
              <a:rPr sz="2400" spc="-5" dirty="0">
                <a:latin typeface="Calibri"/>
                <a:cs typeface="Calibri"/>
              </a:rPr>
              <a:t>inicializar </a:t>
            </a:r>
            <a:r>
              <a:rPr sz="2400" spc="-10" dirty="0">
                <a:latin typeface="Calibri"/>
                <a:cs typeface="Calibri"/>
              </a:rPr>
              <a:t>com </a:t>
            </a:r>
            <a:r>
              <a:rPr sz="2400" spc="-20" dirty="0">
                <a:latin typeface="Calibri"/>
                <a:cs typeface="Calibri"/>
              </a:rPr>
              <a:t>zeros  </a:t>
            </a:r>
            <a:r>
              <a:rPr sz="2400" spc="-5" dirty="0">
                <a:latin typeface="Calibri"/>
                <a:cs typeface="Calibri"/>
              </a:rPr>
              <a:t>os elementos de um </a:t>
            </a:r>
            <a:r>
              <a:rPr sz="2400" spc="-20" dirty="0">
                <a:latin typeface="Calibri"/>
                <a:cs typeface="Calibri"/>
              </a:rPr>
              <a:t>array </a:t>
            </a:r>
            <a:r>
              <a:rPr sz="2400" spc="-15" dirty="0">
                <a:latin typeface="Calibri"/>
                <a:cs typeface="Calibri"/>
              </a:rPr>
              <a:t>inteiro </a:t>
            </a:r>
            <a:r>
              <a:rPr sz="2400" b="1" dirty="0">
                <a:latin typeface="Courier New"/>
                <a:cs typeface="Courier New"/>
              </a:rPr>
              <a:t>n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dirty="0">
                <a:latin typeface="Calibri"/>
                <a:cs typeface="Calibri"/>
              </a:rPr>
              <a:t>10 </a:t>
            </a:r>
            <a:r>
              <a:rPr sz="2400" spc="-5" dirty="0">
                <a:latin typeface="Calibri"/>
                <a:cs typeface="Calibri"/>
              </a:rPr>
              <a:t>elementos </a:t>
            </a:r>
            <a:r>
              <a:rPr sz="2400" dirty="0">
                <a:latin typeface="Calibri"/>
                <a:cs typeface="Calibri"/>
              </a:rPr>
              <a:t>e o imprime  </a:t>
            </a:r>
            <a:r>
              <a:rPr sz="2400" spc="-5" dirty="0">
                <a:latin typeface="Calibri"/>
                <a:cs typeface="Calibri"/>
              </a:rPr>
              <a:t>sob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forma </a:t>
            </a:r>
            <a:r>
              <a:rPr sz="2400" spc="-5" dirty="0">
                <a:latin typeface="Calibri"/>
                <a:cs typeface="Calibri"/>
              </a:rPr>
              <a:t>de uma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tabela.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762625" y="2995612"/>
            <a:ext cx="3187700" cy="2819400"/>
            <a:chOff x="5762625" y="2995612"/>
            <a:chExt cx="3187700" cy="2819400"/>
          </a:xfrm>
        </p:grpSpPr>
        <p:sp>
          <p:nvSpPr>
            <p:cNvPr id="4" name="object 4"/>
            <p:cNvSpPr/>
            <p:nvPr/>
          </p:nvSpPr>
          <p:spPr>
            <a:xfrm>
              <a:off x="5772150" y="3005137"/>
              <a:ext cx="3168650" cy="2800350"/>
            </a:xfrm>
            <a:custGeom>
              <a:avLst/>
              <a:gdLst/>
              <a:ahLst/>
              <a:cxnLst/>
              <a:rect l="l" t="t" r="r" b="b"/>
              <a:pathLst>
                <a:path w="3168650" h="2800350">
                  <a:moveTo>
                    <a:pt x="3168650" y="0"/>
                  </a:moveTo>
                  <a:lnTo>
                    <a:pt x="0" y="0"/>
                  </a:lnTo>
                  <a:lnTo>
                    <a:pt x="0" y="2800350"/>
                  </a:lnTo>
                  <a:lnTo>
                    <a:pt x="3168650" y="2800350"/>
                  </a:lnTo>
                  <a:lnTo>
                    <a:pt x="31686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72150" y="3005137"/>
              <a:ext cx="3168650" cy="2800350"/>
            </a:xfrm>
            <a:custGeom>
              <a:avLst/>
              <a:gdLst/>
              <a:ahLst/>
              <a:cxnLst/>
              <a:rect l="l" t="t" r="r" b="b"/>
              <a:pathLst>
                <a:path w="3168650" h="2800350">
                  <a:moveTo>
                    <a:pt x="0" y="2800350"/>
                  </a:moveTo>
                  <a:lnTo>
                    <a:pt x="3168650" y="2800350"/>
                  </a:lnTo>
                  <a:lnTo>
                    <a:pt x="3168650" y="0"/>
                  </a:lnTo>
                  <a:lnTo>
                    <a:pt x="0" y="0"/>
                  </a:lnTo>
                  <a:lnTo>
                    <a:pt x="0" y="2800350"/>
                  </a:lnTo>
                  <a:close/>
                </a:path>
              </a:pathLst>
            </a:custGeom>
            <a:ln w="1905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217665" y="3016123"/>
            <a:ext cx="100139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BEBEBE"/>
                </a:solidFill>
                <a:latin typeface="Courier New"/>
                <a:cs typeface="Courier New"/>
              </a:rPr>
              <a:t>E</a:t>
            </a:r>
            <a:r>
              <a:rPr sz="1600" spc="-5" dirty="0">
                <a:solidFill>
                  <a:srgbClr val="BEBEBE"/>
                </a:solidFill>
                <a:latin typeface="Courier New"/>
                <a:cs typeface="Courier New"/>
              </a:rPr>
              <a:t>l</a:t>
            </a:r>
            <a:r>
              <a:rPr sz="1600" spc="-10" dirty="0">
                <a:solidFill>
                  <a:srgbClr val="BEBEBE"/>
                </a:solidFill>
                <a:latin typeface="Courier New"/>
                <a:cs typeface="Courier New"/>
              </a:rPr>
              <a:t>e</a:t>
            </a:r>
            <a:r>
              <a:rPr sz="1600" spc="10" dirty="0">
                <a:solidFill>
                  <a:srgbClr val="BEBEBE"/>
                </a:solidFill>
                <a:latin typeface="Courier New"/>
                <a:cs typeface="Courier New"/>
              </a:rPr>
              <a:t>m</a:t>
            </a:r>
            <a:r>
              <a:rPr sz="1600" spc="-10" dirty="0">
                <a:solidFill>
                  <a:srgbClr val="BEBEBE"/>
                </a:solidFill>
                <a:latin typeface="Courier New"/>
                <a:cs typeface="Courier New"/>
              </a:rPr>
              <a:t>e</a:t>
            </a:r>
            <a:r>
              <a:rPr sz="1600" spc="-5" dirty="0">
                <a:solidFill>
                  <a:srgbClr val="BEBEBE"/>
                </a:solidFill>
                <a:latin typeface="Courier New"/>
                <a:cs typeface="Courier New"/>
              </a:rPr>
              <a:t>n</a:t>
            </a:r>
            <a:r>
              <a:rPr sz="1600" spc="-10" dirty="0">
                <a:solidFill>
                  <a:srgbClr val="BEBEBE"/>
                </a:solidFill>
                <a:latin typeface="Courier New"/>
                <a:cs typeface="Courier New"/>
              </a:rPr>
              <a:t>to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7681086" y="3016123"/>
            <a:ext cx="635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BEBEBE"/>
                </a:solidFill>
                <a:latin typeface="Courier New"/>
                <a:cs typeface="Courier New"/>
              </a:rPr>
              <a:t>Valor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113016" y="3306609"/>
          <a:ext cx="1221740" cy="2498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870"/>
                <a:gridCol w="610870"/>
              </a:tblGrid>
              <a:tr h="236726">
                <a:tc>
                  <a:txBody>
                    <a:bodyPr/>
                    <a:lstStyle/>
                    <a:p>
                      <a:pPr marL="31750">
                        <a:lnSpc>
                          <a:spcPts val="1650"/>
                        </a:lnSpc>
                      </a:pPr>
                      <a:r>
                        <a:rPr sz="1600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50"/>
                        </a:lnSpc>
                      </a:pPr>
                      <a:r>
                        <a:rPr sz="1600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05"/>
                        </a:lnSpc>
                      </a:pPr>
                      <a:r>
                        <a:rPr sz="1600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5"/>
                        </a:lnSpc>
                      </a:pPr>
                      <a:r>
                        <a:rPr sz="1600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705"/>
                        </a:lnSpc>
                      </a:pPr>
                      <a:r>
                        <a:rPr sz="1600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5"/>
                        </a:lnSpc>
                      </a:pPr>
                      <a:r>
                        <a:rPr sz="1600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44139">
                <a:tc>
                  <a:txBody>
                    <a:bodyPr/>
                    <a:lstStyle/>
                    <a:p>
                      <a:pPr marL="31750">
                        <a:lnSpc>
                          <a:spcPts val="1705"/>
                        </a:lnSpc>
                      </a:pPr>
                      <a:r>
                        <a:rPr sz="1600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5"/>
                        </a:lnSpc>
                      </a:pPr>
                      <a:r>
                        <a:rPr sz="1600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43794">
                <a:tc>
                  <a:txBody>
                    <a:bodyPr/>
                    <a:lstStyle/>
                    <a:p>
                      <a:pPr marL="31750">
                        <a:lnSpc>
                          <a:spcPts val="1705"/>
                        </a:lnSpc>
                      </a:pPr>
                      <a:r>
                        <a:rPr sz="1600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5"/>
                        </a:lnSpc>
                      </a:pPr>
                      <a:r>
                        <a:rPr sz="1600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05"/>
                        </a:lnSpc>
                      </a:pPr>
                      <a:r>
                        <a:rPr sz="1600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5"/>
                        </a:lnSpc>
                      </a:pPr>
                      <a:r>
                        <a:rPr sz="1600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05"/>
                        </a:lnSpc>
                      </a:pPr>
                      <a:r>
                        <a:rPr sz="1600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5"/>
                        </a:lnSpc>
                      </a:pPr>
                      <a:r>
                        <a:rPr sz="1600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05"/>
                        </a:lnSpc>
                      </a:pPr>
                      <a:r>
                        <a:rPr sz="1600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5"/>
                        </a:lnSpc>
                      </a:pPr>
                      <a:r>
                        <a:rPr sz="1600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43878">
                <a:tc>
                  <a:txBody>
                    <a:bodyPr/>
                    <a:lstStyle/>
                    <a:p>
                      <a:pPr marL="31750">
                        <a:lnSpc>
                          <a:spcPts val="1705"/>
                        </a:lnSpc>
                      </a:pPr>
                      <a:r>
                        <a:rPr sz="1600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5"/>
                        </a:lnSpc>
                      </a:pPr>
                      <a:r>
                        <a:rPr sz="1600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311139">
                <a:tc>
                  <a:txBody>
                    <a:bodyPr/>
                    <a:lstStyle/>
                    <a:p>
                      <a:pPr marL="31750">
                        <a:lnSpc>
                          <a:spcPts val="1705"/>
                        </a:lnSpc>
                      </a:pPr>
                      <a:r>
                        <a:rPr sz="1600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5"/>
                        </a:lnSpc>
                      </a:pPr>
                      <a:r>
                        <a:rPr sz="1600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43694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Vetores: Exemplo</a:t>
            </a:r>
            <a:r>
              <a:rPr sz="4400" spc="-75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1</a:t>
            </a:r>
            <a:endParaRPr sz="4400"/>
          </a:p>
        </p:txBody>
      </p:sp>
      <p:sp>
        <p:nvSpPr>
          <p:cNvPr id="10" name="object 10"/>
          <p:cNvSpPr txBox="1"/>
          <p:nvPr/>
        </p:nvSpPr>
        <p:spPr>
          <a:xfrm>
            <a:off x="0" y="3070161"/>
            <a:ext cx="5651500" cy="335470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600" spc="-5" dirty="0">
                <a:latin typeface="Courier New"/>
                <a:cs typeface="Courier New"/>
              </a:rPr>
              <a:t>Main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[]</a:t>
            </a:r>
            <a:r>
              <a:rPr sz="1600" spc="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args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320040">
              <a:lnSpc>
                <a:spcPts val="1800"/>
              </a:lnSpc>
            </a:pPr>
            <a:r>
              <a:rPr sz="15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500" spc="-5" dirty="0">
                <a:latin typeface="Courier New"/>
                <a:cs typeface="Courier New"/>
              </a:rPr>
              <a:t>i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5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600" spc="-5" dirty="0">
                <a:latin typeface="Courier New"/>
                <a:cs typeface="Courier New"/>
              </a:rPr>
              <a:t>n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new</a:t>
            </a:r>
            <a:r>
              <a:rPr sz="1600" b="1" spc="3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600" dirty="0">
                <a:solidFill>
                  <a:srgbClr val="EF00EF"/>
                </a:solidFill>
                <a:latin typeface="Courier New"/>
                <a:cs typeface="Courier New"/>
              </a:rPr>
              <a:t>10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160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5"/>
              </a:spcBef>
            </a:pPr>
            <a:r>
              <a:rPr sz="1500" b="1" spc="-5" dirty="0">
                <a:solidFill>
                  <a:srgbClr val="00009F"/>
                </a:solidFill>
                <a:latin typeface="Courier New"/>
                <a:cs typeface="Courier New"/>
              </a:rPr>
              <a:t>for 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500" spc="-5" dirty="0">
                <a:latin typeface="Courier New"/>
                <a:cs typeface="Courier New"/>
              </a:rPr>
              <a:t>i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5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500" spc="-5" dirty="0">
                <a:latin typeface="Courier New"/>
                <a:cs typeface="Courier New"/>
              </a:rPr>
              <a:t>i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1500" spc="-5" dirty="0">
                <a:solidFill>
                  <a:srgbClr val="EF00EF"/>
                </a:solidFill>
                <a:latin typeface="Courier New"/>
                <a:cs typeface="Courier New"/>
              </a:rPr>
              <a:t>10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5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i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++)</a:t>
            </a:r>
            <a:endParaRPr sz="150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</a:pP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</a:pPr>
            <a:r>
              <a:rPr sz="1500" spc="-5" dirty="0">
                <a:latin typeface="Courier New"/>
                <a:cs typeface="Courier New"/>
              </a:rPr>
              <a:t>n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500" spc="-5" dirty="0">
                <a:latin typeface="Courier New"/>
                <a:cs typeface="Courier New"/>
              </a:rPr>
              <a:t>i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50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</a:pP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tabLst>
                <a:tab pos="3291840" algn="l"/>
              </a:tabLst>
            </a:pPr>
            <a:r>
              <a:rPr sz="1500" spc="-5" dirty="0">
                <a:latin typeface="Courier New"/>
                <a:cs typeface="Courier New"/>
              </a:rPr>
              <a:t>Console.Write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500" spc="-5" dirty="0">
                <a:solidFill>
                  <a:srgbClr val="0000FF"/>
                </a:solidFill>
                <a:latin typeface="Courier New"/>
                <a:cs typeface="Courier New"/>
              </a:rPr>
              <a:t>"Elemento	Valor"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50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</a:pPr>
            <a:r>
              <a:rPr sz="1500" b="1" spc="-5" dirty="0">
                <a:solidFill>
                  <a:srgbClr val="00009F"/>
                </a:solidFill>
                <a:latin typeface="Courier New"/>
                <a:cs typeface="Courier New"/>
              </a:rPr>
              <a:t>for 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500" spc="-5" dirty="0">
                <a:latin typeface="Courier New"/>
                <a:cs typeface="Courier New"/>
              </a:rPr>
              <a:t>i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5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500" spc="-5" dirty="0">
                <a:latin typeface="Courier New"/>
                <a:cs typeface="Courier New"/>
              </a:rPr>
              <a:t>i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1500" spc="-5" dirty="0">
                <a:solidFill>
                  <a:srgbClr val="EF00EF"/>
                </a:solidFill>
                <a:latin typeface="Courier New"/>
                <a:cs typeface="Courier New"/>
              </a:rPr>
              <a:t>10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5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i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++)</a:t>
            </a:r>
            <a:endParaRPr sz="150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</a:pP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</a:pPr>
            <a:r>
              <a:rPr sz="1500" spc="-5" dirty="0">
                <a:latin typeface="Courier New"/>
                <a:cs typeface="Courier New"/>
              </a:rPr>
              <a:t>Console.Write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500" spc="-5" dirty="0">
                <a:solidFill>
                  <a:srgbClr val="0000FF"/>
                </a:solidFill>
                <a:latin typeface="Courier New"/>
                <a:cs typeface="Courier New"/>
              </a:rPr>
              <a:t>"{0,8}{1,8}\n"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500" dirty="0">
                <a:latin typeface="Courier New"/>
                <a:cs typeface="Courier New"/>
              </a:rPr>
              <a:t>i </a:t>
            </a: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5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n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500" spc="-5" dirty="0">
                <a:latin typeface="Courier New"/>
                <a:cs typeface="Courier New"/>
              </a:rPr>
              <a:t>i</a:t>
            </a:r>
            <a:r>
              <a:rPr sz="1500" spc="-5" dirty="0">
                <a:solidFill>
                  <a:srgbClr val="FF0000"/>
                </a:solidFill>
                <a:latin typeface="Courier New"/>
                <a:cs typeface="Courier New"/>
              </a:rPr>
              <a:t>]);</a:t>
            </a:r>
            <a:endParaRPr sz="150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</a:pP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40"/>
              </a:spcBef>
            </a:pPr>
            <a:r>
              <a:rPr sz="15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71661" y="6446122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3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4669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4D4D4D"/>
                </a:solidFill>
              </a:rPr>
              <a:t>Programa </a:t>
            </a:r>
            <a:r>
              <a:rPr sz="4000" spc="-10" dirty="0">
                <a:solidFill>
                  <a:srgbClr val="4D4D4D"/>
                </a:solidFill>
              </a:rPr>
              <a:t>sem</a:t>
            </a:r>
            <a:r>
              <a:rPr sz="4000" spc="-20" dirty="0">
                <a:solidFill>
                  <a:srgbClr val="4D4D4D"/>
                </a:solidFill>
              </a:rPr>
              <a:t> </a:t>
            </a:r>
            <a:r>
              <a:rPr sz="4000" spc="-5" dirty="0">
                <a:solidFill>
                  <a:srgbClr val="4D4D4D"/>
                </a:solidFill>
              </a:rPr>
              <a:t>vetores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8540" y="1050417"/>
            <a:ext cx="757047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10" dirty="0">
                <a:latin typeface="Calibri"/>
                <a:cs typeface="Calibri"/>
              </a:rPr>
              <a:t>Programa que </a:t>
            </a:r>
            <a:r>
              <a:rPr sz="2800" spc="-5" dirty="0">
                <a:latin typeface="Calibri"/>
                <a:cs typeface="Calibri"/>
              </a:rPr>
              <a:t>lê as </a:t>
            </a:r>
            <a:r>
              <a:rPr sz="2800" spc="-10" dirty="0">
                <a:latin typeface="Calibri"/>
                <a:cs typeface="Calibri"/>
              </a:rPr>
              <a:t>notas </a:t>
            </a:r>
            <a:r>
              <a:rPr sz="2800" spc="-5" dirty="0">
                <a:latin typeface="Calibri"/>
                <a:cs typeface="Calibri"/>
              </a:rPr>
              <a:t>de 4 </a:t>
            </a:r>
            <a:r>
              <a:rPr sz="2800" spc="-10" dirty="0">
                <a:latin typeface="Calibri"/>
                <a:cs typeface="Calibri"/>
              </a:rPr>
              <a:t>alunos </a:t>
            </a:r>
            <a:r>
              <a:rPr sz="2800" spc="-5" dirty="0">
                <a:latin typeface="Calibri"/>
                <a:cs typeface="Calibri"/>
              </a:rPr>
              <a:t>e calcula a </a:t>
            </a:r>
            <a:r>
              <a:rPr sz="2800" spc="-10" dirty="0">
                <a:latin typeface="Calibri"/>
                <a:cs typeface="Calibri"/>
              </a:rPr>
              <a:t>sua  </a:t>
            </a:r>
            <a:r>
              <a:rPr sz="2800" spc="-5" dirty="0">
                <a:latin typeface="Calibri"/>
                <a:cs typeface="Calibri"/>
              </a:rPr>
              <a:t>média.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162" y="1839912"/>
          <a:ext cx="9322433" cy="4402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77255"/>
                <a:gridCol w="1210944"/>
                <a:gridCol w="2134234"/>
              </a:tblGrid>
              <a:tr h="4317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solidFill>
                            <a:srgbClr val="131300"/>
                          </a:solidFill>
                          <a:latin typeface="Arial"/>
                          <a:cs typeface="Arial"/>
                        </a:rPr>
                        <a:t>Assuma que </a:t>
                      </a:r>
                      <a:r>
                        <a:rPr sz="2400" dirty="0">
                          <a:solidFill>
                            <a:srgbClr val="131300"/>
                          </a:solidFill>
                          <a:latin typeface="Arial"/>
                          <a:cs typeface="Arial"/>
                        </a:rPr>
                        <a:t>seja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BFA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87648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void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6576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800" b="1" spc="-2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6576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nota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media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soma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6576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800" spc="-10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6576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38175">
                        <a:lnSpc>
                          <a:spcPts val="141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uma</a:t>
                      </a:r>
                      <a:r>
                        <a:rPr sz="1800" spc="-3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nota:"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 marR="139700">
                        <a:lnSpc>
                          <a:spcPts val="2665"/>
                        </a:lnSpc>
                      </a:pPr>
                      <a:r>
                        <a:rPr sz="2400" spc="-5" dirty="0">
                          <a:solidFill>
                            <a:srgbClr val="131300"/>
                          </a:solidFill>
                          <a:latin typeface="Arial"/>
                          <a:cs typeface="Arial"/>
                        </a:rPr>
                        <a:t>nec</a:t>
                      </a:r>
                      <a:r>
                        <a:rPr sz="2400" spc="-10" dirty="0">
                          <a:solidFill>
                            <a:srgbClr val="1313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400" dirty="0">
                          <a:solidFill>
                            <a:srgbClr val="131300"/>
                          </a:solidFill>
                          <a:latin typeface="Arial"/>
                          <a:cs typeface="Arial"/>
                        </a:rPr>
                        <a:t>ss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131300"/>
                          </a:solidFill>
                          <a:latin typeface="Arial"/>
                          <a:cs typeface="Arial"/>
                        </a:rPr>
                        <a:t>no </a:t>
                      </a:r>
                      <a:r>
                        <a:rPr sz="2400" dirty="0">
                          <a:solidFill>
                            <a:srgbClr val="131300"/>
                          </a:solidFill>
                          <a:latin typeface="Arial"/>
                          <a:cs typeface="Arial"/>
                        </a:rPr>
                        <a:t>fina  o </a:t>
                      </a:r>
                      <a:r>
                        <a:rPr sz="2400" spc="-5" dirty="0">
                          <a:solidFill>
                            <a:srgbClr val="131300"/>
                          </a:solidFill>
                          <a:latin typeface="Arial"/>
                          <a:cs typeface="Arial"/>
                        </a:rPr>
                        <a:t>núme  acima  </a:t>
                      </a:r>
                      <a:r>
                        <a:rPr sz="2400" dirty="0">
                          <a:solidFill>
                            <a:srgbClr val="131300"/>
                          </a:solidFill>
                          <a:latin typeface="Arial"/>
                          <a:cs typeface="Arial"/>
                        </a:rPr>
                        <a:t>ca</a:t>
                      </a:r>
                      <a:r>
                        <a:rPr sz="2400" spc="-10" dirty="0">
                          <a:solidFill>
                            <a:srgbClr val="1313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2400" dirty="0">
                          <a:solidFill>
                            <a:srgbClr val="131300"/>
                          </a:solidFill>
                          <a:latin typeface="Arial"/>
                          <a:cs typeface="Arial"/>
                        </a:rPr>
                        <a:t>cu</a:t>
                      </a:r>
                      <a:r>
                        <a:rPr sz="2400" spc="-10" dirty="0">
                          <a:solidFill>
                            <a:srgbClr val="1313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2400" spc="-5" dirty="0">
                          <a:solidFill>
                            <a:srgbClr val="131300"/>
                          </a:solidFill>
                          <a:latin typeface="Arial"/>
                          <a:cs typeface="Arial"/>
                        </a:rPr>
                        <a:t>ad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BFAF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2665"/>
                        </a:lnSpc>
                      </a:pPr>
                      <a:r>
                        <a:rPr sz="2400" dirty="0">
                          <a:solidFill>
                            <a:srgbClr val="131300"/>
                          </a:solidFill>
                          <a:latin typeface="Arial"/>
                          <a:cs typeface="Arial"/>
                        </a:rPr>
                        <a:t>ário </a:t>
                      </a:r>
                      <a:r>
                        <a:rPr sz="2400" spc="-20" dirty="0">
                          <a:solidFill>
                            <a:srgbClr val="131300"/>
                          </a:solidFill>
                          <a:latin typeface="Arial"/>
                          <a:cs typeface="Arial"/>
                        </a:rPr>
                        <a:t>imprimir,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44780" marR="116205" indent="-10160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131300"/>
                          </a:solidFill>
                          <a:latin typeface="Arial"/>
                          <a:cs typeface="Arial"/>
                        </a:rPr>
                        <a:t>l </a:t>
                      </a:r>
                      <a:r>
                        <a:rPr sz="2400" spc="-5" dirty="0">
                          <a:solidFill>
                            <a:srgbClr val="131300"/>
                          </a:solidFill>
                          <a:latin typeface="Arial"/>
                          <a:cs typeface="Arial"/>
                        </a:rPr>
                        <a:t>do</a:t>
                      </a:r>
                      <a:r>
                        <a:rPr sz="2400" spc="-90" dirty="0">
                          <a:solidFill>
                            <a:srgbClr val="131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solidFill>
                            <a:srgbClr val="131300"/>
                          </a:solidFill>
                          <a:latin typeface="Arial"/>
                          <a:cs typeface="Arial"/>
                        </a:rPr>
                        <a:t>programa,  </a:t>
                      </a:r>
                      <a:r>
                        <a:rPr sz="2400" dirty="0">
                          <a:solidFill>
                            <a:srgbClr val="131300"/>
                          </a:solidFill>
                          <a:latin typeface="Arial"/>
                          <a:cs typeface="Arial"/>
                        </a:rPr>
                        <a:t>ro </a:t>
                      </a:r>
                      <a:r>
                        <a:rPr sz="2400" spc="-5" dirty="0">
                          <a:solidFill>
                            <a:srgbClr val="131300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2400" spc="-30" dirty="0">
                          <a:solidFill>
                            <a:srgbClr val="131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solidFill>
                            <a:srgbClr val="131300"/>
                          </a:solidFill>
                          <a:latin typeface="Arial"/>
                          <a:cs typeface="Arial"/>
                        </a:rPr>
                        <a:t>notas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45110" marR="844550" indent="-21844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131300"/>
                          </a:solidFill>
                          <a:latin typeface="Arial"/>
                          <a:cs typeface="Arial"/>
                        </a:rPr>
                        <a:t>da</a:t>
                      </a:r>
                      <a:r>
                        <a:rPr sz="2400" spc="-100" dirty="0">
                          <a:solidFill>
                            <a:srgbClr val="131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131300"/>
                          </a:solidFill>
                          <a:latin typeface="Arial"/>
                          <a:cs typeface="Arial"/>
                        </a:rPr>
                        <a:t>média  </a:t>
                      </a:r>
                      <a:r>
                        <a:rPr sz="2400" spc="-5" dirty="0">
                          <a:solidFill>
                            <a:srgbClr val="131300"/>
                          </a:solidFill>
                          <a:latin typeface="Arial"/>
                          <a:cs typeface="Arial"/>
                        </a:rPr>
                        <a:t>a.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BFAF8"/>
                    </a:solidFill>
                  </a:tcPr>
                </a:tc>
              </a:tr>
              <a:tr h="2093912">
                <a:tc gridSpan="2">
                  <a:txBody>
                    <a:bodyPr/>
                    <a:lstStyle/>
                    <a:p>
                      <a:pPr marL="638175" marR="53530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nota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Convert.ToDouble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 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soma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+=</a:t>
                      </a:r>
                      <a:r>
                        <a:rPr sz="1800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nota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65760" marR="2406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65760" marR="189992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soma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 </a:t>
                      </a:r>
                      <a:r>
                        <a:rPr sz="18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"Media </a:t>
                      </a:r>
                      <a:r>
                        <a:rPr sz="18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spc="-1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media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R="2406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91440" marR="24066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819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24916" y="1142237"/>
            <a:ext cx="77006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O </a:t>
            </a:r>
            <a:r>
              <a:rPr sz="2200" spc="-15" dirty="0">
                <a:latin typeface="Calibri"/>
                <a:cs typeface="Calibri"/>
              </a:rPr>
              <a:t>programa abaixo </a:t>
            </a:r>
            <a:r>
              <a:rPr sz="2200" spc="-10" dirty="0">
                <a:latin typeface="Calibri"/>
                <a:cs typeface="Calibri"/>
              </a:rPr>
              <a:t>inicializa </a:t>
            </a:r>
            <a:r>
              <a:rPr sz="2200" spc="-5" dirty="0">
                <a:latin typeface="Calibri"/>
                <a:cs typeface="Calibri"/>
              </a:rPr>
              <a:t>os </a:t>
            </a:r>
            <a:r>
              <a:rPr sz="2200" spc="-15" dirty="0">
                <a:latin typeface="Calibri"/>
                <a:cs typeface="Calibri"/>
              </a:rPr>
              <a:t>dez </a:t>
            </a:r>
            <a:r>
              <a:rPr sz="2200" spc="-10" dirty="0">
                <a:latin typeface="Calibri"/>
                <a:cs typeface="Calibri"/>
              </a:rPr>
              <a:t>elementos </a:t>
            </a:r>
            <a:r>
              <a:rPr sz="2200" spc="-5" dirty="0">
                <a:latin typeface="Calibri"/>
                <a:cs typeface="Calibri"/>
              </a:rPr>
              <a:t>de </a:t>
            </a:r>
            <a:r>
              <a:rPr sz="2200" spc="-10" dirty="0">
                <a:latin typeface="Calibri"/>
                <a:cs typeface="Calibri"/>
              </a:rPr>
              <a:t>um </a:t>
            </a:r>
            <a:r>
              <a:rPr sz="2200" spc="-20" dirty="0">
                <a:latin typeface="Calibri"/>
                <a:cs typeface="Calibri"/>
              </a:rPr>
              <a:t>array </a:t>
            </a:r>
            <a:r>
              <a:rPr sz="2200" b="1" spc="-5" dirty="0">
                <a:latin typeface="Calibri"/>
                <a:cs typeface="Calibri"/>
              </a:rPr>
              <a:t>s </a:t>
            </a:r>
            <a:r>
              <a:rPr sz="2200" spc="-15" dirty="0">
                <a:latin typeface="Calibri"/>
                <a:cs typeface="Calibri"/>
              </a:rPr>
              <a:t>com </a:t>
            </a:r>
            <a:r>
              <a:rPr sz="2200" spc="-5" dirty="0">
                <a:latin typeface="Calibri"/>
                <a:cs typeface="Calibri"/>
              </a:rPr>
              <a:t>os  </a:t>
            </a:r>
            <a:r>
              <a:rPr sz="2200" spc="-10" dirty="0">
                <a:latin typeface="Calibri"/>
                <a:cs typeface="Calibri"/>
              </a:rPr>
              <a:t>valores: </a:t>
            </a:r>
            <a:r>
              <a:rPr sz="2200" spc="-5" dirty="0">
                <a:latin typeface="Calibri"/>
                <a:cs typeface="Calibri"/>
              </a:rPr>
              <a:t>2, 4, 6, ..., 20 e imprime o </a:t>
            </a:r>
            <a:r>
              <a:rPr sz="2200" spc="-20" dirty="0">
                <a:latin typeface="Calibri"/>
                <a:cs typeface="Calibri"/>
              </a:rPr>
              <a:t>vetor </a:t>
            </a:r>
            <a:r>
              <a:rPr sz="2200" spc="-5" dirty="0">
                <a:latin typeface="Calibri"/>
                <a:cs typeface="Calibri"/>
              </a:rPr>
              <a:t>em </a:t>
            </a:r>
            <a:r>
              <a:rPr sz="2200" spc="-10" dirty="0">
                <a:latin typeface="Calibri"/>
                <a:cs typeface="Calibri"/>
              </a:rPr>
              <a:t>um </a:t>
            </a:r>
            <a:r>
              <a:rPr sz="2200" spc="-20" dirty="0">
                <a:latin typeface="Calibri"/>
                <a:cs typeface="Calibri"/>
              </a:rPr>
              <a:t>formato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1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tabela.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43694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Vetores: Exemplo</a:t>
            </a:r>
            <a:r>
              <a:rPr sz="4400" spc="-75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2</a:t>
            </a:r>
            <a:endParaRPr sz="4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6062" y="2482850"/>
          <a:ext cx="8689340" cy="3786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/>
                <a:gridCol w="5247005"/>
                <a:gridCol w="340995"/>
                <a:gridCol w="1366520"/>
                <a:gridCol w="1460500"/>
              </a:tblGrid>
              <a:tr h="24758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A6A6A6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57834">
                        <a:lnSpc>
                          <a:spcPts val="1670"/>
                        </a:lnSpc>
                        <a:spcBef>
                          <a:spcPts val="180"/>
                        </a:spcBef>
                      </a:pPr>
                      <a:r>
                        <a:rPr sz="1600" spc="-5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Elemento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A6A6A6"/>
                      </a:solidFill>
                      <a:prstDash val="solid"/>
                    </a:lnL>
                    <a:lnT w="19050">
                      <a:solidFill>
                        <a:srgbClr val="A6A6A6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ts val="1670"/>
                        </a:lnSpc>
                        <a:spcBef>
                          <a:spcPts val="180"/>
                        </a:spcBef>
                      </a:pPr>
                      <a:r>
                        <a:rPr sz="1600" spc="-5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Valor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</a:tr>
              <a:tr h="2552763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009F00"/>
                          </a:solidFill>
                          <a:latin typeface="Courier New"/>
                          <a:cs typeface="Courier New"/>
                        </a:rPr>
                        <a:t>const </a:t>
                      </a:r>
                      <a:r>
                        <a:rPr sz="1600" dirty="0">
                          <a:solidFill>
                            <a:srgbClr val="009F00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spc="-5" dirty="0">
                          <a:solidFill>
                            <a:srgbClr val="009F00"/>
                          </a:solidFill>
                          <a:latin typeface="Courier New"/>
                          <a:cs typeface="Courier New"/>
                        </a:rPr>
                        <a:t>TAMANHO =</a:t>
                      </a:r>
                      <a:r>
                        <a:rPr sz="1600" spc="5" dirty="0">
                          <a:solidFill>
                            <a:srgbClr val="009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10" dirty="0">
                          <a:solidFill>
                            <a:srgbClr val="009F00"/>
                          </a:solidFill>
                          <a:latin typeface="Courier New"/>
                          <a:cs typeface="Courier New"/>
                        </a:rPr>
                        <a:t>10;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void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1600" spc="3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1600" b="1" spc="3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TAMANHO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TAMANHO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600" spc="4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spc="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ct val="100000"/>
                        </a:lnSpc>
                        <a:tabLst>
                          <a:tab pos="3509645" algn="l"/>
                        </a:tabLst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"Elemento	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Valor\n"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0574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205740" algn="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205740" algn="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205740" algn="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205740" algn="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205740" algn="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205740" algn="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20574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205740" algn="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205740" algn="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2992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629920" algn="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629920" algn="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629920" algn="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629285" algn="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629285" algn="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629285" algn="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14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62928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16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629285" algn="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18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629285" algn="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R w="19050">
                      <a:solidFill>
                        <a:srgbClr val="A6A6A6"/>
                      </a:solidFill>
                      <a:prstDash val="solid"/>
                    </a:lnR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9858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&lt;=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TAMANHO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 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600" spc="3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0480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"{0,8}{1,8}\n"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3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6954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24916" y="1102614"/>
            <a:ext cx="726884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Calibri"/>
                <a:cs typeface="Calibri"/>
              </a:rPr>
              <a:t>O </a:t>
            </a:r>
            <a:r>
              <a:rPr sz="2400" spc="-15" dirty="0">
                <a:latin typeface="Calibri"/>
                <a:cs typeface="Calibri"/>
              </a:rPr>
              <a:t>programa </a:t>
            </a:r>
            <a:r>
              <a:rPr sz="2400" spc="-10" dirty="0">
                <a:latin typeface="Calibri"/>
                <a:cs typeface="Calibri"/>
              </a:rPr>
              <a:t>abaixo </a:t>
            </a:r>
            <a:r>
              <a:rPr sz="2400" dirty="0">
                <a:latin typeface="Calibri"/>
                <a:cs typeface="Calibri"/>
              </a:rPr>
              <a:t>cria </a:t>
            </a:r>
            <a:r>
              <a:rPr sz="2400" spc="-5" dirty="0">
                <a:latin typeface="Calibri"/>
                <a:cs typeface="Calibri"/>
              </a:rPr>
              <a:t>um </a:t>
            </a:r>
            <a:r>
              <a:rPr sz="2400" spc="-15" dirty="0">
                <a:latin typeface="Calibri"/>
                <a:cs typeface="Calibri"/>
              </a:rPr>
              <a:t>vetor </a:t>
            </a:r>
            <a:r>
              <a:rPr sz="2400" spc="-10" dirty="0">
                <a:latin typeface="Calibri"/>
                <a:cs typeface="Calibri"/>
              </a:rPr>
              <a:t>com </a:t>
            </a:r>
            <a:r>
              <a:rPr sz="2400" spc="-5" dirty="0">
                <a:latin typeface="Calibri"/>
                <a:cs typeface="Calibri"/>
              </a:rPr>
              <a:t>um </a:t>
            </a:r>
            <a:r>
              <a:rPr sz="2400" spc="-10" dirty="0">
                <a:latin typeface="Calibri"/>
                <a:cs typeface="Calibri"/>
              </a:rPr>
              <a:t>valor máximo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  tamanho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10" dirty="0">
                <a:latin typeface="Calibri"/>
                <a:cs typeface="Calibri"/>
              </a:rPr>
              <a:t>utiliza </a:t>
            </a:r>
            <a:r>
              <a:rPr sz="2400" spc="-5" dirty="0">
                <a:latin typeface="Calibri"/>
                <a:cs typeface="Calibri"/>
              </a:rPr>
              <a:t>apenas uma </a:t>
            </a:r>
            <a:r>
              <a:rPr sz="2400" spc="-10" dirty="0">
                <a:latin typeface="Calibri"/>
                <a:cs typeface="Calibri"/>
              </a:rPr>
              <a:t>parte </a:t>
            </a:r>
            <a:r>
              <a:rPr sz="2400" spc="-5" dirty="0">
                <a:latin typeface="Calibri"/>
                <a:cs typeface="Calibri"/>
              </a:rPr>
              <a:t>das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posições.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9062" y="1839912"/>
          <a:ext cx="8362314" cy="48936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0750"/>
                <a:gridCol w="2047239"/>
                <a:gridCol w="1584325"/>
              </a:tblGrid>
              <a:tr h="2808351">
                <a:tc gridSpan="2">
                  <a:txBody>
                    <a:bodyPr/>
                    <a:lstStyle/>
                    <a:p>
                      <a:pPr marL="91440" marR="1676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solidFill>
                            <a:srgbClr val="009F00"/>
                          </a:solidFill>
                          <a:latin typeface="Courier New"/>
                          <a:cs typeface="Courier New"/>
                        </a:rPr>
                        <a:t>const int MAX_ALUNOS =</a:t>
                      </a:r>
                      <a:r>
                        <a:rPr sz="1600" spc="10" dirty="0">
                          <a:solidFill>
                            <a:srgbClr val="009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9F00"/>
                          </a:solidFill>
                          <a:latin typeface="Courier New"/>
                          <a:cs typeface="Courier New"/>
                        </a:rPr>
                        <a:t>100;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1440" marR="16764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void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1600" spc="4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1440" marR="16764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 marR="16764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numAlunos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 marR="15481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notas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new 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MAX_ALUNOS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 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"Número de alunos:</a:t>
                      </a:r>
                      <a:r>
                        <a:rPr sz="1600" spc="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spc="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 marR="16764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numAlunos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Convert.ToInt32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 marR="16764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numAlunos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600" spc="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 marR="16764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 marR="16764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"Nota do {0}. aluno:</a:t>
                      </a:r>
                      <a:r>
                        <a:rPr sz="1600" spc="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60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579120" marR="16764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notas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=</a:t>
                      </a:r>
                      <a:r>
                        <a:rPr sz="1600" spc="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Convert.ToDouble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731774">
                <a:tc>
                  <a:txBody>
                    <a:bodyPr/>
                    <a:lstStyle/>
                    <a:p>
                      <a:pPr marL="335280">
                        <a:lnSpc>
                          <a:spcPts val="1250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"Fim da</a:t>
                      </a:r>
                      <a:r>
                        <a:rPr sz="1600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leitura"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algn="just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spc="-5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Número de alunos  Nota do 1. aluno  Nota do 2.</a:t>
                      </a:r>
                      <a:r>
                        <a:rPr sz="1600" spc="-60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aluno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A6A6A6"/>
                      </a:solidFill>
                      <a:prstDash val="solid"/>
                    </a:lnL>
                    <a:lnT w="19050">
                      <a:solidFill>
                        <a:srgbClr val="A6A6A6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spc="-5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600" spc="-95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600" spc="-95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170180">
                        <a:lnSpc>
                          <a:spcPts val="1635"/>
                        </a:lnSpc>
                      </a:pPr>
                      <a:r>
                        <a:rPr sz="1600" spc="-5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600" spc="-95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</a:tr>
              <a:tr h="1330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5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Nota do 3. aluno:</a:t>
                      </a:r>
                      <a:r>
                        <a:rPr sz="1600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 10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Nota do 4. aluno:</a:t>
                      </a:r>
                      <a:r>
                        <a:rPr sz="1600" spc="-50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Nota do 5. aluno:</a:t>
                      </a:r>
                      <a:r>
                        <a:rPr sz="1600" spc="-50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Fim da leitura das</a:t>
                      </a:r>
                      <a:r>
                        <a:rPr sz="1600" spc="-10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BEBEBE"/>
                          </a:solidFill>
                          <a:latin typeface="Courier New"/>
                          <a:cs typeface="Courier New"/>
                        </a:rPr>
                        <a:t>notas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43694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Vetores: Exemplo</a:t>
            </a:r>
            <a:r>
              <a:rPr sz="4400" spc="-75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3</a:t>
            </a:r>
            <a:endParaRPr sz="4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4916" y="884935"/>
            <a:ext cx="752475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Calibri"/>
                <a:cs typeface="Calibri"/>
              </a:rPr>
              <a:t>O </a:t>
            </a:r>
            <a:r>
              <a:rPr sz="2400" spc="-15" dirty="0">
                <a:latin typeface="Calibri"/>
                <a:cs typeface="Calibri"/>
              </a:rPr>
              <a:t>programa </a:t>
            </a:r>
            <a:r>
              <a:rPr sz="2400" spc="-10" dirty="0">
                <a:latin typeface="Calibri"/>
                <a:cs typeface="Calibri"/>
              </a:rPr>
              <a:t>abaixo </a:t>
            </a:r>
            <a:r>
              <a:rPr sz="2400" dirty="0">
                <a:latin typeface="Calibri"/>
                <a:cs typeface="Calibri"/>
              </a:rPr>
              <a:t>cria </a:t>
            </a:r>
            <a:r>
              <a:rPr sz="2400" spc="-5" dirty="0">
                <a:latin typeface="Calibri"/>
                <a:cs typeface="Calibri"/>
              </a:rPr>
              <a:t>um </a:t>
            </a:r>
            <a:r>
              <a:rPr sz="2400" spc="-15" dirty="0">
                <a:latin typeface="Calibri"/>
                <a:cs typeface="Calibri"/>
              </a:rPr>
              <a:t>vetor </a:t>
            </a:r>
            <a:r>
              <a:rPr sz="2400" spc="-10" dirty="0">
                <a:latin typeface="Calibri"/>
                <a:cs typeface="Calibri"/>
              </a:rPr>
              <a:t>onde </a:t>
            </a:r>
            <a:r>
              <a:rPr sz="2400" spc="-5" dirty="0">
                <a:latin typeface="Calibri"/>
                <a:cs typeface="Calibri"/>
              </a:rPr>
              <a:t>cada </a:t>
            </a:r>
            <a:r>
              <a:rPr sz="2400" spc="-10" dirty="0">
                <a:latin typeface="Calibri"/>
                <a:cs typeface="Calibri"/>
              </a:rPr>
              <a:t>posição </a:t>
            </a:r>
            <a:r>
              <a:rPr sz="2400" spc="-25" dirty="0">
                <a:latin typeface="Calibri"/>
                <a:cs typeface="Calibri"/>
              </a:rPr>
              <a:t>exerce </a:t>
            </a:r>
            <a:r>
              <a:rPr sz="2400" dirty="0">
                <a:latin typeface="Calibri"/>
                <a:cs typeface="Calibri"/>
              </a:rPr>
              <a:t>a  </a:t>
            </a:r>
            <a:r>
              <a:rPr sz="2400" spc="-10" dirty="0">
                <a:latin typeface="Calibri"/>
                <a:cs typeface="Calibri"/>
              </a:rPr>
              <a:t>função </a:t>
            </a:r>
            <a:r>
              <a:rPr sz="2400" spc="-5" dirty="0">
                <a:latin typeface="Calibri"/>
                <a:cs typeface="Calibri"/>
              </a:rPr>
              <a:t>de um </a:t>
            </a:r>
            <a:r>
              <a:rPr sz="2400" spc="-40" dirty="0">
                <a:latin typeface="Calibri"/>
                <a:cs typeface="Calibri"/>
              </a:rPr>
              <a:t>contador.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859526" y="1474850"/>
            <a:ext cx="3259454" cy="4051300"/>
            <a:chOff x="5859526" y="1474850"/>
            <a:chExt cx="3259454" cy="4051300"/>
          </a:xfrm>
        </p:grpSpPr>
        <p:sp>
          <p:nvSpPr>
            <p:cNvPr id="4" name="object 4"/>
            <p:cNvSpPr/>
            <p:nvPr/>
          </p:nvSpPr>
          <p:spPr>
            <a:xfrm>
              <a:off x="5869051" y="1484375"/>
              <a:ext cx="3240405" cy="4032250"/>
            </a:xfrm>
            <a:custGeom>
              <a:avLst/>
              <a:gdLst/>
              <a:ahLst/>
              <a:cxnLst/>
              <a:rect l="l" t="t" r="r" b="b"/>
              <a:pathLst>
                <a:path w="3240404" h="4032250">
                  <a:moveTo>
                    <a:pt x="3240024" y="0"/>
                  </a:moveTo>
                  <a:lnTo>
                    <a:pt x="0" y="0"/>
                  </a:lnTo>
                  <a:lnTo>
                    <a:pt x="0" y="4032250"/>
                  </a:lnTo>
                  <a:lnTo>
                    <a:pt x="3240024" y="4032250"/>
                  </a:lnTo>
                  <a:lnTo>
                    <a:pt x="32400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69051" y="1484375"/>
              <a:ext cx="3240405" cy="4032250"/>
            </a:xfrm>
            <a:custGeom>
              <a:avLst/>
              <a:gdLst/>
              <a:ahLst/>
              <a:cxnLst/>
              <a:rect l="l" t="t" r="r" b="b"/>
              <a:pathLst>
                <a:path w="3240404" h="4032250">
                  <a:moveTo>
                    <a:pt x="0" y="4032250"/>
                  </a:moveTo>
                  <a:lnTo>
                    <a:pt x="3240024" y="4032250"/>
                  </a:lnTo>
                  <a:lnTo>
                    <a:pt x="3240024" y="0"/>
                  </a:lnTo>
                  <a:lnTo>
                    <a:pt x="0" y="0"/>
                  </a:lnTo>
                  <a:lnTo>
                    <a:pt x="0" y="4032250"/>
                  </a:lnTo>
                  <a:close/>
                </a:path>
              </a:pathLst>
            </a:custGeom>
            <a:ln w="1905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948553" y="1494790"/>
            <a:ext cx="27120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BEBEBE"/>
                </a:solidFill>
                <a:latin typeface="Courier New"/>
                <a:cs typeface="Courier New"/>
              </a:rPr>
              <a:t>Entre com o 1o voto: 3  Entre com o 2o voto:</a:t>
            </a:r>
            <a:r>
              <a:rPr sz="1600" spc="-15" dirty="0">
                <a:solidFill>
                  <a:srgbClr val="BEBEBE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BEBEBE"/>
                </a:solidFill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48553" y="1982469"/>
            <a:ext cx="2835275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7000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BEBEBE"/>
                </a:solidFill>
                <a:latin typeface="Courier New"/>
                <a:cs typeface="Courier New"/>
              </a:rPr>
              <a:t>Entre com o 3o voto: 1  Entre com o 4o voto: 2  Entre com o 5o voto:</a:t>
            </a:r>
            <a:r>
              <a:rPr sz="1600" spc="-10" dirty="0">
                <a:solidFill>
                  <a:srgbClr val="BEBEBE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BEBEBE"/>
                </a:solidFill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BEBEBE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12700" marR="5080" algn="just">
              <a:lnSpc>
                <a:spcPct val="100000"/>
              </a:lnSpc>
            </a:pPr>
            <a:r>
              <a:rPr sz="1600" spc="-5" dirty="0">
                <a:solidFill>
                  <a:srgbClr val="BEBEBE"/>
                </a:solidFill>
                <a:latin typeface="Courier New"/>
                <a:cs typeface="Courier New"/>
              </a:rPr>
              <a:t>Entre com o 22o voto: 4  Entre com o 23o voto: 0  Entre </a:t>
            </a:r>
            <a:r>
              <a:rPr sz="1600" dirty="0">
                <a:solidFill>
                  <a:srgbClr val="BEBEBE"/>
                </a:solidFill>
                <a:latin typeface="Courier New"/>
                <a:cs typeface="Courier New"/>
              </a:rPr>
              <a:t>com </a:t>
            </a:r>
            <a:r>
              <a:rPr sz="1600" spc="-5" dirty="0">
                <a:solidFill>
                  <a:srgbClr val="BEBEBE"/>
                </a:solidFill>
                <a:latin typeface="Courier New"/>
                <a:cs typeface="Courier New"/>
              </a:rPr>
              <a:t>o 24o voto:</a:t>
            </a:r>
            <a:r>
              <a:rPr sz="1600" spc="-30" dirty="0">
                <a:solidFill>
                  <a:srgbClr val="BEBEBE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BEBEBE"/>
                </a:solidFill>
                <a:latin typeface="Courier New"/>
                <a:cs typeface="Courier New"/>
              </a:rPr>
              <a:t>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48553" y="3933825"/>
            <a:ext cx="25876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BEBEBE"/>
                </a:solidFill>
                <a:latin typeface="Courier New"/>
                <a:cs typeface="Courier New"/>
              </a:rPr>
              <a:t>Candidato 0: 5</a:t>
            </a:r>
            <a:r>
              <a:rPr sz="1600" spc="-25" dirty="0">
                <a:solidFill>
                  <a:srgbClr val="BEBEBE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BEBEBE"/>
                </a:solidFill>
                <a:latin typeface="Courier New"/>
                <a:cs typeface="Courier New"/>
              </a:rPr>
              <a:t>votos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BEBEBE"/>
                </a:solidFill>
                <a:latin typeface="Courier New"/>
                <a:cs typeface="Courier New"/>
              </a:rPr>
              <a:t>Candidato 1: 11</a:t>
            </a:r>
            <a:r>
              <a:rPr sz="1600" spc="-45" dirty="0">
                <a:solidFill>
                  <a:srgbClr val="BEBEBE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BEBEBE"/>
                </a:solidFill>
                <a:latin typeface="Courier New"/>
                <a:cs typeface="Courier New"/>
              </a:rPr>
              <a:t>votos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48553" y="4665345"/>
            <a:ext cx="246634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BEBEBE"/>
                </a:solidFill>
                <a:latin typeface="Courier New"/>
                <a:cs typeface="Courier New"/>
              </a:rPr>
              <a:t>Candidato 3: 2</a:t>
            </a:r>
            <a:r>
              <a:rPr sz="1600" spc="-45" dirty="0">
                <a:solidFill>
                  <a:srgbClr val="BEBEBE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BEBEBE"/>
                </a:solidFill>
                <a:latin typeface="Courier New"/>
                <a:cs typeface="Courier New"/>
              </a:rPr>
              <a:t>votos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BEBEBE"/>
                </a:solidFill>
                <a:latin typeface="Courier New"/>
                <a:cs typeface="Courier New"/>
              </a:rPr>
              <a:t>Candidato 4: 4</a:t>
            </a:r>
            <a:r>
              <a:rPr sz="1600" spc="-45" dirty="0">
                <a:solidFill>
                  <a:srgbClr val="BEBEBE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BEBEBE"/>
                </a:solidFill>
                <a:latin typeface="Courier New"/>
                <a:cs typeface="Courier New"/>
              </a:rPr>
              <a:t>votos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BEBEBE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43694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Vetores: Exemplo</a:t>
            </a:r>
            <a:r>
              <a:rPr sz="4400" spc="-75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4</a:t>
            </a:r>
            <a:endParaRPr sz="4400"/>
          </a:p>
        </p:txBody>
      </p:sp>
      <p:sp>
        <p:nvSpPr>
          <p:cNvPr id="11" name="object 11"/>
          <p:cNvSpPr/>
          <p:nvPr/>
        </p:nvSpPr>
        <p:spPr>
          <a:xfrm>
            <a:off x="34925" y="1958975"/>
            <a:ext cx="6110605" cy="4524375"/>
          </a:xfrm>
          <a:custGeom>
            <a:avLst/>
            <a:gdLst/>
            <a:ahLst/>
            <a:cxnLst/>
            <a:rect l="l" t="t" r="r" b="b"/>
            <a:pathLst>
              <a:path w="6110605" h="4524375">
                <a:moveTo>
                  <a:pt x="0" y="4524375"/>
                </a:moveTo>
                <a:lnTo>
                  <a:pt x="6110351" y="4524375"/>
                </a:lnTo>
                <a:lnTo>
                  <a:pt x="6110351" y="0"/>
                </a:lnTo>
                <a:lnTo>
                  <a:pt x="0" y="0"/>
                </a:lnTo>
                <a:lnTo>
                  <a:pt x="0" y="45243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3792" y="1991309"/>
            <a:ext cx="5278120" cy="1489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47129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9F00"/>
                </a:solidFill>
                <a:latin typeface="Courier New"/>
                <a:cs typeface="Courier New"/>
              </a:rPr>
              <a:t>const </a:t>
            </a:r>
            <a:r>
              <a:rPr sz="1600" dirty="0">
                <a:solidFill>
                  <a:srgbClr val="009F00"/>
                </a:solidFill>
                <a:latin typeface="Courier New"/>
                <a:cs typeface="Courier New"/>
              </a:rPr>
              <a:t>int </a:t>
            </a:r>
            <a:r>
              <a:rPr sz="1600" spc="-5" dirty="0">
                <a:solidFill>
                  <a:srgbClr val="009F00"/>
                </a:solidFill>
                <a:latin typeface="Courier New"/>
                <a:cs typeface="Courier New"/>
              </a:rPr>
              <a:t>NUM_CANDIDATOS = </a:t>
            </a:r>
            <a:r>
              <a:rPr sz="1600" spc="-10" dirty="0">
                <a:solidFill>
                  <a:srgbClr val="009F00"/>
                </a:solidFill>
                <a:latin typeface="Courier New"/>
                <a:cs typeface="Courier New"/>
              </a:rPr>
              <a:t>5;  </a:t>
            </a:r>
            <a:r>
              <a:rPr sz="1600" spc="-5" dirty="0">
                <a:solidFill>
                  <a:srgbClr val="009F00"/>
                </a:solidFill>
                <a:latin typeface="Courier New"/>
                <a:cs typeface="Courier New"/>
              </a:rPr>
              <a:t>const int NUM_VOTOS = 25 ; 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600" spc="-5" dirty="0">
                <a:latin typeface="Courier New"/>
                <a:cs typeface="Courier New"/>
              </a:rPr>
              <a:t>Main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[]</a:t>
            </a:r>
            <a:r>
              <a:rPr sz="1600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args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600" dirty="0">
                <a:latin typeface="Courier New"/>
                <a:cs typeface="Courier New"/>
              </a:rPr>
              <a:t>i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latin typeface="Courier New"/>
                <a:cs typeface="Courier New"/>
              </a:rPr>
              <a:t>cand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600" spc="-5" dirty="0">
                <a:latin typeface="Courier New"/>
                <a:cs typeface="Courier New"/>
              </a:rPr>
              <a:t>contador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new</a:t>
            </a:r>
            <a:r>
              <a:rPr sz="1600" b="1" spc="3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600" spc="-5" dirty="0">
                <a:latin typeface="Courier New"/>
                <a:cs typeface="Courier New"/>
              </a:rPr>
              <a:t>NUM_CANDIDATOS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357631" y="3698875"/>
            <a:ext cx="527939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for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i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600" spc="-5" dirty="0">
                <a:latin typeface="Courier New"/>
                <a:cs typeface="Courier New"/>
              </a:rPr>
              <a:t>i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600" spc="-5" dirty="0">
                <a:latin typeface="Courier New"/>
                <a:cs typeface="Courier New"/>
              </a:rPr>
              <a:t>NUM_VOTOS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600" spc="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++)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Console.Write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"Entre com {0}o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voto:"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1472" y="4430395"/>
            <a:ext cx="78130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cand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Convert.ToInt32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Console.ReadLine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 </a:t>
            </a:r>
            <a:r>
              <a:rPr sz="2400" spc="-7" baseline="1736" dirty="0">
                <a:solidFill>
                  <a:srgbClr val="BEBEBE"/>
                </a:solidFill>
                <a:latin typeface="Courier New"/>
                <a:cs typeface="Courier New"/>
              </a:rPr>
              <a:t>Candidato 2: 3</a:t>
            </a:r>
            <a:r>
              <a:rPr sz="2400" spc="-165" baseline="1736" dirty="0">
                <a:solidFill>
                  <a:srgbClr val="BEBEBE"/>
                </a:solidFill>
                <a:latin typeface="Courier New"/>
                <a:cs typeface="Courier New"/>
              </a:rPr>
              <a:t> </a:t>
            </a:r>
            <a:r>
              <a:rPr sz="2400" spc="-7" baseline="1736" dirty="0">
                <a:solidFill>
                  <a:srgbClr val="BEBEBE"/>
                </a:solidFill>
                <a:latin typeface="Courier New"/>
                <a:cs typeface="Courier New"/>
              </a:rPr>
              <a:t>votos</a:t>
            </a:r>
            <a:endParaRPr sz="2400" baseline="1736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1472" y="4674184"/>
            <a:ext cx="21024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contador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600" spc="-5" dirty="0">
                <a:latin typeface="Courier New"/>
                <a:cs typeface="Courier New"/>
              </a:rPr>
              <a:t>cand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]++;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7631" y="4918328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3792" y="5406034"/>
            <a:ext cx="5767070" cy="1005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for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i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600" spc="-5" dirty="0">
                <a:latin typeface="Courier New"/>
                <a:cs typeface="Courier New"/>
              </a:rPr>
              <a:t>i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600" spc="-5" dirty="0">
                <a:latin typeface="Courier New"/>
                <a:cs typeface="Courier New"/>
              </a:rPr>
              <a:t>NUM_CANDIDATOS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600" spc="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++)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Console.Write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"\nCandidato {0}: {1}</a:t>
            </a:r>
            <a:r>
              <a:rPr sz="1600" spc="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votos"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123317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i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contador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600" spc="-5" dirty="0">
                <a:latin typeface="Courier New"/>
                <a:cs typeface="Courier New"/>
              </a:rPr>
              <a:t>i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]);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91464" y="1023365"/>
            <a:ext cx="8482330" cy="4247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375920" indent="-342900">
              <a:lnSpc>
                <a:spcPct val="100000"/>
              </a:lnSpc>
              <a:spcBef>
                <a:spcPts val="105"/>
              </a:spcBef>
              <a:buSzPct val="87500"/>
              <a:buFont typeface="Arial"/>
              <a:buChar char="•"/>
              <a:tabLst>
                <a:tab pos="436245" algn="l"/>
                <a:tab pos="436880" algn="l"/>
              </a:tabLst>
            </a:pPr>
            <a:r>
              <a:rPr dirty="0"/>
              <a:t>	</a:t>
            </a:r>
            <a:r>
              <a:rPr sz="3200" spc="-5" dirty="0">
                <a:latin typeface="Calibri"/>
                <a:cs typeface="Calibri"/>
              </a:rPr>
              <a:t>Além de passarmos </a:t>
            </a:r>
            <a:r>
              <a:rPr sz="3200" spc="-15" dirty="0">
                <a:latin typeface="Calibri"/>
                <a:cs typeface="Calibri"/>
              </a:rPr>
              <a:t>variáveis </a:t>
            </a:r>
            <a:r>
              <a:rPr sz="3200" spc="-5" dirty="0">
                <a:latin typeface="Calibri"/>
                <a:cs typeface="Calibri"/>
              </a:rPr>
              <a:t>simples </a:t>
            </a:r>
            <a:r>
              <a:rPr sz="3200" spc="-10" dirty="0">
                <a:latin typeface="Calibri"/>
                <a:cs typeface="Calibri"/>
              </a:rPr>
              <a:t>como  </a:t>
            </a:r>
            <a:r>
              <a:rPr sz="3200" spc="-15" dirty="0">
                <a:latin typeface="Calibri"/>
                <a:cs typeface="Calibri"/>
              </a:rPr>
              <a:t>parâmetros, </a:t>
            </a:r>
            <a:r>
              <a:rPr sz="3200" spc="-10" dirty="0">
                <a:latin typeface="Calibri"/>
                <a:cs typeface="Calibri"/>
              </a:rPr>
              <a:t>também </a:t>
            </a:r>
            <a:r>
              <a:rPr sz="3200" spc="-5" dirty="0">
                <a:latin typeface="Calibri"/>
                <a:cs typeface="Calibri"/>
              </a:rPr>
              <a:t>podemos passar</a:t>
            </a:r>
            <a:r>
              <a:rPr sz="3200" spc="105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vetores</a:t>
            </a:r>
            <a:r>
              <a:rPr sz="3200" spc="-20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756285" marR="14541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linguagem </a:t>
            </a:r>
            <a:r>
              <a:rPr sz="2800" spc="-5" dirty="0">
                <a:latin typeface="Calibri"/>
                <a:cs typeface="Calibri"/>
              </a:rPr>
              <a:t>C# </a:t>
            </a:r>
            <a:r>
              <a:rPr sz="2800" spc="-10" dirty="0">
                <a:latin typeface="Calibri"/>
                <a:cs typeface="Calibri"/>
              </a:rPr>
              <a:t>não </a:t>
            </a:r>
            <a:r>
              <a:rPr sz="2800" spc="-20" dirty="0">
                <a:latin typeface="Calibri"/>
                <a:cs typeface="Calibri"/>
              </a:rPr>
              <a:t>faz </a:t>
            </a:r>
            <a:r>
              <a:rPr sz="2800" spc="-10" dirty="0">
                <a:latin typeface="Calibri"/>
                <a:cs typeface="Calibri"/>
              </a:rPr>
              <a:t>uma cópia dos </a:t>
            </a:r>
            <a:r>
              <a:rPr sz="2800" spc="-15" dirty="0">
                <a:latin typeface="Calibri"/>
                <a:cs typeface="Calibri"/>
              </a:rPr>
              <a:t>elementos </a:t>
            </a:r>
            <a:r>
              <a:rPr sz="2800" spc="-10" dirty="0">
                <a:latin typeface="Calibri"/>
                <a:cs typeface="Calibri"/>
              </a:rPr>
              <a:t>do  </a:t>
            </a:r>
            <a:r>
              <a:rPr sz="2800" spc="-20" dirty="0">
                <a:latin typeface="Calibri"/>
                <a:cs typeface="Calibri"/>
              </a:rPr>
              <a:t>vetor </a:t>
            </a:r>
            <a:r>
              <a:rPr sz="2800" spc="-5" dirty="0">
                <a:latin typeface="Calibri"/>
                <a:cs typeface="Calibri"/>
              </a:rPr>
              <a:t>na chamada da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função.</a:t>
            </a:r>
            <a:endParaRPr sz="28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Quando </a:t>
            </a:r>
            <a:r>
              <a:rPr sz="2800" spc="-10" dirty="0">
                <a:latin typeface="Calibri"/>
                <a:cs typeface="Calibri"/>
              </a:rPr>
              <a:t>passamos um </a:t>
            </a:r>
            <a:r>
              <a:rPr sz="2800" spc="-20" dirty="0">
                <a:latin typeface="Calibri"/>
                <a:cs typeface="Calibri"/>
              </a:rPr>
              <a:t>vetor </a:t>
            </a:r>
            <a:r>
              <a:rPr sz="2800" spc="-10" dirty="0">
                <a:latin typeface="Calibri"/>
                <a:cs typeface="Calibri"/>
              </a:rPr>
              <a:t>como </a:t>
            </a:r>
            <a:r>
              <a:rPr sz="2800" spc="-25" dirty="0">
                <a:latin typeface="Calibri"/>
                <a:cs typeface="Calibri"/>
              </a:rPr>
              <a:t>parâmetro, </a:t>
            </a:r>
            <a:r>
              <a:rPr sz="2800" spc="-5" dirty="0">
                <a:latin typeface="Calibri"/>
                <a:cs typeface="Calibri"/>
              </a:rPr>
              <a:t>a  </a:t>
            </a:r>
            <a:r>
              <a:rPr sz="2800" spc="-10" dirty="0">
                <a:latin typeface="Calibri"/>
                <a:cs typeface="Calibri"/>
              </a:rPr>
              <a:t>função </a:t>
            </a:r>
            <a:r>
              <a:rPr sz="2800" spc="-5" dirty="0">
                <a:latin typeface="Calibri"/>
                <a:cs typeface="Calibri"/>
              </a:rPr>
              <a:t>chamada </a:t>
            </a:r>
            <a:r>
              <a:rPr sz="2800" spc="-10" dirty="0">
                <a:latin typeface="Calibri"/>
                <a:cs typeface="Calibri"/>
              </a:rPr>
              <a:t>recebe uma </a:t>
            </a:r>
            <a:r>
              <a:rPr sz="2800" b="1" spc="-20" dirty="0">
                <a:latin typeface="Calibri"/>
                <a:cs typeface="Calibri"/>
              </a:rPr>
              <a:t>referência para </a:t>
            </a:r>
            <a:r>
              <a:rPr sz="2800" b="1" spc="-5" dirty="0">
                <a:latin typeface="Calibri"/>
                <a:cs typeface="Calibri"/>
              </a:rPr>
              <a:t>o</a:t>
            </a:r>
            <a:r>
              <a:rPr sz="2800" b="1" spc="16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vetor</a:t>
            </a:r>
            <a:r>
              <a:rPr sz="2800" spc="-1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756285" marR="265430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Isso </a:t>
            </a:r>
            <a:r>
              <a:rPr sz="2800" spc="-10" dirty="0">
                <a:latin typeface="Calibri"/>
                <a:cs typeface="Calibri"/>
              </a:rPr>
              <a:t>significa que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função </a:t>
            </a:r>
            <a:r>
              <a:rPr sz="2800" spc="-5" dirty="0">
                <a:latin typeface="Calibri"/>
                <a:cs typeface="Calibri"/>
              </a:rPr>
              <a:t>chamada, quando acessa  os </a:t>
            </a:r>
            <a:r>
              <a:rPr sz="2800" spc="-10" dirty="0">
                <a:latin typeface="Calibri"/>
                <a:cs typeface="Calibri"/>
              </a:rPr>
              <a:t>elementos, </a:t>
            </a:r>
            <a:r>
              <a:rPr sz="2800" spc="-5" dirty="0">
                <a:latin typeface="Calibri"/>
                <a:cs typeface="Calibri"/>
              </a:rPr>
              <a:t>acessa </a:t>
            </a:r>
            <a:r>
              <a:rPr sz="2800" dirty="0">
                <a:latin typeface="Calibri"/>
                <a:cs typeface="Calibri"/>
              </a:rPr>
              <a:t>as </a:t>
            </a:r>
            <a:r>
              <a:rPr sz="2800" spc="-5" dirty="0">
                <a:latin typeface="Calibri"/>
                <a:cs typeface="Calibri"/>
              </a:rPr>
              <a:t>mesmas </a:t>
            </a:r>
            <a:r>
              <a:rPr sz="2800" spc="-10" dirty="0">
                <a:latin typeface="Calibri"/>
                <a:cs typeface="Calibri"/>
              </a:rPr>
              <a:t>posições de  </a:t>
            </a:r>
            <a:r>
              <a:rPr sz="2800" spc="-5" dirty="0">
                <a:latin typeface="Calibri"/>
                <a:cs typeface="Calibri"/>
              </a:rPr>
              <a:t>memória </a:t>
            </a:r>
            <a:r>
              <a:rPr sz="2800" spc="-10" dirty="0">
                <a:latin typeface="Calibri"/>
                <a:cs typeface="Calibri"/>
              </a:rPr>
              <a:t>que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função que </a:t>
            </a:r>
            <a:r>
              <a:rPr sz="2800" spc="-15" dirty="0">
                <a:latin typeface="Calibri"/>
                <a:cs typeface="Calibri"/>
              </a:rPr>
              <a:t>declarou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vetor.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48698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Vetores </a:t>
            </a:r>
            <a:r>
              <a:rPr sz="4400" dirty="0">
                <a:solidFill>
                  <a:srgbClr val="4D4D4D"/>
                </a:solidFill>
              </a:rPr>
              <a:t>e</a:t>
            </a:r>
            <a:r>
              <a:rPr sz="4400" spc="-4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Sub-rotinas</a:t>
            </a:r>
            <a:endParaRPr sz="4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1718" y="6431686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34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48698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Vetores </a:t>
            </a:r>
            <a:r>
              <a:rPr sz="4400" dirty="0">
                <a:solidFill>
                  <a:srgbClr val="4D4D4D"/>
                </a:solidFill>
              </a:rPr>
              <a:t>e</a:t>
            </a:r>
            <a:r>
              <a:rPr sz="4400" spc="-4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Sub-rotinas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900112" y="1057273"/>
            <a:ext cx="8244205" cy="5756275"/>
          </a:xfrm>
          <a:custGeom>
            <a:avLst/>
            <a:gdLst/>
            <a:ahLst/>
            <a:cxnLst/>
            <a:rect l="l" t="t" r="r" b="b"/>
            <a:pathLst>
              <a:path w="8244205" h="5756275">
                <a:moveTo>
                  <a:pt x="0" y="5756275"/>
                </a:moveTo>
                <a:lnTo>
                  <a:pt x="8243887" y="5756275"/>
                </a:lnTo>
              </a:path>
              <a:path w="8244205" h="5756275">
                <a:moveTo>
                  <a:pt x="8243887" y="0"/>
                </a:moveTo>
                <a:lnTo>
                  <a:pt x="0" y="0"/>
                </a:lnTo>
                <a:lnTo>
                  <a:pt x="0" y="57562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9119" y="1095883"/>
            <a:ext cx="8210550" cy="514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9F00"/>
                </a:solidFill>
                <a:latin typeface="Courier New"/>
                <a:cs typeface="Courier New"/>
              </a:rPr>
              <a:t>const int TAMANHO =</a:t>
            </a:r>
            <a:r>
              <a:rPr sz="1600" spc="20" dirty="0">
                <a:solidFill>
                  <a:srgbClr val="009F0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9F00"/>
                </a:solidFill>
                <a:latin typeface="Courier New"/>
                <a:cs typeface="Courier New"/>
              </a:rPr>
              <a:t>10;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600" spc="-5" dirty="0">
                <a:latin typeface="Courier New"/>
                <a:cs typeface="Courier New"/>
              </a:rPr>
              <a:t>imprimeVetor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600" spc="-5" dirty="0">
                <a:latin typeface="Courier New"/>
                <a:cs typeface="Courier New"/>
              </a:rPr>
              <a:t>vet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600" b="1" spc="9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tam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600" dirty="0">
                <a:latin typeface="Courier New"/>
                <a:cs typeface="Courier New"/>
              </a:rPr>
              <a:t>i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for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latin typeface="Courier New"/>
                <a:cs typeface="Courier New"/>
              </a:rPr>
              <a:t>i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600" spc="-5" dirty="0">
                <a:latin typeface="Courier New"/>
                <a:cs typeface="Courier New"/>
              </a:rPr>
              <a:t>i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&lt;= </a:t>
            </a:r>
            <a:r>
              <a:rPr sz="1600" spc="-5" dirty="0">
                <a:latin typeface="Courier New"/>
                <a:cs typeface="Courier New"/>
              </a:rPr>
              <a:t>tam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- 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600" spc="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++)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Console.Write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"{0}\n"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vet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600" spc="-5" dirty="0">
                <a:latin typeface="Courier New"/>
                <a:cs typeface="Courier New"/>
              </a:rPr>
              <a:t>i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]);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600" spc="-5" dirty="0">
                <a:latin typeface="Courier New"/>
                <a:cs typeface="Courier New"/>
              </a:rPr>
              <a:t>Main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[]</a:t>
            </a:r>
            <a:r>
              <a:rPr sz="1600" spc="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args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 marR="4647565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600" spc="-5" dirty="0">
                <a:latin typeface="Courier New"/>
                <a:cs typeface="Courier New"/>
              </a:rPr>
              <a:t>s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new int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600" spc="-5" dirty="0">
                <a:latin typeface="Courier New"/>
                <a:cs typeface="Courier New"/>
              </a:rPr>
              <a:t>TAMANHO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]; 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600" dirty="0">
                <a:latin typeface="Courier New"/>
                <a:cs typeface="Courier New"/>
              </a:rPr>
              <a:t>i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for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latin typeface="Courier New"/>
                <a:cs typeface="Courier New"/>
              </a:rPr>
              <a:t>i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600" spc="-5" dirty="0">
                <a:latin typeface="Courier New"/>
                <a:cs typeface="Courier New"/>
              </a:rPr>
              <a:t>i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&lt;= </a:t>
            </a:r>
            <a:r>
              <a:rPr sz="1600" spc="-5" dirty="0">
                <a:latin typeface="Courier New"/>
                <a:cs typeface="Courier New"/>
              </a:rPr>
              <a:t>TAMANHO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- 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600" spc="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++)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Console.Write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"Informe o valor do vetor na posicao {0}: </a:t>
            </a:r>
            <a:r>
              <a:rPr sz="1600" spc="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spc="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1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s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600" dirty="0">
                <a:latin typeface="Courier New"/>
                <a:cs typeface="Courier New"/>
              </a:rPr>
              <a:t>i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Convert.ToInt32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Console.ReadLine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imprimeVetor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latin typeface="Courier New"/>
                <a:cs typeface="Courier New"/>
              </a:rPr>
              <a:t>TAMANHO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9119" y="6466128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1352550"/>
            <a:ext cx="7978140" cy="466026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387985" indent="-342900">
              <a:lnSpc>
                <a:spcPct val="9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Problema</a:t>
            </a:r>
            <a:r>
              <a:rPr sz="3200" spc="-10" dirty="0">
                <a:latin typeface="Calibri"/>
                <a:cs typeface="Calibri"/>
              </a:rPr>
              <a:t>: </a:t>
            </a:r>
            <a:r>
              <a:rPr sz="3200" spc="-5" dirty="0">
                <a:latin typeface="Calibri"/>
                <a:cs typeface="Calibri"/>
              </a:rPr>
              <a:t>Criar uma </a:t>
            </a:r>
            <a:r>
              <a:rPr sz="3200" spc="-10" dirty="0">
                <a:latin typeface="Calibri"/>
                <a:cs typeface="Calibri"/>
              </a:rPr>
              <a:t>função </a:t>
            </a:r>
            <a:r>
              <a:rPr sz="3200" spc="-5" dirty="0">
                <a:latin typeface="Calibri"/>
                <a:cs typeface="Calibri"/>
              </a:rPr>
              <a:t>que receba um  </a:t>
            </a:r>
            <a:r>
              <a:rPr sz="3200" spc="-20" dirty="0">
                <a:latin typeface="Calibri"/>
                <a:cs typeface="Calibri"/>
              </a:rPr>
              <a:t>vetor </a:t>
            </a:r>
            <a:r>
              <a:rPr sz="3200" dirty="0">
                <a:latin typeface="Calibri"/>
                <a:cs typeface="Calibri"/>
              </a:rPr>
              <a:t>de </a:t>
            </a:r>
            <a:r>
              <a:rPr sz="3200" spc="-10" dirty="0">
                <a:latin typeface="Calibri"/>
                <a:cs typeface="Calibri"/>
              </a:rPr>
              <a:t>números </a:t>
            </a:r>
            <a:r>
              <a:rPr sz="3200" spc="-5" dirty="0">
                <a:latin typeface="Calibri"/>
                <a:cs typeface="Calibri"/>
              </a:rPr>
              <a:t>reais 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seu tamanho </a:t>
            </a:r>
            <a:r>
              <a:rPr sz="3200" dirty="0">
                <a:latin typeface="Calibri"/>
                <a:cs typeface="Calibri"/>
              </a:rPr>
              <a:t>e  </a:t>
            </a:r>
            <a:r>
              <a:rPr sz="3200" spc="-15" dirty="0">
                <a:latin typeface="Calibri"/>
                <a:cs typeface="Calibri"/>
              </a:rPr>
              <a:t>retorne </a:t>
            </a:r>
            <a:r>
              <a:rPr sz="3200" dirty="0">
                <a:latin typeface="Calibri"/>
                <a:cs typeface="Calibri"/>
              </a:rPr>
              <a:t>o índice </a:t>
            </a:r>
            <a:r>
              <a:rPr sz="3200" spc="-5" dirty="0">
                <a:latin typeface="Calibri"/>
                <a:cs typeface="Calibri"/>
              </a:rPr>
              <a:t>do </a:t>
            </a:r>
            <a:r>
              <a:rPr sz="3200" dirty="0">
                <a:latin typeface="Calibri"/>
                <a:cs typeface="Calibri"/>
              </a:rPr>
              <a:t>maior </a:t>
            </a:r>
            <a:r>
              <a:rPr sz="3200" spc="-10" dirty="0">
                <a:latin typeface="Calibri"/>
                <a:cs typeface="Calibri"/>
              </a:rPr>
              <a:t>valor contido </a:t>
            </a:r>
            <a:r>
              <a:rPr sz="3200" spc="-5" dirty="0">
                <a:latin typeface="Calibri"/>
                <a:cs typeface="Calibri"/>
              </a:rPr>
              <a:t>no  </a:t>
            </a:r>
            <a:r>
              <a:rPr sz="3200" spc="-70" dirty="0">
                <a:latin typeface="Calibri"/>
                <a:cs typeface="Calibri"/>
              </a:rPr>
              <a:t>vetor. </a:t>
            </a:r>
            <a:r>
              <a:rPr sz="3200" dirty="0">
                <a:latin typeface="Calibri"/>
                <a:cs typeface="Calibri"/>
              </a:rPr>
              <a:t>Se </a:t>
            </a:r>
            <a:r>
              <a:rPr sz="3200" spc="-10" dirty="0">
                <a:latin typeface="Calibri"/>
                <a:cs typeface="Calibri"/>
              </a:rPr>
              <a:t>houver </a:t>
            </a:r>
            <a:r>
              <a:rPr sz="3200" dirty="0">
                <a:latin typeface="Calibri"/>
                <a:cs typeface="Calibri"/>
              </a:rPr>
              <a:t>mais </a:t>
            </a:r>
            <a:r>
              <a:rPr sz="3200" spc="-5" dirty="0">
                <a:latin typeface="Calibri"/>
                <a:cs typeface="Calibri"/>
              </a:rPr>
              <a:t>de uma </a:t>
            </a:r>
            <a:r>
              <a:rPr sz="3200" spc="-10" dirty="0">
                <a:latin typeface="Calibri"/>
                <a:cs typeface="Calibri"/>
              </a:rPr>
              <a:t>ocorrência </a:t>
            </a:r>
            <a:r>
              <a:rPr sz="3200" spc="-5" dirty="0">
                <a:latin typeface="Calibri"/>
                <a:cs typeface="Calibri"/>
              </a:rPr>
              <a:t>do  maior </a:t>
            </a:r>
            <a:r>
              <a:rPr sz="3200" spc="-55" dirty="0">
                <a:latin typeface="Calibri"/>
                <a:cs typeface="Calibri"/>
              </a:rPr>
              <a:t>valor, </a:t>
            </a:r>
            <a:r>
              <a:rPr sz="3200" spc="-15" dirty="0">
                <a:latin typeface="Calibri"/>
                <a:cs typeface="Calibri"/>
              </a:rPr>
              <a:t>retornar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5" dirty="0">
                <a:latin typeface="Calibri"/>
                <a:cs typeface="Calibri"/>
              </a:rPr>
              <a:t>índice </a:t>
            </a:r>
            <a:r>
              <a:rPr sz="3200" dirty="0">
                <a:latin typeface="Calibri"/>
                <a:cs typeface="Calibri"/>
              </a:rPr>
              <a:t>do </a:t>
            </a:r>
            <a:r>
              <a:rPr sz="3200" spc="-10" dirty="0">
                <a:latin typeface="Calibri"/>
                <a:cs typeface="Calibri"/>
              </a:rPr>
              <a:t>primeiro.  </a:t>
            </a:r>
            <a:r>
              <a:rPr sz="3200" spc="-30" dirty="0">
                <a:latin typeface="Calibri"/>
                <a:cs typeface="Calibri"/>
              </a:rPr>
              <a:t>Faça </a:t>
            </a:r>
            <a:r>
              <a:rPr sz="3200" dirty="0">
                <a:latin typeface="Calibri"/>
                <a:cs typeface="Calibri"/>
              </a:rPr>
              <a:t>um </a:t>
            </a:r>
            <a:r>
              <a:rPr sz="3200" spc="-15" dirty="0">
                <a:latin typeface="Calibri"/>
                <a:cs typeface="Calibri"/>
              </a:rPr>
              <a:t>programa </a:t>
            </a:r>
            <a:r>
              <a:rPr sz="3200" spc="-5" dirty="0">
                <a:latin typeface="Calibri"/>
                <a:cs typeface="Calibri"/>
              </a:rPr>
              <a:t>principal </a:t>
            </a:r>
            <a:r>
              <a:rPr sz="3200" spc="-20" dirty="0">
                <a:latin typeface="Calibri"/>
                <a:cs typeface="Calibri"/>
              </a:rPr>
              <a:t>para testar </a:t>
            </a:r>
            <a:r>
              <a:rPr sz="3200" dirty="0">
                <a:latin typeface="Calibri"/>
                <a:cs typeface="Calibri"/>
              </a:rPr>
              <a:t>a  </a:t>
            </a:r>
            <a:r>
              <a:rPr sz="3200" spc="-10" dirty="0">
                <a:latin typeface="Calibri"/>
                <a:cs typeface="Calibri"/>
              </a:rPr>
              <a:t>função.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4100">
              <a:latin typeface="Calibri"/>
              <a:cs typeface="Calibri"/>
            </a:endParaRPr>
          </a:p>
          <a:p>
            <a:pPr marL="355600" marR="5080" indent="-342900">
              <a:lnSpc>
                <a:spcPts val="346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0" dirty="0">
                <a:latin typeface="Calibri"/>
                <a:cs typeface="Calibri"/>
              </a:rPr>
              <a:t>Vamos </a:t>
            </a:r>
            <a:r>
              <a:rPr sz="3200" spc="-10" dirty="0">
                <a:latin typeface="Calibri"/>
                <a:cs typeface="Calibri"/>
              </a:rPr>
              <a:t>ver </a:t>
            </a:r>
            <a:r>
              <a:rPr sz="3200" spc="-20" dirty="0">
                <a:latin typeface="Calibri"/>
                <a:cs typeface="Calibri"/>
              </a:rPr>
              <a:t>agora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10" dirty="0">
                <a:latin typeface="Calibri"/>
                <a:cs typeface="Calibri"/>
              </a:rPr>
              <a:t>resultado </a:t>
            </a:r>
            <a:r>
              <a:rPr sz="3200" spc="-5" dirty="0">
                <a:latin typeface="Calibri"/>
                <a:cs typeface="Calibri"/>
              </a:rPr>
              <a:t>do </a:t>
            </a:r>
            <a:r>
              <a:rPr sz="3200" spc="-25" dirty="0">
                <a:latin typeface="Calibri"/>
                <a:cs typeface="Calibri"/>
              </a:rPr>
              <a:t>teste </a:t>
            </a:r>
            <a:r>
              <a:rPr sz="3200" spc="-5" dirty="0">
                <a:latin typeface="Calibri"/>
                <a:cs typeface="Calibri"/>
              </a:rPr>
              <a:t>de </a:t>
            </a:r>
            <a:r>
              <a:rPr sz="3200" dirty="0">
                <a:latin typeface="Calibri"/>
                <a:cs typeface="Calibri"/>
              </a:rPr>
              <a:t>mesa  </a:t>
            </a:r>
            <a:r>
              <a:rPr sz="3200" spc="-20" dirty="0">
                <a:latin typeface="Calibri"/>
                <a:cs typeface="Calibri"/>
              </a:rPr>
              <a:t>para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problema.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45859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resolvido</a:t>
            </a:r>
            <a:r>
              <a:rPr sz="4400" spc="-8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1</a:t>
            </a:r>
            <a:endParaRPr sz="4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656335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1: </a:t>
            </a:r>
            <a:r>
              <a:rPr sz="4400" spc="-5" dirty="0">
                <a:solidFill>
                  <a:srgbClr val="4D4D4D"/>
                </a:solidFill>
              </a:rPr>
              <a:t>solução</a:t>
            </a:r>
            <a:r>
              <a:rPr sz="4400" spc="-40" dirty="0">
                <a:solidFill>
                  <a:srgbClr val="4D4D4D"/>
                </a:solidFill>
              </a:rPr>
              <a:t> </a:t>
            </a:r>
            <a:r>
              <a:rPr sz="4400" spc="-20" dirty="0">
                <a:solidFill>
                  <a:srgbClr val="4D4D4D"/>
                </a:solidFill>
              </a:rPr>
              <a:t>proposta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187450" y="1036700"/>
            <a:ext cx="7956550" cy="5510530"/>
          </a:xfrm>
          <a:custGeom>
            <a:avLst/>
            <a:gdLst/>
            <a:ahLst/>
            <a:cxnLst/>
            <a:rect l="l" t="t" r="r" b="b"/>
            <a:pathLst>
              <a:path w="7956550" h="5510530">
                <a:moveTo>
                  <a:pt x="0" y="5510149"/>
                </a:moveTo>
                <a:lnTo>
                  <a:pt x="7956549" y="5510149"/>
                </a:lnTo>
              </a:path>
              <a:path w="7956550" h="5510530">
                <a:moveTo>
                  <a:pt x="7956549" y="0"/>
                </a:moveTo>
                <a:lnTo>
                  <a:pt x="0" y="0"/>
                </a:lnTo>
                <a:lnTo>
                  <a:pt x="0" y="551014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66571" y="1074166"/>
            <a:ext cx="7355205" cy="5395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int </a:t>
            </a:r>
            <a:r>
              <a:rPr sz="1600" spc="-5" dirty="0">
                <a:latin typeface="Courier New"/>
                <a:cs typeface="Courier New"/>
              </a:rPr>
              <a:t>encontraMaior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600" dirty="0">
                <a:latin typeface="Courier New"/>
                <a:cs typeface="Courier New"/>
              </a:rPr>
              <a:t>vet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600" b="1" spc="7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tam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600" dirty="0">
                <a:latin typeface="Courier New"/>
                <a:cs typeface="Courier New"/>
              </a:rPr>
              <a:t>i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latin typeface="Courier New"/>
                <a:cs typeface="Courier New"/>
              </a:rPr>
              <a:t>indice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600" spc="-5" dirty="0">
                <a:latin typeface="Courier New"/>
                <a:cs typeface="Courier New"/>
              </a:rPr>
              <a:t>maior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vet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for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dirty="0">
                <a:latin typeface="Courier New"/>
                <a:cs typeface="Courier New"/>
              </a:rPr>
              <a:t>i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600" spc="-5" dirty="0">
                <a:latin typeface="Courier New"/>
                <a:cs typeface="Courier New"/>
              </a:rPr>
              <a:t>i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600" dirty="0">
                <a:latin typeface="Courier New"/>
                <a:cs typeface="Courier New"/>
              </a:rPr>
              <a:t>tam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600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++)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99745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if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vet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600" spc="-5" dirty="0">
                <a:latin typeface="Courier New"/>
                <a:cs typeface="Courier New"/>
              </a:rPr>
              <a:t>i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] &gt;</a:t>
            </a:r>
            <a:r>
              <a:rPr sz="160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maior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499745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maior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vet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600" dirty="0">
                <a:latin typeface="Courier New"/>
                <a:cs typeface="Courier New"/>
              </a:rPr>
              <a:t>i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16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indice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499745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return</a:t>
            </a:r>
            <a:r>
              <a:rPr sz="1600" b="1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indice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600" spc="-5" dirty="0">
                <a:latin typeface="Courier New"/>
                <a:cs typeface="Courier New"/>
              </a:rPr>
              <a:t>Main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string[]</a:t>
            </a:r>
            <a:r>
              <a:rPr sz="1600" b="1" spc="4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args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600" spc="-5" dirty="0">
                <a:latin typeface="Courier New"/>
                <a:cs typeface="Courier New"/>
              </a:rPr>
              <a:t>vetor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= {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3.0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4.3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dirty="0">
                <a:solidFill>
                  <a:srgbClr val="EF00EF"/>
                </a:solidFill>
                <a:latin typeface="Courier New"/>
                <a:cs typeface="Courier New"/>
              </a:rPr>
              <a:t>5.6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dirty="0">
                <a:solidFill>
                  <a:srgbClr val="EF00EF"/>
                </a:solidFill>
                <a:latin typeface="Courier New"/>
                <a:cs typeface="Courier New"/>
              </a:rPr>
              <a:t>2.8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600" dirty="0">
                <a:solidFill>
                  <a:srgbClr val="EF00EF"/>
                </a:solidFill>
                <a:latin typeface="Courier New"/>
                <a:cs typeface="Courier New"/>
              </a:rPr>
              <a:t>7.9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EF00EF"/>
                </a:solidFill>
                <a:latin typeface="Courier New"/>
                <a:cs typeface="Courier New"/>
              </a:rPr>
              <a:t>3.4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};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600" spc="-5" dirty="0">
                <a:latin typeface="Courier New"/>
                <a:cs typeface="Courier New"/>
              </a:rPr>
              <a:t>posicao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posicao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encontraMaior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vetor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EF00EF"/>
                </a:solidFill>
                <a:latin typeface="Courier New"/>
                <a:cs typeface="Courier New"/>
              </a:rPr>
              <a:t>6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Console.Write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"Maior valor esta na posicao </a:t>
            </a:r>
            <a:r>
              <a:rPr sz="1600" spc="5" dirty="0">
                <a:solidFill>
                  <a:srgbClr val="0000FF"/>
                </a:solidFill>
                <a:latin typeface="Courier New"/>
                <a:cs typeface="Courier New"/>
              </a:rPr>
              <a:t>{0}"</a:t>
            </a:r>
            <a:r>
              <a:rPr sz="1600" spc="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600" spc="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posicao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225" y="1154175"/>
            <a:ext cx="6091555" cy="5046980"/>
          </a:xfrm>
          <a:custGeom>
            <a:avLst/>
            <a:gdLst/>
            <a:ahLst/>
            <a:cxnLst/>
            <a:rect l="l" t="t" r="r" b="b"/>
            <a:pathLst>
              <a:path w="6091555" h="5046980">
                <a:moveTo>
                  <a:pt x="0" y="5046599"/>
                </a:moveTo>
                <a:lnTo>
                  <a:pt x="6091301" y="5046599"/>
                </a:lnTo>
                <a:lnTo>
                  <a:pt x="6091301" y="0"/>
                </a:lnTo>
                <a:lnTo>
                  <a:pt x="0" y="0"/>
                </a:lnTo>
                <a:lnTo>
                  <a:pt x="0" y="50465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87314" y="1232553"/>
            <a:ext cx="107314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1: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pSp>
        <p:nvGrpSpPr>
          <p:cNvPr id="5" name="object 5"/>
          <p:cNvGrpSpPr/>
          <p:nvPr/>
        </p:nvGrpSpPr>
        <p:grpSpPr>
          <a:xfrm>
            <a:off x="338137" y="1046225"/>
            <a:ext cx="8704580" cy="4264025"/>
            <a:chOff x="338137" y="1046225"/>
            <a:chExt cx="8704580" cy="4264025"/>
          </a:xfrm>
        </p:grpSpPr>
        <p:sp>
          <p:nvSpPr>
            <p:cNvPr id="6" name="object 6"/>
            <p:cNvSpPr/>
            <p:nvPr/>
          </p:nvSpPr>
          <p:spPr>
            <a:xfrm>
              <a:off x="347662" y="4849875"/>
              <a:ext cx="5232400" cy="450850"/>
            </a:xfrm>
            <a:custGeom>
              <a:avLst/>
              <a:gdLst/>
              <a:ahLst/>
              <a:cxnLst/>
              <a:rect l="l" t="t" r="r" b="b"/>
              <a:pathLst>
                <a:path w="5232400" h="450850">
                  <a:moveTo>
                    <a:pt x="0" y="450850"/>
                  </a:moveTo>
                  <a:lnTo>
                    <a:pt x="5232400" y="450850"/>
                  </a:lnTo>
                  <a:lnTo>
                    <a:pt x="5232400" y="0"/>
                  </a:lnTo>
                  <a:lnTo>
                    <a:pt x="0" y="0"/>
                  </a:lnTo>
                  <a:lnTo>
                    <a:pt x="0" y="45085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51500" y="2576791"/>
              <a:ext cx="483870" cy="347980"/>
            </a:xfrm>
            <a:custGeom>
              <a:avLst/>
              <a:gdLst/>
              <a:ahLst/>
              <a:cxnLst/>
              <a:rect l="l" t="t" r="r" b="b"/>
              <a:pathLst>
                <a:path w="483870" h="347980">
                  <a:moveTo>
                    <a:pt x="483501" y="0"/>
                  </a:moveTo>
                  <a:lnTo>
                    <a:pt x="0" y="0"/>
                  </a:lnTo>
                  <a:lnTo>
                    <a:pt x="0" y="347383"/>
                  </a:lnTo>
                  <a:lnTo>
                    <a:pt x="483501" y="347383"/>
                  </a:lnTo>
                  <a:lnTo>
                    <a:pt x="483501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45150" y="2576829"/>
              <a:ext cx="3397250" cy="0"/>
            </a:xfrm>
            <a:custGeom>
              <a:avLst/>
              <a:gdLst/>
              <a:ahLst/>
              <a:cxnLst/>
              <a:rect l="l" t="t" r="r" b="b"/>
              <a:pathLst>
                <a:path w="3397250">
                  <a:moveTo>
                    <a:pt x="0" y="0"/>
                  </a:moveTo>
                  <a:lnTo>
                    <a:pt x="3397250" y="0"/>
                  </a:lnTo>
                </a:path>
              </a:pathLst>
            </a:custGeom>
            <a:ln w="254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5150" y="2241550"/>
              <a:ext cx="3397250" cy="682625"/>
            </a:xfrm>
            <a:custGeom>
              <a:avLst/>
              <a:gdLst/>
              <a:ahLst/>
              <a:cxnLst/>
              <a:rect l="l" t="t" r="r" b="b"/>
              <a:pathLst>
                <a:path w="3397250" h="682625">
                  <a:moveTo>
                    <a:pt x="0" y="0"/>
                  </a:moveTo>
                  <a:lnTo>
                    <a:pt x="3397250" y="0"/>
                  </a:lnTo>
                </a:path>
                <a:path w="3397250" h="682625">
                  <a:moveTo>
                    <a:pt x="0" y="682625"/>
                  </a:moveTo>
                  <a:lnTo>
                    <a:pt x="3397250" y="682625"/>
                  </a:lnTo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64200" y="1046225"/>
              <a:ext cx="3371850" cy="1016000"/>
            </a:xfrm>
            <a:custGeom>
              <a:avLst/>
              <a:gdLst/>
              <a:ahLst/>
              <a:cxnLst/>
              <a:rect l="l" t="t" r="r" b="b"/>
              <a:pathLst>
                <a:path w="3371850" h="1016000">
                  <a:moveTo>
                    <a:pt x="3371850" y="0"/>
                  </a:moveTo>
                  <a:lnTo>
                    <a:pt x="0" y="0"/>
                  </a:lnTo>
                  <a:lnTo>
                    <a:pt x="0" y="1016000"/>
                  </a:lnTo>
                  <a:lnTo>
                    <a:pt x="3371850" y="1016000"/>
                  </a:lnTo>
                  <a:lnTo>
                    <a:pt x="3371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76225" y="1046225"/>
          <a:ext cx="5418455" cy="18779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"/>
                <a:gridCol w="904875"/>
                <a:gridCol w="4102100"/>
              </a:tblGrid>
              <a:tr h="607361">
                <a:tc gridSpan="3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35"/>
                        </a:spcBef>
                        <a:tabLst>
                          <a:tab pos="411480" algn="l"/>
                        </a:tabLst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encontraMaior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tam 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2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5684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13550">
                <a:tc>
                  <a:txBody>
                    <a:bodyPr/>
                    <a:lstStyle/>
                    <a:p>
                      <a:pPr marL="90805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1495"/>
                        </a:lnSpc>
                      </a:pP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400" b="1" spc="-6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 marR="3048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indice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07865">
                <a:tc>
                  <a:txBody>
                    <a:bodyPr/>
                    <a:lstStyle/>
                    <a:p>
                      <a:pPr marL="90805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1495"/>
                        </a:lnSpc>
                      </a:pP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 marR="30480">
                        <a:lnSpc>
                          <a:spcPts val="149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maior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4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19045">
                <a:tc>
                  <a:txBody>
                    <a:bodyPr/>
                    <a:lstStyle/>
                    <a:p>
                      <a:pPr marL="90805">
                        <a:lnSpc>
                          <a:spcPts val="154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1540"/>
                        </a:lnSpc>
                      </a:pP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400" b="1" spc="-6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 marR="30480">
                        <a:lnSpc>
                          <a:spcPts val="1540"/>
                        </a:lnSpc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tam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400" spc="-6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8063A1"/>
                      </a:solidFill>
                      <a:prstDash val="solid"/>
                    </a:lnR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90805">
                        <a:lnSpc>
                          <a:spcPts val="149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1495"/>
                        </a:lnSpc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8063A1"/>
                      </a:solidFill>
                      <a:prstDash val="solid"/>
                    </a:lnR>
                  </a:tcPr>
                </a:tc>
              </a:tr>
              <a:tr h="416766">
                <a:tc gridSpan="3">
                  <a:txBody>
                    <a:bodyPr/>
                    <a:lstStyle/>
                    <a:p>
                      <a:pPr marL="90805" marR="30480">
                        <a:lnSpc>
                          <a:spcPts val="1495"/>
                        </a:lnSpc>
                        <a:tabLst>
                          <a:tab pos="836294" algn="l"/>
                        </a:tabLst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7	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4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maior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30480">
                        <a:lnSpc>
                          <a:spcPct val="100000"/>
                        </a:lnSpc>
                        <a:tabLst>
                          <a:tab pos="836294" algn="l"/>
                        </a:tabLst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8063A1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1313811" y="2897251"/>
            <a:ext cx="162179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ourier New"/>
                <a:cs typeface="Courier New"/>
              </a:rPr>
              <a:t>maior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10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vet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indice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0429" y="3324225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4888" y="2897251"/>
            <a:ext cx="2048510" cy="152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9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10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11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12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tabLst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13	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return</a:t>
            </a:r>
            <a:r>
              <a:rPr sz="1400" b="1" spc="-1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indice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400" spc="-5" dirty="0">
                <a:latin typeface="Courier New"/>
                <a:cs typeface="Courier New"/>
              </a:rPr>
              <a:t> 14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15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4888" y="4390719"/>
            <a:ext cx="5768975" cy="173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16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400" spc="-5" dirty="0">
                <a:latin typeface="Courier New"/>
                <a:cs typeface="Courier New"/>
              </a:rPr>
              <a:t>Main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string[]</a:t>
            </a:r>
            <a:r>
              <a:rPr sz="1400" b="1" spc="-5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args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17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18	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400" spc="-5" dirty="0">
                <a:latin typeface="Courier New"/>
                <a:cs typeface="Courier New"/>
              </a:rPr>
              <a:t>vetor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3.0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4.3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5.6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2460625" algn="l"/>
              </a:tabLst>
            </a:pPr>
            <a:r>
              <a:rPr sz="1400" spc="-5" dirty="0">
                <a:latin typeface="Courier New"/>
                <a:cs typeface="Courier New"/>
              </a:rPr>
              <a:t>19	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2.8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7.9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3.4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};</a:t>
            </a:r>
            <a:endParaRPr sz="1400">
              <a:latin typeface="Courier New"/>
              <a:cs typeface="Courier New"/>
            </a:endParaRPr>
          </a:p>
          <a:p>
            <a:pPr marL="546100" indent="-534035">
              <a:lnSpc>
                <a:spcPct val="100000"/>
              </a:lnSpc>
              <a:buClr>
                <a:srgbClr val="000000"/>
              </a:buClr>
              <a:buFont typeface="Courier New"/>
              <a:buAutoNum type="arabicPlain" startAt="20"/>
              <a:tabLst>
                <a:tab pos="546100" algn="l"/>
                <a:tab pos="546735" algn="l"/>
              </a:tabLst>
            </a:pP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pos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546100" indent="-534035">
              <a:lnSpc>
                <a:spcPct val="100000"/>
              </a:lnSpc>
              <a:buAutoNum type="arabicPlain" startAt="20"/>
              <a:tabLst>
                <a:tab pos="546100" algn="l"/>
                <a:tab pos="546735" algn="l"/>
              </a:tabLst>
            </a:pPr>
            <a:r>
              <a:rPr sz="1400" spc="-5" dirty="0">
                <a:latin typeface="Courier New"/>
                <a:cs typeface="Courier New"/>
              </a:rPr>
              <a:t>pos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encontraMaior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400" spc="-5" dirty="0">
                <a:latin typeface="Courier New"/>
                <a:cs typeface="Courier New"/>
              </a:rPr>
              <a:t>vetor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6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546735" indent="-534670">
              <a:lnSpc>
                <a:spcPct val="100000"/>
              </a:lnSpc>
              <a:buAutoNum type="arabicPlain" startAt="20"/>
              <a:tabLst>
                <a:tab pos="546100" algn="l"/>
                <a:tab pos="547370" algn="l"/>
              </a:tabLst>
            </a:pPr>
            <a:r>
              <a:rPr sz="1400" spc="-10" dirty="0">
                <a:latin typeface="Courier New"/>
                <a:cs typeface="Courier New"/>
              </a:rPr>
              <a:t>Console.Write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"Maior valor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na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posicao {0}"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pos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400" spc="-5" dirty="0">
                <a:latin typeface="Courier New"/>
                <a:cs typeface="Courier New"/>
              </a:rPr>
              <a:t>23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712205" y="1046225"/>
          <a:ext cx="3326124" cy="1884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909"/>
                <a:gridCol w="483870"/>
                <a:gridCol w="483869"/>
                <a:gridCol w="483869"/>
                <a:gridCol w="483869"/>
                <a:gridCol w="483869"/>
                <a:gridCol w="483869"/>
              </a:tblGrid>
              <a:tr h="1016000">
                <a:tc gridSpan="2">
                  <a:txBody>
                    <a:bodyPr/>
                    <a:lstStyle/>
                    <a:p>
                      <a:pPr marR="6985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Ent</a:t>
                      </a:r>
                      <a:r>
                        <a:rPr sz="2000" b="1" spc="-1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ad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R="5651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20" dirty="0">
                          <a:latin typeface="Tahoma"/>
                          <a:cs typeface="Tahoma"/>
                        </a:rPr>
                        <a:t>v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etor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445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a: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152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de tamanho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0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6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297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0045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i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8063A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R="946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vet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4.3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5.6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2.8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3.4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225" y="1154175"/>
            <a:ext cx="6091555" cy="5046980"/>
          </a:xfrm>
          <a:custGeom>
            <a:avLst/>
            <a:gdLst/>
            <a:ahLst/>
            <a:cxnLst/>
            <a:rect l="l" t="t" r="r" b="b"/>
            <a:pathLst>
              <a:path w="6091555" h="5046980">
                <a:moveTo>
                  <a:pt x="0" y="5046599"/>
                </a:moveTo>
                <a:lnTo>
                  <a:pt x="6091301" y="5046599"/>
                </a:lnTo>
                <a:lnTo>
                  <a:pt x="6091301" y="0"/>
                </a:lnTo>
                <a:lnTo>
                  <a:pt x="0" y="0"/>
                </a:lnTo>
                <a:lnTo>
                  <a:pt x="0" y="50465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87314" y="1232553"/>
            <a:ext cx="107314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8593" y="1616709"/>
            <a:ext cx="236537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latin typeface="Courier New"/>
                <a:cs typeface="Courier New"/>
              </a:rPr>
              <a:t>indice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400" spc="-5" dirty="0">
                <a:latin typeface="Courier New"/>
                <a:cs typeface="Courier New"/>
              </a:rPr>
              <a:t>maior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vet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888" y="2043811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5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8593" y="2043811"/>
            <a:ext cx="268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for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400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400" spc="-5" dirty="0">
                <a:latin typeface="Courier New"/>
                <a:cs typeface="Courier New"/>
              </a:rPr>
              <a:t>tam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4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i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++)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8593" y="2257170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0429" y="2470531"/>
            <a:ext cx="2047239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if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vet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1400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maior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maior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vet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indice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4888" y="2257170"/>
            <a:ext cx="2048510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6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7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8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9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10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11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12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13	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return</a:t>
            </a:r>
            <a:r>
              <a:rPr sz="1400" b="1" spc="-10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indice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4888" y="3964304"/>
            <a:ext cx="4527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14</a:t>
            </a:r>
            <a:r>
              <a:rPr sz="1400" spc="-8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15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4888" y="4390719"/>
            <a:ext cx="364490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16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400" spc="-5" dirty="0">
                <a:latin typeface="Courier New"/>
                <a:cs typeface="Courier New"/>
              </a:rPr>
              <a:t>Main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string[]</a:t>
            </a:r>
            <a:r>
              <a:rPr sz="1400" b="1" spc="-9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args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17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4888" y="4818126"/>
            <a:ext cx="406971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18	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400" spc="-5" dirty="0">
                <a:latin typeface="Courier New"/>
                <a:cs typeface="Courier New"/>
              </a:rPr>
              <a:t>vetor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3.0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4.3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5.6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460625" algn="l"/>
              </a:tabLst>
            </a:pPr>
            <a:r>
              <a:rPr sz="1400" spc="-5" dirty="0">
                <a:latin typeface="Courier New"/>
                <a:cs typeface="Courier New"/>
              </a:rPr>
              <a:t>19	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2.8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7.9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3.4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};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20	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pos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662" y="5503862"/>
            <a:ext cx="5232400" cy="22860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ts val="1425"/>
              </a:lnSpc>
              <a:tabLst>
                <a:tab pos="553720" algn="l"/>
              </a:tabLst>
            </a:pPr>
            <a:r>
              <a:rPr sz="1400" spc="-5" dirty="0">
                <a:latin typeface="Courier New"/>
                <a:cs typeface="Courier New"/>
              </a:rPr>
              <a:t>21	pos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encontraMaior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400" spc="-5" dirty="0">
                <a:latin typeface="Courier New"/>
                <a:cs typeface="Courier New"/>
              </a:rPr>
              <a:t>vetor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6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4888" y="5671210"/>
            <a:ext cx="5768975" cy="45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6100" algn="l"/>
              </a:tabLst>
            </a:pPr>
            <a:r>
              <a:rPr sz="1400" dirty="0">
                <a:latin typeface="Courier New"/>
                <a:cs typeface="Courier New"/>
              </a:rPr>
              <a:t>22	</a:t>
            </a:r>
            <a:r>
              <a:rPr sz="1400" spc="-10" dirty="0">
                <a:latin typeface="Courier New"/>
                <a:cs typeface="Courier New"/>
              </a:rPr>
              <a:t>Console.Write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"Maior valor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na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posicao {0}"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pos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400" spc="-5" dirty="0">
                <a:latin typeface="Courier New"/>
                <a:cs typeface="Courier New"/>
              </a:rPr>
              <a:t>23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1: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pSp>
        <p:nvGrpSpPr>
          <p:cNvPr id="16" name="object 16"/>
          <p:cNvGrpSpPr/>
          <p:nvPr/>
        </p:nvGrpSpPr>
        <p:grpSpPr>
          <a:xfrm>
            <a:off x="5659437" y="1041463"/>
            <a:ext cx="3381375" cy="1025525"/>
            <a:chOff x="5659437" y="1041463"/>
            <a:chExt cx="3381375" cy="1025525"/>
          </a:xfrm>
        </p:grpSpPr>
        <p:sp>
          <p:nvSpPr>
            <p:cNvPr id="17" name="object 17"/>
            <p:cNvSpPr/>
            <p:nvPr/>
          </p:nvSpPr>
          <p:spPr>
            <a:xfrm>
              <a:off x="5664200" y="1046225"/>
              <a:ext cx="3371850" cy="1016000"/>
            </a:xfrm>
            <a:custGeom>
              <a:avLst/>
              <a:gdLst/>
              <a:ahLst/>
              <a:cxnLst/>
              <a:rect l="l" t="t" r="r" b="b"/>
              <a:pathLst>
                <a:path w="3371850" h="1016000">
                  <a:moveTo>
                    <a:pt x="3371850" y="0"/>
                  </a:moveTo>
                  <a:lnTo>
                    <a:pt x="0" y="0"/>
                  </a:lnTo>
                  <a:lnTo>
                    <a:pt x="0" y="1016000"/>
                  </a:lnTo>
                  <a:lnTo>
                    <a:pt x="3371850" y="1016000"/>
                  </a:lnTo>
                  <a:lnTo>
                    <a:pt x="3371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64200" y="1046225"/>
              <a:ext cx="3371850" cy="1016000"/>
            </a:xfrm>
            <a:custGeom>
              <a:avLst/>
              <a:gdLst/>
              <a:ahLst/>
              <a:cxnLst/>
              <a:rect l="l" t="t" r="r" b="b"/>
              <a:pathLst>
                <a:path w="3371850" h="1016000">
                  <a:moveTo>
                    <a:pt x="0" y="1016000"/>
                  </a:moveTo>
                  <a:lnTo>
                    <a:pt x="3371850" y="1016000"/>
                  </a:lnTo>
                  <a:lnTo>
                    <a:pt x="3371850" y="0"/>
                  </a:lnTo>
                  <a:lnTo>
                    <a:pt x="0" y="0"/>
                  </a:lnTo>
                  <a:lnTo>
                    <a:pt x="0" y="1016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16788" y="1113789"/>
            <a:ext cx="6595745" cy="956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ts val="2340"/>
              </a:lnSpc>
              <a:spcBef>
                <a:spcPts val="105"/>
              </a:spcBef>
              <a:tabLst>
                <a:tab pos="370840" algn="l"/>
              </a:tabLst>
            </a:pPr>
            <a:r>
              <a:rPr sz="1400" dirty="0">
                <a:latin typeface="Courier New"/>
                <a:cs typeface="Courier New"/>
              </a:rPr>
              <a:t>1	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encontraMaior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400" spc="-10" dirty="0">
                <a:latin typeface="Courier New"/>
                <a:cs typeface="Courier New"/>
              </a:rPr>
              <a:t>vet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tam</a:t>
            </a:r>
            <a:r>
              <a:rPr sz="1400" spc="-310" dirty="0">
                <a:latin typeface="Courier New"/>
                <a:cs typeface="Courier New"/>
              </a:rPr>
              <a:t> </a:t>
            </a:r>
            <a:r>
              <a:rPr sz="3000" b="1" spc="-7" baseline="8333" dirty="0">
                <a:latin typeface="Tahoma"/>
                <a:cs typeface="Tahoma"/>
              </a:rPr>
              <a:t>Entrada:</a:t>
            </a:r>
            <a:endParaRPr sz="3000" baseline="8333">
              <a:latin typeface="Tahoma"/>
              <a:cs typeface="Tahoma"/>
            </a:endParaRPr>
          </a:p>
          <a:p>
            <a:pPr marL="50800">
              <a:lnSpc>
                <a:spcPts val="1620"/>
              </a:lnSpc>
              <a:tabLst>
                <a:tab pos="370840" algn="l"/>
              </a:tabLst>
            </a:pPr>
            <a:r>
              <a:rPr sz="1400" dirty="0">
                <a:latin typeface="Courier New"/>
                <a:cs typeface="Courier New"/>
              </a:rPr>
              <a:t>2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3</a:t>
            </a:r>
            <a:endParaRPr sz="14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67729" y="1382725"/>
            <a:ext cx="24974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vetor de tamanho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645150" y="2200338"/>
            <a:ext cx="3397250" cy="2494280"/>
            <a:chOff x="5645150" y="2200338"/>
            <a:chExt cx="3397250" cy="2494280"/>
          </a:xfrm>
        </p:grpSpPr>
        <p:sp>
          <p:nvSpPr>
            <p:cNvPr id="22" name="object 22"/>
            <p:cNvSpPr/>
            <p:nvPr/>
          </p:nvSpPr>
          <p:spPr>
            <a:xfrm>
              <a:off x="5651500" y="2205101"/>
              <a:ext cx="3384550" cy="1630680"/>
            </a:xfrm>
            <a:custGeom>
              <a:avLst/>
              <a:gdLst/>
              <a:ahLst/>
              <a:cxnLst/>
              <a:rect l="l" t="t" r="r" b="b"/>
              <a:pathLst>
                <a:path w="3384550" h="1630679">
                  <a:moveTo>
                    <a:pt x="3384550" y="0"/>
                  </a:moveTo>
                  <a:lnTo>
                    <a:pt x="0" y="0"/>
                  </a:lnTo>
                  <a:lnTo>
                    <a:pt x="0" y="1630299"/>
                  </a:lnTo>
                  <a:lnTo>
                    <a:pt x="3384550" y="1630299"/>
                  </a:lnTo>
                  <a:lnTo>
                    <a:pt x="3384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51500" y="2205101"/>
              <a:ext cx="3384550" cy="1630680"/>
            </a:xfrm>
            <a:custGeom>
              <a:avLst/>
              <a:gdLst/>
              <a:ahLst/>
              <a:cxnLst/>
              <a:rect l="l" t="t" r="r" b="b"/>
              <a:pathLst>
                <a:path w="3384550" h="1630679">
                  <a:moveTo>
                    <a:pt x="0" y="1630299"/>
                  </a:moveTo>
                  <a:lnTo>
                    <a:pt x="3384550" y="1630299"/>
                  </a:lnTo>
                  <a:lnTo>
                    <a:pt x="3384550" y="0"/>
                  </a:lnTo>
                  <a:lnTo>
                    <a:pt x="0" y="0"/>
                  </a:lnTo>
                  <a:lnTo>
                    <a:pt x="0" y="16302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51500" y="4340440"/>
              <a:ext cx="3385185" cy="347980"/>
            </a:xfrm>
            <a:custGeom>
              <a:avLst/>
              <a:gdLst/>
              <a:ahLst/>
              <a:cxnLst/>
              <a:rect l="l" t="t" r="r" b="b"/>
              <a:pathLst>
                <a:path w="3385184" h="347979">
                  <a:moveTo>
                    <a:pt x="1933968" y="0"/>
                  </a:moveTo>
                  <a:lnTo>
                    <a:pt x="1933968" y="0"/>
                  </a:lnTo>
                  <a:lnTo>
                    <a:pt x="0" y="0"/>
                  </a:lnTo>
                  <a:lnTo>
                    <a:pt x="0" y="347383"/>
                  </a:lnTo>
                  <a:lnTo>
                    <a:pt x="1933968" y="347383"/>
                  </a:lnTo>
                  <a:lnTo>
                    <a:pt x="1933968" y="0"/>
                  </a:lnTo>
                  <a:close/>
                </a:path>
                <a:path w="3385184" h="347979">
                  <a:moveTo>
                    <a:pt x="3384562" y="0"/>
                  </a:moveTo>
                  <a:lnTo>
                    <a:pt x="3384562" y="0"/>
                  </a:lnTo>
                  <a:lnTo>
                    <a:pt x="1934083" y="0"/>
                  </a:lnTo>
                  <a:lnTo>
                    <a:pt x="1934083" y="347383"/>
                  </a:lnTo>
                  <a:lnTo>
                    <a:pt x="3384562" y="347383"/>
                  </a:lnTo>
                  <a:lnTo>
                    <a:pt x="3384562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34988" y="3998849"/>
              <a:ext cx="2418080" cy="695325"/>
            </a:xfrm>
            <a:custGeom>
              <a:avLst/>
              <a:gdLst/>
              <a:ahLst/>
              <a:cxnLst/>
              <a:rect l="l" t="t" r="r" b="b"/>
              <a:pathLst>
                <a:path w="2418079" h="695325">
                  <a:moveTo>
                    <a:pt x="0" y="0"/>
                  </a:moveTo>
                  <a:lnTo>
                    <a:pt x="0" y="695325"/>
                  </a:lnTo>
                </a:path>
                <a:path w="2418079" h="695325">
                  <a:moveTo>
                    <a:pt x="483488" y="0"/>
                  </a:moveTo>
                  <a:lnTo>
                    <a:pt x="483488" y="695325"/>
                  </a:lnTo>
                </a:path>
                <a:path w="2418079" h="695325">
                  <a:moveTo>
                    <a:pt x="966978" y="0"/>
                  </a:moveTo>
                  <a:lnTo>
                    <a:pt x="966978" y="695325"/>
                  </a:lnTo>
                </a:path>
                <a:path w="2418079" h="695325">
                  <a:moveTo>
                    <a:pt x="1450593" y="0"/>
                  </a:moveTo>
                  <a:lnTo>
                    <a:pt x="1450593" y="695325"/>
                  </a:lnTo>
                </a:path>
                <a:path w="2418079" h="695325">
                  <a:moveTo>
                    <a:pt x="1934083" y="0"/>
                  </a:moveTo>
                  <a:lnTo>
                    <a:pt x="1934083" y="695325"/>
                  </a:lnTo>
                </a:path>
                <a:path w="2418079" h="695325">
                  <a:moveTo>
                    <a:pt x="2417571" y="0"/>
                  </a:moveTo>
                  <a:lnTo>
                    <a:pt x="2417571" y="695325"/>
                  </a:lnTo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45150" y="4340479"/>
              <a:ext cx="3397250" cy="0"/>
            </a:xfrm>
            <a:custGeom>
              <a:avLst/>
              <a:gdLst/>
              <a:ahLst/>
              <a:cxnLst/>
              <a:rect l="l" t="t" r="r" b="b"/>
              <a:pathLst>
                <a:path w="3397250">
                  <a:moveTo>
                    <a:pt x="0" y="0"/>
                  </a:moveTo>
                  <a:lnTo>
                    <a:pt x="3397250" y="0"/>
                  </a:lnTo>
                </a:path>
              </a:pathLst>
            </a:custGeom>
            <a:ln w="254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45150" y="3998849"/>
              <a:ext cx="3397250" cy="695325"/>
            </a:xfrm>
            <a:custGeom>
              <a:avLst/>
              <a:gdLst/>
              <a:ahLst/>
              <a:cxnLst/>
              <a:rect l="l" t="t" r="r" b="b"/>
              <a:pathLst>
                <a:path w="3397250" h="695325">
                  <a:moveTo>
                    <a:pt x="6350" y="0"/>
                  </a:moveTo>
                  <a:lnTo>
                    <a:pt x="6350" y="695325"/>
                  </a:lnTo>
                </a:path>
                <a:path w="3397250" h="695325">
                  <a:moveTo>
                    <a:pt x="3390900" y="0"/>
                  </a:moveTo>
                  <a:lnTo>
                    <a:pt x="3390900" y="695325"/>
                  </a:lnTo>
                </a:path>
                <a:path w="3397250" h="695325">
                  <a:moveTo>
                    <a:pt x="0" y="6350"/>
                  </a:moveTo>
                  <a:lnTo>
                    <a:pt x="3397250" y="6350"/>
                  </a:lnTo>
                </a:path>
                <a:path w="3397250" h="695325">
                  <a:moveTo>
                    <a:pt x="0" y="688975"/>
                  </a:moveTo>
                  <a:lnTo>
                    <a:pt x="3397250" y="688975"/>
                  </a:lnTo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731255" y="2236977"/>
            <a:ext cx="3183890" cy="2394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ahoma"/>
                <a:cs typeface="Tahoma"/>
              </a:rPr>
              <a:t>Variáveis da</a:t>
            </a:r>
            <a:r>
              <a:rPr sz="2000" b="1" spc="-7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Sub-Rotina:</a:t>
            </a:r>
            <a:endParaRPr sz="2000">
              <a:latin typeface="Tahoma"/>
              <a:cs typeface="Tahoma"/>
            </a:endParaRPr>
          </a:p>
          <a:p>
            <a:pPr marL="250190" algn="just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tam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=</a:t>
            </a:r>
            <a:endParaRPr sz="2000">
              <a:latin typeface="Tahoma"/>
              <a:cs typeface="Tahoma"/>
            </a:endParaRPr>
          </a:p>
          <a:p>
            <a:pPr marL="12700" marR="2169795" indent="556260" algn="just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i =  indice =  maior</a:t>
            </a:r>
            <a:r>
              <a:rPr sz="2000" spc="5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=</a:t>
            </a:r>
            <a:endParaRPr sz="2000">
              <a:latin typeface="Tahoma"/>
              <a:cs typeface="Tahoma"/>
            </a:endParaRPr>
          </a:p>
          <a:p>
            <a:pPr marR="59055" algn="r">
              <a:lnSpc>
                <a:spcPct val="100000"/>
              </a:lnSpc>
              <a:spcBef>
                <a:spcPts val="2085"/>
              </a:spcBef>
              <a:tabLst>
                <a:tab pos="455930" algn="l"/>
                <a:tab pos="939165" algn="l"/>
                <a:tab pos="1423035" algn="l"/>
                <a:tab pos="1906905" algn="l"/>
                <a:tab pos="2390140" algn="l"/>
                <a:tab pos="2874010" algn="l"/>
              </a:tabLst>
            </a:pPr>
            <a:r>
              <a:rPr sz="1600" spc="-5" dirty="0">
                <a:latin typeface="Calibri"/>
                <a:cs typeface="Calibri"/>
              </a:rPr>
              <a:t>i	0	1	2	3	4	5</a:t>
            </a:r>
            <a:endParaRPr sz="1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  <a:tabLst>
                <a:tab pos="483234" algn="l"/>
                <a:tab pos="966469" algn="l"/>
                <a:tab pos="1450340" algn="l"/>
                <a:tab pos="1933575" algn="l"/>
                <a:tab pos="2417445" algn="l"/>
                <a:tab pos="2901315" algn="l"/>
              </a:tabLst>
            </a:pPr>
            <a:r>
              <a:rPr sz="1600" spc="-20" dirty="0">
                <a:latin typeface="Calibri"/>
                <a:cs typeface="Calibri"/>
              </a:rPr>
              <a:t>ve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3</a:t>
            </a:r>
            <a:r>
              <a:rPr sz="1600" spc="-5" dirty="0">
                <a:latin typeface="Calibri"/>
                <a:cs typeface="Calibri"/>
              </a:rPr>
              <a:t>.0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4</a:t>
            </a:r>
            <a:r>
              <a:rPr sz="1600" spc="-5" dirty="0">
                <a:latin typeface="Calibri"/>
                <a:cs typeface="Calibri"/>
              </a:rPr>
              <a:t>.3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5</a:t>
            </a:r>
            <a:r>
              <a:rPr sz="1600" spc="-5" dirty="0">
                <a:latin typeface="Calibri"/>
                <a:cs typeface="Calibri"/>
              </a:rPr>
              <a:t>.6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2</a:t>
            </a:r>
            <a:r>
              <a:rPr sz="1600" spc="-5" dirty="0">
                <a:latin typeface="Calibri"/>
                <a:cs typeface="Calibri"/>
              </a:rPr>
              <a:t>.8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7</a:t>
            </a:r>
            <a:r>
              <a:rPr sz="1600" spc="-5" dirty="0">
                <a:latin typeface="Calibri"/>
                <a:cs typeface="Calibri"/>
              </a:rPr>
              <a:t>.9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3</a:t>
            </a:r>
            <a:r>
              <a:rPr sz="1600" spc="-5" dirty="0">
                <a:latin typeface="Calibri"/>
                <a:cs typeface="Calibri"/>
              </a:rPr>
              <a:t>.4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7314" y="1232553"/>
            <a:ext cx="107314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1: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5664200" y="1046225"/>
            <a:ext cx="3371850" cy="1016000"/>
          </a:xfrm>
          <a:custGeom>
            <a:avLst/>
            <a:gdLst/>
            <a:ahLst/>
            <a:cxnLst/>
            <a:rect l="l" t="t" r="r" b="b"/>
            <a:pathLst>
              <a:path w="3371850" h="1016000">
                <a:moveTo>
                  <a:pt x="3371850" y="0"/>
                </a:moveTo>
                <a:lnTo>
                  <a:pt x="0" y="0"/>
                </a:lnTo>
                <a:lnTo>
                  <a:pt x="0" y="1016000"/>
                </a:lnTo>
                <a:lnTo>
                  <a:pt x="3371850" y="1016000"/>
                </a:lnTo>
                <a:lnTo>
                  <a:pt x="3371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51500" y="2205101"/>
            <a:ext cx="3384550" cy="1630680"/>
          </a:xfrm>
          <a:custGeom>
            <a:avLst/>
            <a:gdLst/>
            <a:ahLst/>
            <a:cxnLst/>
            <a:rect l="l" t="t" r="r" b="b"/>
            <a:pathLst>
              <a:path w="3384550" h="1630679">
                <a:moveTo>
                  <a:pt x="3384550" y="0"/>
                </a:moveTo>
                <a:lnTo>
                  <a:pt x="0" y="0"/>
                </a:lnTo>
                <a:lnTo>
                  <a:pt x="0" y="1630299"/>
                </a:lnTo>
                <a:lnTo>
                  <a:pt x="3384550" y="1630299"/>
                </a:lnTo>
                <a:lnTo>
                  <a:pt x="3384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71462" y="1041463"/>
          <a:ext cx="9032235" cy="51545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5194934"/>
                <a:gridCol w="73660"/>
                <a:gridCol w="410210"/>
                <a:gridCol w="470535"/>
                <a:gridCol w="250825"/>
                <a:gridCol w="483235"/>
                <a:gridCol w="483234"/>
                <a:gridCol w="483234"/>
                <a:gridCol w="483234"/>
                <a:gridCol w="483234"/>
              </a:tblGrid>
              <a:tr h="131730">
                <a:tc gridSpan="2"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7618">
                <a:tc>
                  <a:txBody>
                    <a:bodyPr/>
                    <a:lstStyle/>
                    <a:p>
                      <a:pPr marL="90805">
                        <a:lnSpc>
                          <a:spcPts val="1650"/>
                        </a:lnSpc>
                        <a:spcBef>
                          <a:spcPts val="19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ts val="1650"/>
                        </a:lnSpc>
                        <a:spcBef>
                          <a:spcPts val="195"/>
                        </a:spcBef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encontraMaior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400" b="1" spc="-4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tam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1750">
                        <a:lnSpc>
                          <a:spcPts val="1714"/>
                        </a:lnSpc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Ent</a:t>
                      </a:r>
                      <a:r>
                        <a:rPr sz="2000" b="1" spc="-1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ad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6">
                  <a:txBody>
                    <a:bodyPr/>
                    <a:lstStyle/>
                    <a:p>
                      <a:pPr marL="235585">
                        <a:lnSpc>
                          <a:spcPts val="1714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a: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or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de tamanho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0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6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36651">
                <a:tc gridSpan="2">
                  <a:txBody>
                    <a:bodyPr/>
                    <a:lstStyle/>
                    <a:p>
                      <a:pPr marL="90805" marR="30480">
                        <a:lnSpc>
                          <a:spcPts val="1610"/>
                        </a:lnSpc>
                        <a:tabLst>
                          <a:tab pos="411480" algn="l"/>
                        </a:tabLst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2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840" marR="30480" indent="-53467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624840" algn="l"/>
                          <a:tab pos="625475" algn="l"/>
                        </a:tabLst>
                      </a:pP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indice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3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840" marR="30480" indent="-534670">
                        <a:lnSpc>
                          <a:spcPts val="162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624840" algn="l"/>
                          <a:tab pos="62547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maior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3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4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24485" marR="231775">
                        <a:lnSpc>
                          <a:spcPts val="2170"/>
                        </a:lnSpc>
                      </a:pPr>
                      <a:r>
                        <a:rPr sz="2000" spc="-10" dirty="0">
                          <a:latin typeface="Tahoma"/>
                          <a:cs typeface="Tahoma"/>
                        </a:rPr>
                        <a:t>vet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42875">
                <a:tc gridSpan="5">
                  <a:txBody>
                    <a:bodyPr/>
                    <a:lstStyle/>
                    <a:p>
                      <a:pPr marL="90805" marR="231775">
                        <a:lnSpc>
                          <a:spcPts val="1025"/>
                        </a:lnSpc>
                        <a:tabLst>
                          <a:tab pos="624840" algn="l"/>
                        </a:tabLst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5	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tam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400" spc="-6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630299">
                <a:tc gridSpan="2">
                  <a:txBody>
                    <a:bodyPr/>
                    <a:lstStyle/>
                    <a:p>
                      <a:pPr marL="90805" marR="30480">
                        <a:lnSpc>
                          <a:spcPct val="100000"/>
                        </a:lnSpc>
                        <a:spcBef>
                          <a:spcPts val="509"/>
                        </a:spcBef>
                        <a:tabLst>
                          <a:tab pos="624840" algn="l"/>
                        </a:tabLst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3048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836294" algn="l"/>
                        </a:tabLst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7	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4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maior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30480">
                        <a:lnSpc>
                          <a:spcPct val="100000"/>
                        </a:lnSpc>
                        <a:tabLst>
                          <a:tab pos="836294" algn="l"/>
                        </a:tabLst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050290" marR="30480" indent="-959485">
                        <a:lnSpc>
                          <a:spcPct val="100000"/>
                        </a:lnSpc>
                        <a:buAutoNum type="arabicPlain" startAt="9"/>
                        <a:tabLst>
                          <a:tab pos="1049655" algn="l"/>
                          <a:tab pos="105029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maior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3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050290" marR="30480" indent="-960119">
                        <a:lnSpc>
                          <a:spcPct val="100000"/>
                        </a:lnSpc>
                        <a:buAutoNum type="arabicPlain" startAt="9"/>
                        <a:tabLst>
                          <a:tab pos="1049655" algn="l"/>
                          <a:tab pos="105092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indice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30480">
                        <a:lnSpc>
                          <a:spcPct val="100000"/>
                        </a:lnSpc>
                        <a:tabLst>
                          <a:tab pos="836294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11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30480">
                        <a:lnSpc>
                          <a:spcPct val="100000"/>
                        </a:lnSpc>
                        <a:tabLst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12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647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87630" marR="393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Var</a:t>
                      </a:r>
                      <a:r>
                        <a:rPr sz="2000" b="1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áv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325755" marR="17653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am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87630" marR="203835" indent="556260" algn="just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i  in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ice  maior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eis da</a:t>
                      </a:r>
                      <a:r>
                        <a:rPr sz="2000" b="1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spc="-5" dirty="0">
                          <a:latin typeface="Tahoma"/>
                          <a:cs typeface="Tahoma"/>
                        </a:rPr>
                        <a:t>Sub-Rotina: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12573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=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1492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=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18415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=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=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69799">
                <a:tc gridSpan="5">
                  <a:txBody>
                    <a:bodyPr/>
                    <a:lstStyle/>
                    <a:p>
                      <a:pPr marL="90805" marR="231775">
                        <a:lnSpc>
                          <a:spcPts val="1120"/>
                        </a:lnSpc>
                        <a:tabLst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13	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400" b="1" spc="-2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indice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8063A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22579">
                <a:tc rowSpan="2" gridSpan="2">
                  <a:txBody>
                    <a:bodyPr/>
                    <a:lstStyle/>
                    <a:p>
                      <a:pPr marL="90805" marR="30480">
                        <a:lnSpc>
                          <a:spcPts val="146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14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3048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3048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16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void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</a:t>
                      </a:r>
                      <a:r>
                        <a:rPr sz="1400" b="1" spc="-5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i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17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60045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vet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solidFill>
                      <a:srgbClr val="8063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21336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4.3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5.6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2.8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3.4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solidFill>
                      <a:srgbClr val="8063A1"/>
                    </a:solidFill>
                  </a:tcPr>
                </a:tc>
              </a:tr>
              <a:tr h="1512951">
                <a:tc gridSpan="5">
                  <a:txBody>
                    <a:bodyPr/>
                    <a:lstStyle/>
                    <a:p>
                      <a:pPr marL="90805" marR="231775">
                        <a:lnSpc>
                          <a:spcPts val="113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17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231775">
                        <a:lnSpc>
                          <a:spcPct val="100000"/>
                        </a:lnSpc>
                        <a:tabLst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18	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vetor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4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3.0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4.3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3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5.6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231775">
                        <a:lnSpc>
                          <a:spcPct val="100000"/>
                        </a:lnSpc>
                        <a:tabLst>
                          <a:tab pos="253936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19	</a:t>
                      </a:r>
                      <a:r>
                        <a:rPr sz="14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2.8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7.9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3.4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840" marR="231775" indent="-53467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20"/>
                        <a:tabLst>
                          <a:tab pos="624840" algn="l"/>
                          <a:tab pos="625475" algn="l"/>
                        </a:tabLst>
                      </a:pP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pos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840" marR="231775" indent="-534670">
                        <a:lnSpc>
                          <a:spcPct val="100000"/>
                        </a:lnSpc>
                        <a:buAutoNum type="arabicPlain" startAt="20"/>
                        <a:tabLst>
                          <a:tab pos="624840" algn="l"/>
                          <a:tab pos="62547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pos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encontraMaior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vetor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4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840" marR="231775" indent="-534670">
                        <a:lnSpc>
                          <a:spcPct val="100000"/>
                        </a:lnSpc>
                        <a:buAutoNum type="arabicPlain" startAt="20"/>
                        <a:tabLst>
                          <a:tab pos="624840" algn="l"/>
                          <a:tab pos="62547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"Maior valor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na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posicao {0}"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pos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2317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23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4669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4D4D4D"/>
                </a:solidFill>
              </a:rPr>
              <a:t>Programa </a:t>
            </a:r>
            <a:r>
              <a:rPr sz="4000" spc="-10" dirty="0">
                <a:solidFill>
                  <a:srgbClr val="4D4D4D"/>
                </a:solidFill>
              </a:rPr>
              <a:t>sem</a:t>
            </a:r>
            <a:r>
              <a:rPr sz="4000" spc="-20" dirty="0">
                <a:solidFill>
                  <a:srgbClr val="4D4D4D"/>
                </a:solidFill>
              </a:rPr>
              <a:t> </a:t>
            </a:r>
            <a:r>
              <a:rPr sz="4000" spc="-5" dirty="0">
                <a:solidFill>
                  <a:srgbClr val="4D4D4D"/>
                </a:solidFill>
              </a:rPr>
              <a:t>vetores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95287" y="2276411"/>
            <a:ext cx="6802755" cy="3970654"/>
          </a:xfrm>
          <a:custGeom>
            <a:avLst/>
            <a:gdLst/>
            <a:ahLst/>
            <a:cxnLst/>
            <a:rect l="l" t="t" r="r" b="b"/>
            <a:pathLst>
              <a:path w="6802755" h="3970654">
                <a:moveTo>
                  <a:pt x="0" y="3970401"/>
                </a:moveTo>
                <a:lnTo>
                  <a:pt x="6802374" y="3970401"/>
                </a:lnTo>
                <a:lnTo>
                  <a:pt x="6802374" y="0"/>
                </a:lnTo>
                <a:lnTo>
                  <a:pt x="0" y="0"/>
                </a:lnTo>
                <a:lnTo>
                  <a:pt x="0" y="39704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4065" y="2302002"/>
            <a:ext cx="425831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800" spc="-10" dirty="0">
                <a:latin typeface="Courier New"/>
                <a:cs typeface="Courier New"/>
              </a:rPr>
              <a:t>Main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string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[]</a:t>
            </a:r>
            <a:r>
              <a:rPr sz="1800" spc="-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args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800" b="1" spc="-1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800" spc="-10" dirty="0">
                <a:latin typeface="Courier New"/>
                <a:cs typeface="Courier New"/>
              </a:rPr>
              <a:t>nota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800" spc="-10" dirty="0">
                <a:latin typeface="Courier New"/>
                <a:cs typeface="Courier New"/>
              </a:rPr>
              <a:t>media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800" spc="-10" dirty="0">
                <a:latin typeface="Courier New"/>
                <a:cs typeface="Courier New"/>
              </a:rPr>
              <a:t>soma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for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5" dirty="0">
                <a:latin typeface="Courier New"/>
                <a:cs typeface="Courier New"/>
              </a:rPr>
              <a:t>i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8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800" dirty="0">
                <a:latin typeface="Courier New"/>
                <a:cs typeface="Courier New"/>
              </a:rPr>
              <a:t>i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800" spc="-5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800" spc="-1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++)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540" y="1050417"/>
            <a:ext cx="7570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Programa que </a:t>
            </a:r>
            <a:r>
              <a:rPr sz="2800" spc="-5" dirty="0">
                <a:latin typeface="Calibri"/>
                <a:cs typeface="Calibri"/>
              </a:rPr>
              <a:t>lê as </a:t>
            </a:r>
            <a:r>
              <a:rPr sz="2800" spc="-10" dirty="0">
                <a:latin typeface="Calibri"/>
                <a:cs typeface="Calibri"/>
              </a:rPr>
              <a:t>notas </a:t>
            </a:r>
            <a:r>
              <a:rPr sz="2800" spc="-5" dirty="0">
                <a:latin typeface="Calibri"/>
                <a:cs typeface="Calibri"/>
              </a:rPr>
              <a:t>de 4 </a:t>
            </a:r>
            <a:r>
              <a:rPr sz="2800" spc="-10" dirty="0">
                <a:latin typeface="Calibri"/>
                <a:cs typeface="Calibri"/>
              </a:rPr>
              <a:t>alunos </a:t>
            </a:r>
            <a:r>
              <a:rPr sz="2800" spc="-5" dirty="0">
                <a:latin typeface="Calibri"/>
                <a:cs typeface="Calibri"/>
              </a:rPr>
              <a:t>e calcula a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8540" y="1434465"/>
            <a:ext cx="10121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méd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a.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89000" y="6053137"/>
            <a:ext cx="7148830" cy="481330"/>
            <a:chOff x="889000" y="6053137"/>
            <a:chExt cx="7148830" cy="481330"/>
          </a:xfrm>
        </p:grpSpPr>
        <p:sp>
          <p:nvSpPr>
            <p:cNvPr id="8" name="object 8"/>
            <p:cNvSpPr/>
            <p:nvPr/>
          </p:nvSpPr>
          <p:spPr>
            <a:xfrm>
              <a:off x="898525" y="6062662"/>
              <a:ext cx="7129780" cy="462280"/>
            </a:xfrm>
            <a:custGeom>
              <a:avLst/>
              <a:gdLst/>
              <a:ahLst/>
              <a:cxnLst/>
              <a:rect l="l" t="t" r="r" b="b"/>
              <a:pathLst>
                <a:path w="7129780" h="462279">
                  <a:moveTo>
                    <a:pt x="7129526" y="0"/>
                  </a:moveTo>
                  <a:lnTo>
                    <a:pt x="0" y="0"/>
                  </a:lnTo>
                  <a:lnTo>
                    <a:pt x="0" y="461962"/>
                  </a:lnTo>
                  <a:lnTo>
                    <a:pt x="7129526" y="461962"/>
                  </a:lnTo>
                  <a:lnTo>
                    <a:pt x="7129526" y="0"/>
                  </a:lnTo>
                  <a:close/>
                </a:path>
              </a:pathLst>
            </a:custGeom>
            <a:solidFill>
              <a:srgbClr val="D9F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8525" y="6062662"/>
              <a:ext cx="7129780" cy="462280"/>
            </a:xfrm>
            <a:custGeom>
              <a:avLst/>
              <a:gdLst/>
              <a:ahLst/>
              <a:cxnLst/>
              <a:rect l="l" t="t" r="r" b="b"/>
              <a:pathLst>
                <a:path w="7129780" h="462279">
                  <a:moveTo>
                    <a:pt x="0" y="461962"/>
                  </a:moveTo>
                  <a:lnTo>
                    <a:pt x="7129526" y="461962"/>
                  </a:lnTo>
                  <a:lnTo>
                    <a:pt x="7129526" y="0"/>
                  </a:lnTo>
                  <a:lnTo>
                    <a:pt x="0" y="0"/>
                  </a:lnTo>
                  <a:lnTo>
                    <a:pt x="0" y="461962"/>
                  </a:lnTo>
                  <a:close/>
                </a:path>
              </a:pathLst>
            </a:custGeom>
            <a:ln w="19050">
              <a:solidFill>
                <a:srgbClr val="BDFF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74065" y="3948176"/>
            <a:ext cx="7358380" cy="2532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943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Console.Write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"Digite uma</a:t>
            </a:r>
            <a:r>
              <a:rPr sz="180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nota:"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559435" marR="78486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nota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latin typeface="Courier New"/>
                <a:cs typeface="Courier New"/>
              </a:rPr>
              <a:t>Convert.ToDouble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Console.ReadLine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());  </a:t>
            </a:r>
            <a:r>
              <a:rPr sz="1800" spc="-10" dirty="0">
                <a:latin typeface="Courier New"/>
                <a:cs typeface="Courier New"/>
              </a:rPr>
              <a:t>soma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+=</a:t>
            </a:r>
            <a:r>
              <a:rPr sz="180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nota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286385" marR="214820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media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latin typeface="Courier New"/>
                <a:cs typeface="Courier New"/>
              </a:rPr>
              <a:t>soma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/ </a:t>
            </a:r>
            <a:r>
              <a:rPr sz="1800" spc="-5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1800" spc="-10" dirty="0">
                <a:latin typeface="Courier New"/>
                <a:cs typeface="Courier New"/>
              </a:rPr>
              <a:t>Console.Write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"Media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= 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{0}"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800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media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50">
              <a:latin typeface="Courier New"/>
              <a:cs typeface="Courier New"/>
            </a:endParaRPr>
          </a:p>
          <a:p>
            <a:pPr marL="12700">
              <a:lnSpc>
                <a:spcPts val="1925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631825">
              <a:lnSpc>
                <a:spcPts val="2645"/>
              </a:lnSpc>
            </a:pPr>
            <a:r>
              <a:rPr sz="2400" dirty="0">
                <a:solidFill>
                  <a:srgbClr val="131300"/>
                </a:solidFill>
                <a:latin typeface="Arial"/>
                <a:cs typeface="Arial"/>
              </a:rPr>
              <a:t>Que </a:t>
            </a:r>
            <a:r>
              <a:rPr sz="2400" spc="-5" dirty="0">
                <a:solidFill>
                  <a:srgbClr val="131300"/>
                </a:solidFill>
                <a:latin typeface="Arial"/>
                <a:cs typeface="Arial"/>
              </a:rPr>
              <a:t>modificações </a:t>
            </a:r>
            <a:r>
              <a:rPr sz="2400" dirty="0">
                <a:solidFill>
                  <a:srgbClr val="131300"/>
                </a:solidFill>
                <a:latin typeface="Arial"/>
                <a:cs typeface="Arial"/>
              </a:rPr>
              <a:t>são </a:t>
            </a:r>
            <a:r>
              <a:rPr sz="2400" spc="-5" dirty="0">
                <a:solidFill>
                  <a:srgbClr val="131300"/>
                </a:solidFill>
                <a:latin typeface="Arial"/>
                <a:cs typeface="Arial"/>
              </a:rPr>
              <a:t>necessárias no</a:t>
            </a:r>
            <a:r>
              <a:rPr sz="2400" spc="25" dirty="0">
                <a:solidFill>
                  <a:srgbClr val="1313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31300"/>
                </a:solidFill>
                <a:latin typeface="Arial"/>
                <a:cs typeface="Arial"/>
              </a:rPr>
              <a:t>programa?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718238" y="1624012"/>
            <a:ext cx="3107055" cy="2317750"/>
            <a:chOff x="5718238" y="1624012"/>
            <a:chExt cx="3107055" cy="2317750"/>
          </a:xfrm>
        </p:grpSpPr>
        <p:sp>
          <p:nvSpPr>
            <p:cNvPr id="12" name="object 12"/>
            <p:cNvSpPr/>
            <p:nvPr/>
          </p:nvSpPr>
          <p:spPr>
            <a:xfrm>
              <a:off x="5723001" y="1628775"/>
              <a:ext cx="3097530" cy="2308225"/>
            </a:xfrm>
            <a:custGeom>
              <a:avLst/>
              <a:gdLst/>
              <a:ahLst/>
              <a:cxnLst/>
              <a:rect l="l" t="t" r="r" b="b"/>
              <a:pathLst>
                <a:path w="3097529" h="2308225">
                  <a:moveTo>
                    <a:pt x="3097149" y="0"/>
                  </a:moveTo>
                  <a:lnTo>
                    <a:pt x="0" y="0"/>
                  </a:lnTo>
                  <a:lnTo>
                    <a:pt x="0" y="2308225"/>
                  </a:lnTo>
                  <a:lnTo>
                    <a:pt x="3097149" y="2308225"/>
                  </a:lnTo>
                  <a:lnTo>
                    <a:pt x="3097149" y="0"/>
                  </a:lnTo>
                  <a:close/>
                </a:path>
              </a:pathLst>
            </a:custGeom>
            <a:solidFill>
              <a:srgbClr val="FBFA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23001" y="1628775"/>
              <a:ext cx="3097530" cy="2308225"/>
            </a:xfrm>
            <a:custGeom>
              <a:avLst/>
              <a:gdLst/>
              <a:ahLst/>
              <a:cxnLst/>
              <a:rect l="l" t="t" r="r" b="b"/>
              <a:pathLst>
                <a:path w="3097529" h="2308225">
                  <a:moveTo>
                    <a:pt x="0" y="2308225"/>
                  </a:moveTo>
                  <a:lnTo>
                    <a:pt x="3097149" y="2308225"/>
                  </a:lnTo>
                  <a:lnTo>
                    <a:pt x="3097149" y="0"/>
                  </a:lnTo>
                  <a:lnTo>
                    <a:pt x="0" y="0"/>
                  </a:lnTo>
                  <a:lnTo>
                    <a:pt x="0" y="23082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802629" y="1654555"/>
            <a:ext cx="2737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31300"/>
                </a:solidFill>
                <a:latin typeface="Arial"/>
                <a:cs typeface="Arial"/>
              </a:rPr>
              <a:t>Assuma que </a:t>
            </a:r>
            <a:r>
              <a:rPr sz="2400" dirty="0">
                <a:solidFill>
                  <a:srgbClr val="131300"/>
                </a:solidFill>
                <a:latin typeface="Arial"/>
                <a:cs typeface="Arial"/>
              </a:rPr>
              <a:t>seja  </a:t>
            </a:r>
            <a:r>
              <a:rPr sz="2400" spc="-5" dirty="0">
                <a:solidFill>
                  <a:srgbClr val="131300"/>
                </a:solidFill>
                <a:latin typeface="Arial"/>
                <a:cs typeface="Arial"/>
              </a:rPr>
              <a:t>necessário</a:t>
            </a:r>
            <a:r>
              <a:rPr sz="2400" spc="-35" dirty="0">
                <a:solidFill>
                  <a:srgbClr val="13130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131300"/>
                </a:solidFill>
                <a:latin typeface="Arial"/>
                <a:cs typeface="Arial"/>
              </a:rPr>
              <a:t>imprimir,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71661" y="6446122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4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02629" y="2386329"/>
            <a:ext cx="29063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31300"/>
                </a:solidFill>
                <a:latin typeface="Arial"/>
                <a:cs typeface="Arial"/>
              </a:rPr>
              <a:t>no </a:t>
            </a:r>
            <a:r>
              <a:rPr sz="2400" dirty="0">
                <a:solidFill>
                  <a:srgbClr val="131300"/>
                </a:solidFill>
                <a:latin typeface="Arial"/>
                <a:cs typeface="Arial"/>
              </a:rPr>
              <a:t>final </a:t>
            </a:r>
            <a:r>
              <a:rPr sz="2400" spc="-5" dirty="0">
                <a:solidFill>
                  <a:srgbClr val="131300"/>
                </a:solidFill>
                <a:latin typeface="Arial"/>
                <a:cs typeface="Arial"/>
              </a:rPr>
              <a:t>do</a:t>
            </a:r>
            <a:r>
              <a:rPr sz="2400" spc="-90" dirty="0">
                <a:solidFill>
                  <a:srgbClr val="1313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31300"/>
                </a:solidFill>
                <a:latin typeface="Arial"/>
                <a:cs typeface="Arial"/>
              </a:rPr>
              <a:t>programa,  </a:t>
            </a:r>
            <a:r>
              <a:rPr sz="2400" dirty="0">
                <a:solidFill>
                  <a:srgbClr val="131300"/>
                </a:solidFill>
                <a:latin typeface="Arial"/>
                <a:cs typeface="Arial"/>
              </a:rPr>
              <a:t>o </a:t>
            </a:r>
            <a:r>
              <a:rPr sz="2400" spc="-5" dirty="0">
                <a:solidFill>
                  <a:srgbClr val="131300"/>
                </a:solidFill>
                <a:latin typeface="Arial"/>
                <a:cs typeface="Arial"/>
              </a:rPr>
              <a:t>número de notas  acima da</a:t>
            </a:r>
            <a:r>
              <a:rPr sz="2400" spc="-15" dirty="0">
                <a:solidFill>
                  <a:srgbClr val="1313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31300"/>
                </a:solidFill>
                <a:latin typeface="Arial"/>
                <a:cs typeface="Arial"/>
              </a:rPr>
              <a:t>média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02629" y="3483686"/>
            <a:ext cx="13957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31300"/>
                </a:solidFill>
                <a:latin typeface="Arial"/>
                <a:cs typeface="Arial"/>
              </a:rPr>
              <a:t>ca</a:t>
            </a:r>
            <a:r>
              <a:rPr sz="2400" spc="-10" dirty="0">
                <a:solidFill>
                  <a:srgbClr val="131300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131300"/>
                </a:solidFill>
                <a:latin typeface="Arial"/>
                <a:cs typeface="Arial"/>
              </a:rPr>
              <a:t>cu</a:t>
            </a:r>
            <a:r>
              <a:rPr sz="2400" spc="-10" dirty="0">
                <a:solidFill>
                  <a:srgbClr val="131300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131300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131300"/>
                </a:solidFill>
                <a:latin typeface="Arial"/>
                <a:cs typeface="Arial"/>
              </a:rPr>
              <a:t>d</a:t>
            </a:r>
            <a:r>
              <a:rPr sz="2400" spc="-5" dirty="0">
                <a:solidFill>
                  <a:srgbClr val="131300"/>
                </a:solidFill>
                <a:latin typeface="Arial"/>
                <a:cs typeface="Arial"/>
              </a:rPr>
              <a:t>a.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225" y="1154175"/>
            <a:ext cx="6091555" cy="5046980"/>
          </a:xfrm>
          <a:custGeom>
            <a:avLst/>
            <a:gdLst/>
            <a:ahLst/>
            <a:cxnLst/>
            <a:rect l="l" t="t" r="r" b="b"/>
            <a:pathLst>
              <a:path w="6091555" h="5046980">
                <a:moveTo>
                  <a:pt x="0" y="5046599"/>
                </a:moveTo>
                <a:lnTo>
                  <a:pt x="6091301" y="5046599"/>
                </a:lnTo>
                <a:lnTo>
                  <a:pt x="6091301" y="0"/>
                </a:lnTo>
                <a:lnTo>
                  <a:pt x="0" y="0"/>
                </a:lnTo>
                <a:lnTo>
                  <a:pt x="0" y="50465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87314" y="1232553"/>
            <a:ext cx="107314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7588" y="1616709"/>
            <a:ext cx="12001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3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293" y="1616709"/>
            <a:ext cx="235267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latin typeface="Courier New"/>
                <a:cs typeface="Courier New"/>
              </a:rPr>
              <a:t>indice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400" spc="-5" dirty="0">
                <a:latin typeface="Courier New"/>
                <a:cs typeface="Courier New"/>
              </a:rPr>
              <a:t>maior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vet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888" y="2043811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5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8593" y="2043811"/>
            <a:ext cx="268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for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400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400" spc="-5" dirty="0">
                <a:latin typeface="Courier New"/>
                <a:cs typeface="Courier New"/>
              </a:rPr>
              <a:t>tam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4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i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++)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8593" y="2257170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0429" y="2470531"/>
            <a:ext cx="2047239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if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vet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1400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maior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maior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vet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indice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4888" y="2257170"/>
            <a:ext cx="2048510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6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7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8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9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10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11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12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13	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return</a:t>
            </a:r>
            <a:r>
              <a:rPr sz="1400" b="1" spc="-10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indice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4888" y="3964304"/>
            <a:ext cx="4527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14</a:t>
            </a:r>
            <a:r>
              <a:rPr sz="1400" spc="-8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15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4888" y="4390719"/>
            <a:ext cx="364490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16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400" spc="-5" dirty="0">
                <a:latin typeface="Courier New"/>
                <a:cs typeface="Courier New"/>
              </a:rPr>
              <a:t>Main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string[]</a:t>
            </a:r>
            <a:r>
              <a:rPr sz="1400" b="1" spc="-9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args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17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4888" y="4818126"/>
            <a:ext cx="5768975" cy="1311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18	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400" spc="-5" dirty="0">
                <a:latin typeface="Courier New"/>
                <a:cs typeface="Courier New"/>
              </a:rPr>
              <a:t>vetor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3.0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4.3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5.6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460625" algn="l"/>
              </a:tabLst>
            </a:pPr>
            <a:r>
              <a:rPr sz="1400" spc="-5" dirty="0">
                <a:latin typeface="Courier New"/>
                <a:cs typeface="Courier New"/>
              </a:rPr>
              <a:t>19	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2.8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7.9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3.4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};</a:t>
            </a:r>
            <a:endParaRPr sz="1400">
              <a:latin typeface="Courier New"/>
              <a:cs typeface="Courier New"/>
            </a:endParaRPr>
          </a:p>
          <a:p>
            <a:pPr marL="546100" indent="-534035">
              <a:lnSpc>
                <a:spcPct val="100000"/>
              </a:lnSpc>
              <a:buClr>
                <a:srgbClr val="000000"/>
              </a:buClr>
              <a:buFont typeface="Courier New"/>
              <a:buAutoNum type="arabicPlain" startAt="20"/>
              <a:tabLst>
                <a:tab pos="546100" algn="l"/>
                <a:tab pos="546735" algn="l"/>
              </a:tabLst>
            </a:pP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pos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546100" indent="-534035">
              <a:lnSpc>
                <a:spcPct val="100000"/>
              </a:lnSpc>
              <a:buAutoNum type="arabicPlain" startAt="20"/>
              <a:tabLst>
                <a:tab pos="546100" algn="l"/>
                <a:tab pos="546735" algn="l"/>
              </a:tabLst>
            </a:pPr>
            <a:r>
              <a:rPr sz="1400" spc="-5" dirty="0">
                <a:latin typeface="Courier New"/>
                <a:cs typeface="Courier New"/>
              </a:rPr>
              <a:t>pos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encontraMaior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400" spc="-5" dirty="0">
                <a:latin typeface="Courier New"/>
                <a:cs typeface="Courier New"/>
              </a:rPr>
              <a:t>vetor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6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546735" indent="-534670">
              <a:lnSpc>
                <a:spcPct val="100000"/>
              </a:lnSpc>
              <a:buAutoNum type="arabicPlain" startAt="20"/>
              <a:tabLst>
                <a:tab pos="546100" algn="l"/>
                <a:tab pos="547370" algn="l"/>
              </a:tabLst>
            </a:pPr>
            <a:r>
              <a:rPr sz="1400" spc="-10" dirty="0">
                <a:latin typeface="Courier New"/>
                <a:cs typeface="Courier New"/>
              </a:rPr>
              <a:t>Console.Write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"Maior valor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na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posicao {0}"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pos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400" spc="-5" dirty="0">
                <a:latin typeface="Courier New"/>
                <a:cs typeface="Courier New"/>
              </a:rPr>
              <a:t>23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1: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pSp>
        <p:nvGrpSpPr>
          <p:cNvPr id="15" name="object 15"/>
          <p:cNvGrpSpPr/>
          <p:nvPr/>
        </p:nvGrpSpPr>
        <p:grpSpPr>
          <a:xfrm>
            <a:off x="5632450" y="1041463"/>
            <a:ext cx="3422650" cy="3659504"/>
            <a:chOff x="5632450" y="1041463"/>
            <a:chExt cx="3422650" cy="3659504"/>
          </a:xfrm>
        </p:grpSpPr>
        <p:sp>
          <p:nvSpPr>
            <p:cNvPr id="16" name="object 16"/>
            <p:cNvSpPr/>
            <p:nvPr/>
          </p:nvSpPr>
          <p:spPr>
            <a:xfrm>
              <a:off x="5651500" y="4340440"/>
              <a:ext cx="3385185" cy="347980"/>
            </a:xfrm>
            <a:custGeom>
              <a:avLst/>
              <a:gdLst/>
              <a:ahLst/>
              <a:cxnLst/>
              <a:rect l="l" t="t" r="r" b="b"/>
              <a:pathLst>
                <a:path w="3385184" h="347979">
                  <a:moveTo>
                    <a:pt x="1933968" y="0"/>
                  </a:moveTo>
                  <a:lnTo>
                    <a:pt x="1933968" y="0"/>
                  </a:lnTo>
                  <a:lnTo>
                    <a:pt x="0" y="0"/>
                  </a:lnTo>
                  <a:lnTo>
                    <a:pt x="0" y="347383"/>
                  </a:lnTo>
                  <a:lnTo>
                    <a:pt x="1933968" y="347383"/>
                  </a:lnTo>
                  <a:lnTo>
                    <a:pt x="1933968" y="0"/>
                  </a:lnTo>
                  <a:close/>
                </a:path>
                <a:path w="3385184" h="347979">
                  <a:moveTo>
                    <a:pt x="3384562" y="0"/>
                  </a:moveTo>
                  <a:lnTo>
                    <a:pt x="3384562" y="0"/>
                  </a:lnTo>
                  <a:lnTo>
                    <a:pt x="1934083" y="0"/>
                  </a:lnTo>
                  <a:lnTo>
                    <a:pt x="1934083" y="347383"/>
                  </a:lnTo>
                  <a:lnTo>
                    <a:pt x="3384562" y="347383"/>
                  </a:lnTo>
                  <a:lnTo>
                    <a:pt x="3384562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34988" y="3998849"/>
              <a:ext cx="2418080" cy="695325"/>
            </a:xfrm>
            <a:custGeom>
              <a:avLst/>
              <a:gdLst/>
              <a:ahLst/>
              <a:cxnLst/>
              <a:rect l="l" t="t" r="r" b="b"/>
              <a:pathLst>
                <a:path w="2418079" h="695325">
                  <a:moveTo>
                    <a:pt x="0" y="0"/>
                  </a:moveTo>
                  <a:lnTo>
                    <a:pt x="0" y="695325"/>
                  </a:lnTo>
                </a:path>
                <a:path w="2418079" h="695325">
                  <a:moveTo>
                    <a:pt x="483488" y="0"/>
                  </a:moveTo>
                  <a:lnTo>
                    <a:pt x="483488" y="695325"/>
                  </a:lnTo>
                </a:path>
                <a:path w="2418079" h="695325">
                  <a:moveTo>
                    <a:pt x="966978" y="0"/>
                  </a:moveTo>
                  <a:lnTo>
                    <a:pt x="966978" y="695325"/>
                  </a:lnTo>
                </a:path>
                <a:path w="2418079" h="695325">
                  <a:moveTo>
                    <a:pt x="1450593" y="0"/>
                  </a:moveTo>
                  <a:lnTo>
                    <a:pt x="1450593" y="695325"/>
                  </a:lnTo>
                </a:path>
                <a:path w="2418079" h="695325">
                  <a:moveTo>
                    <a:pt x="1934083" y="0"/>
                  </a:moveTo>
                  <a:lnTo>
                    <a:pt x="1934083" y="695325"/>
                  </a:lnTo>
                </a:path>
                <a:path w="2418079" h="695325">
                  <a:moveTo>
                    <a:pt x="2417571" y="0"/>
                  </a:moveTo>
                  <a:lnTo>
                    <a:pt x="2417571" y="695325"/>
                  </a:lnTo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45150" y="4340479"/>
              <a:ext cx="3397250" cy="0"/>
            </a:xfrm>
            <a:custGeom>
              <a:avLst/>
              <a:gdLst/>
              <a:ahLst/>
              <a:cxnLst/>
              <a:rect l="l" t="t" r="r" b="b"/>
              <a:pathLst>
                <a:path w="3397250">
                  <a:moveTo>
                    <a:pt x="0" y="0"/>
                  </a:moveTo>
                  <a:lnTo>
                    <a:pt x="3397250" y="0"/>
                  </a:lnTo>
                </a:path>
              </a:pathLst>
            </a:custGeom>
            <a:ln w="254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45150" y="3998849"/>
              <a:ext cx="3397250" cy="695325"/>
            </a:xfrm>
            <a:custGeom>
              <a:avLst/>
              <a:gdLst/>
              <a:ahLst/>
              <a:cxnLst/>
              <a:rect l="l" t="t" r="r" b="b"/>
              <a:pathLst>
                <a:path w="3397250" h="695325">
                  <a:moveTo>
                    <a:pt x="6350" y="0"/>
                  </a:moveTo>
                  <a:lnTo>
                    <a:pt x="6350" y="695325"/>
                  </a:lnTo>
                </a:path>
                <a:path w="3397250" h="695325">
                  <a:moveTo>
                    <a:pt x="3390900" y="0"/>
                  </a:moveTo>
                  <a:lnTo>
                    <a:pt x="3390900" y="695325"/>
                  </a:lnTo>
                </a:path>
                <a:path w="3397250" h="695325">
                  <a:moveTo>
                    <a:pt x="0" y="6350"/>
                  </a:moveTo>
                  <a:lnTo>
                    <a:pt x="3397250" y="6350"/>
                  </a:lnTo>
                </a:path>
                <a:path w="3397250" h="695325">
                  <a:moveTo>
                    <a:pt x="0" y="688975"/>
                  </a:moveTo>
                  <a:lnTo>
                    <a:pt x="3397250" y="688975"/>
                  </a:lnTo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64200" y="1046225"/>
              <a:ext cx="3371850" cy="1016000"/>
            </a:xfrm>
            <a:custGeom>
              <a:avLst/>
              <a:gdLst/>
              <a:ahLst/>
              <a:cxnLst/>
              <a:rect l="l" t="t" r="r" b="b"/>
              <a:pathLst>
                <a:path w="3371850" h="1016000">
                  <a:moveTo>
                    <a:pt x="3371850" y="0"/>
                  </a:moveTo>
                  <a:lnTo>
                    <a:pt x="0" y="0"/>
                  </a:lnTo>
                  <a:lnTo>
                    <a:pt x="0" y="1016000"/>
                  </a:lnTo>
                  <a:lnTo>
                    <a:pt x="3371850" y="1016000"/>
                  </a:lnTo>
                  <a:lnTo>
                    <a:pt x="3371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64200" y="1046225"/>
              <a:ext cx="3371850" cy="1016000"/>
            </a:xfrm>
            <a:custGeom>
              <a:avLst/>
              <a:gdLst/>
              <a:ahLst/>
              <a:cxnLst/>
              <a:rect l="l" t="t" r="r" b="b"/>
              <a:pathLst>
                <a:path w="3371850" h="1016000">
                  <a:moveTo>
                    <a:pt x="0" y="1016000"/>
                  </a:moveTo>
                  <a:lnTo>
                    <a:pt x="3371850" y="1016000"/>
                  </a:lnTo>
                  <a:lnTo>
                    <a:pt x="3371850" y="0"/>
                  </a:lnTo>
                  <a:lnTo>
                    <a:pt x="0" y="0"/>
                  </a:lnTo>
                  <a:lnTo>
                    <a:pt x="0" y="1016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16788" y="1113789"/>
            <a:ext cx="6595745" cy="528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ts val="2340"/>
              </a:lnSpc>
              <a:spcBef>
                <a:spcPts val="105"/>
              </a:spcBef>
              <a:tabLst>
                <a:tab pos="370840" algn="l"/>
              </a:tabLst>
            </a:pPr>
            <a:r>
              <a:rPr sz="1400" dirty="0">
                <a:latin typeface="Courier New"/>
                <a:cs typeface="Courier New"/>
              </a:rPr>
              <a:t>1	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encontraMaior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400" spc="-10" dirty="0">
                <a:latin typeface="Courier New"/>
                <a:cs typeface="Courier New"/>
              </a:rPr>
              <a:t>vet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tam</a:t>
            </a:r>
            <a:r>
              <a:rPr sz="1400" spc="-310" dirty="0">
                <a:latin typeface="Courier New"/>
                <a:cs typeface="Courier New"/>
              </a:rPr>
              <a:t> </a:t>
            </a:r>
            <a:r>
              <a:rPr sz="3000" b="1" spc="-7" baseline="8333" dirty="0">
                <a:latin typeface="Tahoma"/>
                <a:cs typeface="Tahoma"/>
              </a:rPr>
              <a:t>Entrada:</a:t>
            </a:r>
            <a:endParaRPr sz="3000" baseline="8333">
              <a:latin typeface="Tahoma"/>
              <a:cs typeface="Tahoma"/>
            </a:endParaRPr>
          </a:p>
          <a:p>
            <a:pPr marL="50800">
              <a:lnSpc>
                <a:spcPts val="1620"/>
              </a:lnSpc>
              <a:tabLst>
                <a:tab pos="370840" algn="l"/>
              </a:tabLst>
            </a:pPr>
            <a:r>
              <a:rPr sz="1400" dirty="0">
                <a:latin typeface="Courier New"/>
                <a:cs typeface="Courier New"/>
              </a:rPr>
              <a:t>2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67729" y="1382725"/>
            <a:ext cx="24974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vetor de tamanho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646737" y="2200338"/>
            <a:ext cx="3394075" cy="1640205"/>
            <a:chOff x="5646737" y="2200338"/>
            <a:chExt cx="3394075" cy="1640205"/>
          </a:xfrm>
        </p:grpSpPr>
        <p:sp>
          <p:nvSpPr>
            <p:cNvPr id="25" name="object 25"/>
            <p:cNvSpPr/>
            <p:nvPr/>
          </p:nvSpPr>
          <p:spPr>
            <a:xfrm>
              <a:off x="5651500" y="2205101"/>
              <a:ext cx="3384550" cy="1630680"/>
            </a:xfrm>
            <a:custGeom>
              <a:avLst/>
              <a:gdLst/>
              <a:ahLst/>
              <a:cxnLst/>
              <a:rect l="l" t="t" r="r" b="b"/>
              <a:pathLst>
                <a:path w="3384550" h="1630679">
                  <a:moveTo>
                    <a:pt x="3384550" y="0"/>
                  </a:moveTo>
                  <a:lnTo>
                    <a:pt x="0" y="0"/>
                  </a:lnTo>
                  <a:lnTo>
                    <a:pt x="0" y="1630299"/>
                  </a:lnTo>
                  <a:lnTo>
                    <a:pt x="3384550" y="1630299"/>
                  </a:lnTo>
                  <a:lnTo>
                    <a:pt x="3384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51500" y="2205101"/>
              <a:ext cx="3384550" cy="1630680"/>
            </a:xfrm>
            <a:custGeom>
              <a:avLst/>
              <a:gdLst/>
              <a:ahLst/>
              <a:cxnLst/>
              <a:rect l="l" t="t" r="r" b="b"/>
              <a:pathLst>
                <a:path w="3384550" h="1630679">
                  <a:moveTo>
                    <a:pt x="0" y="1630299"/>
                  </a:moveTo>
                  <a:lnTo>
                    <a:pt x="3384550" y="1630299"/>
                  </a:lnTo>
                  <a:lnTo>
                    <a:pt x="3384550" y="0"/>
                  </a:lnTo>
                  <a:lnTo>
                    <a:pt x="0" y="0"/>
                  </a:lnTo>
                  <a:lnTo>
                    <a:pt x="0" y="16302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731255" y="2236977"/>
            <a:ext cx="3183890" cy="2394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ahoma"/>
                <a:cs typeface="Tahoma"/>
              </a:rPr>
              <a:t>Variáveis da</a:t>
            </a:r>
            <a:r>
              <a:rPr sz="2000" b="1" spc="-7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Sub-Rotina:</a:t>
            </a:r>
            <a:endParaRPr sz="2000">
              <a:latin typeface="Tahoma"/>
              <a:cs typeface="Tahoma"/>
            </a:endParaRPr>
          </a:p>
          <a:p>
            <a:pPr marR="2010410" algn="r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tam 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  <a:p>
            <a:pPr marL="12700" marR="1951989" indent="556260" algn="r">
              <a:lnSpc>
                <a:spcPct val="100000"/>
              </a:lnSpc>
              <a:tabLst>
                <a:tab pos="785495" algn="l"/>
                <a:tab pos="819785" algn="l"/>
              </a:tabLst>
            </a:pPr>
            <a:r>
              <a:rPr sz="2000" dirty="0">
                <a:latin typeface="Tahoma"/>
                <a:cs typeface="Tahoma"/>
              </a:rPr>
              <a:t>i	=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? 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indice		=</a:t>
            </a:r>
            <a:r>
              <a:rPr sz="2000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806450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maior	=</a:t>
            </a:r>
            <a:r>
              <a:rPr sz="20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3.0</a:t>
            </a:r>
            <a:endParaRPr sz="2000">
              <a:latin typeface="Tahoma"/>
              <a:cs typeface="Tahoma"/>
            </a:endParaRPr>
          </a:p>
          <a:p>
            <a:pPr marR="59055" algn="r">
              <a:lnSpc>
                <a:spcPct val="100000"/>
              </a:lnSpc>
              <a:spcBef>
                <a:spcPts val="2085"/>
              </a:spcBef>
              <a:tabLst>
                <a:tab pos="455930" algn="l"/>
                <a:tab pos="939165" algn="l"/>
                <a:tab pos="1423035" algn="l"/>
                <a:tab pos="1906905" algn="l"/>
                <a:tab pos="2390140" algn="l"/>
                <a:tab pos="2874010" algn="l"/>
              </a:tabLst>
            </a:pPr>
            <a:r>
              <a:rPr sz="1600" spc="-5" dirty="0">
                <a:latin typeface="Calibri"/>
                <a:cs typeface="Calibri"/>
              </a:rPr>
              <a:t>i	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0	</a:t>
            </a:r>
            <a:r>
              <a:rPr sz="1600" spc="-5" dirty="0">
                <a:latin typeface="Calibri"/>
                <a:cs typeface="Calibri"/>
              </a:rPr>
              <a:t>1	2	3	4	5</a:t>
            </a:r>
            <a:endParaRPr sz="1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  <a:tabLst>
                <a:tab pos="483234" algn="l"/>
                <a:tab pos="966469" algn="l"/>
                <a:tab pos="1450340" algn="l"/>
                <a:tab pos="1933575" algn="l"/>
                <a:tab pos="2417445" algn="l"/>
                <a:tab pos="2901315" algn="l"/>
              </a:tabLst>
            </a:pPr>
            <a:r>
              <a:rPr sz="1600" spc="-20" dirty="0">
                <a:latin typeface="Calibri"/>
                <a:cs typeface="Calibri"/>
              </a:rPr>
              <a:t>ve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.0</a:t>
            </a: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4</a:t>
            </a:r>
            <a:r>
              <a:rPr sz="1600" spc="-5" dirty="0">
                <a:latin typeface="Calibri"/>
                <a:cs typeface="Calibri"/>
              </a:rPr>
              <a:t>.3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5</a:t>
            </a:r>
            <a:r>
              <a:rPr sz="1600" spc="-5" dirty="0">
                <a:latin typeface="Calibri"/>
                <a:cs typeface="Calibri"/>
              </a:rPr>
              <a:t>.6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2</a:t>
            </a:r>
            <a:r>
              <a:rPr sz="1600" spc="-5" dirty="0">
                <a:latin typeface="Calibri"/>
                <a:cs typeface="Calibri"/>
              </a:rPr>
              <a:t>.8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7</a:t>
            </a:r>
            <a:r>
              <a:rPr sz="1600" spc="-5" dirty="0">
                <a:latin typeface="Calibri"/>
                <a:cs typeface="Calibri"/>
              </a:rPr>
              <a:t>.9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3</a:t>
            </a:r>
            <a:r>
              <a:rPr sz="1600" spc="-5" dirty="0">
                <a:latin typeface="Calibri"/>
                <a:cs typeface="Calibri"/>
              </a:rPr>
              <a:t>.4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47662" y="1628775"/>
            <a:ext cx="5232400" cy="444500"/>
          </a:xfrm>
          <a:custGeom>
            <a:avLst/>
            <a:gdLst/>
            <a:ahLst/>
            <a:cxnLst/>
            <a:rect l="l" t="t" r="r" b="b"/>
            <a:pathLst>
              <a:path w="5232400" h="444500">
                <a:moveTo>
                  <a:pt x="0" y="444500"/>
                </a:moveTo>
                <a:lnTo>
                  <a:pt x="5232400" y="444500"/>
                </a:lnTo>
                <a:lnTo>
                  <a:pt x="5232400" y="0"/>
                </a:lnTo>
                <a:lnTo>
                  <a:pt x="0" y="0"/>
                </a:lnTo>
                <a:lnTo>
                  <a:pt x="0" y="44450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225" y="1046225"/>
            <a:ext cx="6091555" cy="5262880"/>
          </a:xfrm>
          <a:custGeom>
            <a:avLst/>
            <a:gdLst/>
            <a:ahLst/>
            <a:cxnLst/>
            <a:rect l="l" t="t" r="r" b="b"/>
            <a:pathLst>
              <a:path w="6091555" h="5262880">
                <a:moveTo>
                  <a:pt x="0" y="5262499"/>
                </a:moveTo>
                <a:lnTo>
                  <a:pt x="6091301" y="5262499"/>
                </a:lnTo>
                <a:lnTo>
                  <a:pt x="6091301" y="0"/>
                </a:lnTo>
                <a:lnTo>
                  <a:pt x="0" y="0"/>
                </a:lnTo>
                <a:lnTo>
                  <a:pt x="0" y="52624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87314" y="1125873"/>
            <a:ext cx="107314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8593" y="1510030"/>
            <a:ext cx="236537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latin typeface="Courier New"/>
                <a:cs typeface="Courier New"/>
              </a:rPr>
              <a:t>indice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400" spc="-5" dirty="0">
                <a:latin typeface="Courier New"/>
                <a:cs typeface="Courier New"/>
              </a:rPr>
              <a:t>maior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8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vet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850" y="1976501"/>
            <a:ext cx="5232400" cy="22860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ts val="1475"/>
              </a:lnSpc>
              <a:tabLst>
                <a:tab pos="577215" algn="l"/>
              </a:tabLst>
            </a:pPr>
            <a:r>
              <a:rPr sz="1400" dirty="0">
                <a:latin typeface="Courier New"/>
                <a:cs typeface="Courier New"/>
              </a:rPr>
              <a:t>5	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for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400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400" spc="-5" dirty="0">
                <a:latin typeface="Courier New"/>
                <a:cs typeface="Courier New"/>
              </a:rPr>
              <a:t>tam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400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i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++)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8593" y="2150491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0429" y="2363851"/>
            <a:ext cx="2047239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if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vet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1400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maior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maior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vet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indice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4888" y="2150491"/>
            <a:ext cx="2048510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6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7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8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9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10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11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12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13	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return</a:t>
            </a:r>
            <a:r>
              <a:rPr sz="1400" b="1" spc="-10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indice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4888" y="3857625"/>
            <a:ext cx="5768975" cy="2165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14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15</a:t>
            </a:r>
            <a:endParaRPr sz="1400">
              <a:latin typeface="Courier New"/>
              <a:cs typeface="Courier New"/>
            </a:endParaRPr>
          </a:p>
          <a:p>
            <a:pPr marL="12700" marR="212915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16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400" spc="-5" dirty="0">
                <a:latin typeface="Courier New"/>
                <a:cs typeface="Courier New"/>
              </a:rPr>
              <a:t>Main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string[] </a:t>
            </a:r>
            <a:r>
              <a:rPr sz="1400" spc="-5" dirty="0">
                <a:latin typeface="Courier New"/>
                <a:cs typeface="Courier New"/>
              </a:rPr>
              <a:t>args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 </a:t>
            </a:r>
            <a:r>
              <a:rPr sz="1400" spc="-5" dirty="0">
                <a:latin typeface="Courier New"/>
                <a:cs typeface="Courier New"/>
              </a:rPr>
              <a:t> 17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18	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400" spc="-5" dirty="0">
                <a:latin typeface="Courier New"/>
                <a:cs typeface="Courier New"/>
              </a:rPr>
              <a:t>vetor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3.0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4.3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5.6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2460625" algn="l"/>
              </a:tabLst>
            </a:pPr>
            <a:r>
              <a:rPr sz="1400" spc="-5" dirty="0">
                <a:latin typeface="Courier New"/>
                <a:cs typeface="Courier New"/>
              </a:rPr>
              <a:t>19	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2.8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7.9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3.4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};</a:t>
            </a:r>
            <a:endParaRPr sz="1400">
              <a:latin typeface="Courier New"/>
              <a:cs typeface="Courier New"/>
            </a:endParaRPr>
          </a:p>
          <a:p>
            <a:pPr marL="546100" indent="-534035">
              <a:lnSpc>
                <a:spcPct val="100000"/>
              </a:lnSpc>
              <a:buClr>
                <a:srgbClr val="000000"/>
              </a:buClr>
              <a:buFont typeface="Courier New"/>
              <a:buAutoNum type="arabicPlain" startAt="20"/>
              <a:tabLst>
                <a:tab pos="546100" algn="l"/>
                <a:tab pos="546735" algn="l"/>
              </a:tabLst>
            </a:pP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pos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546100" indent="-534035">
              <a:lnSpc>
                <a:spcPct val="100000"/>
              </a:lnSpc>
              <a:buAutoNum type="arabicPlain" startAt="20"/>
              <a:tabLst>
                <a:tab pos="546100" algn="l"/>
                <a:tab pos="546735" algn="l"/>
              </a:tabLst>
            </a:pPr>
            <a:r>
              <a:rPr sz="1400" spc="-10" dirty="0">
                <a:latin typeface="Courier New"/>
                <a:cs typeface="Courier New"/>
              </a:rPr>
              <a:t>pos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encontraMaior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400" spc="-5" dirty="0">
                <a:latin typeface="Courier New"/>
                <a:cs typeface="Courier New"/>
              </a:rPr>
              <a:t>vetor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6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546100" indent="-534035">
              <a:lnSpc>
                <a:spcPct val="100000"/>
              </a:lnSpc>
              <a:buAutoNum type="arabicPlain" startAt="20"/>
              <a:tabLst>
                <a:tab pos="546100" algn="l"/>
                <a:tab pos="546735" algn="l"/>
              </a:tabLst>
            </a:pPr>
            <a:r>
              <a:rPr sz="1400" spc="-10" dirty="0">
                <a:latin typeface="Courier New"/>
                <a:cs typeface="Courier New"/>
              </a:rPr>
              <a:t>Console.Write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"Maior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valor na posicao {0}"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pos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400" dirty="0">
                <a:latin typeface="Courier New"/>
                <a:cs typeface="Courier New"/>
              </a:rPr>
              <a:t>23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1: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sp>
        <p:nvSpPr>
          <p:cNvPr id="11" name="object 11"/>
          <p:cNvSpPr/>
          <p:nvPr/>
        </p:nvSpPr>
        <p:spPr>
          <a:xfrm>
            <a:off x="5645150" y="3998848"/>
            <a:ext cx="3397250" cy="695325"/>
          </a:xfrm>
          <a:custGeom>
            <a:avLst/>
            <a:gdLst/>
            <a:ahLst/>
            <a:cxnLst/>
            <a:rect l="l" t="t" r="r" b="b"/>
            <a:pathLst>
              <a:path w="3397250" h="695325">
                <a:moveTo>
                  <a:pt x="489838" y="0"/>
                </a:moveTo>
                <a:lnTo>
                  <a:pt x="489838" y="695325"/>
                </a:lnTo>
              </a:path>
              <a:path w="3397250" h="695325">
                <a:moveTo>
                  <a:pt x="973327" y="0"/>
                </a:moveTo>
                <a:lnTo>
                  <a:pt x="973327" y="695325"/>
                </a:lnTo>
              </a:path>
              <a:path w="3397250" h="695325">
                <a:moveTo>
                  <a:pt x="1456817" y="0"/>
                </a:moveTo>
                <a:lnTo>
                  <a:pt x="1456817" y="695325"/>
                </a:lnTo>
              </a:path>
              <a:path w="3397250" h="695325">
                <a:moveTo>
                  <a:pt x="1940432" y="0"/>
                </a:moveTo>
                <a:lnTo>
                  <a:pt x="1940432" y="695325"/>
                </a:lnTo>
              </a:path>
              <a:path w="3397250" h="695325">
                <a:moveTo>
                  <a:pt x="2423922" y="0"/>
                </a:moveTo>
                <a:lnTo>
                  <a:pt x="2423922" y="695325"/>
                </a:lnTo>
              </a:path>
              <a:path w="3397250" h="695325">
                <a:moveTo>
                  <a:pt x="2907410" y="0"/>
                </a:moveTo>
                <a:lnTo>
                  <a:pt x="2907410" y="695325"/>
                </a:lnTo>
              </a:path>
              <a:path w="3397250" h="695325">
                <a:moveTo>
                  <a:pt x="6350" y="0"/>
                </a:moveTo>
                <a:lnTo>
                  <a:pt x="6350" y="695325"/>
                </a:lnTo>
              </a:path>
              <a:path w="3397250" h="695325">
                <a:moveTo>
                  <a:pt x="3390900" y="0"/>
                </a:moveTo>
                <a:lnTo>
                  <a:pt x="3390900" y="695325"/>
                </a:lnTo>
              </a:path>
              <a:path w="3397250" h="695325">
                <a:moveTo>
                  <a:pt x="0" y="6350"/>
                </a:moveTo>
                <a:lnTo>
                  <a:pt x="3397250" y="6350"/>
                </a:lnTo>
              </a:path>
              <a:path w="3397250" h="695325">
                <a:moveTo>
                  <a:pt x="0" y="688975"/>
                </a:moveTo>
                <a:lnTo>
                  <a:pt x="3397250" y="688975"/>
                </a:lnTo>
              </a:path>
            </a:pathLst>
          </a:custGeom>
          <a:ln w="127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650441" y="4005198"/>
          <a:ext cx="3383911" cy="686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4505"/>
                <a:gridCol w="483234"/>
                <a:gridCol w="483234"/>
                <a:gridCol w="483234"/>
                <a:gridCol w="483234"/>
                <a:gridCol w="483235"/>
                <a:gridCol w="483235"/>
              </a:tblGrid>
              <a:tr h="32257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i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</a:tr>
              <a:tr h="364236">
                <a:tc>
                  <a:txBody>
                    <a:bodyPr/>
                    <a:lstStyle/>
                    <a:p>
                      <a:pPr marR="32384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vet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4.3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5.6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2.8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3.4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5659437" y="1041463"/>
            <a:ext cx="3381375" cy="1025525"/>
            <a:chOff x="5659437" y="1041463"/>
            <a:chExt cx="3381375" cy="1025525"/>
          </a:xfrm>
        </p:grpSpPr>
        <p:sp>
          <p:nvSpPr>
            <p:cNvPr id="14" name="object 14"/>
            <p:cNvSpPr/>
            <p:nvPr/>
          </p:nvSpPr>
          <p:spPr>
            <a:xfrm>
              <a:off x="5664200" y="1046225"/>
              <a:ext cx="3371850" cy="1016000"/>
            </a:xfrm>
            <a:custGeom>
              <a:avLst/>
              <a:gdLst/>
              <a:ahLst/>
              <a:cxnLst/>
              <a:rect l="l" t="t" r="r" b="b"/>
              <a:pathLst>
                <a:path w="3371850" h="1016000">
                  <a:moveTo>
                    <a:pt x="3371850" y="0"/>
                  </a:moveTo>
                  <a:lnTo>
                    <a:pt x="0" y="0"/>
                  </a:lnTo>
                  <a:lnTo>
                    <a:pt x="0" y="1016000"/>
                  </a:lnTo>
                  <a:lnTo>
                    <a:pt x="3371850" y="1016000"/>
                  </a:lnTo>
                  <a:lnTo>
                    <a:pt x="3371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64200" y="1046225"/>
              <a:ext cx="3371850" cy="1016000"/>
            </a:xfrm>
            <a:custGeom>
              <a:avLst/>
              <a:gdLst/>
              <a:ahLst/>
              <a:cxnLst/>
              <a:rect l="l" t="t" r="r" b="b"/>
              <a:pathLst>
                <a:path w="3371850" h="1016000">
                  <a:moveTo>
                    <a:pt x="0" y="1016000"/>
                  </a:moveTo>
                  <a:lnTo>
                    <a:pt x="3371850" y="1016000"/>
                  </a:lnTo>
                  <a:lnTo>
                    <a:pt x="3371850" y="0"/>
                  </a:lnTo>
                  <a:lnTo>
                    <a:pt x="0" y="0"/>
                  </a:lnTo>
                  <a:lnTo>
                    <a:pt x="0" y="1016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16788" y="1007109"/>
            <a:ext cx="6595745" cy="956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ts val="2340"/>
              </a:lnSpc>
              <a:spcBef>
                <a:spcPts val="105"/>
              </a:spcBef>
              <a:tabLst>
                <a:tab pos="370840" algn="l"/>
              </a:tabLst>
            </a:pPr>
            <a:r>
              <a:rPr sz="1400" dirty="0">
                <a:latin typeface="Courier New"/>
                <a:cs typeface="Courier New"/>
              </a:rPr>
              <a:t>1	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int </a:t>
            </a:r>
            <a:r>
              <a:rPr sz="1400" spc="-5" dirty="0">
                <a:latin typeface="Courier New"/>
                <a:cs typeface="Courier New"/>
              </a:rPr>
              <a:t>encontraMaior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400" spc="-10" dirty="0">
                <a:latin typeface="Courier New"/>
                <a:cs typeface="Courier New"/>
              </a:rPr>
              <a:t>vet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tam</a:t>
            </a:r>
            <a:r>
              <a:rPr sz="1400" spc="-330" dirty="0">
                <a:latin typeface="Courier New"/>
                <a:cs typeface="Courier New"/>
              </a:rPr>
              <a:t> </a:t>
            </a:r>
            <a:r>
              <a:rPr sz="3000" b="1" spc="-7" baseline="-15277" dirty="0">
                <a:latin typeface="Tahoma"/>
                <a:cs typeface="Tahoma"/>
              </a:rPr>
              <a:t>Entrada:</a:t>
            </a:r>
            <a:endParaRPr sz="3000" baseline="-15277">
              <a:latin typeface="Tahoma"/>
              <a:cs typeface="Tahoma"/>
            </a:endParaRPr>
          </a:p>
          <a:p>
            <a:pPr marL="50800">
              <a:lnSpc>
                <a:spcPts val="1620"/>
              </a:lnSpc>
              <a:tabLst>
                <a:tab pos="370840" algn="l"/>
              </a:tabLst>
            </a:pPr>
            <a:r>
              <a:rPr sz="1400" dirty="0">
                <a:latin typeface="Courier New"/>
                <a:cs typeface="Courier New"/>
              </a:rPr>
              <a:t>2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3</a:t>
            </a:r>
            <a:endParaRPr sz="14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67729" y="1382725"/>
            <a:ext cx="24974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vetor de tamanho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646737" y="2200338"/>
            <a:ext cx="3394075" cy="1640205"/>
            <a:chOff x="5646737" y="2200338"/>
            <a:chExt cx="3394075" cy="1640205"/>
          </a:xfrm>
        </p:grpSpPr>
        <p:sp>
          <p:nvSpPr>
            <p:cNvPr id="19" name="object 19"/>
            <p:cNvSpPr/>
            <p:nvPr/>
          </p:nvSpPr>
          <p:spPr>
            <a:xfrm>
              <a:off x="5651500" y="2205101"/>
              <a:ext cx="3384550" cy="1630680"/>
            </a:xfrm>
            <a:custGeom>
              <a:avLst/>
              <a:gdLst/>
              <a:ahLst/>
              <a:cxnLst/>
              <a:rect l="l" t="t" r="r" b="b"/>
              <a:pathLst>
                <a:path w="3384550" h="1630679">
                  <a:moveTo>
                    <a:pt x="3384550" y="0"/>
                  </a:moveTo>
                  <a:lnTo>
                    <a:pt x="0" y="0"/>
                  </a:lnTo>
                  <a:lnTo>
                    <a:pt x="0" y="1630299"/>
                  </a:lnTo>
                  <a:lnTo>
                    <a:pt x="3384550" y="1630299"/>
                  </a:lnTo>
                  <a:lnTo>
                    <a:pt x="3384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51500" y="2205101"/>
              <a:ext cx="3384550" cy="1630680"/>
            </a:xfrm>
            <a:custGeom>
              <a:avLst/>
              <a:gdLst/>
              <a:ahLst/>
              <a:cxnLst/>
              <a:rect l="l" t="t" r="r" b="b"/>
              <a:pathLst>
                <a:path w="3384550" h="1630679">
                  <a:moveTo>
                    <a:pt x="0" y="1630299"/>
                  </a:moveTo>
                  <a:lnTo>
                    <a:pt x="3384550" y="1630299"/>
                  </a:lnTo>
                  <a:lnTo>
                    <a:pt x="3384550" y="0"/>
                  </a:lnTo>
                  <a:lnTo>
                    <a:pt x="0" y="0"/>
                  </a:lnTo>
                  <a:lnTo>
                    <a:pt x="0" y="16302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731255" y="2236977"/>
            <a:ext cx="318008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ahoma"/>
                <a:cs typeface="Tahoma"/>
              </a:rPr>
              <a:t>Variáveis da</a:t>
            </a:r>
            <a:r>
              <a:rPr sz="2000" b="1" spc="-7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Sub-Rotina:</a:t>
            </a:r>
            <a:endParaRPr sz="2000">
              <a:latin typeface="Tahoma"/>
              <a:cs typeface="Tahoma"/>
            </a:endParaRPr>
          </a:p>
          <a:p>
            <a:pPr marR="2006600" algn="r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tam =</a:t>
            </a:r>
            <a:r>
              <a:rPr sz="20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  <a:p>
            <a:pPr marR="1983105" algn="r">
              <a:lnSpc>
                <a:spcPct val="100000"/>
              </a:lnSpc>
              <a:tabLst>
                <a:tab pos="216535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i	=</a:t>
            </a:r>
            <a:r>
              <a:rPr sz="20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  <a:p>
            <a:pPr marR="1948180" algn="r">
              <a:lnSpc>
                <a:spcPct val="100000"/>
              </a:lnSpc>
              <a:tabLst>
                <a:tab pos="807085" algn="l"/>
              </a:tabLst>
            </a:pPr>
            <a:r>
              <a:rPr sz="2000" dirty="0">
                <a:latin typeface="Tahoma"/>
                <a:cs typeface="Tahoma"/>
              </a:rPr>
              <a:t>indice	=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806450" algn="l"/>
              </a:tabLst>
            </a:pPr>
            <a:r>
              <a:rPr sz="2000" dirty="0">
                <a:latin typeface="Tahoma"/>
                <a:cs typeface="Tahoma"/>
              </a:rPr>
              <a:t>maior	=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3.0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225" y="1046225"/>
            <a:ext cx="6091555" cy="5262880"/>
          </a:xfrm>
          <a:custGeom>
            <a:avLst/>
            <a:gdLst/>
            <a:ahLst/>
            <a:cxnLst/>
            <a:rect l="l" t="t" r="r" b="b"/>
            <a:pathLst>
              <a:path w="6091555" h="5262880">
                <a:moveTo>
                  <a:pt x="0" y="5262499"/>
                </a:moveTo>
                <a:lnTo>
                  <a:pt x="6091301" y="5262499"/>
                </a:lnTo>
                <a:lnTo>
                  <a:pt x="6091301" y="0"/>
                </a:lnTo>
                <a:lnTo>
                  <a:pt x="0" y="0"/>
                </a:lnTo>
                <a:lnTo>
                  <a:pt x="0" y="52624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87314" y="1125873"/>
            <a:ext cx="107314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8593" y="1510030"/>
            <a:ext cx="268478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latin typeface="Courier New"/>
                <a:cs typeface="Courier New"/>
              </a:rPr>
              <a:t>indice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400" spc="-5" dirty="0">
                <a:latin typeface="Courier New"/>
                <a:cs typeface="Courier New"/>
              </a:rPr>
              <a:t>maior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vet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];  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for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400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400" spc="-5" dirty="0">
                <a:latin typeface="Courier New"/>
                <a:cs typeface="Courier New"/>
              </a:rPr>
              <a:t>tam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4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i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++)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888" y="2150491"/>
            <a:ext cx="6661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6100" algn="l"/>
              </a:tabLst>
            </a:pPr>
            <a:r>
              <a:rPr sz="1400" dirty="0">
                <a:latin typeface="Courier New"/>
                <a:cs typeface="Courier New"/>
              </a:rPr>
              <a:t>6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850" y="2408173"/>
            <a:ext cx="5232400" cy="22860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ts val="1435"/>
              </a:lnSpc>
              <a:tabLst>
                <a:tab pos="788670" algn="l"/>
              </a:tabLst>
            </a:pPr>
            <a:r>
              <a:rPr sz="1400" dirty="0">
                <a:latin typeface="Courier New"/>
                <a:cs typeface="Courier New"/>
              </a:rPr>
              <a:t>7	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if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vet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14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maior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0429" y="2577211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3811" y="2790570"/>
            <a:ext cx="162179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ourier New"/>
                <a:cs typeface="Courier New"/>
              </a:rPr>
              <a:t>maior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10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vet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indice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0429" y="3217545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4888" y="2577211"/>
            <a:ext cx="204851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8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9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10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11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12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13	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return</a:t>
            </a:r>
            <a:r>
              <a:rPr sz="1400" b="1" spc="-10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indice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4888" y="3857625"/>
            <a:ext cx="5768975" cy="2165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14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15</a:t>
            </a:r>
            <a:endParaRPr sz="1400">
              <a:latin typeface="Courier New"/>
              <a:cs typeface="Courier New"/>
            </a:endParaRPr>
          </a:p>
          <a:p>
            <a:pPr marL="12700" marR="212915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16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400" spc="-5" dirty="0">
                <a:latin typeface="Courier New"/>
                <a:cs typeface="Courier New"/>
              </a:rPr>
              <a:t>Main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string[] </a:t>
            </a:r>
            <a:r>
              <a:rPr sz="1400" spc="-5" dirty="0">
                <a:latin typeface="Courier New"/>
                <a:cs typeface="Courier New"/>
              </a:rPr>
              <a:t>args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 </a:t>
            </a:r>
            <a:r>
              <a:rPr sz="1400" spc="-5" dirty="0">
                <a:latin typeface="Courier New"/>
                <a:cs typeface="Courier New"/>
              </a:rPr>
              <a:t> 17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18	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400" spc="-5" dirty="0">
                <a:latin typeface="Courier New"/>
                <a:cs typeface="Courier New"/>
              </a:rPr>
              <a:t>vetor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3.0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4.3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5.6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2460625" algn="l"/>
              </a:tabLst>
            </a:pPr>
            <a:r>
              <a:rPr sz="1400" spc="-5" dirty="0">
                <a:latin typeface="Courier New"/>
                <a:cs typeface="Courier New"/>
              </a:rPr>
              <a:t>19	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2.8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7.9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3.4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};</a:t>
            </a:r>
            <a:endParaRPr sz="1400">
              <a:latin typeface="Courier New"/>
              <a:cs typeface="Courier New"/>
            </a:endParaRPr>
          </a:p>
          <a:p>
            <a:pPr marL="546100" indent="-534035">
              <a:lnSpc>
                <a:spcPct val="100000"/>
              </a:lnSpc>
              <a:buClr>
                <a:srgbClr val="000000"/>
              </a:buClr>
              <a:buFont typeface="Courier New"/>
              <a:buAutoNum type="arabicPlain" startAt="20"/>
              <a:tabLst>
                <a:tab pos="546100" algn="l"/>
                <a:tab pos="546735" algn="l"/>
              </a:tabLst>
            </a:pP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pos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546100" indent="-534035">
              <a:lnSpc>
                <a:spcPct val="100000"/>
              </a:lnSpc>
              <a:buAutoNum type="arabicPlain" startAt="20"/>
              <a:tabLst>
                <a:tab pos="546100" algn="l"/>
                <a:tab pos="546735" algn="l"/>
              </a:tabLst>
            </a:pPr>
            <a:r>
              <a:rPr sz="1400" spc="-5" dirty="0">
                <a:latin typeface="Courier New"/>
                <a:cs typeface="Courier New"/>
              </a:rPr>
              <a:t>pos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encontraMaior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400" spc="-5" dirty="0">
                <a:latin typeface="Courier New"/>
                <a:cs typeface="Courier New"/>
              </a:rPr>
              <a:t>vetor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6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546100" indent="-534035">
              <a:lnSpc>
                <a:spcPct val="100000"/>
              </a:lnSpc>
              <a:buAutoNum type="arabicPlain" startAt="20"/>
              <a:tabLst>
                <a:tab pos="546100" algn="l"/>
                <a:tab pos="546735" algn="l"/>
              </a:tabLst>
            </a:pPr>
            <a:r>
              <a:rPr sz="1400" spc="-10" dirty="0">
                <a:latin typeface="Courier New"/>
                <a:cs typeface="Courier New"/>
              </a:rPr>
              <a:t>Console.Write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"Maior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valor na posicao {0}"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pos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400" dirty="0">
                <a:latin typeface="Courier New"/>
                <a:cs typeface="Courier New"/>
              </a:rPr>
              <a:t>23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1: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sp>
        <p:nvSpPr>
          <p:cNvPr id="13" name="object 13"/>
          <p:cNvSpPr/>
          <p:nvPr/>
        </p:nvSpPr>
        <p:spPr>
          <a:xfrm>
            <a:off x="5645150" y="3998848"/>
            <a:ext cx="3397250" cy="695325"/>
          </a:xfrm>
          <a:custGeom>
            <a:avLst/>
            <a:gdLst/>
            <a:ahLst/>
            <a:cxnLst/>
            <a:rect l="l" t="t" r="r" b="b"/>
            <a:pathLst>
              <a:path w="3397250" h="695325">
                <a:moveTo>
                  <a:pt x="489838" y="0"/>
                </a:moveTo>
                <a:lnTo>
                  <a:pt x="489838" y="695325"/>
                </a:lnTo>
              </a:path>
              <a:path w="3397250" h="695325">
                <a:moveTo>
                  <a:pt x="973327" y="0"/>
                </a:moveTo>
                <a:lnTo>
                  <a:pt x="973327" y="695325"/>
                </a:lnTo>
              </a:path>
              <a:path w="3397250" h="695325">
                <a:moveTo>
                  <a:pt x="1456817" y="0"/>
                </a:moveTo>
                <a:lnTo>
                  <a:pt x="1456817" y="695325"/>
                </a:lnTo>
              </a:path>
              <a:path w="3397250" h="695325">
                <a:moveTo>
                  <a:pt x="1940432" y="0"/>
                </a:moveTo>
                <a:lnTo>
                  <a:pt x="1940432" y="695325"/>
                </a:lnTo>
              </a:path>
              <a:path w="3397250" h="695325">
                <a:moveTo>
                  <a:pt x="2423922" y="0"/>
                </a:moveTo>
                <a:lnTo>
                  <a:pt x="2423922" y="695325"/>
                </a:lnTo>
              </a:path>
              <a:path w="3397250" h="695325">
                <a:moveTo>
                  <a:pt x="2907410" y="0"/>
                </a:moveTo>
                <a:lnTo>
                  <a:pt x="2907410" y="695325"/>
                </a:lnTo>
              </a:path>
              <a:path w="3397250" h="695325">
                <a:moveTo>
                  <a:pt x="6350" y="0"/>
                </a:moveTo>
                <a:lnTo>
                  <a:pt x="6350" y="695325"/>
                </a:lnTo>
              </a:path>
              <a:path w="3397250" h="695325">
                <a:moveTo>
                  <a:pt x="3390900" y="0"/>
                </a:moveTo>
                <a:lnTo>
                  <a:pt x="3390900" y="695325"/>
                </a:lnTo>
              </a:path>
              <a:path w="3397250" h="695325">
                <a:moveTo>
                  <a:pt x="0" y="6350"/>
                </a:moveTo>
                <a:lnTo>
                  <a:pt x="3397250" y="6350"/>
                </a:lnTo>
              </a:path>
              <a:path w="3397250" h="695325">
                <a:moveTo>
                  <a:pt x="0" y="688975"/>
                </a:moveTo>
                <a:lnTo>
                  <a:pt x="3397250" y="688975"/>
                </a:lnTo>
              </a:path>
            </a:pathLst>
          </a:custGeom>
          <a:ln w="127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650441" y="4005198"/>
          <a:ext cx="3383911" cy="686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4505"/>
                <a:gridCol w="483234"/>
                <a:gridCol w="483234"/>
                <a:gridCol w="483234"/>
                <a:gridCol w="483234"/>
                <a:gridCol w="483235"/>
                <a:gridCol w="483235"/>
              </a:tblGrid>
              <a:tr h="32257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i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</a:tr>
              <a:tr h="364236">
                <a:tc>
                  <a:txBody>
                    <a:bodyPr/>
                    <a:lstStyle/>
                    <a:p>
                      <a:pPr marR="32384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vet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4.3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5.6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2.8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3.4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5646737" y="2200338"/>
            <a:ext cx="3394075" cy="1640205"/>
            <a:chOff x="5646737" y="2200338"/>
            <a:chExt cx="3394075" cy="1640205"/>
          </a:xfrm>
        </p:grpSpPr>
        <p:sp>
          <p:nvSpPr>
            <p:cNvPr id="16" name="object 16"/>
            <p:cNvSpPr/>
            <p:nvPr/>
          </p:nvSpPr>
          <p:spPr>
            <a:xfrm>
              <a:off x="5651500" y="2205101"/>
              <a:ext cx="3384550" cy="1630680"/>
            </a:xfrm>
            <a:custGeom>
              <a:avLst/>
              <a:gdLst/>
              <a:ahLst/>
              <a:cxnLst/>
              <a:rect l="l" t="t" r="r" b="b"/>
              <a:pathLst>
                <a:path w="3384550" h="1630679">
                  <a:moveTo>
                    <a:pt x="3384550" y="0"/>
                  </a:moveTo>
                  <a:lnTo>
                    <a:pt x="0" y="0"/>
                  </a:lnTo>
                  <a:lnTo>
                    <a:pt x="0" y="1630299"/>
                  </a:lnTo>
                  <a:lnTo>
                    <a:pt x="3384550" y="1630299"/>
                  </a:lnTo>
                  <a:lnTo>
                    <a:pt x="3384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51500" y="2205101"/>
              <a:ext cx="3384550" cy="1630680"/>
            </a:xfrm>
            <a:custGeom>
              <a:avLst/>
              <a:gdLst/>
              <a:ahLst/>
              <a:cxnLst/>
              <a:rect l="l" t="t" r="r" b="b"/>
              <a:pathLst>
                <a:path w="3384550" h="1630679">
                  <a:moveTo>
                    <a:pt x="0" y="1630299"/>
                  </a:moveTo>
                  <a:lnTo>
                    <a:pt x="3384550" y="1630299"/>
                  </a:lnTo>
                  <a:lnTo>
                    <a:pt x="3384550" y="0"/>
                  </a:lnTo>
                  <a:lnTo>
                    <a:pt x="0" y="0"/>
                  </a:lnTo>
                  <a:lnTo>
                    <a:pt x="0" y="16302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731255" y="2236977"/>
            <a:ext cx="318008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ahoma"/>
                <a:cs typeface="Tahoma"/>
              </a:rPr>
              <a:t>Variáveis da</a:t>
            </a:r>
            <a:r>
              <a:rPr sz="2000" b="1" spc="-7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Sub-Rotina:</a:t>
            </a:r>
            <a:endParaRPr sz="2000">
              <a:latin typeface="Tahoma"/>
              <a:cs typeface="Tahoma"/>
            </a:endParaRPr>
          </a:p>
          <a:p>
            <a:pPr marR="2006600" algn="r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tam 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  <a:p>
            <a:pPr marR="1983105" algn="r">
              <a:lnSpc>
                <a:spcPct val="100000"/>
              </a:lnSpc>
              <a:tabLst>
                <a:tab pos="216535" algn="l"/>
              </a:tabLst>
            </a:pPr>
            <a:r>
              <a:rPr sz="2000" dirty="0">
                <a:latin typeface="Tahoma"/>
                <a:cs typeface="Tahoma"/>
              </a:rPr>
              <a:t>i	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  <a:p>
            <a:pPr marR="1948180" algn="r">
              <a:lnSpc>
                <a:spcPct val="100000"/>
              </a:lnSpc>
              <a:tabLst>
                <a:tab pos="807085" algn="l"/>
              </a:tabLst>
            </a:pPr>
            <a:r>
              <a:rPr sz="2000" dirty="0">
                <a:latin typeface="Tahoma"/>
                <a:cs typeface="Tahoma"/>
              </a:rPr>
              <a:t>indice	=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806450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maior	=</a:t>
            </a:r>
            <a:r>
              <a:rPr sz="20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3.0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659437" y="1041463"/>
            <a:ext cx="3381375" cy="1025525"/>
            <a:chOff x="5659437" y="1041463"/>
            <a:chExt cx="3381375" cy="1025525"/>
          </a:xfrm>
        </p:grpSpPr>
        <p:sp>
          <p:nvSpPr>
            <p:cNvPr id="20" name="object 20"/>
            <p:cNvSpPr/>
            <p:nvPr/>
          </p:nvSpPr>
          <p:spPr>
            <a:xfrm>
              <a:off x="5664200" y="1046225"/>
              <a:ext cx="3371850" cy="1016000"/>
            </a:xfrm>
            <a:custGeom>
              <a:avLst/>
              <a:gdLst/>
              <a:ahLst/>
              <a:cxnLst/>
              <a:rect l="l" t="t" r="r" b="b"/>
              <a:pathLst>
                <a:path w="3371850" h="1016000">
                  <a:moveTo>
                    <a:pt x="3371850" y="0"/>
                  </a:moveTo>
                  <a:lnTo>
                    <a:pt x="0" y="0"/>
                  </a:lnTo>
                  <a:lnTo>
                    <a:pt x="0" y="1016000"/>
                  </a:lnTo>
                  <a:lnTo>
                    <a:pt x="3371850" y="1016000"/>
                  </a:lnTo>
                  <a:lnTo>
                    <a:pt x="3371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64200" y="1046225"/>
              <a:ext cx="3371850" cy="1016000"/>
            </a:xfrm>
            <a:custGeom>
              <a:avLst/>
              <a:gdLst/>
              <a:ahLst/>
              <a:cxnLst/>
              <a:rect l="l" t="t" r="r" b="b"/>
              <a:pathLst>
                <a:path w="3371850" h="1016000">
                  <a:moveTo>
                    <a:pt x="0" y="1016000"/>
                  </a:moveTo>
                  <a:lnTo>
                    <a:pt x="3371850" y="1016000"/>
                  </a:lnTo>
                  <a:lnTo>
                    <a:pt x="3371850" y="0"/>
                  </a:lnTo>
                  <a:lnTo>
                    <a:pt x="0" y="0"/>
                  </a:lnTo>
                  <a:lnTo>
                    <a:pt x="0" y="1016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16788" y="1007109"/>
            <a:ext cx="6595745" cy="1169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ts val="2340"/>
              </a:lnSpc>
              <a:spcBef>
                <a:spcPts val="105"/>
              </a:spcBef>
              <a:tabLst>
                <a:tab pos="370840" algn="l"/>
              </a:tabLst>
            </a:pPr>
            <a:r>
              <a:rPr sz="1400" dirty="0">
                <a:latin typeface="Courier New"/>
                <a:cs typeface="Courier New"/>
              </a:rPr>
              <a:t>1	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encontraMaior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400" spc="-10" dirty="0">
                <a:latin typeface="Courier New"/>
                <a:cs typeface="Courier New"/>
              </a:rPr>
              <a:t>vet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tam</a:t>
            </a:r>
            <a:r>
              <a:rPr sz="1400" spc="-310" dirty="0">
                <a:latin typeface="Courier New"/>
                <a:cs typeface="Courier New"/>
              </a:rPr>
              <a:t> </a:t>
            </a:r>
            <a:r>
              <a:rPr sz="3000" b="1" spc="-7" baseline="-15277" dirty="0">
                <a:latin typeface="Tahoma"/>
                <a:cs typeface="Tahoma"/>
              </a:rPr>
              <a:t>Entrada:</a:t>
            </a:r>
            <a:endParaRPr sz="3000" baseline="-15277">
              <a:latin typeface="Tahoma"/>
              <a:cs typeface="Tahoma"/>
            </a:endParaRPr>
          </a:p>
          <a:p>
            <a:pPr marL="50800">
              <a:lnSpc>
                <a:spcPts val="1620"/>
              </a:lnSpc>
              <a:tabLst>
                <a:tab pos="370840" algn="l"/>
              </a:tabLst>
            </a:pPr>
            <a:r>
              <a:rPr sz="1400" dirty="0">
                <a:latin typeface="Courier New"/>
                <a:cs typeface="Courier New"/>
              </a:rPr>
              <a:t>2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3</a:t>
            </a:r>
            <a:endParaRPr sz="14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4</a:t>
            </a:r>
            <a:endParaRPr sz="14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5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5967729" y="1382725"/>
            <a:ext cx="24974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vetor de tamanho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225" y="1154175"/>
            <a:ext cx="6091555" cy="5046980"/>
          </a:xfrm>
          <a:custGeom>
            <a:avLst/>
            <a:gdLst/>
            <a:ahLst/>
            <a:cxnLst/>
            <a:rect l="l" t="t" r="r" b="b"/>
            <a:pathLst>
              <a:path w="6091555" h="5046980">
                <a:moveTo>
                  <a:pt x="0" y="5046599"/>
                </a:moveTo>
                <a:lnTo>
                  <a:pt x="6091301" y="5046599"/>
                </a:lnTo>
                <a:lnTo>
                  <a:pt x="6091301" y="0"/>
                </a:lnTo>
                <a:lnTo>
                  <a:pt x="0" y="0"/>
                </a:lnTo>
                <a:lnTo>
                  <a:pt x="0" y="50465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87314" y="1232553"/>
            <a:ext cx="107314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8593" y="1616709"/>
            <a:ext cx="236537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latin typeface="Courier New"/>
                <a:cs typeface="Courier New"/>
              </a:rPr>
              <a:t>indice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400" spc="-5" dirty="0">
                <a:latin typeface="Courier New"/>
                <a:cs typeface="Courier New"/>
              </a:rPr>
              <a:t>maior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vet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888" y="2043811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5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8593" y="2043811"/>
            <a:ext cx="268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for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400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400" spc="-5" dirty="0">
                <a:latin typeface="Courier New"/>
                <a:cs typeface="Courier New"/>
              </a:rPr>
              <a:t>tam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4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i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++)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8593" y="2257170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4888" y="2257170"/>
            <a:ext cx="13271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6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7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8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0429" y="2470531"/>
            <a:ext cx="2047239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if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vet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1400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maior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7588" y="2897251"/>
            <a:ext cx="227329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9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26511" y="2897251"/>
            <a:ext cx="160909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ourier New"/>
                <a:cs typeface="Courier New"/>
              </a:rPr>
              <a:t>maior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10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vet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indice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0429" y="3324225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4888" y="3324225"/>
            <a:ext cx="2048510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ourier New"/>
                <a:cs typeface="Courier New"/>
              </a:rPr>
              <a:t>11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12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13	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return</a:t>
            </a:r>
            <a:r>
              <a:rPr sz="1400" b="1" spc="-10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indice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4888" y="3964304"/>
            <a:ext cx="4527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14</a:t>
            </a:r>
            <a:r>
              <a:rPr sz="1400" spc="-8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15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4888" y="4390719"/>
            <a:ext cx="364490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16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400" spc="-5" dirty="0">
                <a:latin typeface="Courier New"/>
                <a:cs typeface="Courier New"/>
              </a:rPr>
              <a:t>Main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string[]</a:t>
            </a:r>
            <a:r>
              <a:rPr sz="1400" b="1" spc="-9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args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17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4888" y="4818126"/>
            <a:ext cx="5768975" cy="1311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18	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400" spc="-5" dirty="0">
                <a:latin typeface="Courier New"/>
                <a:cs typeface="Courier New"/>
              </a:rPr>
              <a:t>vetor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3.0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4.3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5.6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460625" algn="l"/>
              </a:tabLst>
            </a:pPr>
            <a:r>
              <a:rPr sz="1400" spc="-5" dirty="0">
                <a:latin typeface="Courier New"/>
                <a:cs typeface="Courier New"/>
              </a:rPr>
              <a:t>19	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2.8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7.9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3.4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};</a:t>
            </a:r>
            <a:endParaRPr sz="1400">
              <a:latin typeface="Courier New"/>
              <a:cs typeface="Courier New"/>
            </a:endParaRPr>
          </a:p>
          <a:p>
            <a:pPr marL="546100" indent="-534035">
              <a:lnSpc>
                <a:spcPct val="100000"/>
              </a:lnSpc>
              <a:buClr>
                <a:srgbClr val="000000"/>
              </a:buClr>
              <a:buFont typeface="Courier New"/>
              <a:buAutoNum type="arabicPlain" startAt="20"/>
              <a:tabLst>
                <a:tab pos="546100" algn="l"/>
                <a:tab pos="546735" algn="l"/>
              </a:tabLst>
            </a:pP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pos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546100" indent="-534035">
              <a:lnSpc>
                <a:spcPct val="100000"/>
              </a:lnSpc>
              <a:buAutoNum type="arabicPlain" startAt="20"/>
              <a:tabLst>
                <a:tab pos="546100" algn="l"/>
                <a:tab pos="546735" algn="l"/>
              </a:tabLst>
            </a:pPr>
            <a:r>
              <a:rPr sz="1400" spc="-5" dirty="0">
                <a:latin typeface="Courier New"/>
                <a:cs typeface="Courier New"/>
              </a:rPr>
              <a:t>pos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encontraMaior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400" spc="-5" dirty="0">
                <a:latin typeface="Courier New"/>
                <a:cs typeface="Courier New"/>
              </a:rPr>
              <a:t>vetor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6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546735" indent="-534670">
              <a:lnSpc>
                <a:spcPct val="100000"/>
              </a:lnSpc>
              <a:buAutoNum type="arabicPlain" startAt="20"/>
              <a:tabLst>
                <a:tab pos="546100" algn="l"/>
                <a:tab pos="547370" algn="l"/>
              </a:tabLst>
            </a:pPr>
            <a:r>
              <a:rPr sz="1400" spc="-10" dirty="0">
                <a:latin typeface="Courier New"/>
                <a:cs typeface="Courier New"/>
              </a:rPr>
              <a:t>Console.Write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"Maior valor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na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posicao {0}"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pos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400" spc="-5" dirty="0">
                <a:latin typeface="Courier New"/>
                <a:cs typeface="Courier New"/>
              </a:rPr>
              <a:t>23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1: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pSp>
        <p:nvGrpSpPr>
          <p:cNvPr id="18" name="object 18"/>
          <p:cNvGrpSpPr/>
          <p:nvPr/>
        </p:nvGrpSpPr>
        <p:grpSpPr>
          <a:xfrm>
            <a:off x="5632450" y="1041463"/>
            <a:ext cx="3422650" cy="3659504"/>
            <a:chOff x="5632450" y="1041463"/>
            <a:chExt cx="3422650" cy="3659504"/>
          </a:xfrm>
        </p:grpSpPr>
        <p:sp>
          <p:nvSpPr>
            <p:cNvPr id="19" name="object 19"/>
            <p:cNvSpPr/>
            <p:nvPr/>
          </p:nvSpPr>
          <p:spPr>
            <a:xfrm>
              <a:off x="5651500" y="4340440"/>
              <a:ext cx="3385185" cy="347980"/>
            </a:xfrm>
            <a:custGeom>
              <a:avLst/>
              <a:gdLst/>
              <a:ahLst/>
              <a:cxnLst/>
              <a:rect l="l" t="t" r="r" b="b"/>
              <a:pathLst>
                <a:path w="3385184" h="347979">
                  <a:moveTo>
                    <a:pt x="1933968" y="0"/>
                  </a:moveTo>
                  <a:lnTo>
                    <a:pt x="1933968" y="0"/>
                  </a:lnTo>
                  <a:lnTo>
                    <a:pt x="0" y="0"/>
                  </a:lnTo>
                  <a:lnTo>
                    <a:pt x="0" y="347383"/>
                  </a:lnTo>
                  <a:lnTo>
                    <a:pt x="1933968" y="347383"/>
                  </a:lnTo>
                  <a:lnTo>
                    <a:pt x="1933968" y="0"/>
                  </a:lnTo>
                  <a:close/>
                </a:path>
                <a:path w="3385184" h="347979">
                  <a:moveTo>
                    <a:pt x="3384562" y="0"/>
                  </a:moveTo>
                  <a:lnTo>
                    <a:pt x="3384562" y="0"/>
                  </a:lnTo>
                  <a:lnTo>
                    <a:pt x="1934083" y="0"/>
                  </a:lnTo>
                  <a:lnTo>
                    <a:pt x="1934083" y="347383"/>
                  </a:lnTo>
                  <a:lnTo>
                    <a:pt x="3384562" y="347383"/>
                  </a:lnTo>
                  <a:lnTo>
                    <a:pt x="3384562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34988" y="3998849"/>
              <a:ext cx="2418080" cy="695325"/>
            </a:xfrm>
            <a:custGeom>
              <a:avLst/>
              <a:gdLst/>
              <a:ahLst/>
              <a:cxnLst/>
              <a:rect l="l" t="t" r="r" b="b"/>
              <a:pathLst>
                <a:path w="2418079" h="695325">
                  <a:moveTo>
                    <a:pt x="0" y="0"/>
                  </a:moveTo>
                  <a:lnTo>
                    <a:pt x="0" y="695325"/>
                  </a:lnTo>
                </a:path>
                <a:path w="2418079" h="695325">
                  <a:moveTo>
                    <a:pt x="483488" y="0"/>
                  </a:moveTo>
                  <a:lnTo>
                    <a:pt x="483488" y="695325"/>
                  </a:lnTo>
                </a:path>
                <a:path w="2418079" h="695325">
                  <a:moveTo>
                    <a:pt x="966978" y="0"/>
                  </a:moveTo>
                  <a:lnTo>
                    <a:pt x="966978" y="695325"/>
                  </a:lnTo>
                </a:path>
                <a:path w="2418079" h="695325">
                  <a:moveTo>
                    <a:pt x="1450593" y="0"/>
                  </a:moveTo>
                  <a:lnTo>
                    <a:pt x="1450593" y="695325"/>
                  </a:lnTo>
                </a:path>
                <a:path w="2418079" h="695325">
                  <a:moveTo>
                    <a:pt x="1934083" y="0"/>
                  </a:moveTo>
                  <a:lnTo>
                    <a:pt x="1934083" y="695325"/>
                  </a:lnTo>
                </a:path>
                <a:path w="2418079" h="695325">
                  <a:moveTo>
                    <a:pt x="2417571" y="0"/>
                  </a:moveTo>
                  <a:lnTo>
                    <a:pt x="2417571" y="695325"/>
                  </a:lnTo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45150" y="4340479"/>
              <a:ext cx="3397250" cy="0"/>
            </a:xfrm>
            <a:custGeom>
              <a:avLst/>
              <a:gdLst/>
              <a:ahLst/>
              <a:cxnLst/>
              <a:rect l="l" t="t" r="r" b="b"/>
              <a:pathLst>
                <a:path w="3397250">
                  <a:moveTo>
                    <a:pt x="0" y="0"/>
                  </a:moveTo>
                  <a:lnTo>
                    <a:pt x="3397250" y="0"/>
                  </a:lnTo>
                </a:path>
              </a:pathLst>
            </a:custGeom>
            <a:ln w="254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5150" y="3998849"/>
              <a:ext cx="3397250" cy="695325"/>
            </a:xfrm>
            <a:custGeom>
              <a:avLst/>
              <a:gdLst/>
              <a:ahLst/>
              <a:cxnLst/>
              <a:rect l="l" t="t" r="r" b="b"/>
              <a:pathLst>
                <a:path w="3397250" h="695325">
                  <a:moveTo>
                    <a:pt x="6350" y="0"/>
                  </a:moveTo>
                  <a:lnTo>
                    <a:pt x="6350" y="695325"/>
                  </a:lnTo>
                </a:path>
                <a:path w="3397250" h="695325">
                  <a:moveTo>
                    <a:pt x="3390900" y="0"/>
                  </a:moveTo>
                  <a:lnTo>
                    <a:pt x="3390900" y="695325"/>
                  </a:lnTo>
                </a:path>
                <a:path w="3397250" h="695325">
                  <a:moveTo>
                    <a:pt x="0" y="6350"/>
                  </a:moveTo>
                  <a:lnTo>
                    <a:pt x="3397250" y="6350"/>
                  </a:lnTo>
                </a:path>
                <a:path w="3397250" h="695325">
                  <a:moveTo>
                    <a:pt x="0" y="688975"/>
                  </a:moveTo>
                  <a:lnTo>
                    <a:pt x="3397250" y="688975"/>
                  </a:lnTo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64200" y="1046225"/>
              <a:ext cx="3371850" cy="1016000"/>
            </a:xfrm>
            <a:custGeom>
              <a:avLst/>
              <a:gdLst/>
              <a:ahLst/>
              <a:cxnLst/>
              <a:rect l="l" t="t" r="r" b="b"/>
              <a:pathLst>
                <a:path w="3371850" h="1016000">
                  <a:moveTo>
                    <a:pt x="3371850" y="0"/>
                  </a:moveTo>
                  <a:lnTo>
                    <a:pt x="0" y="0"/>
                  </a:lnTo>
                  <a:lnTo>
                    <a:pt x="0" y="1016000"/>
                  </a:lnTo>
                  <a:lnTo>
                    <a:pt x="3371850" y="1016000"/>
                  </a:lnTo>
                  <a:lnTo>
                    <a:pt x="3371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64200" y="1046225"/>
              <a:ext cx="3371850" cy="1016000"/>
            </a:xfrm>
            <a:custGeom>
              <a:avLst/>
              <a:gdLst/>
              <a:ahLst/>
              <a:cxnLst/>
              <a:rect l="l" t="t" r="r" b="b"/>
              <a:pathLst>
                <a:path w="3371850" h="1016000">
                  <a:moveTo>
                    <a:pt x="0" y="1016000"/>
                  </a:moveTo>
                  <a:lnTo>
                    <a:pt x="3371850" y="1016000"/>
                  </a:lnTo>
                  <a:lnTo>
                    <a:pt x="3371850" y="0"/>
                  </a:lnTo>
                  <a:lnTo>
                    <a:pt x="0" y="0"/>
                  </a:lnTo>
                  <a:lnTo>
                    <a:pt x="0" y="1016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16788" y="1113789"/>
            <a:ext cx="6595745" cy="956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ts val="2340"/>
              </a:lnSpc>
              <a:spcBef>
                <a:spcPts val="105"/>
              </a:spcBef>
              <a:tabLst>
                <a:tab pos="370840" algn="l"/>
              </a:tabLst>
            </a:pPr>
            <a:r>
              <a:rPr sz="1400" dirty="0">
                <a:latin typeface="Courier New"/>
                <a:cs typeface="Courier New"/>
              </a:rPr>
              <a:t>1	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encontraMaior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400" spc="-10" dirty="0">
                <a:latin typeface="Courier New"/>
                <a:cs typeface="Courier New"/>
              </a:rPr>
              <a:t>vet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tam</a:t>
            </a:r>
            <a:r>
              <a:rPr sz="1400" spc="-310" dirty="0">
                <a:latin typeface="Courier New"/>
                <a:cs typeface="Courier New"/>
              </a:rPr>
              <a:t> </a:t>
            </a:r>
            <a:r>
              <a:rPr sz="3000" b="1" spc="-7" baseline="8333" dirty="0">
                <a:latin typeface="Tahoma"/>
                <a:cs typeface="Tahoma"/>
              </a:rPr>
              <a:t>Entrada:</a:t>
            </a:r>
            <a:endParaRPr sz="3000" baseline="8333">
              <a:latin typeface="Tahoma"/>
              <a:cs typeface="Tahoma"/>
            </a:endParaRPr>
          </a:p>
          <a:p>
            <a:pPr marL="50800">
              <a:lnSpc>
                <a:spcPts val="1620"/>
              </a:lnSpc>
              <a:tabLst>
                <a:tab pos="370840" algn="l"/>
              </a:tabLst>
            </a:pPr>
            <a:r>
              <a:rPr sz="1400" dirty="0">
                <a:latin typeface="Courier New"/>
                <a:cs typeface="Courier New"/>
              </a:rPr>
              <a:t>2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3</a:t>
            </a:r>
            <a:endParaRPr sz="14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67729" y="1382725"/>
            <a:ext cx="24974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vetor de tamanho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646737" y="2200338"/>
            <a:ext cx="3394075" cy="1640205"/>
            <a:chOff x="5646737" y="2200338"/>
            <a:chExt cx="3394075" cy="1640205"/>
          </a:xfrm>
        </p:grpSpPr>
        <p:sp>
          <p:nvSpPr>
            <p:cNvPr id="28" name="object 28"/>
            <p:cNvSpPr/>
            <p:nvPr/>
          </p:nvSpPr>
          <p:spPr>
            <a:xfrm>
              <a:off x="5651500" y="2205101"/>
              <a:ext cx="3384550" cy="1630680"/>
            </a:xfrm>
            <a:custGeom>
              <a:avLst/>
              <a:gdLst/>
              <a:ahLst/>
              <a:cxnLst/>
              <a:rect l="l" t="t" r="r" b="b"/>
              <a:pathLst>
                <a:path w="3384550" h="1630679">
                  <a:moveTo>
                    <a:pt x="3384550" y="0"/>
                  </a:moveTo>
                  <a:lnTo>
                    <a:pt x="0" y="0"/>
                  </a:lnTo>
                  <a:lnTo>
                    <a:pt x="0" y="1630299"/>
                  </a:lnTo>
                  <a:lnTo>
                    <a:pt x="3384550" y="1630299"/>
                  </a:lnTo>
                  <a:lnTo>
                    <a:pt x="3384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51500" y="2205101"/>
              <a:ext cx="3384550" cy="1630680"/>
            </a:xfrm>
            <a:custGeom>
              <a:avLst/>
              <a:gdLst/>
              <a:ahLst/>
              <a:cxnLst/>
              <a:rect l="l" t="t" r="r" b="b"/>
              <a:pathLst>
                <a:path w="3384550" h="1630679">
                  <a:moveTo>
                    <a:pt x="0" y="1630299"/>
                  </a:moveTo>
                  <a:lnTo>
                    <a:pt x="3384550" y="1630299"/>
                  </a:lnTo>
                  <a:lnTo>
                    <a:pt x="3384550" y="0"/>
                  </a:lnTo>
                  <a:lnTo>
                    <a:pt x="0" y="0"/>
                  </a:lnTo>
                  <a:lnTo>
                    <a:pt x="0" y="16302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731255" y="2236977"/>
            <a:ext cx="3183890" cy="2394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ahoma"/>
                <a:cs typeface="Tahoma"/>
              </a:rPr>
              <a:t>Variáveis da</a:t>
            </a:r>
            <a:r>
              <a:rPr sz="2000" b="1" spc="-7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Sub-Rotina:</a:t>
            </a:r>
            <a:endParaRPr sz="2000">
              <a:latin typeface="Tahoma"/>
              <a:cs typeface="Tahoma"/>
            </a:endParaRPr>
          </a:p>
          <a:p>
            <a:pPr marR="2010410" algn="r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tam 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  <a:p>
            <a:pPr marR="1986914" algn="r">
              <a:lnSpc>
                <a:spcPct val="100000"/>
              </a:lnSpc>
              <a:tabLst>
                <a:tab pos="216535" algn="l"/>
              </a:tabLst>
            </a:pPr>
            <a:r>
              <a:rPr sz="2000" dirty="0">
                <a:latin typeface="Tahoma"/>
                <a:cs typeface="Tahoma"/>
              </a:rPr>
              <a:t>i	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  <a:p>
            <a:pPr marR="1951989" algn="r">
              <a:lnSpc>
                <a:spcPct val="100000"/>
              </a:lnSpc>
              <a:tabLst>
                <a:tab pos="807085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indice	=</a:t>
            </a:r>
            <a:r>
              <a:rPr sz="2000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806450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maior	=</a:t>
            </a:r>
            <a:r>
              <a:rPr sz="2000" spc="-10" dirty="0">
                <a:solidFill>
                  <a:srgbClr val="FF0000"/>
                </a:solidFill>
                <a:latin typeface="Tahoma"/>
                <a:cs typeface="Tahoma"/>
              </a:rPr>
              <a:t> 4.3</a:t>
            </a:r>
            <a:endParaRPr sz="2000">
              <a:latin typeface="Tahoma"/>
              <a:cs typeface="Tahoma"/>
            </a:endParaRPr>
          </a:p>
          <a:p>
            <a:pPr marR="59055" algn="r">
              <a:lnSpc>
                <a:spcPct val="100000"/>
              </a:lnSpc>
              <a:spcBef>
                <a:spcPts val="2085"/>
              </a:spcBef>
              <a:tabLst>
                <a:tab pos="455930" algn="l"/>
                <a:tab pos="939165" algn="l"/>
                <a:tab pos="1423035" algn="l"/>
                <a:tab pos="1906905" algn="l"/>
                <a:tab pos="2390140" algn="l"/>
                <a:tab pos="2874010" algn="l"/>
              </a:tabLst>
            </a:pPr>
            <a:r>
              <a:rPr sz="1600" spc="-5" dirty="0">
                <a:latin typeface="Calibri"/>
                <a:cs typeface="Calibri"/>
              </a:rPr>
              <a:t>i	0	1	2	3	4	5</a:t>
            </a:r>
            <a:endParaRPr sz="1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  <a:tabLst>
                <a:tab pos="483234" algn="l"/>
                <a:tab pos="966469" algn="l"/>
                <a:tab pos="1450340" algn="l"/>
                <a:tab pos="1933575" algn="l"/>
                <a:tab pos="2417445" algn="l"/>
                <a:tab pos="2901315" algn="l"/>
              </a:tabLst>
            </a:pPr>
            <a:r>
              <a:rPr sz="1600" spc="-20" dirty="0">
                <a:latin typeface="Calibri"/>
                <a:cs typeface="Calibri"/>
              </a:rPr>
              <a:t>ve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3</a:t>
            </a:r>
            <a:r>
              <a:rPr sz="1600" spc="-5" dirty="0">
                <a:latin typeface="Calibri"/>
                <a:cs typeface="Calibri"/>
              </a:rPr>
              <a:t>.0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4</a:t>
            </a:r>
            <a:r>
              <a:rPr sz="1600" spc="-5" dirty="0">
                <a:latin typeface="Calibri"/>
                <a:cs typeface="Calibri"/>
              </a:rPr>
              <a:t>.3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5</a:t>
            </a:r>
            <a:r>
              <a:rPr sz="1600" spc="-5" dirty="0">
                <a:latin typeface="Calibri"/>
                <a:cs typeface="Calibri"/>
              </a:rPr>
              <a:t>.6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2</a:t>
            </a:r>
            <a:r>
              <a:rPr sz="1600" spc="-5" dirty="0">
                <a:latin typeface="Calibri"/>
                <a:cs typeface="Calibri"/>
              </a:rPr>
              <a:t>.8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7</a:t>
            </a:r>
            <a:r>
              <a:rPr sz="1600" spc="-5" dirty="0">
                <a:latin typeface="Calibri"/>
                <a:cs typeface="Calibri"/>
              </a:rPr>
              <a:t>.9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3</a:t>
            </a:r>
            <a:r>
              <a:rPr sz="1600" spc="-5" dirty="0">
                <a:latin typeface="Calibri"/>
                <a:cs typeface="Calibri"/>
              </a:rPr>
              <a:t>.4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23850" y="2924175"/>
            <a:ext cx="5232400" cy="444500"/>
          </a:xfrm>
          <a:custGeom>
            <a:avLst/>
            <a:gdLst/>
            <a:ahLst/>
            <a:cxnLst/>
            <a:rect l="l" t="t" r="r" b="b"/>
            <a:pathLst>
              <a:path w="5232400" h="444500">
                <a:moveTo>
                  <a:pt x="0" y="444500"/>
                </a:moveTo>
                <a:lnTo>
                  <a:pt x="5232400" y="444500"/>
                </a:lnTo>
                <a:lnTo>
                  <a:pt x="5232400" y="0"/>
                </a:lnTo>
                <a:lnTo>
                  <a:pt x="0" y="0"/>
                </a:lnTo>
                <a:lnTo>
                  <a:pt x="0" y="44450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225" y="1154175"/>
            <a:ext cx="6091555" cy="5046980"/>
          </a:xfrm>
          <a:custGeom>
            <a:avLst/>
            <a:gdLst/>
            <a:ahLst/>
            <a:cxnLst/>
            <a:rect l="l" t="t" r="r" b="b"/>
            <a:pathLst>
              <a:path w="6091555" h="5046980">
                <a:moveTo>
                  <a:pt x="0" y="5046599"/>
                </a:moveTo>
                <a:lnTo>
                  <a:pt x="6091301" y="5046599"/>
                </a:lnTo>
                <a:lnTo>
                  <a:pt x="6091301" y="0"/>
                </a:lnTo>
                <a:lnTo>
                  <a:pt x="0" y="0"/>
                </a:lnTo>
                <a:lnTo>
                  <a:pt x="0" y="50465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87314" y="1232553"/>
            <a:ext cx="107314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8593" y="1616709"/>
            <a:ext cx="236537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latin typeface="Courier New"/>
                <a:cs typeface="Courier New"/>
              </a:rPr>
              <a:t>indice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400" spc="-5" dirty="0">
                <a:latin typeface="Courier New"/>
                <a:cs typeface="Courier New"/>
              </a:rPr>
              <a:t>maior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vet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850" y="2060575"/>
            <a:ext cx="5232400" cy="21590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ts val="1650"/>
              </a:lnSpc>
              <a:tabLst>
                <a:tab pos="577215" algn="l"/>
              </a:tabLst>
            </a:pPr>
            <a:r>
              <a:rPr sz="1400" dirty="0">
                <a:latin typeface="Courier New"/>
                <a:cs typeface="Courier New"/>
              </a:rPr>
              <a:t>5	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for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400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400" spc="-5" dirty="0">
                <a:latin typeface="Courier New"/>
                <a:cs typeface="Courier New"/>
              </a:rPr>
              <a:t>tam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400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i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++)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8593" y="2257170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0429" y="2470531"/>
            <a:ext cx="2047239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if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vet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1400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maior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maior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vet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indice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4888" y="2257170"/>
            <a:ext cx="2048510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6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7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8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9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10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11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12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13	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return</a:t>
            </a:r>
            <a:r>
              <a:rPr sz="1400" b="1" spc="-10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indice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4888" y="3964304"/>
            <a:ext cx="4527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14</a:t>
            </a:r>
            <a:r>
              <a:rPr sz="1400" spc="-8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15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4888" y="4390719"/>
            <a:ext cx="364490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16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400" spc="-5" dirty="0">
                <a:latin typeface="Courier New"/>
                <a:cs typeface="Courier New"/>
              </a:rPr>
              <a:t>Main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string[]</a:t>
            </a:r>
            <a:r>
              <a:rPr sz="1400" b="1" spc="-9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args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17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4888" y="4818126"/>
            <a:ext cx="5768975" cy="1311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18	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400" spc="-5" dirty="0">
                <a:latin typeface="Courier New"/>
                <a:cs typeface="Courier New"/>
              </a:rPr>
              <a:t>vetor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3.0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4.3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5.6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460625" algn="l"/>
              </a:tabLst>
            </a:pPr>
            <a:r>
              <a:rPr sz="1400" spc="-5" dirty="0">
                <a:latin typeface="Courier New"/>
                <a:cs typeface="Courier New"/>
              </a:rPr>
              <a:t>19	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2.8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7.9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3.4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};</a:t>
            </a:r>
            <a:endParaRPr sz="1400">
              <a:latin typeface="Courier New"/>
              <a:cs typeface="Courier New"/>
            </a:endParaRPr>
          </a:p>
          <a:p>
            <a:pPr marL="546100" indent="-534035">
              <a:lnSpc>
                <a:spcPct val="100000"/>
              </a:lnSpc>
              <a:buClr>
                <a:srgbClr val="000000"/>
              </a:buClr>
              <a:buFont typeface="Courier New"/>
              <a:buAutoNum type="arabicPlain" startAt="20"/>
              <a:tabLst>
                <a:tab pos="546100" algn="l"/>
                <a:tab pos="546735" algn="l"/>
              </a:tabLst>
            </a:pP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pos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546100" indent="-534035">
              <a:lnSpc>
                <a:spcPct val="100000"/>
              </a:lnSpc>
              <a:buAutoNum type="arabicPlain" startAt="20"/>
              <a:tabLst>
                <a:tab pos="546100" algn="l"/>
                <a:tab pos="546735" algn="l"/>
              </a:tabLst>
            </a:pPr>
            <a:r>
              <a:rPr sz="1400" spc="-5" dirty="0">
                <a:latin typeface="Courier New"/>
                <a:cs typeface="Courier New"/>
              </a:rPr>
              <a:t>pos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encontraMaior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400" spc="-5" dirty="0">
                <a:latin typeface="Courier New"/>
                <a:cs typeface="Courier New"/>
              </a:rPr>
              <a:t>vetor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6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546735" indent="-534670">
              <a:lnSpc>
                <a:spcPct val="100000"/>
              </a:lnSpc>
              <a:buAutoNum type="arabicPlain" startAt="20"/>
              <a:tabLst>
                <a:tab pos="546100" algn="l"/>
                <a:tab pos="547370" algn="l"/>
              </a:tabLst>
            </a:pPr>
            <a:r>
              <a:rPr sz="1400" spc="-10" dirty="0">
                <a:latin typeface="Courier New"/>
                <a:cs typeface="Courier New"/>
              </a:rPr>
              <a:t>Console.Write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"Maior valor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na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posicao {0}"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pos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400" spc="-5" dirty="0">
                <a:latin typeface="Courier New"/>
                <a:cs typeface="Courier New"/>
              </a:rPr>
              <a:t>23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1: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pSp>
        <p:nvGrpSpPr>
          <p:cNvPr id="13" name="object 13"/>
          <p:cNvGrpSpPr/>
          <p:nvPr/>
        </p:nvGrpSpPr>
        <p:grpSpPr>
          <a:xfrm>
            <a:off x="5632450" y="1041463"/>
            <a:ext cx="3422650" cy="3659504"/>
            <a:chOff x="5632450" y="1041463"/>
            <a:chExt cx="3422650" cy="3659504"/>
          </a:xfrm>
        </p:grpSpPr>
        <p:sp>
          <p:nvSpPr>
            <p:cNvPr id="14" name="object 14"/>
            <p:cNvSpPr/>
            <p:nvPr/>
          </p:nvSpPr>
          <p:spPr>
            <a:xfrm>
              <a:off x="5651500" y="4340440"/>
              <a:ext cx="3385185" cy="347980"/>
            </a:xfrm>
            <a:custGeom>
              <a:avLst/>
              <a:gdLst/>
              <a:ahLst/>
              <a:cxnLst/>
              <a:rect l="l" t="t" r="r" b="b"/>
              <a:pathLst>
                <a:path w="3385184" h="347979">
                  <a:moveTo>
                    <a:pt x="1933968" y="0"/>
                  </a:moveTo>
                  <a:lnTo>
                    <a:pt x="1933968" y="0"/>
                  </a:lnTo>
                  <a:lnTo>
                    <a:pt x="0" y="0"/>
                  </a:lnTo>
                  <a:lnTo>
                    <a:pt x="0" y="347383"/>
                  </a:lnTo>
                  <a:lnTo>
                    <a:pt x="1933968" y="347383"/>
                  </a:lnTo>
                  <a:lnTo>
                    <a:pt x="1933968" y="0"/>
                  </a:lnTo>
                  <a:close/>
                </a:path>
                <a:path w="3385184" h="347979">
                  <a:moveTo>
                    <a:pt x="3384562" y="0"/>
                  </a:moveTo>
                  <a:lnTo>
                    <a:pt x="3384562" y="0"/>
                  </a:lnTo>
                  <a:lnTo>
                    <a:pt x="1934083" y="0"/>
                  </a:lnTo>
                  <a:lnTo>
                    <a:pt x="1934083" y="347383"/>
                  </a:lnTo>
                  <a:lnTo>
                    <a:pt x="3384562" y="347383"/>
                  </a:lnTo>
                  <a:lnTo>
                    <a:pt x="3384562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34988" y="3998849"/>
              <a:ext cx="2418080" cy="695325"/>
            </a:xfrm>
            <a:custGeom>
              <a:avLst/>
              <a:gdLst/>
              <a:ahLst/>
              <a:cxnLst/>
              <a:rect l="l" t="t" r="r" b="b"/>
              <a:pathLst>
                <a:path w="2418079" h="695325">
                  <a:moveTo>
                    <a:pt x="0" y="0"/>
                  </a:moveTo>
                  <a:lnTo>
                    <a:pt x="0" y="695325"/>
                  </a:lnTo>
                </a:path>
                <a:path w="2418079" h="695325">
                  <a:moveTo>
                    <a:pt x="483488" y="0"/>
                  </a:moveTo>
                  <a:lnTo>
                    <a:pt x="483488" y="695325"/>
                  </a:lnTo>
                </a:path>
                <a:path w="2418079" h="695325">
                  <a:moveTo>
                    <a:pt x="966978" y="0"/>
                  </a:moveTo>
                  <a:lnTo>
                    <a:pt x="966978" y="695325"/>
                  </a:lnTo>
                </a:path>
                <a:path w="2418079" h="695325">
                  <a:moveTo>
                    <a:pt x="1450593" y="0"/>
                  </a:moveTo>
                  <a:lnTo>
                    <a:pt x="1450593" y="695325"/>
                  </a:lnTo>
                </a:path>
                <a:path w="2418079" h="695325">
                  <a:moveTo>
                    <a:pt x="1934083" y="0"/>
                  </a:moveTo>
                  <a:lnTo>
                    <a:pt x="1934083" y="695325"/>
                  </a:lnTo>
                </a:path>
                <a:path w="2418079" h="695325">
                  <a:moveTo>
                    <a:pt x="2417571" y="0"/>
                  </a:moveTo>
                  <a:lnTo>
                    <a:pt x="2417571" y="695325"/>
                  </a:lnTo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45150" y="4340479"/>
              <a:ext cx="3397250" cy="0"/>
            </a:xfrm>
            <a:custGeom>
              <a:avLst/>
              <a:gdLst/>
              <a:ahLst/>
              <a:cxnLst/>
              <a:rect l="l" t="t" r="r" b="b"/>
              <a:pathLst>
                <a:path w="3397250">
                  <a:moveTo>
                    <a:pt x="0" y="0"/>
                  </a:moveTo>
                  <a:lnTo>
                    <a:pt x="3397250" y="0"/>
                  </a:lnTo>
                </a:path>
              </a:pathLst>
            </a:custGeom>
            <a:ln w="254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45150" y="3998849"/>
              <a:ext cx="3397250" cy="695325"/>
            </a:xfrm>
            <a:custGeom>
              <a:avLst/>
              <a:gdLst/>
              <a:ahLst/>
              <a:cxnLst/>
              <a:rect l="l" t="t" r="r" b="b"/>
              <a:pathLst>
                <a:path w="3397250" h="695325">
                  <a:moveTo>
                    <a:pt x="6350" y="0"/>
                  </a:moveTo>
                  <a:lnTo>
                    <a:pt x="6350" y="695325"/>
                  </a:lnTo>
                </a:path>
                <a:path w="3397250" h="695325">
                  <a:moveTo>
                    <a:pt x="3390900" y="0"/>
                  </a:moveTo>
                  <a:lnTo>
                    <a:pt x="3390900" y="695325"/>
                  </a:lnTo>
                </a:path>
                <a:path w="3397250" h="695325">
                  <a:moveTo>
                    <a:pt x="0" y="6350"/>
                  </a:moveTo>
                  <a:lnTo>
                    <a:pt x="3397250" y="6350"/>
                  </a:lnTo>
                </a:path>
                <a:path w="3397250" h="695325">
                  <a:moveTo>
                    <a:pt x="0" y="688975"/>
                  </a:moveTo>
                  <a:lnTo>
                    <a:pt x="3397250" y="688975"/>
                  </a:lnTo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64200" y="1046225"/>
              <a:ext cx="3371850" cy="1016000"/>
            </a:xfrm>
            <a:custGeom>
              <a:avLst/>
              <a:gdLst/>
              <a:ahLst/>
              <a:cxnLst/>
              <a:rect l="l" t="t" r="r" b="b"/>
              <a:pathLst>
                <a:path w="3371850" h="1016000">
                  <a:moveTo>
                    <a:pt x="3371850" y="0"/>
                  </a:moveTo>
                  <a:lnTo>
                    <a:pt x="0" y="0"/>
                  </a:lnTo>
                  <a:lnTo>
                    <a:pt x="0" y="1016000"/>
                  </a:lnTo>
                  <a:lnTo>
                    <a:pt x="3371850" y="1016000"/>
                  </a:lnTo>
                  <a:lnTo>
                    <a:pt x="3371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64200" y="1046225"/>
              <a:ext cx="3371850" cy="1016000"/>
            </a:xfrm>
            <a:custGeom>
              <a:avLst/>
              <a:gdLst/>
              <a:ahLst/>
              <a:cxnLst/>
              <a:rect l="l" t="t" r="r" b="b"/>
              <a:pathLst>
                <a:path w="3371850" h="1016000">
                  <a:moveTo>
                    <a:pt x="0" y="1016000"/>
                  </a:moveTo>
                  <a:lnTo>
                    <a:pt x="3371850" y="1016000"/>
                  </a:lnTo>
                  <a:lnTo>
                    <a:pt x="3371850" y="0"/>
                  </a:lnTo>
                  <a:lnTo>
                    <a:pt x="0" y="0"/>
                  </a:lnTo>
                  <a:lnTo>
                    <a:pt x="0" y="1016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16788" y="1113789"/>
            <a:ext cx="6595745" cy="956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ts val="2340"/>
              </a:lnSpc>
              <a:spcBef>
                <a:spcPts val="105"/>
              </a:spcBef>
              <a:tabLst>
                <a:tab pos="370840" algn="l"/>
              </a:tabLst>
            </a:pPr>
            <a:r>
              <a:rPr sz="1400" dirty="0">
                <a:latin typeface="Courier New"/>
                <a:cs typeface="Courier New"/>
              </a:rPr>
              <a:t>1	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encontraMaior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400" spc="-10" dirty="0">
                <a:latin typeface="Courier New"/>
                <a:cs typeface="Courier New"/>
              </a:rPr>
              <a:t>vet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tam</a:t>
            </a:r>
            <a:r>
              <a:rPr sz="1400" spc="-310" dirty="0">
                <a:latin typeface="Courier New"/>
                <a:cs typeface="Courier New"/>
              </a:rPr>
              <a:t> </a:t>
            </a:r>
            <a:r>
              <a:rPr sz="3000" b="1" spc="-7" baseline="8333" dirty="0">
                <a:latin typeface="Tahoma"/>
                <a:cs typeface="Tahoma"/>
              </a:rPr>
              <a:t>Entrada:</a:t>
            </a:r>
            <a:endParaRPr sz="3000" baseline="8333">
              <a:latin typeface="Tahoma"/>
              <a:cs typeface="Tahoma"/>
            </a:endParaRPr>
          </a:p>
          <a:p>
            <a:pPr marL="50800">
              <a:lnSpc>
                <a:spcPts val="1620"/>
              </a:lnSpc>
              <a:tabLst>
                <a:tab pos="370840" algn="l"/>
              </a:tabLst>
            </a:pPr>
            <a:r>
              <a:rPr sz="1400" dirty="0">
                <a:latin typeface="Courier New"/>
                <a:cs typeface="Courier New"/>
              </a:rPr>
              <a:t>2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3</a:t>
            </a:r>
            <a:endParaRPr sz="14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67729" y="1382725"/>
            <a:ext cx="24974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vetor de tamanho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646737" y="2200338"/>
            <a:ext cx="3394075" cy="1640205"/>
            <a:chOff x="5646737" y="2200338"/>
            <a:chExt cx="3394075" cy="1640205"/>
          </a:xfrm>
        </p:grpSpPr>
        <p:sp>
          <p:nvSpPr>
            <p:cNvPr id="23" name="object 23"/>
            <p:cNvSpPr/>
            <p:nvPr/>
          </p:nvSpPr>
          <p:spPr>
            <a:xfrm>
              <a:off x="5651500" y="2205101"/>
              <a:ext cx="3384550" cy="1630680"/>
            </a:xfrm>
            <a:custGeom>
              <a:avLst/>
              <a:gdLst/>
              <a:ahLst/>
              <a:cxnLst/>
              <a:rect l="l" t="t" r="r" b="b"/>
              <a:pathLst>
                <a:path w="3384550" h="1630679">
                  <a:moveTo>
                    <a:pt x="3384550" y="0"/>
                  </a:moveTo>
                  <a:lnTo>
                    <a:pt x="0" y="0"/>
                  </a:lnTo>
                  <a:lnTo>
                    <a:pt x="0" y="1630299"/>
                  </a:lnTo>
                  <a:lnTo>
                    <a:pt x="3384550" y="1630299"/>
                  </a:lnTo>
                  <a:lnTo>
                    <a:pt x="3384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51500" y="2205101"/>
              <a:ext cx="3384550" cy="1630680"/>
            </a:xfrm>
            <a:custGeom>
              <a:avLst/>
              <a:gdLst/>
              <a:ahLst/>
              <a:cxnLst/>
              <a:rect l="l" t="t" r="r" b="b"/>
              <a:pathLst>
                <a:path w="3384550" h="1630679">
                  <a:moveTo>
                    <a:pt x="0" y="1630299"/>
                  </a:moveTo>
                  <a:lnTo>
                    <a:pt x="3384550" y="1630299"/>
                  </a:lnTo>
                  <a:lnTo>
                    <a:pt x="3384550" y="0"/>
                  </a:lnTo>
                  <a:lnTo>
                    <a:pt x="0" y="0"/>
                  </a:lnTo>
                  <a:lnTo>
                    <a:pt x="0" y="16302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731255" y="2236977"/>
            <a:ext cx="3183890" cy="2394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ahoma"/>
                <a:cs typeface="Tahoma"/>
              </a:rPr>
              <a:t>Variáveis da</a:t>
            </a:r>
            <a:r>
              <a:rPr sz="2000" b="1" spc="-7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Sub-Rotina:</a:t>
            </a:r>
            <a:endParaRPr sz="2000">
              <a:latin typeface="Tahoma"/>
              <a:cs typeface="Tahoma"/>
            </a:endParaRPr>
          </a:p>
          <a:p>
            <a:pPr marR="2010410" algn="r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tam =</a:t>
            </a:r>
            <a:r>
              <a:rPr sz="20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  <a:p>
            <a:pPr marR="1986914" algn="r">
              <a:lnSpc>
                <a:spcPct val="100000"/>
              </a:lnSpc>
              <a:tabLst>
                <a:tab pos="216535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i	=</a:t>
            </a:r>
            <a:r>
              <a:rPr sz="20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  <a:p>
            <a:pPr marR="1951989" algn="r">
              <a:lnSpc>
                <a:spcPct val="100000"/>
              </a:lnSpc>
              <a:tabLst>
                <a:tab pos="807085" algn="l"/>
              </a:tabLst>
            </a:pPr>
            <a:r>
              <a:rPr sz="2000" dirty="0">
                <a:latin typeface="Tahoma"/>
                <a:cs typeface="Tahoma"/>
              </a:rPr>
              <a:t>indice	=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806450" algn="l"/>
              </a:tabLst>
            </a:pPr>
            <a:r>
              <a:rPr sz="2000" dirty="0">
                <a:latin typeface="Tahoma"/>
                <a:cs typeface="Tahoma"/>
              </a:rPr>
              <a:t>maior	=</a:t>
            </a:r>
            <a:r>
              <a:rPr sz="2000" spc="-10" dirty="0">
                <a:latin typeface="Tahoma"/>
                <a:cs typeface="Tahoma"/>
              </a:rPr>
              <a:t> 4.3</a:t>
            </a:r>
            <a:endParaRPr sz="2000">
              <a:latin typeface="Tahoma"/>
              <a:cs typeface="Tahoma"/>
            </a:endParaRPr>
          </a:p>
          <a:p>
            <a:pPr marR="59055" algn="r">
              <a:lnSpc>
                <a:spcPct val="100000"/>
              </a:lnSpc>
              <a:spcBef>
                <a:spcPts val="2085"/>
              </a:spcBef>
              <a:tabLst>
                <a:tab pos="455930" algn="l"/>
                <a:tab pos="939165" algn="l"/>
                <a:tab pos="1423035" algn="l"/>
                <a:tab pos="1906905" algn="l"/>
                <a:tab pos="2390140" algn="l"/>
                <a:tab pos="2874010" algn="l"/>
              </a:tabLst>
            </a:pPr>
            <a:r>
              <a:rPr sz="1600" spc="-5" dirty="0">
                <a:latin typeface="Calibri"/>
                <a:cs typeface="Calibri"/>
              </a:rPr>
              <a:t>i	0	1	2	3	4	5</a:t>
            </a:r>
            <a:endParaRPr sz="1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  <a:tabLst>
                <a:tab pos="483234" algn="l"/>
                <a:tab pos="966469" algn="l"/>
                <a:tab pos="1450340" algn="l"/>
                <a:tab pos="1933575" algn="l"/>
                <a:tab pos="2417445" algn="l"/>
                <a:tab pos="2901315" algn="l"/>
              </a:tabLst>
            </a:pPr>
            <a:r>
              <a:rPr sz="1600" spc="-20" dirty="0">
                <a:latin typeface="Calibri"/>
                <a:cs typeface="Calibri"/>
              </a:rPr>
              <a:t>ve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3</a:t>
            </a:r>
            <a:r>
              <a:rPr sz="1600" spc="-5" dirty="0">
                <a:latin typeface="Calibri"/>
                <a:cs typeface="Calibri"/>
              </a:rPr>
              <a:t>.0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4</a:t>
            </a:r>
            <a:r>
              <a:rPr sz="1600" spc="-5" dirty="0">
                <a:latin typeface="Calibri"/>
                <a:cs typeface="Calibri"/>
              </a:rPr>
              <a:t>.3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5</a:t>
            </a:r>
            <a:r>
              <a:rPr sz="1600" spc="-5" dirty="0">
                <a:latin typeface="Calibri"/>
                <a:cs typeface="Calibri"/>
              </a:rPr>
              <a:t>.6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2</a:t>
            </a:r>
            <a:r>
              <a:rPr sz="1600" spc="-5" dirty="0">
                <a:latin typeface="Calibri"/>
                <a:cs typeface="Calibri"/>
              </a:rPr>
              <a:t>.8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7</a:t>
            </a:r>
            <a:r>
              <a:rPr sz="1600" spc="-5" dirty="0">
                <a:latin typeface="Calibri"/>
                <a:cs typeface="Calibri"/>
              </a:rPr>
              <a:t>.9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3</a:t>
            </a:r>
            <a:r>
              <a:rPr sz="1600" spc="-5" dirty="0">
                <a:latin typeface="Calibri"/>
                <a:cs typeface="Calibri"/>
              </a:rPr>
              <a:t>.4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225" y="1154175"/>
            <a:ext cx="6091555" cy="5046980"/>
          </a:xfrm>
          <a:custGeom>
            <a:avLst/>
            <a:gdLst/>
            <a:ahLst/>
            <a:cxnLst/>
            <a:rect l="l" t="t" r="r" b="b"/>
            <a:pathLst>
              <a:path w="6091555" h="5046980">
                <a:moveTo>
                  <a:pt x="0" y="5046599"/>
                </a:moveTo>
                <a:lnTo>
                  <a:pt x="6091301" y="5046599"/>
                </a:lnTo>
                <a:lnTo>
                  <a:pt x="6091301" y="0"/>
                </a:lnTo>
                <a:lnTo>
                  <a:pt x="0" y="0"/>
                </a:lnTo>
                <a:lnTo>
                  <a:pt x="0" y="50465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87314" y="1232553"/>
            <a:ext cx="107314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8593" y="1616709"/>
            <a:ext cx="236537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latin typeface="Courier New"/>
                <a:cs typeface="Courier New"/>
              </a:rPr>
              <a:t>indice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400" spc="-5" dirty="0">
                <a:latin typeface="Courier New"/>
                <a:cs typeface="Courier New"/>
              </a:rPr>
              <a:t>maior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vet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888" y="2043811"/>
            <a:ext cx="32181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6100" algn="l"/>
              </a:tabLst>
            </a:pPr>
            <a:r>
              <a:rPr sz="1400" dirty="0">
                <a:latin typeface="Courier New"/>
                <a:cs typeface="Courier New"/>
              </a:rPr>
              <a:t>5	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for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400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400" spc="-5" dirty="0">
                <a:latin typeface="Courier New"/>
                <a:cs typeface="Courier New"/>
              </a:rPr>
              <a:t>tam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4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i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++)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888" y="2257170"/>
            <a:ext cx="6661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6100" algn="l"/>
              </a:tabLst>
            </a:pPr>
            <a:r>
              <a:rPr sz="1400" dirty="0">
                <a:latin typeface="Courier New"/>
                <a:cs typeface="Courier New"/>
              </a:rPr>
              <a:t>6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662" y="2492375"/>
            <a:ext cx="5232400" cy="22860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ts val="1610"/>
              </a:lnSpc>
              <a:tabLst>
                <a:tab pos="765175" algn="l"/>
              </a:tabLst>
            </a:pPr>
            <a:r>
              <a:rPr sz="1400" dirty="0">
                <a:latin typeface="Courier New"/>
                <a:cs typeface="Courier New"/>
              </a:rPr>
              <a:t>7	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if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vet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14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maior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0429" y="2683891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3811" y="2897251"/>
            <a:ext cx="162179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ourier New"/>
                <a:cs typeface="Courier New"/>
              </a:rPr>
              <a:t>maior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10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vet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indice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0429" y="3324225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4888" y="2683891"/>
            <a:ext cx="204851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8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9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10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11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12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13	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return</a:t>
            </a:r>
            <a:r>
              <a:rPr sz="1400" b="1" spc="-10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indice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4888" y="3964304"/>
            <a:ext cx="4527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14</a:t>
            </a:r>
            <a:r>
              <a:rPr sz="1400" spc="-8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15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4888" y="4390719"/>
            <a:ext cx="364490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16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400" spc="-5" dirty="0">
                <a:latin typeface="Courier New"/>
                <a:cs typeface="Courier New"/>
              </a:rPr>
              <a:t>Main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string[]</a:t>
            </a:r>
            <a:r>
              <a:rPr sz="1400" b="1" spc="-9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args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17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4888" y="4818126"/>
            <a:ext cx="5768975" cy="1311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18	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400" spc="-5" dirty="0">
                <a:latin typeface="Courier New"/>
                <a:cs typeface="Courier New"/>
              </a:rPr>
              <a:t>vetor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3.0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4.3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5.6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460625" algn="l"/>
              </a:tabLst>
            </a:pPr>
            <a:r>
              <a:rPr sz="1400" spc="-5" dirty="0">
                <a:latin typeface="Courier New"/>
                <a:cs typeface="Courier New"/>
              </a:rPr>
              <a:t>19	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2.8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7.9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3.4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};</a:t>
            </a:r>
            <a:endParaRPr sz="1400">
              <a:latin typeface="Courier New"/>
              <a:cs typeface="Courier New"/>
            </a:endParaRPr>
          </a:p>
          <a:p>
            <a:pPr marL="546100" indent="-534035">
              <a:lnSpc>
                <a:spcPct val="100000"/>
              </a:lnSpc>
              <a:buClr>
                <a:srgbClr val="000000"/>
              </a:buClr>
              <a:buFont typeface="Courier New"/>
              <a:buAutoNum type="arabicPlain" startAt="20"/>
              <a:tabLst>
                <a:tab pos="546100" algn="l"/>
                <a:tab pos="546735" algn="l"/>
              </a:tabLst>
            </a:pP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pos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546100" indent="-534035">
              <a:lnSpc>
                <a:spcPct val="100000"/>
              </a:lnSpc>
              <a:buAutoNum type="arabicPlain" startAt="20"/>
              <a:tabLst>
                <a:tab pos="546100" algn="l"/>
                <a:tab pos="546735" algn="l"/>
              </a:tabLst>
            </a:pPr>
            <a:r>
              <a:rPr sz="1400" spc="-5" dirty="0">
                <a:latin typeface="Courier New"/>
                <a:cs typeface="Courier New"/>
              </a:rPr>
              <a:t>pos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encontraMaior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400" spc="-5" dirty="0">
                <a:latin typeface="Courier New"/>
                <a:cs typeface="Courier New"/>
              </a:rPr>
              <a:t>vetor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6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546735" indent="-534670">
              <a:lnSpc>
                <a:spcPct val="100000"/>
              </a:lnSpc>
              <a:buAutoNum type="arabicPlain" startAt="20"/>
              <a:tabLst>
                <a:tab pos="546100" algn="l"/>
                <a:tab pos="547370" algn="l"/>
              </a:tabLst>
            </a:pPr>
            <a:r>
              <a:rPr sz="1400" spc="-10" dirty="0">
                <a:latin typeface="Courier New"/>
                <a:cs typeface="Courier New"/>
              </a:rPr>
              <a:t>Console.Write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"Maior valor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na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posicao {0}"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pos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400" spc="-5" dirty="0">
                <a:latin typeface="Courier New"/>
                <a:cs typeface="Courier New"/>
              </a:rPr>
              <a:t>23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1: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pSp>
        <p:nvGrpSpPr>
          <p:cNvPr id="16" name="object 16"/>
          <p:cNvGrpSpPr/>
          <p:nvPr/>
        </p:nvGrpSpPr>
        <p:grpSpPr>
          <a:xfrm>
            <a:off x="5632450" y="1041463"/>
            <a:ext cx="3422650" cy="3659504"/>
            <a:chOff x="5632450" y="1041463"/>
            <a:chExt cx="3422650" cy="3659504"/>
          </a:xfrm>
        </p:grpSpPr>
        <p:sp>
          <p:nvSpPr>
            <p:cNvPr id="17" name="object 17"/>
            <p:cNvSpPr/>
            <p:nvPr/>
          </p:nvSpPr>
          <p:spPr>
            <a:xfrm>
              <a:off x="5651500" y="4340440"/>
              <a:ext cx="3385185" cy="347980"/>
            </a:xfrm>
            <a:custGeom>
              <a:avLst/>
              <a:gdLst/>
              <a:ahLst/>
              <a:cxnLst/>
              <a:rect l="l" t="t" r="r" b="b"/>
              <a:pathLst>
                <a:path w="3385184" h="347979">
                  <a:moveTo>
                    <a:pt x="1933968" y="0"/>
                  </a:moveTo>
                  <a:lnTo>
                    <a:pt x="1933968" y="0"/>
                  </a:lnTo>
                  <a:lnTo>
                    <a:pt x="0" y="0"/>
                  </a:lnTo>
                  <a:lnTo>
                    <a:pt x="0" y="347383"/>
                  </a:lnTo>
                  <a:lnTo>
                    <a:pt x="1933968" y="347383"/>
                  </a:lnTo>
                  <a:lnTo>
                    <a:pt x="1933968" y="0"/>
                  </a:lnTo>
                  <a:close/>
                </a:path>
                <a:path w="3385184" h="347979">
                  <a:moveTo>
                    <a:pt x="3384562" y="0"/>
                  </a:moveTo>
                  <a:lnTo>
                    <a:pt x="3384562" y="0"/>
                  </a:lnTo>
                  <a:lnTo>
                    <a:pt x="1934083" y="0"/>
                  </a:lnTo>
                  <a:lnTo>
                    <a:pt x="1934083" y="347383"/>
                  </a:lnTo>
                  <a:lnTo>
                    <a:pt x="3384562" y="347383"/>
                  </a:lnTo>
                  <a:lnTo>
                    <a:pt x="3384562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34988" y="3998849"/>
              <a:ext cx="2418080" cy="695325"/>
            </a:xfrm>
            <a:custGeom>
              <a:avLst/>
              <a:gdLst/>
              <a:ahLst/>
              <a:cxnLst/>
              <a:rect l="l" t="t" r="r" b="b"/>
              <a:pathLst>
                <a:path w="2418079" h="695325">
                  <a:moveTo>
                    <a:pt x="0" y="0"/>
                  </a:moveTo>
                  <a:lnTo>
                    <a:pt x="0" y="695325"/>
                  </a:lnTo>
                </a:path>
                <a:path w="2418079" h="695325">
                  <a:moveTo>
                    <a:pt x="483488" y="0"/>
                  </a:moveTo>
                  <a:lnTo>
                    <a:pt x="483488" y="695325"/>
                  </a:lnTo>
                </a:path>
                <a:path w="2418079" h="695325">
                  <a:moveTo>
                    <a:pt x="966978" y="0"/>
                  </a:moveTo>
                  <a:lnTo>
                    <a:pt x="966978" y="695325"/>
                  </a:lnTo>
                </a:path>
                <a:path w="2418079" h="695325">
                  <a:moveTo>
                    <a:pt x="1450593" y="0"/>
                  </a:moveTo>
                  <a:lnTo>
                    <a:pt x="1450593" y="695325"/>
                  </a:lnTo>
                </a:path>
                <a:path w="2418079" h="695325">
                  <a:moveTo>
                    <a:pt x="1934083" y="0"/>
                  </a:moveTo>
                  <a:lnTo>
                    <a:pt x="1934083" y="695325"/>
                  </a:lnTo>
                </a:path>
                <a:path w="2418079" h="695325">
                  <a:moveTo>
                    <a:pt x="2417571" y="0"/>
                  </a:moveTo>
                  <a:lnTo>
                    <a:pt x="2417571" y="695325"/>
                  </a:lnTo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45150" y="4340479"/>
              <a:ext cx="3397250" cy="0"/>
            </a:xfrm>
            <a:custGeom>
              <a:avLst/>
              <a:gdLst/>
              <a:ahLst/>
              <a:cxnLst/>
              <a:rect l="l" t="t" r="r" b="b"/>
              <a:pathLst>
                <a:path w="3397250">
                  <a:moveTo>
                    <a:pt x="0" y="0"/>
                  </a:moveTo>
                  <a:lnTo>
                    <a:pt x="3397250" y="0"/>
                  </a:lnTo>
                </a:path>
              </a:pathLst>
            </a:custGeom>
            <a:ln w="254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45150" y="3998849"/>
              <a:ext cx="3397250" cy="695325"/>
            </a:xfrm>
            <a:custGeom>
              <a:avLst/>
              <a:gdLst/>
              <a:ahLst/>
              <a:cxnLst/>
              <a:rect l="l" t="t" r="r" b="b"/>
              <a:pathLst>
                <a:path w="3397250" h="695325">
                  <a:moveTo>
                    <a:pt x="6350" y="0"/>
                  </a:moveTo>
                  <a:lnTo>
                    <a:pt x="6350" y="695325"/>
                  </a:lnTo>
                </a:path>
                <a:path w="3397250" h="695325">
                  <a:moveTo>
                    <a:pt x="3390900" y="0"/>
                  </a:moveTo>
                  <a:lnTo>
                    <a:pt x="3390900" y="695325"/>
                  </a:lnTo>
                </a:path>
                <a:path w="3397250" h="695325">
                  <a:moveTo>
                    <a:pt x="0" y="6350"/>
                  </a:moveTo>
                  <a:lnTo>
                    <a:pt x="3397250" y="6350"/>
                  </a:lnTo>
                </a:path>
                <a:path w="3397250" h="695325">
                  <a:moveTo>
                    <a:pt x="0" y="688975"/>
                  </a:moveTo>
                  <a:lnTo>
                    <a:pt x="3397250" y="688975"/>
                  </a:lnTo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64200" y="1046225"/>
              <a:ext cx="3371850" cy="1016000"/>
            </a:xfrm>
            <a:custGeom>
              <a:avLst/>
              <a:gdLst/>
              <a:ahLst/>
              <a:cxnLst/>
              <a:rect l="l" t="t" r="r" b="b"/>
              <a:pathLst>
                <a:path w="3371850" h="1016000">
                  <a:moveTo>
                    <a:pt x="3371850" y="0"/>
                  </a:moveTo>
                  <a:lnTo>
                    <a:pt x="0" y="0"/>
                  </a:lnTo>
                  <a:lnTo>
                    <a:pt x="0" y="1016000"/>
                  </a:lnTo>
                  <a:lnTo>
                    <a:pt x="3371850" y="1016000"/>
                  </a:lnTo>
                  <a:lnTo>
                    <a:pt x="3371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64200" y="1046225"/>
              <a:ext cx="3371850" cy="1016000"/>
            </a:xfrm>
            <a:custGeom>
              <a:avLst/>
              <a:gdLst/>
              <a:ahLst/>
              <a:cxnLst/>
              <a:rect l="l" t="t" r="r" b="b"/>
              <a:pathLst>
                <a:path w="3371850" h="1016000">
                  <a:moveTo>
                    <a:pt x="0" y="1016000"/>
                  </a:moveTo>
                  <a:lnTo>
                    <a:pt x="3371850" y="1016000"/>
                  </a:lnTo>
                  <a:lnTo>
                    <a:pt x="3371850" y="0"/>
                  </a:lnTo>
                  <a:lnTo>
                    <a:pt x="0" y="0"/>
                  </a:lnTo>
                  <a:lnTo>
                    <a:pt x="0" y="1016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16788" y="1113789"/>
            <a:ext cx="6595745" cy="956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ts val="2340"/>
              </a:lnSpc>
              <a:spcBef>
                <a:spcPts val="105"/>
              </a:spcBef>
              <a:tabLst>
                <a:tab pos="370840" algn="l"/>
              </a:tabLst>
            </a:pPr>
            <a:r>
              <a:rPr sz="1400" dirty="0">
                <a:latin typeface="Courier New"/>
                <a:cs typeface="Courier New"/>
              </a:rPr>
              <a:t>1	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encontraMaior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400" spc="-10" dirty="0">
                <a:latin typeface="Courier New"/>
                <a:cs typeface="Courier New"/>
              </a:rPr>
              <a:t>vet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tam</a:t>
            </a:r>
            <a:r>
              <a:rPr sz="1400" spc="-310" dirty="0">
                <a:latin typeface="Courier New"/>
                <a:cs typeface="Courier New"/>
              </a:rPr>
              <a:t> </a:t>
            </a:r>
            <a:r>
              <a:rPr sz="3000" b="1" spc="-7" baseline="8333" dirty="0">
                <a:latin typeface="Tahoma"/>
                <a:cs typeface="Tahoma"/>
              </a:rPr>
              <a:t>Entrada:</a:t>
            </a:r>
            <a:endParaRPr sz="3000" baseline="8333">
              <a:latin typeface="Tahoma"/>
              <a:cs typeface="Tahoma"/>
            </a:endParaRPr>
          </a:p>
          <a:p>
            <a:pPr marL="50800">
              <a:lnSpc>
                <a:spcPts val="1620"/>
              </a:lnSpc>
              <a:tabLst>
                <a:tab pos="370840" algn="l"/>
              </a:tabLst>
            </a:pPr>
            <a:r>
              <a:rPr sz="1400" dirty="0">
                <a:latin typeface="Courier New"/>
                <a:cs typeface="Courier New"/>
              </a:rPr>
              <a:t>2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3</a:t>
            </a:r>
            <a:endParaRPr sz="14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67729" y="1382725"/>
            <a:ext cx="24974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vetor de tamanho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646737" y="2200338"/>
            <a:ext cx="3394075" cy="1640205"/>
            <a:chOff x="5646737" y="2200338"/>
            <a:chExt cx="3394075" cy="1640205"/>
          </a:xfrm>
        </p:grpSpPr>
        <p:sp>
          <p:nvSpPr>
            <p:cNvPr id="26" name="object 26"/>
            <p:cNvSpPr/>
            <p:nvPr/>
          </p:nvSpPr>
          <p:spPr>
            <a:xfrm>
              <a:off x="5651500" y="2205101"/>
              <a:ext cx="3384550" cy="1630680"/>
            </a:xfrm>
            <a:custGeom>
              <a:avLst/>
              <a:gdLst/>
              <a:ahLst/>
              <a:cxnLst/>
              <a:rect l="l" t="t" r="r" b="b"/>
              <a:pathLst>
                <a:path w="3384550" h="1630679">
                  <a:moveTo>
                    <a:pt x="3384550" y="0"/>
                  </a:moveTo>
                  <a:lnTo>
                    <a:pt x="0" y="0"/>
                  </a:lnTo>
                  <a:lnTo>
                    <a:pt x="0" y="1630299"/>
                  </a:lnTo>
                  <a:lnTo>
                    <a:pt x="3384550" y="1630299"/>
                  </a:lnTo>
                  <a:lnTo>
                    <a:pt x="3384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51500" y="2205101"/>
              <a:ext cx="3384550" cy="1630680"/>
            </a:xfrm>
            <a:custGeom>
              <a:avLst/>
              <a:gdLst/>
              <a:ahLst/>
              <a:cxnLst/>
              <a:rect l="l" t="t" r="r" b="b"/>
              <a:pathLst>
                <a:path w="3384550" h="1630679">
                  <a:moveTo>
                    <a:pt x="0" y="1630299"/>
                  </a:moveTo>
                  <a:lnTo>
                    <a:pt x="3384550" y="1630299"/>
                  </a:lnTo>
                  <a:lnTo>
                    <a:pt x="3384550" y="0"/>
                  </a:lnTo>
                  <a:lnTo>
                    <a:pt x="0" y="0"/>
                  </a:lnTo>
                  <a:lnTo>
                    <a:pt x="0" y="16302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731255" y="2236977"/>
            <a:ext cx="3183890" cy="2394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ahoma"/>
                <a:cs typeface="Tahoma"/>
              </a:rPr>
              <a:t>Variáveis da</a:t>
            </a:r>
            <a:r>
              <a:rPr sz="2000" b="1" spc="-7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Sub-Rotina:</a:t>
            </a:r>
            <a:endParaRPr sz="2000">
              <a:latin typeface="Tahoma"/>
              <a:cs typeface="Tahoma"/>
            </a:endParaRPr>
          </a:p>
          <a:p>
            <a:pPr marR="2010410" algn="r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tam 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  <a:p>
            <a:pPr marR="1986914" algn="r">
              <a:lnSpc>
                <a:spcPct val="100000"/>
              </a:lnSpc>
              <a:tabLst>
                <a:tab pos="216535" algn="l"/>
              </a:tabLst>
            </a:pPr>
            <a:r>
              <a:rPr sz="2000" dirty="0">
                <a:latin typeface="Tahoma"/>
                <a:cs typeface="Tahoma"/>
              </a:rPr>
              <a:t>i	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  <a:p>
            <a:pPr marR="1951989" algn="r">
              <a:lnSpc>
                <a:spcPct val="100000"/>
              </a:lnSpc>
              <a:tabLst>
                <a:tab pos="807085" algn="l"/>
              </a:tabLst>
            </a:pPr>
            <a:r>
              <a:rPr sz="2000" dirty="0">
                <a:latin typeface="Tahoma"/>
                <a:cs typeface="Tahoma"/>
              </a:rPr>
              <a:t>indice	=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806450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maior	=</a:t>
            </a:r>
            <a:r>
              <a:rPr sz="2000" spc="-10" dirty="0">
                <a:solidFill>
                  <a:srgbClr val="FF0000"/>
                </a:solidFill>
                <a:latin typeface="Tahoma"/>
                <a:cs typeface="Tahoma"/>
              </a:rPr>
              <a:t> 4.3</a:t>
            </a:r>
            <a:endParaRPr sz="2000">
              <a:latin typeface="Tahoma"/>
              <a:cs typeface="Tahoma"/>
            </a:endParaRPr>
          </a:p>
          <a:p>
            <a:pPr marR="59055" algn="r">
              <a:lnSpc>
                <a:spcPct val="100000"/>
              </a:lnSpc>
              <a:spcBef>
                <a:spcPts val="2085"/>
              </a:spcBef>
              <a:tabLst>
                <a:tab pos="455930" algn="l"/>
                <a:tab pos="939165" algn="l"/>
                <a:tab pos="1423035" algn="l"/>
                <a:tab pos="1906905" algn="l"/>
                <a:tab pos="2390140" algn="l"/>
                <a:tab pos="2874010" algn="l"/>
              </a:tabLst>
            </a:pPr>
            <a:r>
              <a:rPr sz="1600" spc="-5" dirty="0">
                <a:latin typeface="Calibri"/>
                <a:cs typeface="Calibri"/>
              </a:rPr>
              <a:t>i	0	1	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2	</a:t>
            </a:r>
            <a:r>
              <a:rPr sz="1600" spc="-5" dirty="0">
                <a:latin typeface="Calibri"/>
                <a:cs typeface="Calibri"/>
              </a:rPr>
              <a:t>3	4	5</a:t>
            </a:r>
            <a:endParaRPr sz="1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  <a:tabLst>
                <a:tab pos="483234" algn="l"/>
                <a:tab pos="966469" algn="l"/>
                <a:tab pos="1450340" algn="l"/>
                <a:tab pos="1933575" algn="l"/>
                <a:tab pos="2417445" algn="l"/>
                <a:tab pos="2901315" algn="l"/>
              </a:tabLst>
            </a:pPr>
            <a:r>
              <a:rPr sz="1600" spc="-20" dirty="0">
                <a:latin typeface="Calibri"/>
                <a:cs typeface="Calibri"/>
              </a:rPr>
              <a:t>ve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3</a:t>
            </a:r>
            <a:r>
              <a:rPr sz="1600" spc="-5" dirty="0">
                <a:latin typeface="Calibri"/>
                <a:cs typeface="Calibri"/>
              </a:rPr>
              <a:t>.0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4</a:t>
            </a:r>
            <a:r>
              <a:rPr sz="1600" spc="-5" dirty="0">
                <a:latin typeface="Calibri"/>
                <a:cs typeface="Calibri"/>
              </a:rPr>
              <a:t>.3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.6</a:t>
            </a: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2</a:t>
            </a:r>
            <a:r>
              <a:rPr sz="1600" spc="-5" dirty="0">
                <a:latin typeface="Calibri"/>
                <a:cs typeface="Calibri"/>
              </a:rPr>
              <a:t>.8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7</a:t>
            </a:r>
            <a:r>
              <a:rPr sz="1600" spc="-5" dirty="0">
                <a:latin typeface="Calibri"/>
                <a:cs typeface="Calibri"/>
              </a:rPr>
              <a:t>.9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3</a:t>
            </a:r>
            <a:r>
              <a:rPr sz="1600" spc="-5" dirty="0">
                <a:latin typeface="Calibri"/>
                <a:cs typeface="Calibri"/>
              </a:rPr>
              <a:t>.4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7314" y="1232553"/>
            <a:ext cx="107314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1: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5664200" y="1046225"/>
            <a:ext cx="3371850" cy="1016000"/>
          </a:xfrm>
          <a:custGeom>
            <a:avLst/>
            <a:gdLst/>
            <a:ahLst/>
            <a:cxnLst/>
            <a:rect l="l" t="t" r="r" b="b"/>
            <a:pathLst>
              <a:path w="3371850" h="1016000">
                <a:moveTo>
                  <a:pt x="3371850" y="0"/>
                </a:moveTo>
                <a:lnTo>
                  <a:pt x="0" y="0"/>
                </a:lnTo>
                <a:lnTo>
                  <a:pt x="0" y="1016000"/>
                </a:lnTo>
                <a:lnTo>
                  <a:pt x="3371850" y="1016000"/>
                </a:lnTo>
                <a:lnTo>
                  <a:pt x="3371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51500" y="2205101"/>
            <a:ext cx="3384550" cy="1630680"/>
          </a:xfrm>
          <a:custGeom>
            <a:avLst/>
            <a:gdLst/>
            <a:ahLst/>
            <a:cxnLst/>
            <a:rect l="l" t="t" r="r" b="b"/>
            <a:pathLst>
              <a:path w="3384550" h="1630679">
                <a:moveTo>
                  <a:pt x="3384550" y="0"/>
                </a:moveTo>
                <a:lnTo>
                  <a:pt x="0" y="0"/>
                </a:lnTo>
                <a:lnTo>
                  <a:pt x="0" y="1630299"/>
                </a:lnTo>
                <a:lnTo>
                  <a:pt x="3384550" y="1630299"/>
                </a:lnTo>
                <a:lnTo>
                  <a:pt x="3384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66700" y="1041463"/>
          <a:ext cx="9032869" cy="51545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2400"/>
                <a:gridCol w="178434"/>
                <a:gridCol w="484504"/>
                <a:gridCol w="470535"/>
                <a:gridCol w="250825"/>
                <a:gridCol w="483235"/>
                <a:gridCol w="483234"/>
                <a:gridCol w="483234"/>
                <a:gridCol w="483234"/>
                <a:gridCol w="483234"/>
              </a:tblGrid>
              <a:tr h="107950">
                <a:tc gridSpan="2"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08050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411480" algn="l"/>
                        </a:tabLst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encontraMaior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tam 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2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840" marR="30480" indent="-53467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624840" algn="l"/>
                          <a:tab pos="625475" algn="l"/>
                        </a:tabLst>
                      </a:pP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indice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3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840" marR="30480" indent="-534670">
                        <a:lnSpc>
                          <a:spcPts val="1620"/>
                        </a:lnSpc>
                        <a:spcBef>
                          <a:spcPts val="5"/>
                        </a:spcBef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624840" algn="l"/>
                          <a:tab pos="62547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maior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3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4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88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0330">
                        <a:lnSpc>
                          <a:spcPts val="1905"/>
                        </a:lnSpc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Ent</a:t>
                      </a:r>
                      <a:r>
                        <a:rPr sz="2000" b="1" spc="-1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ad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324485" marR="130810">
                        <a:lnSpc>
                          <a:spcPct val="100000"/>
                        </a:lnSpc>
                      </a:pPr>
                      <a:r>
                        <a:rPr sz="2000" spc="-20" dirty="0">
                          <a:latin typeface="Tahoma"/>
                          <a:cs typeface="Tahoma"/>
                        </a:rPr>
                        <a:t>v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eto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L="235585">
                        <a:lnSpc>
                          <a:spcPts val="190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a: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r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de tamanho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0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6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42875">
                <a:tc gridSpan="4">
                  <a:txBody>
                    <a:bodyPr/>
                    <a:lstStyle/>
                    <a:p>
                      <a:pPr marL="90805" marR="231775">
                        <a:lnSpc>
                          <a:spcPts val="1025"/>
                        </a:lnSpc>
                        <a:tabLst>
                          <a:tab pos="624840" algn="l"/>
                        </a:tabLst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5	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tam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400" spc="-6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33425">
                <a:tc gridSpan="2">
                  <a:txBody>
                    <a:bodyPr/>
                    <a:lstStyle/>
                    <a:p>
                      <a:pPr marL="90805" marR="30480">
                        <a:lnSpc>
                          <a:spcPct val="100000"/>
                        </a:lnSpc>
                        <a:spcBef>
                          <a:spcPts val="509"/>
                        </a:spcBef>
                        <a:tabLst>
                          <a:tab pos="624840" algn="l"/>
                        </a:tabLst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3048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836294" algn="l"/>
                        </a:tabLst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7	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4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maior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30480">
                        <a:lnSpc>
                          <a:spcPct val="100000"/>
                        </a:lnSpc>
                        <a:tabLst>
                          <a:tab pos="836294" algn="l"/>
                        </a:tabLst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647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2">
                  <a:txBody>
                    <a:bodyPr/>
                    <a:lstStyle/>
                    <a:p>
                      <a:pPr marL="87630" marR="393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Var</a:t>
                      </a:r>
                      <a:r>
                        <a:rPr sz="2000" b="1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áv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325755" marR="17653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am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87630" marR="203835" indent="556260" algn="just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i 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ice  maior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6"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eis da</a:t>
                      </a:r>
                      <a:r>
                        <a:rPr sz="2000" b="1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spc="-5" dirty="0">
                          <a:latin typeface="Tahoma"/>
                          <a:cs typeface="Tahoma"/>
                        </a:rPr>
                        <a:t>Sub-Rotina: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12573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6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1492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0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2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18415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=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=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5.6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44500">
                <a:tc>
                  <a:txBody>
                    <a:bodyPr/>
                    <a:lstStyle/>
                    <a:p>
                      <a:pPr marL="1050290" indent="-959485">
                        <a:lnSpc>
                          <a:spcPts val="1460"/>
                        </a:lnSpc>
                        <a:buAutoNum type="arabicPlain" startAt="9"/>
                        <a:tabLst>
                          <a:tab pos="1049655" algn="l"/>
                          <a:tab pos="105029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maior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3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050290" indent="-960119">
                        <a:lnSpc>
                          <a:spcPct val="100000"/>
                        </a:lnSpc>
                        <a:buAutoNum type="arabicPlain" startAt="9"/>
                        <a:tabLst>
                          <a:tab pos="1049655" algn="l"/>
                          <a:tab pos="105092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indice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52374">
                <a:tc gridSpan="2">
                  <a:txBody>
                    <a:bodyPr/>
                    <a:lstStyle/>
                    <a:p>
                      <a:pPr marL="90805" marR="30480">
                        <a:lnSpc>
                          <a:spcPts val="1320"/>
                        </a:lnSpc>
                        <a:tabLst>
                          <a:tab pos="836294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11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30480">
                        <a:lnSpc>
                          <a:spcPct val="100000"/>
                        </a:lnSpc>
                        <a:tabLst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12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69799">
                <a:tc gridSpan="4">
                  <a:txBody>
                    <a:bodyPr/>
                    <a:lstStyle/>
                    <a:p>
                      <a:pPr marL="90805" marR="231775">
                        <a:lnSpc>
                          <a:spcPts val="1120"/>
                        </a:lnSpc>
                        <a:tabLst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13	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400" b="1" spc="-2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indice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8063A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22579">
                <a:tc rowSpan="2" gridSpan="2">
                  <a:txBody>
                    <a:bodyPr/>
                    <a:lstStyle/>
                    <a:p>
                      <a:pPr marL="90805" marR="30480">
                        <a:lnSpc>
                          <a:spcPts val="146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14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3048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3048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16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void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</a:t>
                      </a:r>
                      <a:r>
                        <a:rPr sz="1400" b="1" spc="-5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i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317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60045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vet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1336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4.3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5.6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2.8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3.4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solidFill>
                      <a:srgbClr val="8063A1"/>
                    </a:solidFill>
                  </a:tcPr>
                </a:tc>
              </a:tr>
              <a:tr h="1512951">
                <a:tc gridSpan="4">
                  <a:txBody>
                    <a:bodyPr/>
                    <a:lstStyle/>
                    <a:p>
                      <a:pPr marL="90805" marR="231775">
                        <a:lnSpc>
                          <a:spcPts val="113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17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231775">
                        <a:lnSpc>
                          <a:spcPct val="100000"/>
                        </a:lnSpc>
                        <a:tabLst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18	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vetor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4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3.0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4.3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3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5.6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231775">
                        <a:lnSpc>
                          <a:spcPct val="100000"/>
                        </a:lnSpc>
                        <a:tabLst>
                          <a:tab pos="253936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19	</a:t>
                      </a:r>
                      <a:r>
                        <a:rPr sz="14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2.8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7.9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3.4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840" marR="231775" indent="-53467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20"/>
                        <a:tabLst>
                          <a:tab pos="624840" algn="l"/>
                          <a:tab pos="625475" algn="l"/>
                        </a:tabLst>
                      </a:pP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pos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840" marR="231775" indent="-534670">
                        <a:lnSpc>
                          <a:spcPct val="100000"/>
                        </a:lnSpc>
                        <a:buAutoNum type="arabicPlain" startAt="20"/>
                        <a:tabLst>
                          <a:tab pos="624840" algn="l"/>
                          <a:tab pos="62547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pos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encontraMaior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vetor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4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840" marR="231775" indent="-534670">
                        <a:lnSpc>
                          <a:spcPct val="100000"/>
                        </a:lnSpc>
                        <a:buAutoNum type="arabicPlain" startAt="20"/>
                        <a:tabLst>
                          <a:tab pos="624840" algn="l"/>
                          <a:tab pos="62547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"Maior valor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na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posicao {0}"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pos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2317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23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225" y="1154175"/>
            <a:ext cx="6091555" cy="5046980"/>
          </a:xfrm>
          <a:custGeom>
            <a:avLst/>
            <a:gdLst/>
            <a:ahLst/>
            <a:cxnLst/>
            <a:rect l="l" t="t" r="r" b="b"/>
            <a:pathLst>
              <a:path w="6091555" h="5046980">
                <a:moveTo>
                  <a:pt x="0" y="5046599"/>
                </a:moveTo>
                <a:lnTo>
                  <a:pt x="6091301" y="5046599"/>
                </a:lnTo>
                <a:lnTo>
                  <a:pt x="6091301" y="0"/>
                </a:lnTo>
                <a:lnTo>
                  <a:pt x="0" y="0"/>
                </a:lnTo>
                <a:lnTo>
                  <a:pt x="0" y="50465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87314" y="1232553"/>
            <a:ext cx="107314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8593" y="1616709"/>
            <a:ext cx="236537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latin typeface="Courier New"/>
                <a:cs typeface="Courier New"/>
              </a:rPr>
              <a:t>indice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400" spc="-5" dirty="0">
                <a:latin typeface="Courier New"/>
                <a:cs typeface="Courier New"/>
              </a:rPr>
              <a:t>maior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vet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850" y="2060575"/>
            <a:ext cx="5232400" cy="21590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ts val="1650"/>
              </a:lnSpc>
              <a:tabLst>
                <a:tab pos="577215" algn="l"/>
              </a:tabLst>
            </a:pPr>
            <a:r>
              <a:rPr sz="1400" dirty="0">
                <a:latin typeface="Courier New"/>
                <a:cs typeface="Courier New"/>
              </a:rPr>
              <a:t>5	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for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400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400" spc="-5" dirty="0">
                <a:latin typeface="Courier New"/>
                <a:cs typeface="Courier New"/>
              </a:rPr>
              <a:t>tam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400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i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++)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8593" y="2257170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0429" y="2470531"/>
            <a:ext cx="2047239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if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vet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1400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maior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maior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vet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indice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4888" y="2257170"/>
            <a:ext cx="2048510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6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7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8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9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10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11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12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13	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return</a:t>
            </a:r>
            <a:r>
              <a:rPr sz="1400" b="1" spc="-10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indice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4888" y="3964304"/>
            <a:ext cx="4527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14</a:t>
            </a:r>
            <a:r>
              <a:rPr sz="1400" spc="-8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15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4888" y="4390719"/>
            <a:ext cx="364490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16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400" spc="-5" dirty="0">
                <a:latin typeface="Courier New"/>
                <a:cs typeface="Courier New"/>
              </a:rPr>
              <a:t>Main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string[]</a:t>
            </a:r>
            <a:r>
              <a:rPr sz="1400" b="1" spc="-9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args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17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4888" y="4818126"/>
            <a:ext cx="5768975" cy="1311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18	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400" spc="-5" dirty="0">
                <a:latin typeface="Courier New"/>
                <a:cs typeface="Courier New"/>
              </a:rPr>
              <a:t>vetor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3.0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4.3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5.6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460625" algn="l"/>
              </a:tabLst>
            </a:pPr>
            <a:r>
              <a:rPr sz="1400" spc="-5" dirty="0">
                <a:latin typeface="Courier New"/>
                <a:cs typeface="Courier New"/>
              </a:rPr>
              <a:t>19	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2.8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7.9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3.4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};</a:t>
            </a:r>
            <a:endParaRPr sz="1400">
              <a:latin typeface="Courier New"/>
              <a:cs typeface="Courier New"/>
            </a:endParaRPr>
          </a:p>
          <a:p>
            <a:pPr marL="546100" indent="-534035">
              <a:lnSpc>
                <a:spcPct val="100000"/>
              </a:lnSpc>
              <a:buClr>
                <a:srgbClr val="000000"/>
              </a:buClr>
              <a:buFont typeface="Courier New"/>
              <a:buAutoNum type="arabicPlain" startAt="20"/>
              <a:tabLst>
                <a:tab pos="546100" algn="l"/>
                <a:tab pos="546735" algn="l"/>
              </a:tabLst>
            </a:pP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pos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546100" indent="-534035">
              <a:lnSpc>
                <a:spcPct val="100000"/>
              </a:lnSpc>
              <a:buAutoNum type="arabicPlain" startAt="20"/>
              <a:tabLst>
                <a:tab pos="546100" algn="l"/>
                <a:tab pos="546735" algn="l"/>
              </a:tabLst>
            </a:pPr>
            <a:r>
              <a:rPr sz="1400" spc="-5" dirty="0">
                <a:latin typeface="Courier New"/>
                <a:cs typeface="Courier New"/>
              </a:rPr>
              <a:t>pos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encontraMaior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400" spc="-5" dirty="0">
                <a:latin typeface="Courier New"/>
                <a:cs typeface="Courier New"/>
              </a:rPr>
              <a:t>vetor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6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546735" indent="-534670">
              <a:lnSpc>
                <a:spcPct val="100000"/>
              </a:lnSpc>
              <a:buAutoNum type="arabicPlain" startAt="20"/>
              <a:tabLst>
                <a:tab pos="546100" algn="l"/>
                <a:tab pos="547370" algn="l"/>
              </a:tabLst>
            </a:pPr>
            <a:r>
              <a:rPr sz="1400" spc="-10" dirty="0">
                <a:latin typeface="Courier New"/>
                <a:cs typeface="Courier New"/>
              </a:rPr>
              <a:t>Console.Write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"Maior valor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na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posicao {0}"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pos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400" spc="-5" dirty="0">
                <a:latin typeface="Courier New"/>
                <a:cs typeface="Courier New"/>
              </a:rPr>
              <a:t>23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1: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pSp>
        <p:nvGrpSpPr>
          <p:cNvPr id="13" name="object 13"/>
          <p:cNvGrpSpPr/>
          <p:nvPr/>
        </p:nvGrpSpPr>
        <p:grpSpPr>
          <a:xfrm>
            <a:off x="5632450" y="1041463"/>
            <a:ext cx="3422650" cy="3659504"/>
            <a:chOff x="5632450" y="1041463"/>
            <a:chExt cx="3422650" cy="3659504"/>
          </a:xfrm>
        </p:grpSpPr>
        <p:sp>
          <p:nvSpPr>
            <p:cNvPr id="14" name="object 14"/>
            <p:cNvSpPr/>
            <p:nvPr/>
          </p:nvSpPr>
          <p:spPr>
            <a:xfrm>
              <a:off x="5651500" y="4340440"/>
              <a:ext cx="3385185" cy="347980"/>
            </a:xfrm>
            <a:custGeom>
              <a:avLst/>
              <a:gdLst/>
              <a:ahLst/>
              <a:cxnLst/>
              <a:rect l="l" t="t" r="r" b="b"/>
              <a:pathLst>
                <a:path w="3385184" h="347979">
                  <a:moveTo>
                    <a:pt x="1933968" y="0"/>
                  </a:moveTo>
                  <a:lnTo>
                    <a:pt x="1933968" y="0"/>
                  </a:lnTo>
                  <a:lnTo>
                    <a:pt x="0" y="0"/>
                  </a:lnTo>
                  <a:lnTo>
                    <a:pt x="0" y="347383"/>
                  </a:lnTo>
                  <a:lnTo>
                    <a:pt x="1933968" y="347383"/>
                  </a:lnTo>
                  <a:lnTo>
                    <a:pt x="1933968" y="0"/>
                  </a:lnTo>
                  <a:close/>
                </a:path>
                <a:path w="3385184" h="347979">
                  <a:moveTo>
                    <a:pt x="3384562" y="0"/>
                  </a:moveTo>
                  <a:lnTo>
                    <a:pt x="3384562" y="0"/>
                  </a:lnTo>
                  <a:lnTo>
                    <a:pt x="1934083" y="0"/>
                  </a:lnTo>
                  <a:lnTo>
                    <a:pt x="1934083" y="347383"/>
                  </a:lnTo>
                  <a:lnTo>
                    <a:pt x="3384562" y="347383"/>
                  </a:lnTo>
                  <a:lnTo>
                    <a:pt x="3384562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34988" y="3998849"/>
              <a:ext cx="2418080" cy="695325"/>
            </a:xfrm>
            <a:custGeom>
              <a:avLst/>
              <a:gdLst/>
              <a:ahLst/>
              <a:cxnLst/>
              <a:rect l="l" t="t" r="r" b="b"/>
              <a:pathLst>
                <a:path w="2418079" h="695325">
                  <a:moveTo>
                    <a:pt x="0" y="0"/>
                  </a:moveTo>
                  <a:lnTo>
                    <a:pt x="0" y="695325"/>
                  </a:lnTo>
                </a:path>
                <a:path w="2418079" h="695325">
                  <a:moveTo>
                    <a:pt x="483488" y="0"/>
                  </a:moveTo>
                  <a:lnTo>
                    <a:pt x="483488" y="695325"/>
                  </a:lnTo>
                </a:path>
                <a:path w="2418079" h="695325">
                  <a:moveTo>
                    <a:pt x="966978" y="0"/>
                  </a:moveTo>
                  <a:lnTo>
                    <a:pt x="966978" y="695325"/>
                  </a:lnTo>
                </a:path>
                <a:path w="2418079" h="695325">
                  <a:moveTo>
                    <a:pt x="1450593" y="0"/>
                  </a:moveTo>
                  <a:lnTo>
                    <a:pt x="1450593" y="695325"/>
                  </a:lnTo>
                </a:path>
                <a:path w="2418079" h="695325">
                  <a:moveTo>
                    <a:pt x="1934083" y="0"/>
                  </a:moveTo>
                  <a:lnTo>
                    <a:pt x="1934083" y="695325"/>
                  </a:lnTo>
                </a:path>
                <a:path w="2418079" h="695325">
                  <a:moveTo>
                    <a:pt x="2417571" y="0"/>
                  </a:moveTo>
                  <a:lnTo>
                    <a:pt x="2417571" y="695325"/>
                  </a:lnTo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45150" y="4340479"/>
              <a:ext cx="3397250" cy="0"/>
            </a:xfrm>
            <a:custGeom>
              <a:avLst/>
              <a:gdLst/>
              <a:ahLst/>
              <a:cxnLst/>
              <a:rect l="l" t="t" r="r" b="b"/>
              <a:pathLst>
                <a:path w="3397250">
                  <a:moveTo>
                    <a:pt x="0" y="0"/>
                  </a:moveTo>
                  <a:lnTo>
                    <a:pt x="3397250" y="0"/>
                  </a:lnTo>
                </a:path>
              </a:pathLst>
            </a:custGeom>
            <a:ln w="254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45150" y="3998849"/>
              <a:ext cx="3397250" cy="695325"/>
            </a:xfrm>
            <a:custGeom>
              <a:avLst/>
              <a:gdLst/>
              <a:ahLst/>
              <a:cxnLst/>
              <a:rect l="l" t="t" r="r" b="b"/>
              <a:pathLst>
                <a:path w="3397250" h="695325">
                  <a:moveTo>
                    <a:pt x="6350" y="0"/>
                  </a:moveTo>
                  <a:lnTo>
                    <a:pt x="6350" y="695325"/>
                  </a:lnTo>
                </a:path>
                <a:path w="3397250" h="695325">
                  <a:moveTo>
                    <a:pt x="3390900" y="0"/>
                  </a:moveTo>
                  <a:lnTo>
                    <a:pt x="3390900" y="695325"/>
                  </a:lnTo>
                </a:path>
                <a:path w="3397250" h="695325">
                  <a:moveTo>
                    <a:pt x="0" y="6350"/>
                  </a:moveTo>
                  <a:lnTo>
                    <a:pt x="3397250" y="6350"/>
                  </a:lnTo>
                </a:path>
                <a:path w="3397250" h="695325">
                  <a:moveTo>
                    <a:pt x="0" y="688975"/>
                  </a:moveTo>
                  <a:lnTo>
                    <a:pt x="3397250" y="688975"/>
                  </a:lnTo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64200" y="1046225"/>
              <a:ext cx="3371850" cy="1016000"/>
            </a:xfrm>
            <a:custGeom>
              <a:avLst/>
              <a:gdLst/>
              <a:ahLst/>
              <a:cxnLst/>
              <a:rect l="l" t="t" r="r" b="b"/>
              <a:pathLst>
                <a:path w="3371850" h="1016000">
                  <a:moveTo>
                    <a:pt x="3371850" y="0"/>
                  </a:moveTo>
                  <a:lnTo>
                    <a:pt x="0" y="0"/>
                  </a:lnTo>
                  <a:lnTo>
                    <a:pt x="0" y="1016000"/>
                  </a:lnTo>
                  <a:lnTo>
                    <a:pt x="3371850" y="1016000"/>
                  </a:lnTo>
                  <a:lnTo>
                    <a:pt x="3371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64200" y="1046225"/>
              <a:ext cx="3371850" cy="1016000"/>
            </a:xfrm>
            <a:custGeom>
              <a:avLst/>
              <a:gdLst/>
              <a:ahLst/>
              <a:cxnLst/>
              <a:rect l="l" t="t" r="r" b="b"/>
              <a:pathLst>
                <a:path w="3371850" h="1016000">
                  <a:moveTo>
                    <a:pt x="0" y="1016000"/>
                  </a:moveTo>
                  <a:lnTo>
                    <a:pt x="3371850" y="1016000"/>
                  </a:lnTo>
                  <a:lnTo>
                    <a:pt x="3371850" y="0"/>
                  </a:lnTo>
                  <a:lnTo>
                    <a:pt x="0" y="0"/>
                  </a:lnTo>
                  <a:lnTo>
                    <a:pt x="0" y="1016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16788" y="1113789"/>
            <a:ext cx="6595745" cy="956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ts val="2340"/>
              </a:lnSpc>
              <a:spcBef>
                <a:spcPts val="105"/>
              </a:spcBef>
              <a:tabLst>
                <a:tab pos="370840" algn="l"/>
              </a:tabLst>
            </a:pPr>
            <a:r>
              <a:rPr sz="1400" dirty="0">
                <a:latin typeface="Courier New"/>
                <a:cs typeface="Courier New"/>
              </a:rPr>
              <a:t>1	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encontraMaior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400" spc="-10" dirty="0">
                <a:latin typeface="Courier New"/>
                <a:cs typeface="Courier New"/>
              </a:rPr>
              <a:t>vet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tam</a:t>
            </a:r>
            <a:r>
              <a:rPr sz="1400" spc="-310" dirty="0">
                <a:latin typeface="Courier New"/>
                <a:cs typeface="Courier New"/>
              </a:rPr>
              <a:t> </a:t>
            </a:r>
            <a:r>
              <a:rPr sz="3000" b="1" spc="-7" baseline="8333" dirty="0">
                <a:latin typeface="Tahoma"/>
                <a:cs typeface="Tahoma"/>
              </a:rPr>
              <a:t>Entrada:</a:t>
            </a:r>
            <a:endParaRPr sz="3000" baseline="8333">
              <a:latin typeface="Tahoma"/>
              <a:cs typeface="Tahoma"/>
            </a:endParaRPr>
          </a:p>
          <a:p>
            <a:pPr marL="50800">
              <a:lnSpc>
                <a:spcPts val="1620"/>
              </a:lnSpc>
              <a:tabLst>
                <a:tab pos="370840" algn="l"/>
              </a:tabLst>
            </a:pPr>
            <a:r>
              <a:rPr sz="1400" dirty="0">
                <a:latin typeface="Courier New"/>
                <a:cs typeface="Courier New"/>
              </a:rPr>
              <a:t>2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3</a:t>
            </a:r>
            <a:endParaRPr sz="14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67729" y="1382725"/>
            <a:ext cx="24974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vetor de tamanho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646737" y="2200338"/>
            <a:ext cx="3394075" cy="1640205"/>
            <a:chOff x="5646737" y="2200338"/>
            <a:chExt cx="3394075" cy="1640205"/>
          </a:xfrm>
        </p:grpSpPr>
        <p:sp>
          <p:nvSpPr>
            <p:cNvPr id="23" name="object 23"/>
            <p:cNvSpPr/>
            <p:nvPr/>
          </p:nvSpPr>
          <p:spPr>
            <a:xfrm>
              <a:off x="5651500" y="2205101"/>
              <a:ext cx="3384550" cy="1630680"/>
            </a:xfrm>
            <a:custGeom>
              <a:avLst/>
              <a:gdLst/>
              <a:ahLst/>
              <a:cxnLst/>
              <a:rect l="l" t="t" r="r" b="b"/>
              <a:pathLst>
                <a:path w="3384550" h="1630679">
                  <a:moveTo>
                    <a:pt x="3384550" y="0"/>
                  </a:moveTo>
                  <a:lnTo>
                    <a:pt x="0" y="0"/>
                  </a:lnTo>
                  <a:lnTo>
                    <a:pt x="0" y="1630299"/>
                  </a:lnTo>
                  <a:lnTo>
                    <a:pt x="3384550" y="1630299"/>
                  </a:lnTo>
                  <a:lnTo>
                    <a:pt x="3384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51500" y="2205101"/>
              <a:ext cx="3384550" cy="1630680"/>
            </a:xfrm>
            <a:custGeom>
              <a:avLst/>
              <a:gdLst/>
              <a:ahLst/>
              <a:cxnLst/>
              <a:rect l="l" t="t" r="r" b="b"/>
              <a:pathLst>
                <a:path w="3384550" h="1630679">
                  <a:moveTo>
                    <a:pt x="0" y="1630299"/>
                  </a:moveTo>
                  <a:lnTo>
                    <a:pt x="3384550" y="1630299"/>
                  </a:lnTo>
                  <a:lnTo>
                    <a:pt x="3384550" y="0"/>
                  </a:lnTo>
                  <a:lnTo>
                    <a:pt x="0" y="0"/>
                  </a:lnTo>
                  <a:lnTo>
                    <a:pt x="0" y="16302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731255" y="2236977"/>
            <a:ext cx="3183890" cy="2394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ahoma"/>
                <a:cs typeface="Tahoma"/>
              </a:rPr>
              <a:t>Variáveis da</a:t>
            </a:r>
            <a:r>
              <a:rPr sz="2000" b="1" spc="-7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Sub-Rotina:</a:t>
            </a:r>
            <a:endParaRPr sz="2000">
              <a:latin typeface="Tahoma"/>
              <a:cs typeface="Tahoma"/>
            </a:endParaRPr>
          </a:p>
          <a:p>
            <a:pPr marR="2010410" algn="r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tam =</a:t>
            </a:r>
            <a:r>
              <a:rPr sz="20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  <a:p>
            <a:pPr marR="1986914" algn="r">
              <a:lnSpc>
                <a:spcPct val="100000"/>
              </a:lnSpc>
              <a:tabLst>
                <a:tab pos="216535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i	=</a:t>
            </a:r>
            <a:r>
              <a:rPr sz="20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  <a:p>
            <a:pPr marR="1951989" algn="r">
              <a:lnSpc>
                <a:spcPct val="100000"/>
              </a:lnSpc>
              <a:tabLst>
                <a:tab pos="807085" algn="l"/>
              </a:tabLst>
            </a:pPr>
            <a:r>
              <a:rPr sz="2000" dirty="0">
                <a:latin typeface="Tahoma"/>
                <a:cs typeface="Tahoma"/>
              </a:rPr>
              <a:t>indice	=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806450" algn="l"/>
              </a:tabLst>
            </a:pPr>
            <a:r>
              <a:rPr sz="2000" dirty="0">
                <a:latin typeface="Tahoma"/>
                <a:cs typeface="Tahoma"/>
              </a:rPr>
              <a:t>maior	=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5.6</a:t>
            </a:r>
            <a:endParaRPr sz="2000">
              <a:latin typeface="Tahoma"/>
              <a:cs typeface="Tahoma"/>
            </a:endParaRPr>
          </a:p>
          <a:p>
            <a:pPr marR="59055" algn="r">
              <a:lnSpc>
                <a:spcPct val="100000"/>
              </a:lnSpc>
              <a:spcBef>
                <a:spcPts val="2085"/>
              </a:spcBef>
              <a:tabLst>
                <a:tab pos="455930" algn="l"/>
                <a:tab pos="939165" algn="l"/>
                <a:tab pos="1423035" algn="l"/>
                <a:tab pos="1906905" algn="l"/>
                <a:tab pos="2390140" algn="l"/>
                <a:tab pos="2874010" algn="l"/>
              </a:tabLst>
            </a:pPr>
            <a:r>
              <a:rPr sz="1600" spc="-5" dirty="0">
                <a:latin typeface="Calibri"/>
                <a:cs typeface="Calibri"/>
              </a:rPr>
              <a:t>i	0	1	2	3	4	5</a:t>
            </a:r>
            <a:endParaRPr sz="1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  <a:tabLst>
                <a:tab pos="483234" algn="l"/>
                <a:tab pos="966469" algn="l"/>
                <a:tab pos="1450340" algn="l"/>
                <a:tab pos="1933575" algn="l"/>
                <a:tab pos="2417445" algn="l"/>
                <a:tab pos="2901315" algn="l"/>
              </a:tabLst>
            </a:pPr>
            <a:r>
              <a:rPr sz="1600" spc="-20" dirty="0">
                <a:latin typeface="Calibri"/>
                <a:cs typeface="Calibri"/>
              </a:rPr>
              <a:t>ve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3</a:t>
            </a:r>
            <a:r>
              <a:rPr sz="1600" spc="-5" dirty="0">
                <a:latin typeface="Calibri"/>
                <a:cs typeface="Calibri"/>
              </a:rPr>
              <a:t>.0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4</a:t>
            </a:r>
            <a:r>
              <a:rPr sz="1600" spc="-5" dirty="0">
                <a:latin typeface="Calibri"/>
                <a:cs typeface="Calibri"/>
              </a:rPr>
              <a:t>.3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5</a:t>
            </a:r>
            <a:r>
              <a:rPr sz="1600" spc="-5" dirty="0">
                <a:latin typeface="Calibri"/>
                <a:cs typeface="Calibri"/>
              </a:rPr>
              <a:t>.6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2</a:t>
            </a:r>
            <a:r>
              <a:rPr sz="1600" spc="-5" dirty="0">
                <a:latin typeface="Calibri"/>
                <a:cs typeface="Calibri"/>
              </a:rPr>
              <a:t>.8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7</a:t>
            </a:r>
            <a:r>
              <a:rPr sz="1600" spc="-5" dirty="0">
                <a:latin typeface="Calibri"/>
                <a:cs typeface="Calibri"/>
              </a:rPr>
              <a:t>.9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3</a:t>
            </a:r>
            <a:r>
              <a:rPr sz="1600" spc="-5" dirty="0">
                <a:latin typeface="Calibri"/>
                <a:cs typeface="Calibri"/>
              </a:rPr>
              <a:t>.4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225" y="1154175"/>
            <a:ext cx="6091555" cy="5046980"/>
          </a:xfrm>
          <a:custGeom>
            <a:avLst/>
            <a:gdLst/>
            <a:ahLst/>
            <a:cxnLst/>
            <a:rect l="l" t="t" r="r" b="b"/>
            <a:pathLst>
              <a:path w="6091555" h="5046980">
                <a:moveTo>
                  <a:pt x="0" y="5046599"/>
                </a:moveTo>
                <a:lnTo>
                  <a:pt x="6091301" y="5046599"/>
                </a:lnTo>
                <a:lnTo>
                  <a:pt x="6091301" y="0"/>
                </a:lnTo>
                <a:lnTo>
                  <a:pt x="0" y="0"/>
                </a:lnTo>
                <a:lnTo>
                  <a:pt x="0" y="50465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87314" y="1232553"/>
            <a:ext cx="107314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8593" y="1616709"/>
            <a:ext cx="236537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latin typeface="Courier New"/>
                <a:cs typeface="Courier New"/>
              </a:rPr>
              <a:t>indice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400" spc="-5" dirty="0">
                <a:latin typeface="Courier New"/>
                <a:cs typeface="Courier New"/>
              </a:rPr>
              <a:t>maior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vet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888" y="2043811"/>
            <a:ext cx="32181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6100" algn="l"/>
              </a:tabLst>
            </a:pPr>
            <a:r>
              <a:rPr sz="1400" dirty="0">
                <a:latin typeface="Courier New"/>
                <a:cs typeface="Courier New"/>
              </a:rPr>
              <a:t>5	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for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400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400" spc="-5" dirty="0">
                <a:latin typeface="Courier New"/>
                <a:cs typeface="Courier New"/>
              </a:rPr>
              <a:t>tam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4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i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++)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888" y="2257170"/>
            <a:ext cx="6661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6100" algn="l"/>
              </a:tabLst>
            </a:pPr>
            <a:r>
              <a:rPr sz="1400" dirty="0">
                <a:latin typeface="Courier New"/>
                <a:cs typeface="Courier New"/>
              </a:rPr>
              <a:t>6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662" y="2479675"/>
            <a:ext cx="5232400" cy="22860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30"/>
              </a:spcBef>
              <a:tabLst>
                <a:tab pos="765175" algn="l"/>
              </a:tabLst>
            </a:pPr>
            <a:r>
              <a:rPr sz="1400" dirty="0">
                <a:latin typeface="Courier New"/>
                <a:cs typeface="Courier New"/>
              </a:rPr>
              <a:t>7	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if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vet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14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maior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0429" y="2683891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3811" y="2897251"/>
            <a:ext cx="162179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ourier New"/>
                <a:cs typeface="Courier New"/>
              </a:rPr>
              <a:t>maior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10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vet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indice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0429" y="3324225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4888" y="2683891"/>
            <a:ext cx="204851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8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9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10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11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12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13	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return</a:t>
            </a:r>
            <a:r>
              <a:rPr sz="1400" b="1" spc="-10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indice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4888" y="3964304"/>
            <a:ext cx="4527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14</a:t>
            </a:r>
            <a:r>
              <a:rPr sz="1400" spc="-8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15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4888" y="4390719"/>
            <a:ext cx="364490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16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400" spc="-5" dirty="0">
                <a:latin typeface="Courier New"/>
                <a:cs typeface="Courier New"/>
              </a:rPr>
              <a:t>Main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string[]</a:t>
            </a:r>
            <a:r>
              <a:rPr sz="1400" b="1" spc="-9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args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17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4888" y="4818126"/>
            <a:ext cx="5768975" cy="1311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18	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400" spc="-5" dirty="0">
                <a:latin typeface="Courier New"/>
                <a:cs typeface="Courier New"/>
              </a:rPr>
              <a:t>vetor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3.0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4.3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5.6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460625" algn="l"/>
              </a:tabLst>
            </a:pPr>
            <a:r>
              <a:rPr sz="1400" spc="-5" dirty="0">
                <a:latin typeface="Courier New"/>
                <a:cs typeface="Courier New"/>
              </a:rPr>
              <a:t>19	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2.8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7.9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3.4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};</a:t>
            </a:r>
            <a:endParaRPr sz="1400">
              <a:latin typeface="Courier New"/>
              <a:cs typeface="Courier New"/>
            </a:endParaRPr>
          </a:p>
          <a:p>
            <a:pPr marL="546100" indent="-534035">
              <a:lnSpc>
                <a:spcPct val="100000"/>
              </a:lnSpc>
              <a:buClr>
                <a:srgbClr val="000000"/>
              </a:buClr>
              <a:buFont typeface="Courier New"/>
              <a:buAutoNum type="arabicPlain" startAt="20"/>
              <a:tabLst>
                <a:tab pos="546100" algn="l"/>
                <a:tab pos="546735" algn="l"/>
              </a:tabLst>
            </a:pP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pos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546100" indent="-534035">
              <a:lnSpc>
                <a:spcPct val="100000"/>
              </a:lnSpc>
              <a:buAutoNum type="arabicPlain" startAt="20"/>
              <a:tabLst>
                <a:tab pos="546100" algn="l"/>
                <a:tab pos="546735" algn="l"/>
              </a:tabLst>
            </a:pPr>
            <a:r>
              <a:rPr sz="1400" spc="-5" dirty="0">
                <a:latin typeface="Courier New"/>
                <a:cs typeface="Courier New"/>
              </a:rPr>
              <a:t>pos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encontraMaior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400" spc="-5" dirty="0">
                <a:latin typeface="Courier New"/>
                <a:cs typeface="Courier New"/>
              </a:rPr>
              <a:t>vetor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6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546735" indent="-534670">
              <a:lnSpc>
                <a:spcPct val="100000"/>
              </a:lnSpc>
              <a:buAutoNum type="arabicPlain" startAt="20"/>
              <a:tabLst>
                <a:tab pos="546100" algn="l"/>
                <a:tab pos="547370" algn="l"/>
              </a:tabLst>
            </a:pPr>
            <a:r>
              <a:rPr sz="1400" spc="-10" dirty="0">
                <a:latin typeface="Courier New"/>
                <a:cs typeface="Courier New"/>
              </a:rPr>
              <a:t>Console.Write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"Maior valor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na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posicao {0}"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pos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400" spc="-5" dirty="0">
                <a:latin typeface="Courier New"/>
                <a:cs typeface="Courier New"/>
              </a:rPr>
              <a:t>23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1: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pSp>
        <p:nvGrpSpPr>
          <p:cNvPr id="16" name="object 16"/>
          <p:cNvGrpSpPr/>
          <p:nvPr/>
        </p:nvGrpSpPr>
        <p:grpSpPr>
          <a:xfrm>
            <a:off x="5632450" y="1041463"/>
            <a:ext cx="3422650" cy="3659504"/>
            <a:chOff x="5632450" y="1041463"/>
            <a:chExt cx="3422650" cy="3659504"/>
          </a:xfrm>
        </p:grpSpPr>
        <p:sp>
          <p:nvSpPr>
            <p:cNvPr id="17" name="object 17"/>
            <p:cNvSpPr/>
            <p:nvPr/>
          </p:nvSpPr>
          <p:spPr>
            <a:xfrm>
              <a:off x="5651500" y="4340440"/>
              <a:ext cx="3385185" cy="347980"/>
            </a:xfrm>
            <a:custGeom>
              <a:avLst/>
              <a:gdLst/>
              <a:ahLst/>
              <a:cxnLst/>
              <a:rect l="l" t="t" r="r" b="b"/>
              <a:pathLst>
                <a:path w="3385184" h="347979">
                  <a:moveTo>
                    <a:pt x="1933968" y="0"/>
                  </a:moveTo>
                  <a:lnTo>
                    <a:pt x="1933968" y="0"/>
                  </a:lnTo>
                  <a:lnTo>
                    <a:pt x="0" y="0"/>
                  </a:lnTo>
                  <a:lnTo>
                    <a:pt x="0" y="347383"/>
                  </a:lnTo>
                  <a:lnTo>
                    <a:pt x="1933968" y="347383"/>
                  </a:lnTo>
                  <a:lnTo>
                    <a:pt x="1933968" y="0"/>
                  </a:lnTo>
                  <a:close/>
                </a:path>
                <a:path w="3385184" h="347979">
                  <a:moveTo>
                    <a:pt x="3384562" y="0"/>
                  </a:moveTo>
                  <a:lnTo>
                    <a:pt x="3384562" y="0"/>
                  </a:lnTo>
                  <a:lnTo>
                    <a:pt x="1934083" y="0"/>
                  </a:lnTo>
                  <a:lnTo>
                    <a:pt x="1934083" y="347383"/>
                  </a:lnTo>
                  <a:lnTo>
                    <a:pt x="3384562" y="347383"/>
                  </a:lnTo>
                  <a:lnTo>
                    <a:pt x="3384562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34988" y="3998849"/>
              <a:ext cx="2418080" cy="695325"/>
            </a:xfrm>
            <a:custGeom>
              <a:avLst/>
              <a:gdLst/>
              <a:ahLst/>
              <a:cxnLst/>
              <a:rect l="l" t="t" r="r" b="b"/>
              <a:pathLst>
                <a:path w="2418079" h="695325">
                  <a:moveTo>
                    <a:pt x="0" y="0"/>
                  </a:moveTo>
                  <a:lnTo>
                    <a:pt x="0" y="695325"/>
                  </a:lnTo>
                </a:path>
                <a:path w="2418079" h="695325">
                  <a:moveTo>
                    <a:pt x="483488" y="0"/>
                  </a:moveTo>
                  <a:lnTo>
                    <a:pt x="483488" y="695325"/>
                  </a:lnTo>
                </a:path>
                <a:path w="2418079" h="695325">
                  <a:moveTo>
                    <a:pt x="966978" y="0"/>
                  </a:moveTo>
                  <a:lnTo>
                    <a:pt x="966978" y="695325"/>
                  </a:lnTo>
                </a:path>
                <a:path w="2418079" h="695325">
                  <a:moveTo>
                    <a:pt x="1450593" y="0"/>
                  </a:moveTo>
                  <a:lnTo>
                    <a:pt x="1450593" y="695325"/>
                  </a:lnTo>
                </a:path>
                <a:path w="2418079" h="695325">
                  <a:moveTo>
                    <a:pt x="1934083" y="0"/>
                  </a:moveTo>
                  <a:lnTo>
                    <a:pt x="1934083" y="695325"/>
                  </a:lnTo>
                </a:path>
                <a:path w="2418079" h="695325">
                  <a:moveTo>
                    <a:pt x="2417571" y="0"/>
                  </a:moveTo>
                  <a:lnTo>
                    <a:pt x="2417571" y="695325"/>
                  </a:lnTo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45150" y="4340479"/>
              <a:ext cx="3397250" cy="0"/>
            </a:xfrm>
            <a:custGeom>
              <a:avLst/>
              <a:gdLst/>
              <a:ahLst/>
              <a:cxnLst/>
              <a:rect l="l" t="t" r="r" b="b"/>
              <a:pathLst>
                <a:path w="3397250">
                  <a:moveTo>
                    <a:pt x="0" y="0"/>
                  </a:moveTo>
                  <a:lnTo>
                    <a:pt x="3397250" y="0"/>
                  </a:lnTo>
                </a:path>
              </a:pathLst>
            </a:custGeom>
            <a:ln w="254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45150" y="3998849"/>
              <a:ext cx="3397250" cy="695325"/>
            </a:xfrm>
            <a:custGeom>
              <a:avLst/>
              <a:gdLst/>
              <a:ahLst/>
              <a:cxnLst/>
              <a:rect l="l" t="t" r="r" b="b"/>
              <a:pathLst>
                <a:path w="3397250" h="695325">
                  <a:moveTo>
                    <a:pt x="6350" y="0"/>
                  </a:moveTo>
                  <a:lnTo>
                    <a:pt x="6350" y="695325"/>
                  </a:lnTo>
                </a:path>
                <a:path w="3397250" h="695325">
                  <a:moveTo>
                    <a:pt x="3390900" y="0"/>
                  </a:moveTo>
                  <a:lnTo>
                    <a:pt x="3390900" y="695325"/>
                  </a:lnTo>
                </a:path>
                <a:path w="3397250" h="695325">
                  <a:moveTo>
                    <a:pt x="0" y="6350"/>
                  </a:moveTo>
                  <a:lnTo>
                    <a:pt x="3397250" y="6350"/>
                  </a:lnTo>
                </a:path>
                <a:path w="3397250" h="695325">
                  <a:moveTo>
                    <a:pt x="0" y="688975"/>
                  </a:moveTo>
                  <a:lnTo>
                    <a:pt x="3397250" y="688975"/>
                  </a:lnTo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64200" y="1046225"/>
              <a:ext cx="3371850" cy="1016000"/>
            </a:xfrm>
            <a:custGeom>
              <a:avLst/>
              <a:gdLst/>
              <a:ahLst/>
              <a:cxnLst/>
              <a:rect l="l" t="t" r="r" b="b"/>
              <a:pathLst>
                <a:path w="3371850" h="1016000">
                  <a:moveTo>
                    <a:pt x="3371850" y="0"/>
                  </a:moveTo>
                  <a:lnTo>
                    <a:pt x="0" y="0"/>
                  </a:lnTo>
                  <a:lnTo>
                    <a:pt x="0" y="1016000"/>
                  </a:lnTo>
                  <a:lnTo>
                    <a:pt x="3371850" y="1016000"/>
                  </a:lnTo>
                  <a:lnTo>
                    <a:pt x="3371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64200" y="1046225"/>
              <a:ext cx="3371850" cy="1016000"/>
            </a:xfrm>
            <a:custGeom>
              <a:avLst/>
              <a:gdLst/>
              <a:ahLst/>
              <a:cxnLst/>
              <a:rect l="l" t="t" r="r" b="b"/>
              <a:pathLst>
                <a:path w="3371850" h="1016000">
                  <a:moveTo>
                    <a:pt x="0" y="1016000"/>
                  </a:moveTo>
                  <a:lnTo>
                    <a:pt x="3371850" y="1016000"/>
                  </a:lnTo>
                  <a:lnTo>
                    <a:pt x="3371850" y="0"/>
                  </a:lnTo>
                  <a:lnTo>
                    <a:pt x="0" y="0"/>
                  </a:lnTo>
                  <a:lnTo>
                    <a:pt x="0" y="1016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16788" y="1113789"/>
            <a:ext cx="6595745" cy="956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ts val="2340"/>
              </a:lnSpc>
              <a:spcBef>
                <a:spcPts val="105"/>
              </a:spcBef>
              <a:tabLst>
                <a:tab pos="370840" algn="l"/>
              </a:tabLst>
            </a:pPr>
            <a:r>
              <a:rPr sz="1400" dirty="0">
                <a:latin typeface="Courier New"/>
                <a:cs typeface="Courier New"/>
              </a:rPr>
              <a:t>1	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encontraMaior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400" spc="-10" dirty="0">
                <a:latin typeface="Courier New"/>
                <a:cs typeface="Courier New"/>
              </a:rPr>
              <a:t>vet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tam</a:t>
            </a:r>
            <a:r>
              <a:rPr sz="1400" spc="-310" dirty="0">
                <a:latin typeface="Courier New"/>
                <a:cs typeface="Courier New"/>
              </a:rPr>
              <a:t> </a:t>
            </a:r>
            <a:r>
              <a:rPr sz="3000" b="1" spc="-7" baseline="8333" dirty="0">
                <a:latin typeface="Tahoma"/>
                <a:cs typeface="Tahoma"/>
              </a:rPr>
              <a:t>Entrada:</a:t>
            </a:r>
            <a:endParaRPr sz="3000" baseline="8333">
              <a:latin typeface="Tahoma"/>
              <a:cs typeface="Tahoma"/>
            </a:endParaRPr>
          </a:p>
          <a:p>
            <a:pPr marL="50800">
              <a:lnSpc>
                <a:spcPts val="1620"/>
              </a:lnSpc>
              <a:tabLst>
                <a:tab pos="370840" algn="l"/>
              </a:tabLst>
            </a:pPr>
            <a:r>
              <a:rPr sz="1400" dirty="0">
                <a:latin typeface="Courier New"/>
                <a:cs typeface="Courier New"/>
              </a:rPr>
              <a:t>2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3</a:t>
            </a:r>
            <a:endParaRPr sz="14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67729" y="1382725"/>
            <a:ext cx="24974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vetor de tamanho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646737" y="2200338"/>
            <a:ext cx="3394075" cy="1640205"/>
            <a:chOff x="5646737" y="2200338"/>
            <a:chExt cx="3394075" cy="1640205"/>
          </a:xfrm>
        </p:grpSpPr>
        <p:sp>
          <p:nvSpPr>
            <p:cNvPr id="26" name="object 26"/>
            <p:cNvSpPr/>
            <p:nvPr/>
          </p:nvSpPr>
          <p:spPr>
            <a:xfrm>
              <a:off x="5651500" y="2205101"/>
              <a:ext cx="3384550" cy="1630680"/>
            </a:xfrm>
            <a:custGeom>
              <a:avLst/>
              <a:gdLst/>
              <a:ahLst/>
              <a:cxnLst/>
              <a:rect l="l" t="t" r="r" b="b"/>
              <a:pathLst>
                <a:path w="3384550" h="1630679">
                  <a:moveTo>
                    <a:pt x="3384550" y="0"/>
                  </a:moveTo>
                  <a:lnTo>
                    <a:pt x="0" y="0"/>
                  </a:lnTo>
                  <a:lnTo>
                    <a:pt x="0" y="1630299"/>
                  </a:lnTo>
                  <a:lnTo>
                    <a:pt x="3384550" y="1630299"/>
                  </a:lnTo>
                  <a:lnTo>
                    <a:pt x="3384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51500" y="2205101"/>
              <a:ext cx="3384550" cy="1630680"/>
            </a:xfrm>
            <a:custGeom>
              <a:avLst/>
              <a:gdLst/>
              <a:ahLst/>
              <a:cxnLst/>
              <a:rect l="l" t="t" r="r" b="b"/>
              <a:pathLst>
                <a:path w="3384550" h="1630679">
                  <a:moveTo>
                    <a:pt x="0" y="1630299"/>
                  </a:moveTo>
                  <a:lnTo>
                    <a:pt x="3384550" y="1630299"/>
                  </a:lnTo>
                  <a:lnTo>
                    <a:pt x="3384550" y="0"/>
                  </a:lnTo>
                  <a:lnTo>
                    <a:pt x="0" y="0"/>
                  </a:lnTo>
                  <a:lnTo>
                    <a:pt x="0" y="16302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731255" y="2236977"/>
            <a:ext cx="3183890" cy="2394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ahoma"/>
                <a:cs typeface="Tahoma"/>
              </a:rPr>
              <a:t>Variáveis da</a:t>
            </a:r>
            <a:r>
              <a:rPr sz="2000" b="1" spc="-7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Sub-Rotina:</a:t>
            </a:r>
            <a:endParaRPr sz="2000">
              <a:latin typeface="Tahoma"/>
              <a:cs typeface="Tahoma"/>
            </a:endParaRPr>
          </a:p>
          <a:p>
            <a:pPr marR="2010410" algn="r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tam 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  <a:p>
            <a:pPr marR="1986914" algn="r">
              <a:lnSpc>
                <a:spcPct val="100000"/>
              </a:lnSpc>
              <a:tabLst>
                <a:tab pos="216535" algn="l"/>
              </a:tabLst>
            </a:pPr>
            <a:r>
              <a:rPr sz="2000" dirty="0">
                <a:latin typeface="Tahoma"/>
                <a:cs typeface="Tahoma"/>
              </a:rPr>
              <a:t>i	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  <a:p>
            <a:pPr marR="1951989" algn="r">
              <a:lnSpc>
                <a:spcPct val="100000"/>
              </a:lnSpc>
              <a:tabLst>
                <a:tab pos="807085" algn="l"/>
              </a:tabLst>
            </a:pPr>
            <a:r>
              <a:rPr sz="2000" dirty="0">
                <a:latin typeface="Tahoma"/>
                <a:cs typeface="Tahoma"/>
              </a:rPr>
              <a:t>indice	=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806450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maior	=</a:t>
            </a:r>
            <a:r>
              <a:rPr sz="20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5.6</a:t>
            </a:r>
            <a:endParaRPr sz="2000">
              <a:latin typeface="Tahoma"/>
              <a:cs typeface="Tahoma"/>
            </a:endParaRPr>
          </a:p>
          <a:p>
            <a:pPr marR="59055" algn="r">
              <a:lnSpc>
                <a:spcPct val="100000"/>
              </a:lnSpc>
              <a:spcBef>
                <a:spcPts val="2085"/>
              </a:spcBef>
              <a:tabLst>
                <a:tab pos="455930" algn="l"/>
                <a:tab pos="939165" algn="l"/>
                <a:tab pos="1423035" algn="l"/>
                <a:tab pos="1906905" algn="l"/>
                <a:tab pos="2390140" algn="l"/>
                <a:tab pos="2874010" algn="l"/>
              </a:tabLst>
            </a:pPr>
            <a:r>
              <a:rPr sz="1600" spc="-5" dirty="0">
                <a:latin typeface="Calibri"/>
                <a:cs typeface="Calibri"/>
              </a:rPr>
              <a:t>i	0	1	2	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3	</a:t>
            </a:r>
            <a:r>
              <a:rPr sz="1600" spc="-5" dirty="0">
                <a:latin typeface="Calibri"/>
                <a:cs typeface="Calibri"/>
              </a:rPr>
              <a:t>4	5</a:t>
            </a:r>
            <a:endParaRPr sz="1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  <a:tabLst>
                <a:tab pos="483234" algn="l"/>
                <a:tab pos="966469" algn="l"/>
                <a:tab pos="1450340" algn="l"/>
                <a:tab pos="1933575" algn="l"/>
                <a:tab pos="2417445" algn="l"/>
                <a:tab pos="2901315" algn="l"/>
              </a:tabLst>
            </a:pPr>
            <a:r>
              <a:rPr sz="1600" spc="-20" dirty="0">
                <a:latin typeface="Calibri"/>
                <a:cs typeface="Calibri"/>
              </a:rPr>
              <a:t>ve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3</a:t>
            </a:r>
            <a:r>
              <a:rPr sz="1600" spc="-5" dirty="0">
                <a:latin typeface="Calibri"/>
                <a:cs typeface="Calibri"/>
              </a:rPr>
              <a:t>.0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4</a:t>
            </a:r>
            <a:r>
              <a:rPr sz="1600" spc="-5" dirty="0">
                <a:latin typeface="Calibri"/>
                <a:cs typeface="Calibri"/>
              </a:rPr>
              <a:t>.3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5</a:t>
            </a:r>
            <a:r>
              <a:rPr sz="1600" spc="-5" dirty="0">
                <a:latin typeface="Calibri"/>
                <a:cs typeface="Calibri"/>
              </a:rPr>
              <a:t>.6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.8</a:t>
            </a: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7</a:t>
            </a:r>
            <a:r>
              <a:rPr sz="1600" spc="-5" dirty="0">
                <a:latin typeface="Calibri"/>
                <a:cs typeface="Calibri"/>
              </a:rPr>
              <a:t>.9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3</a:t>
            </a:r>
            <a:r>
              <a:rPr sz="1600" spc="-5" dirty="0">
                <a:latin typeface="Calibri"/>
                <a:cs typeface="Calibri"/>
              </a:rPr>
              <a:t>.4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225" y="1154175"/>
            <a:ext cx="6091555" cy="5046980"/>
          </a:xfrm>
          <a:custGeom>
            <a:avLst/>
            <a:gdLst/>
            <a:ahLst/>
            <a:cxnLst/>
            <a:rect l="l" t="t" r="r" b="b"/>
            <a:pathLst>
              <a:path w="6091555" h="5046980">
                <a:moveTo>
                  <a:pt x="0" y="5046599"/>
                </a:moveTo>
                <a:lnTo>
                  <a:pt x="6091301" y="5046599"/>
                </a:lnTo>
                <a:lnTo>
                  <a:pt x="6091301" y="0"/>
                </a:lnTo>
                <a:lnTo>
                  <a:pt x="0" y="0"/>
                </a:lnTo>
                <a:lnTo>
                  <a:pt x="0" y="50465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87314" y="1232553"/>
            <a:ext cx="107314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8593" y="1616709"/>
            <a:ext cx="236537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latin typeface="Courier New"/>
                <a:cs typeface="Courier New"/>
              </a:rPr>
              <a:t>indice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400" spc="-5" dirty="0">
                <a:latin typeface="Courier New"/>
                <a:cs typeface="Courier New"/>
              </a:rPr>
              <a:t>maior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vet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888" y="2043811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5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8593" y="2043811"/>
            <a:ext cx="268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for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400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400" spc="-5" dirty="0">
                <a:latin typeface="Courier New"/>
                <a:cs typeface="Courier New"/>
              </a:rPr>
              <a:t>tam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4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i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++)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8593" y="2257170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0429" y="2470531"/>
            <a:ext cx="2047239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if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vet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1400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maior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maior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vet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indice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4888" y="2257170"/>
            <a:ext cx="2048510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6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7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8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9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10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11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12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13	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return</a:t>
            </a:r>
            <a:r>
              <a:rPr sz="1400" b="1" spc="-10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indice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4888" y="3964304"/>
            <a:ext cx="5768975" cy="2165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14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15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16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400" spc="-5" dirty="0">
                <a:latin typeface="Courier New"/>
                <a:cs typeface="Courier New"/>
              </a:rPr>
              <a:t>Main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string[]</a:t>
            </a:r>
            <a:r>
              <a:rPr sz="1400" b="1" spc="-5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args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17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18	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400" spc="-5" dirty="0">
                <a:latin typeface="Courier New"/>
                <a:cs typeface="Courier New"/>
              </a:rPr>
              <a:t>vetor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3.0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4.3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5.6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2460625" algn="l"/>
              </a:tabLst>
            </a:pPr>
            <a:r>
              <a:rPr sz="1400" spc="-5" dirty="0">
                <a:latin typeface="Courier New"/>
                <a:cs typeface="Courier New"/>
              </a:rPr>
              <a:t>19	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2.8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7.9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3.4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};</a:t>
            </a:r>
            <a:endParaRPr sz="1400">
              <a:latin typeface="Courier New"/>
              <a:cs typeface="Courier New"/>
            </a:endParaRPr>
          </a:p>
          <a:p>
            <a:pPr marL="546100" indent="-534035">
              <a:lnSpc>
                <a:spcPct val="100000"/>
              </a:lnSpc>
              <a:buClr>
                <a:srgbClr val="000000"/>
              </a:buClr>
              <a:buFont typeface="Courier New"/>
              <a:buAutoNum type="arabicPlain" startAt="20"/>
              <a:tabLst>
                <a:tab pos="546100" algn="l"/>
                <a:tab pos="546735" algn="l"/>
              </a:tabLst>
            </a:pP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pos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546100" indent="-534035">
              <a:lnSpc>
                <a:spcPct val="100000"/>
              </a:lnSpc>
              <a:buAutoNum type="arabicPlain" startAt="20"/>
              <a:tabLst>
                <a:tab pos="546100" algn="l"/>
                <a:tab pos="546735" algn="l"/>
              </a:tabLst>
            </a:pPr>
            <a:r>
              <a:rPr sz="1400" spc="-5" dirty="0">
                <a:latin typeface="Courier New"/>
                <a:cs typeface="Courier New"/>
              </a:rPr>
              <a:t>pos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encontraMaior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400" spc="-5" dirty="0">
                <a:latin typeface="Courier New"/>
                <a:cs typeface="Courier New"/>
              </a:rPr>
              <a:t>vetor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6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546735" indent="-534670">
              <a:lnSpc>
                <a:spcPct val="100000"/>
              </a:lnSpc>
              <a:buAutoNum type="arabicPlain" startAt="20"/>
              <a:tabLst>
                <a:tab pos="546100" algn="l"/>
                <a:tab pos="547370" algn="l"/>
              </a:tabLst>
            </a:pPr>
            <a:r>
              <a:rPr sz="1400" spc="-10" dirty="0">
                <a:latin typeface="Courier New"/>
                <a:cs typeface="Courier New"/>
              </a:rPr>
              <a:t>Console.Write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"Maior valor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na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posicao {0}"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pos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400" spc="-5" dirty="0">
                <a:latin typeface="Courier New"/>
                <a:cs typeface="Courier New"/>
              </a:rPr>
              <a:t>23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1: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sp>
        <p:nvSpPr>
          <p:cNvPr id="12" name="object 12"/>
          <p:cNvSpPr/>
          <p:nvPr/>
        </p:nvSpPr>
        <p:spPr>
          <a:xfrm>
            <a:off x="5645150" y="4005198"/>
            <a:ext cx="3397250" cy="0"/>
          </a:xfrm>
          <a:custGeom>
            <a:avLst/>
            <a:gdLst/>
            <a:ahLst/>
            <a:cxnLst/>
            <a:rect l="l" t="t" r="r" b="b"/>
            <a:pathLst>
              <a:path w="3397250">
                <a:moveTo>
                  <a:pt x="0" y="0"/>
                </a:moveTo>
                <a:lnTo>
                  <a:pt x="3397250" y="0"/>
                </a:lnTo>
              </a:path>
            </a:pathLst>
          </a:custGeom>
          <a:ln w="127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45150" y="4687823"/>
            <a:ext cx="3397250" cy="0"/>
          </a:xfrm>
          <a:custGeom>
            <a:avLst/>
            <a:gdLst/>
            <a:ahLst/>
            <a:cxnLst/>
            <a:rect l="l" t="t" r="r" b="b"/>
            <a:pathLst>
              <a:path w="3397250">
                <a:moveTo>
                  <a:pt x="0" y="0"/>
                </a:moveTo>
                <a:lnTo>
                  <a:pt x="3397250" y="0"/>
                </a:lnTo>
              </a:path>
            </a:pathLst>
          </a:custGeom>
          <a:ln w="127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644091" y="4005198"/>
          <a:ext cx="3383911" cy="682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4505"/>
                <a:gridCol w="483234"/>
                <a:gridCol w="483234"/>
                <a:gridCol w="483234"/>
                <a:gridCol w="483234"/>
                <a:gridCol w="483235"/>
                <a:gridCol w="483235"/>
              </a:tblGrid>
              <a:tr h="3225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i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R="3810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vet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4.3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5.6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2.8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3.4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5659437" y="1041463"/>
            <a:ext cx="3381375" cy="1025525"/>
            <a:chOff x="5659437" y="1041463"/>
            <a:chExt cx="3381375" cy="1025525"/>
          </a:xfrm>
        </p:grpSpPr>
        <p:sp>
          <p:nvSpPr>
            <p:cNvPr id="16" name="object 16"/>
            <p:cNvSpPr/>
            <p:nvPr/>
          </p:nvSpPr>
          <p:spPr>
            <a:xfrm>
              <a:off x="5664200" y="1046225"/>
              <a:ext cx="3371850" cy="1016000"/>
            </a:xfrm>
            <a:custGeom>
              <a:avLst/>
              <a:gdLst/>
              <a:ahLst/>
              <a:cxnLst/>
              <a:rect l="l" t="t" r="r" b="b"/>
              <a:pathLst>
                <a:path w="3371850" h="1016000">
                  <a:moveTo>
                    <a:pt x="3371850" y="0"/>
                  </a:moveTo>
                  <a:lnTo>
                    <a:pt x="0" y="0"/>
                  </a:lnTo>
                  <a:lnTo>
                    <a:pt x="0" y="1016000"/>
                  </a:lnTo>
                  <a:lnTo>
                    <a:pt x="3371850" y="1016000"/>
                  </a:lnTo>
                  <a:lnTo>
                    <a:pt x="3371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64200" y="1046225"/>
              <a:ext cx="3371850" cy="1016000"/>
            </a:xfrm>
            <a:custGeom>
              <a:avLst/>
              <a:gdLst/>
              <a:ahLst/>
              <a:cxnLst/>
              <a:rect l="l" t="t" r="r" b="b"/>
              <a:pathLst>
                <a:path w="3371850" h="1016000">
                  <a:moveTo>
                    <a:pt x="0" y="1016000"/>
                  </a:moveTo>
                  <a:lnTo>
                    <a:pt x="3371850" y="1016000"/>
                  </a:lnTo>
                  <a:lnTo>
                    <a:pt x="3371850" y="0"/>
                  </a:lnTo>
                  <a:lnTo>
                    <a:pt x="0" y="0"/>
                  </a:lnTo>
                  <a:lnTo>
                    <a:pt x="0" y="1016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16788" y="1113789"/>
            <a:ext cx="6595745" cy="956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ts val="2340"/>
              </a:lnSpc>
              <a:spcBef>
                <a:spcPts val="105"/>
              </a:spcBef>
              <a:tabLst>
                <a:tab pos="370840" algn="l"/>
              </a:tabLst>
            </a:pPr>
            <a:r>
              <a:rPr sz="1400" dirty="0">
                <a:latin typeface="Courier New"/>
                <a:cs typeface="Courier New"/>
              </a:rPr>
              <a:t>1	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encontraMaior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400" spc="-10" dirty="0">
                <a:latin typeface="Courier New"/>
                <a:cs typeface="Courier New"/>
              </a:rPr>
              <a:t>vet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tam</a:t>
            </a:r>
            <a:r>
              <a:rPr sz="1400" spc="-310" dirty="0">
                <a:latin typeface="Courier New"/>
                <a:cs typeface="Courier New"/>
              </a:rPr>
              <a:t> </a:t>
            </a:r>
            <a:r>
              <a:rPr sz="3000" b="1" spc="-7" baseline="8333" dirty="0">
                <a:latin typeface="Tahoma"/>
                <a:cs typeface="Tahoma"/>
              </a:rPr>
              <a:t>Entrada:</a:t>
            </a:r>
            <a:endParaRPr sz="3000" baseline="8333">
              <a:latin typeface="Tahoma"/>
              <a:cs typeface="Tahoma"/>
            </a:endParaRPr>
          </a:p>
          <a:p>
            <a:pPr marL="50800">
              <a:lnSpc>
                <a:spcPts val="1620"/>
              </a:lnSpc>
              <a:tabLst>
                <a:tab pos="370840" algn="l"/>
              </a:tabLst>
            </a:pPr>
            <a:r>
              <a:rPr sz="1400" dirty="0">
                <a:latin typeface="Courier New"/>
                <a:cs typeface="Courier New"/>
              </a:rPr>
              <a:t>2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3</a:t>
            </a:r>
            <a:endParaRPr sz="14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67729" y="1382725"/>
            <a:ext cx="24974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vetor de tamanho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46737" y="2200338"/>
            <a:ext cx="3394075" cy="1640205"/>
            <a:chOff x="5646737" y="2200338"/>
            <a:chExt cx="3394075" cy="1640205"/>
          </a:xfrm>
        </p:grpSpPr>
        <p:sp>
          <p:nvSpPr>
            <p:cNvPr id="21" name="object 21"/>
            <p:cNvSpPr/>
            <p:nvPr/>
          </p:nvSpPr>
          <p:spPr>
            <a:xfrm>
              <a:off x="5651500" y="2205101"/>
              <a:ext cx="3384550" cy="1630680"/>
            </a:xfrm>
            <a:custGeom>
              <a:avLst/>
              <a:gdLst/>
              <a:ahLst/>
              <a:cxnLst/>
              <a:rect l="l" t="t" r="r" b="b"/>
              <a:pathLst>
                <a:path w="3384550" h="1630679">
                  <a:moveTo>
                    <a:pt x="3384550" y="0"/>
                  </a:moveTo>
                  <a:lnTo>
                    <a:pt x="0" y="0"/>
                  </a:lnTo>
                  <a:lnTo>
                    <a:pt x="0" y="1630299"/>
                  </a:lnTo>
                  <a:lnTo>
                    <a:pt x="3384550" y="1630299"/>
                  </a:lnTo>
                  <a:lnTo>
                    <a:pt x="3384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51500" y="2205101"/>
              <a:ext cx="3384550" cy="1630680"/>
            </a:xfrm>
            <a:custGeom>
              <a:avLst/>
              <a:gdLst/>
              <a:ahLst/>
              <a:cxnLst/>
              <a:rect l="l" t="t" r="r" b="b"/>
              <a:pathLst>
                <a:path w="3384550" h="1630679">
                  <a:moveTo>
                    <a:pt x="0" y="1630299"/>
                  </a:moveTo>
                  <a:lnTo>
                    <a:pt x="3384550" y="1630299"/>
                  </a:lnTo>
                  <a:lnTo>
                    <a:pt x="3384550" y="0"/>
                  </a:lnTo>
                  <a:lnTo>
                    <a:pt x="0" y="0"/>
                  </a:lnTo>
                  <a:lnTo>
                    <a:pt x="0" y="16302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731255" y="2236977"/>
            <a:ext cx="318008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ahoma"/>
                <a:cs typeface="Tahoma"/>
              </a:rPr>
              <a:t>Variáveis da</a:t>
            </a:r>
            <a:r>
              <a:rPr sz="2000" b="1" spc="-7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Sub-Rotina:</a:t>
            </a:r>
            <a:endParaRPr sz="2000">
              <a:latin typeface="Tahoma"/>
              <a:cs typeface="Tahoma"/>
            </a:endParaRPr>
          </a:p>
          <a:p>
            <a:pPr marR="2006600" algn="r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tam =</a:t>
            </a:r>
            <a:r>
              <a:rPr sz="20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  <a:p>
            <a:pPr marR="1983105" algn="r">
              <a:lnSpc>
                <a:spcPct val="100000"/>
              </a:lnSpc>
              <a:tabLst>
                <a:tab pos="216535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i	=</a:t>
            </a:r>
            <a:r>
              <a:rPr sz="20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  <a:p>
            <a:pPr marR="1948180" algn="r">
              <a:lnSpc>
                <a:spcPct val="100000"/>
              </a:lnSpc>
              <a:tabLst>
                <a:tab pos="807085" algn="l"/>
              </a:tabLst>
            </a:pPr>
            <a:r>
              <a:rPr sz="2000" dirty="0">
                <a:latin typeface="Tahoma"/>
                <a:cs typeface="Tahoma"/>
              </a:rPr>
              <a:t>indice	=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806450" algn="l"/>
              </a:tabLst>
            </a:pPr>
            <a:r>
              <a:rPr sz="2000" dirty="0">
                <a:latin typeface="Tahoma"/>
                <a:cs typeface="Tahoma"/>
              </a:rPr>
              <a:t>maior	=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5.6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6225" y="2060575"/>
            <a:ext cx="5232400" cy="215900"/>
          </a:xfrm>
          <a:custGeom>
            <a:avLst/>
            <a:gdLst/>
            <a:ahLst/>
            <a:cxnLst/>
            <a:rect l="l" t="t" r="r" b="b"/>
            <a:pathLst>
              <a:path w="5232400" h="215900">
                <a:moveTo>
                  <a:pt x="0" y="215900"/>
                </a:moveTo>
                <a:lnTo>
                  <a:pt x="5232400" y="215900"/>
                </a:lnTo>
                <a:lnTo>
                  <a:pt x="52324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71661" y="6446122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5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4669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4D4D4D"/>
                </a:solidFill>
              </a:rPr>
              <a:t>Programa </a:t>
            </a:r>
            <a:r>
              <a:rPr sz="4000" spc="-10" dirty="0">
                <a:solidFill>
                  <a:srgbClr val="4D4D4D"/>
                </a:solidFill>
              </a:rPr>
              <a:t>sem</a:t>
            </a:r>
            <a:r>
              <a:rPr sz="4000" spc="-20" dirty="0">
                <a:solidFill>
                  <a:srgbClr val="4D4D4D"/>
                </a:solidFill>
              </a:rPr>
              <a:t> </a:t>
            </a:r>
            <a:r>
              <a:rPr sz="4000" spc="-5" dirty="0">
                <a:solidFill>
                  <a:srgbClr val="4D4D4D"/>
                </a:solidFill>
              </a:rPr>
              <a:t>vetores</a:t>
            </a:r>
            <a:endParaRPr sz="4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90525" y="2406713"/>
          <a:ext cx="8625204" cy="3970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80"/>
                <a:gridCol w="4590415"/>
                <a:gridCol w="2317114"/>
                <a:gridCol w="1420495"/>
              </a:tblGrid>
              <a:tr h="153924">
                <a:tc gridSpan="3">
                  <a:txBody>
                    <a:bodyPr/>
                    <a:lstStyle/>
                    <a:p>
                      <a:pPr marR="12192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831850">
                <a:tc gridSpan="2">
                  <a:txBody>
                    <a:bodyPr/>
                    <a:lstStyle/>
                    <a:p>
                      <a:pPr marL="91440">
                        <a:lnSpc>
                          <a:spcPts val="1245"/>
                        </a:lnSpc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void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1800" spc="-3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6576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i,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cont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4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C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É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necessário in  contador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inicia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FC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C000"/>
                      </a:solidFill>
                      <a:prstDash val="solid"/>
                    </a:lnT>
                    <a:lnB w="28575">
                      <a:solidFill>
                        <a:srgbClr val="FFC000"/>
                      </a:solidFill>
                      <a:prstDash val="solid"/>
                    </a:lnB>
                    <a:solidFill>
                      <a:srgbClr val="FFE89F"/>
                    </a:solidFill>
                  </a:tcPr>
                </a:tc>
                <a:tc>
                  <a:txBody>
                    <a:bodyPr/>
                    <a:lstStyle/>
                    <a:p>
                      <a:pPr marL="120014" marR="322580" indent="-1333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serir</a:t>
                      </a:r>
                      <a:r>
                        <a:rPr sz="24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um  lizá-lo.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C000"/>
                      </a:solidFill>
                      <a:prstDash val="solid"/>
                    </a:lnR>
                    <a:lnT w="28575">
                      <a:solidFill>
                        <a:srgbClr val="FFC000"/>
                      </a:solidFill>
                      <a:prstDash val="solid"/>
                    </a:lnT>
                    <a:lnB w="28575">
                      <a:solidFill>
                        <a:srgbClr val="FFC000"/>
                      </a:solidFill>
                      <a:prstDash val="solid"/>
                    </a:lnB>
                    <a:solidFill>
                      <a:srgbClr val="FFE89F"/>
                    </a:solidFill>
                  </a:tcPr>
                </a:tc>
              </a:tr>
              <a:tr h="1803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L="67945" marR="121920">
                        <a:lnSpc>
                          <a:spcPts val="1180"/>
                        </a:lnSpc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nota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media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soma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4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FFC000"/>
                      </a:solidFill>
                      <a:prstDash val="solid"/>
                    </a:lnT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L="67945" marR="121920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8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800" spc="-9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FFC000"/>
                      </a:solidFill>
                      <a:prstDash val="solid"/>
                    </a:lnT>
                  </a:tcPr>
                </a:tc>
              </a:tr>
              <a:tr h="2744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L="67945" marR="121920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FFC000"/>
                      </a:solidFill>
                      <a:prstDash val="solid"/>
                    </a:lnT>
                  </a:tcPr>
                </a:tc>
              </a:tr>
              <a:tr h="2744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L="340995" marR="12192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uma</a:t>
                      </a:r>
                      <a:r>
                        <a:rPr sz="1800" spc="-3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nota:"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FFC000"/>
                      </a:solidFill>
                      <a:prstDash val="solid"/>
                    </a:lnT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L="340995" marR="12192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nota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4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Convert.ToDouble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FFC000"/>
                      </a:solidFill>
                      <a:prstDash val="solid"/>
                    </a:lnT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L="340995" marR="12192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soma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+=</a:t>
                      </a:r>
                      <a:r>
                        <a:rPr sz="18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nota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FFC000"/>
                      </a:solidFill>
                      <a:prstDash val="solid"/>
                    </a:lnT>
                  </a:tcPr>
                </a:tc>
              </a:tr>
              <a:tr h="2743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L="67945" marR="121920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FFC000"/>
                      </a:solidFill>
                      <a:prstDash val="solid"/>
                    </a:lnT>
                  </a:tcPr>
                </a:tc>
              </a:tr>
              <a:tr h="2746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L="67945" marR="12192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soma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800" spc="-6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FFC000"/>
                      </a:solidFill>
                      <a:prstDash val="solid"/>
                    </a:lnT>
                  </a:tcPr>
                </a:tc>
              </a:tr>
              <a:tr h="4144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L="67945" marR="12192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"Media </a:t>
                      </a:r>
                      <a:r>
                        <a:rPr sz="18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spc="-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media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FFC000"/>
                      </a:solidFill>
                      <a:prstDash val="solid"/>
                    </a:lnT>
                  </a:tcPr>
                </a:tc>
              </a:tr>
              <a:tr h="46880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121920"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FFC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83565" y="889508"/>
            <a:ext cx="861187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latin typeface="Arial"/>
                <a:cs typeface="Arial"/>
              </a:rPr>
              <a:t>Programa que </a:t>
            </a:r>
            <a:r>
              <a:rPr sz="2800" dirty="0">
                <a:latin typeface="Arial"/>
                <a:cs typeface="Arial"/>
              </a:rPr>
              <a:t>lê notas </a:t>
            </a:r>
            <a:r>
              <a:rPr sz="2800" spc="-5" dirty="0">
                <a:latin typeface="Arial"/>
                <a:cs typeface="Arial"/>
              </a:rPr>
              <a:t>de 4 alunos, calcula sua média  e imprime o número de notas acima da</a:t>
            </a:r>
            <a:r>
              <a:rPr sz="2800" spc="9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média.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225" y="1154175"/>
            <a:ext cx="6091555" cy="5046980"/>
          </a:xfrm>
          <a:custGeom>
            <a:avLst/>
            <a:gdLst/>
            <a:ahLst/>
            <a:cxnLst/>
            <a:rect l="l" t="t" r="r" b="b"/>
            <a:pathLst>
              <a:path w="6091555" h="5046980">
                <a:moveTo>
                  <a:pt x="0" y="5046599"/>
                </a:moveTo>
                <a:lnTo>
                  <a:pt x="6091301" y="5046599"/>
                </a:lnTo>
                <a:lnTo>
                  <a:pt x="6091301" y="0"/>
                </a:lnTo>
                <a:lnTo>
                  <a:pt x="0" y="0"/>
                </a:lnTo>
                <a:lnTo>
                  <a:pt x="0" y="50465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87314" y="1232553"/>
            <a:ext cx="107314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8593" y="1616709"/>
            <a:ext cx="236537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latin typeface="Courier New"/>
                <a:cs typeface="Courier New"/>
              </a:rPr>
              <a:t>indice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400" spc="-5" dirty="0">
                <a:latin typeface="Courier New"/>
                <a:cs typeface="Courier New"/>
              </a:rPr>
              <a:t>maior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vet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888" y="2043811"/>
            <a:ext cx="32181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6100" algn="l"/>
              </a:tabLst>
            </a:pPr>
            <a:r>
              <a:rPr sz="1400" dirty="0">
                <a:latin typeface="Courier New"/>
                <a:cs typeface="Courier New"/>
              </a:rPr>
              <a:t>5	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for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400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400" spc="-5" dirty="0">
                <a:latin typeface="Courier New"/>
                <a:cs typeface="Courier New"/>
              </a:rPr>
              <a:t>tam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4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i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++)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888" y="2257170"/>
            <a:ext cx="6661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6100" algn="l"/>
              </a:tabLst>
            </a:pPr>
            <a:r>
              <a:rPr sz="1400" dirty="0">
                <a:latin typeface="Courier New"/>
                <a:cs typeface="Courier New"/>
              </a:rPr>
              <a:t>6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3850" y="2479675"/>
            <a:ext cx="5232400" cy="22860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30"/>
              </a:spcBef>
              <a:tabLst>
                <a:tab pos="788670" algn="l"/>
              </a:tabLst>
            </a:pPr>
            <a:r>
              <a:rPr sz="1400" dirty="0">
                <a:latin typeface="Courier New"/>
                <a:cs typeface="Courier New"/>
              </a:rPr>
              <a:t>7	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if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vet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14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maior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0429" y="2683891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3811" y="2897251"/>
            <a:ext cx="162179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ourier New"/>
                <a:cs typeface="Courier New"/>
              </a:rPr>
              <a:t>maior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10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vet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indice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0429" y="3324225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4888" y="2683891"/>
            <a:ext cx="204851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8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9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10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11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12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13	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return</a:t>
            </a:r>
            <a:r>
              <a:rPr sz="1400" b="1" spc="-10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indice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4888" y="3964304"/>
            <a:ext cx="4527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14</a:t>
            </a:r>
            <a:r>
              <a:rPr sz="1400" spc="-8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15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4888" y="4390719"/>
            <a:ext cx="364490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16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400" spc="-5" dirty="0">
                <a:latin typeface="Courier New"/>
                <a:cs typeface="Courier New"/>
              </a:rPr>
              <a:t>Main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string[]</a:t>
            </a:r>
            <a:r>
              <a:rPr sz="1400" b="1" spc="-9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args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17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4888" y="4818126"/>
            <a:ext cx="5768975" cy="1311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18	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400" spc="-5" dirty="0">
                <a:latin typeface="Courier New"/>
                <a:cs typeface="Courier New"/>
              </a:rPr>
              <a:t>vetor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3.0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4.3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5.6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460625" algn="l"/>
              </a:tabLst>
            </a:pPr>
            <a:r>
              <a:rPr sz="1400" spc="-5" dirty="0">
                <a:latin typeface="Courier New"/>
                <a:cs typeface="Courier New"/>
              </a:rPr>
              <a:t>19	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2.8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7.9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3.4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};</a:t>
            </a:r>
            <a:endParaRPr sz="1400">
              <a:latin typeface="Courier New"/>
              <a:cs typeface="Courier New"/>
            </a:endParaRPr>
          </a:p>
          <a:p>
            <a:pPr marL="546100" indent="-534035">
              <a:lnSpc>
                <a:spcPct val="100000"/>
              </a:lnSpc>
              <a:buClr>
                <a:srgbClr val="000000"/>
              </a:buClr>
              <a:buFont typeface="Courier New"/>
              <a:buAutoNum type="arabicPlain" startAt="20"/>
              <a:tabLst>
                <a:tab pos="546100" algn="l"/>
                <a:tab pos="546735" algn="l"/>
              </a:tabLst>
            </a:pP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pos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546100" indent="-534035">
              <a:lnSpc>
                <a:spcPct val="100000"/>
              </a:lnSpc>
              <a:buAutoNum type="arabicPlain" startAt="20"/>
              <a:tabLst>
                <a:tab pos="546100" algn="l"/>
                <a:tab pos="546735" algn="l"/>
              </a:tabLst>
            </a:pPr>
            <a:r>
              <a:rPr sz="1400" spc="-5" dirty="0">
                <a:latin typeface="Courier New"/>
                <a:cs typeface="Courier New"/>
              </a:rPr>
              <a:t>pos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encontraMaior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400" spc="-5" dirty="0">
                <a:latin typeface="Courier New"/>
                <a:cs typeface="Courier New"/>
              </a:rPr>
              <a:t>vetor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6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546735" indent="-534670">
              <a:lnSpc>
                <a:spcPct val="100000"/>
              </a:lnSpc>
              <a:buAutoNum type="arabicPlain" startAt="20"/>
              <a:tabLst>
                <a:tab pos="546100" algn="l"/>
                <a:tab pos="547370" algn="l"/>
              </a:tabLst>
            </a:pPr>
            <a:r>
              <a:rPr sz="1400" spc="-10" dirty="0">
                <a:latin typeface="Courier New"/>
                <a:cs typeface="Courier New"/>
              </a:rPr>
              <a:t>Console.Write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"Maior valor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na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posicao {0}"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pos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400" spc="-5" dirty="0">
                <a:latin typeface="Courier New"/>
                <a:cs typeface="Courier New"/>
              </a:rPr>
              <a:t>23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1: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pSp>
        <p:nvGrpSpPr>
          <p:cNvPr id="16" name="object 16"/>
          <p:cNvGrpSpPr/>
          <p:nvPr/>
        </p:nvGrpSpPr>
        <p:grpSpPr>
          <a:xfrm>
            <a:off x="5632450" y="1041463"/>
            <a:ext cx="3422650" cy="3659504"/>
            <a:chOff x="5632450" y="1041463"/>
            <a:chExt cx="3422650" cy="3659504"/>
          </a:xfrm>
        </p:grpSpPr>
        <p:sp>
          <p:nvSpPr>
            <p:cNvPr id="17" name="object 17"/>
            <p:cNvSpPr/>
            <p:nvPr/>
          </p:nvSpPr>
          <p:spPr>
            <a:xfrm>
              <a:off x="5651500" y="4340440"/>
              <a:ext cx="3385185" cy="347980"/>
            </a:xfrm>
            <a:custGeom>
              <a:avLst/>
              <a:gdLst/>
              <a:ahLst/>
              <a:cxnLst/>
              <a:rect l="l" t="t" r="r" b="b"/>
              <a:pathLst>
                <a:path w="3385184" h="347979">
                  <a:moveTo>
                    <a:pt x="1933968" y="0"/>
                  </a:moveTo>
                  <a:lnTo>
                    <a:pt x="1933968" y="0"/>
                  </a:lnTo>
                  <a:lnTo>
                    <a:pt x="0" y="0"/>
                  </a:lnTo>
                  <a:lnTo>
                    <a:pt x="0" y="347383"/>
                  </a:lnTo>
                  <a:lnTo>
                    <a:pt x="1933968" y="347383"/>
                  </a:lnTo>
                  <a:lnTo>
                    <a:pt x="1933968" y="0"/>
                  </a:lnTo>
                  <a:close/>
                </a:path>
                <a:path w="3385184" h="347979">
                  <a:moveTo>
                    <a:pt x="3384562" y="0"/>
                  </a:moveTo>
                  <a:lnTo>
                    <a:pt x="3384562" y="0"/>
                  </a:lnTo>
                  <a:lnTo>
                    <a:pt x="1934083" y="0"/>
                  </a:lnTo>
                  <a:lnTo>
                    <a:pt x="1934083" y="347383"/>
                  </a:lnTo>
                  <a:lnTo>
                    <a:pt x="3384562" y="347383"/>
                  </a:lnTo>
                  <a:lnTo>
                    <a:pt x="3384562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34988" y="3998849"/>
              <a:ext cx="2418080" cy="695325"/>
            </a:xfrm>
            <a:custGeom>
              <a:avLst/>
              <a:gdLst/>
              <a:ahLst/>
              <a:cxnLst/>
              <a:rect l="l" t="t" r="r" b="b"/>
              <a:pathLst>
                <a:path w="2418079" h="695325">
                  <a:moveTo>
                    <a:pt x="0" y="0"/>
                  </a:moveTo>
                  <a:lnTo>
                    <a:pt x="0" y="695325"/>
                  </a:lnTo>
                </a:path>
                <a:path w="2418079" h="695325">
                  <a:moveTo>
                    <a:pt x="483488" y="0"/>
                  </a:moveTo>
                  <a:lnTo>
                    <a:pt x="483488" y="695325"/>
                  </a:lnTo>
                </a:path>
                <a:path w="2418079" h="695325">
                  <a:moveTo>
                    <a:pt x="966978" y="0"/>
                  </a:moveTo>
                  <a:lnTo>
                    <a:pt x="966978" y="695325"/>
                  </a:lnTo>
                </a:path>
                <a:path w="2418079" h="695325">
                  <a:moveTo>
                    <a:pt x="1450593" y="0"/>
                  </a:moveTo>
                  <a:lnTo>
                    <a:pt x="1450593" y="695325"/>
                  </a:lnTo>
                </a:path>
                <a:path w="2418079" h="695325">
                  <a:moveTo>
                    <a:pt x="1934083" y="0"/>
                  </a:moveTo>
                  <a:lnTo>
                    <a:pt x="1934083" y="695325"/>
                  </a:lnTo>
                </a:path>
                <a:path w="2418079" h="695325">
                  <a:moveTo>
                    <a:pt x="2417571" y="0"/>
                  </a:moveTo>
                  <a:lnTo>
                    <a:pt x="2417571" y="695325"/>
                  </a:lnTo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45150" y="4340479"/>
              <a:ext cx="3397250" cy="0"/>
            </a:xfrm>
            <a:custGeom>
              <a:avLst/>
              <a:gdLst/>
              <a:ahLst/>
              <a:cxnLst/>
              <a:rect l="l" t="t" r="r" b="b"/>
              <a:pathLst>
                <a:path w="3397250">
                  <a:moveTo>
                    <a:pt x="0" y="0"/>
                  </a:moveTo>
                  <a:lnTo>
                    <a:pt x="3397250" y="0"/>
                  </a:lnTo>
                </a:path>
              </a:pathLst>
            </a:custGeom>
            <a:ln w="254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45150" y="3998849"/>
              <a:ext cx="3397250" cy="695325"/>
            </a:xfrm>
            <a:custGeom>
              <a:avLst/>
              <a:gdLst/>
              <a:ahLst/>
              <a:cxnLst/>
              <a:rect l="l" t="t" r="r" b="b"/>
              <a:pathLst>
                <a:path w="3397250" h="695325">
                  <a:moveTo>
                    <a:pt x="6350" y="0"/>
                  </a:moveTo>
                  <a:lnTo>
                    <a:pt x="6350" y="695325"/>
                  </a:lnTo>
                </a:path>
                <a:path w="3397250" h="695325">
                  <a:moveTo>
                    <a:pt x="3390900" y="0"/>
                  </a:moveTo>
                  <a:lnTo>
                    <a:pt x="3390900" y="695325"/>
                  </a:lnTo>
                </a:path>
                <a:path w="3397250" h="695325">
                  <a:moveTo>
                    <a:pt x="0" y="6350"/>
                  </a:moveTo>
                  <a:lnTo>
                    <a:pt x="3397250" y="6350"/>
                  </a:lnTo>
                </a:path>
                <a:path w="3397250" h="695325">
                  <a:moveTo>
                    <a:pt x="0" y="688975"/>
                  </a:moveTo>
                  <a:lnTo>
                    <a:pt x="3397250" y="688975"/>
                  </a:lnTo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64200" y="1046225"/>
              <a:ext cx="3371850" cy="1016000"/>
            </a:xfrm>
            <a:custGeom>
              <a:avLst/>
              <a:gdLst/>
              <a:ahLst/>
              <a:cxnLst/>
              <a:rect l="l" t="t" r="r" b="b"/>
              <a:pathLst>
                <a:path w="3371850" h="1016000">
                  <a:moveTo>
                    <a:pt x="3371850" y="0"/>
                  </a:moveTo>
                  <a:lnTo>
                    <a:pt x="0" y="0"/>
                  </a:lnTo>
                  <a:lnTo>
                    <a:pt x="0" y="1016000"/>
                  </a:lnTo>
                  <a:lnTo>
                    <a:pt x="3371850" y="1016000"/>
                  </a:lnTo>
                  <a:lnTo>
                    <a:pt x="3371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64200" y="1046225"/>
              <a:ext cx="3371850" cy="1016000"/>
            </a:xfrm>
            <a:custGeom>
              <a:avLst/>
              <a:gdLst/>
              <a:ahLst/>
              <a:cxnLst/>
              <a:rect l="l" t="t" r="r" b="b"/>
              <a:pathLst>
                <a:path w="3371850" h="1016000">
                  <a:moveTo>
                    <a:pt x="0" y="1016000"/>
                  </a:moveTo>
                  <a:lnTo>
                    <a:pt x="3371850" y="1016000"/>
                  </a:lnTo>
                  <a:lnTo>
                    <a:pt x="3371850" y="0"/>
                  </a:lnTo>
                  <a:lnTo>
                    <a:pt x="0" y="0"/>
                  </a:lnTo>
                  <a:lnTo>
                    <a:pt x="0" y="1016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16788" y="1113789"/>
            <a:ext cx="6595745" cy="956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ts val="2340"/>
              </a:lnSpc>
              <a:spcBef>
                <a:spcPts val="105"/>
              </a:spcBef>
              <a:tabLst>
                <a:tab pos="370840" algn="l"/>
              </a:tabLst>
            </a:pPr>
            <a:r>
              <a:rPr sz="1400" dirty="0">
                <a:latin typeface="Courier New"/>
                <a:cs typeface="Courier New"/>
              </a:rPr>
              <a:t>1	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encontraMaior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400" spc="-10" dirty="0">
                <a:latin typeface="Courier New"/>
                <a:cs typeface="Courier New"/>
              </a:rPr>
              <a:t>vet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tam</a:t>
            </a:r>
            <a:r>
              <a:rPr sz="1400" spc="-310" dirty="0">
                <a:latin typeface="Courier New"/>
                <a:cs typeface="Courier New"/>
              </a:rPr>
              <a:t> </a:t>
            </a:r>
            <a:r>
              <a:rPr sz="3000" b="1" spc="-7" baseline="8333" dirty="0">
                <a:latin typeface="Tahoma"/>
                <a:cs typeface="Tahoma"/>
              </a:rPr>
              <a:t>Entrada:</a:t>
            </a:r>
            <a:endParaRPr sz="3000" baseline="8333">
              <a:latin typeface="Tahoma"/>
              <a:cs typeface="Tahoma"/>
            </a:endParaRPr>
          </a:p>
          <a:p>
            <a:pPr marL="50800">
              <a:lnSpc>
                <a:spcPts val="1620"/>
              </a:lnSpc>
              <a:tabLst>
                <a:tab pos="370840" algn="l"/>
              </a:tabLst>
            </a:pPr>
            <a:r>
              <a:rPr sz="1400" dirty="0">
                <a:latin typeface="Courier New"/>
                <a:cs typeface="Courier New"/>
              </a:rPr>
              <a:t>2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3</a:t>
            </a:r>
            <a:endParaRPr sz="14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67729" y="1382725"/>
            <a:ext cx="24974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vetor de tamanho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646737" y="2200338"/>
            <a:ext cx="3394075" cy="1640205"/>
            <a:chOff x="5646737" y="2200338"/>
            <a:chExt cx="3394075" cy="1640205"/>
          </a:xfrm>
        </p:grpSpPr>
        <p:sp>
          <p:nvSpPr>
            <p:cNvPr id="26" name="object 26"/>
            <p:cNvSpPr/>
            <p:nvPr/>
          </p:nvSpPr>
          <p:spPr>
            <a:xfrm>
              <a:off x="5651500" y="2205101"/>
              <a:ext cx="3384550" cy="1630680"/>
            </a:xfrm>
            <a:custGeom>
              <a:avLst/>
              <a:gdLst/>
              <a:ahLst/>
              <a:cxnLst/>
              <a:rect l="l" t="t" r="r" b="b"/>
              <a:pathLst>
                <a:path w="3384550" h="1630679">
                  <a:moveTo>
                    <a:pt x="3384550" y="0"/>
                  </a:moveTo>
                  <a:lnTo>
                    <a:pt x="0" y="0"/>
                  </a:lnTo>
                  <a:lnTo>
                    <a:pt x="0" y="1630299"/>
                  </a:lnTo>
                  <a:lnTo>
                    <a:pt x="3384550" y="1630299"/>
                  </a:lnTo>
                  <a:lnTo>
                    <a:pt x="3384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51500" y="2205101"/>
              <a:ext cx="3384550" cy="1630680"/>
            </a:xfrm>
            <a:custGeom>
              <a:avLst/>
              <a:gdLst/>
              <a:ahLst/>
              <a:cxnLst/>
              <a:rect l="l" t="t" r="r" b="b"/>
              <a:pathLst>
                <a:path w="3384550" h="1630679">
                  <a:moveTo>
                    <a:pt x="0" y="1630299"/>
                  </a:moveTo>
                  <a:lnTo>
                    <a:pt x="3384550" y="1630299"/>
                  </a:lnTo>
                  <a:lnTo>
                    <a:pt x="3384550" y="0"/>
                  </a:lnTo>
                  <a:lnTo>
                    <a:pt x="0" y="0"/>
                  </a:lnTo>
                  <a:lnTo>
                    <a:pt x="0" y="16302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731255" y="2236977"/>
            <a:ext cx="3183890" cy="2394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ahoma"/>
                <a:cs typeface="Tahoma"/>
              </a:rPr>
              <a:t>Variáveis da</a:t>
            </a:r>
            <a:r>
              <a:rPr sz="2000" b="1" spc="-7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Sub-Rotina:</a:t>
            </a:r>
            <a:endParaRPr sz="2000">
              <a:latin typeface="Tahoma"/>
              <a:cs typeface="Tahoma"/>
            </a:endParaRPr>
          </a:p>
          <a:p>
            <a:pPr marR="2010410" algn="r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tam 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  <a:p>
            <a:pPr marR="1986914" algn="r">
              <a:lnSpc>
                <a:spcPct val="100000"/>
              </a:lnSpc>
              <a:tabLst>
                <a:tab pos="216535" algn="l"/>
              </a:tabLst>
            </a:pPr>
            <a:r>
              <a:rPr sz="2000" dirty="0">
                <a:latin typeface="Tahoma"/>
                <a:cs typeface="Tahoma"/>
              </a:rPr>
              <a:t>i	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  <a:p>
            <a:pPr marR="1951989" algn="r">
              <a:lnSpc>
                <a:spcPct val="100000"/>
              </a:lnSpc>
              <a:tabLst>
                <a:tab pos="807085" algn="l"/>
              </a:tabLst>
            </a:pPr>
            <a:r>
              <a:rPr sz="2000" dirty="0">
                <a:latin typeface="Tahoma"/>
                <a:cs typeface="Tahoma"/>
              </a:rPr>
              <a:t>indice	=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806450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maior	=</a:t>
            </a:r>
            <a:r>
              <a:rPr sz="20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5.6</a:t>
            </a:r>
            <a:endParaRPr sz="2000">
              <a:latin typeface="Tahoma"/>
              <a:cs typeface="Tahoma"/>
            </a:endParaRPr>
          </a:p>
          <a:p>
            <a:pPr marR="59055" algn="r">
              <a:lnSpc>
                <a:spcPct val="100000"/>
              </a:lnSpc>
              <a:spcBef>
                <a:spcPts val="2085"/>
              </a:spcBef>
              <a:tabLst>
                <a:tab pos="455930" algn="l"/>
                <a:tab pos="939165" algn="l"/>
                <a:tab pos="1423035" algn="l"/>
                <a:tab pos="1906905" algn="l"/>
                <a:tab pos="2390140" algn="l"/>
                <a:tab pos="2874010" algn="l"/>
              </a:tabLst>
            </a:pPr>
            <a:r>
              <a:rPr sz="1600" spc="-5" dirty="0">
                <a:latin typeface="Calibri"/>
                <a:cs typeface="Calibri"/>
              </a:rPr>
              <a:t>i	0	1	2	3	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4	</a:t>
            </a:r>
            <a:r>
              <a:rPr sz="1600" spc="-5" dirty="0"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  <a:tabLst>
                <a:tab pos="483234" algn="l"/>
                <a:tab pos="966469" algn="l"/>
                <a:tab pos="1450340" algn="l"/>
                <a:tab pos="1933575" algn="l"/>
                <a:tab pos="2417445" algn="l"/>
                <a:tab pos="2901315" algn="l"/>
              </a:tabLst>
            </a:pPr>
            <a:r>
              <a:rPr sz="1600" spc="-20" dirty="0">
                <a:latin typeface="Calibri"/>
                <a:cs typeface="Calibri"/>
              </a:rPr>
              <a:t>ve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3</a:t>
            </a:r>
            <a:r>
              <a:rPr sz="1600" spc="-5" dirty="0">
                <a:latin typeface="Calibri"/>
                <a:cs typeface="Calibri"/>
              </a:rPr>
              <a:t>.0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4</a:t>
            </a:r>
            <a:r>
              <a:rPr sz="1600" spc="-5" dirty="0">
                <a:latin typeface="Calibri"/>
                <a:cs typeface="Calibri"/>
              </a:rPr>
              <a:t>.3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5</a:t>
            </a:r>
            <a:r>
              <a:rPr sz="1600" spc="-5" dirty="0">
                <a:latin typeface="Calibri"/>
                <a:cs typeface="Calibri"/>
              </a:rPr>
              <a:t>.6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2</a:t>
            </a:r>
            <a:r>
              <a:rPr sz="1600" spc="-5" dirty="0">
                <a:latin typeface="Calibri"/>
                <a:cs typeface="Calibri"/>
              </a:rPr>
              <a:t>.8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.9</a:t>
            </a: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3</a:t>
            </a:r>
            <a:r>
              <a:rPr sz="1600" spc="-5" dirty="0">
                <a:latin typeface="Calibri"/>
                <a:cs typeface="Calibri"/>
              </a:rPr>
              <a:t>.4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225" y="1154175"/>
            <a:ext cx="6091555" cy="5046980"/>
          </a:xfrm>
          <a:custGeom>
            <a:avLst/>
            <a:gdLst/>
            <a:ahLst/>
            <a:cxnLst/>
            <a:rect l="l" t="t" r="r" b="b"/>
            <a:pathLst>
              <a:path w="6091555" h="5046980">
                <a:moveTo>
                  <a:pt x="0" y="5046599"/>
                </a:moveTo>
                <a:lnTo>
                  <a:pt x="6091301" y="5046599"/>
                </a:lnTo>
                <a:lnTo>
                  <a:pt x="6091301" y="0"/>
                </a:lnTo>
                <a:lnTo>
                  <a:pt x="0" y="0"/>
                </a:lnTo>
                <a:lnTo>
                  <a:pt x="0" y="50465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87314" y="1232553"/>
            <a:ext cx="107314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8593" y="1616709"/>
            <a:ext cx="236537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latin typeface="Courier New"/>
                <a:cs typeface="Courier New"/>
              </a:rPr>
              <a:t>indice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400" spc="-5" dirty="0">
                <a:latin typeface="Courier New"/>
                <a:cs typeface="Courier New"/>
              </a:rPr>
              <a:t>maior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vet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888" y="2043811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5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8593" y="2043811"/>
            <a:ext cx="268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for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400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400" spc="-5" dirty="0">
                <a:latin typeface="Courier New"/>
                <a:cs typeface="Courier New"/>
              </a:rPr>
              <a:t>tam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4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i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++)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8593" y="2257170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4888" y="2257170"/>
            <a:ext cx="13271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6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7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8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0429" y="2470531"/>
            <a:ext cx="2047239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if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vet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1400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maior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7588" y="2897251"/>
            <a:ext cx="227329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9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26511" y="2897251"/>
            <a:ext cx="160909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ourier New"/>
                <a:cs typeface="Courier New"/>
              </a:rPr>
              <a:t>maior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10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vet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indice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0429" y="3324225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4888" y="3324225"/>
            <a:ext cx="2048510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ourier New"/>
                <a:cs typeface="Courier New"/>
              </a:rPr>
              <a:t>11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12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13	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return</a:t>
            </a:r>
            <a:r>
              <a:rPr sz="1400" b="1" spc="-10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indice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4888" y="3964304"/>
            <a:ext cx="4527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14</a:t>
            </a:r>
            <a:r>
              <a:rPr sz="1400" spc="-8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15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4888" y="4390719"/>
            <a:ext cx="364490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16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400" spc="-5" dirty="0">
                <a:latin typeface="Courier New"/>
                <a:cs typeface="Courier New"/>
              </a:rPr>
              <a:t>Main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string[]</a:t>
            </a:r>
            <a:r>
              <a:rPr sz="1400" b="1" spc="-9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args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17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4888" y="4818126"/>
            <a:ext cx="5768975" cy="1311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18	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400" spc="-5" dirty="0">
                <a:latin typeface="Courier New"/>
                <a:cs typeface="Courier New"/>
              </a:rPr>
              <a:t>vetor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3.0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4.3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5.6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460625" algn="l"/>
              </a:tabLst>
            </a:pPr>
            <a:r>
              <a:rPr sz="1400" spc="-5" dirty="0">
                <a:latin typeface="Courier New"/>
                <a:cs typeface="Courier New"/>
              </a:rPr>
              <a:t>19	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2.8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7.9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3.4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};</a:t>
            </a:r>
            <a:endParaRPr sz="1400">
              <a:latin typeface="Courier New"/>
              <a:cs typeface="Courier New"/>
            </a:endParaRPr>
          </a:p>
          <a:p>
            <a:pPr marL="546100" indent="-534035">
              <a:lnSpc>
                <a:spcPct val="100000"/>
              </a:lnSpc>
              <a:buClr>
                <a:srgbClr val="000000"/>
              </a:buClr>
              <a:buFont typeface="Courier New"/>
              <a:buAutoNum type="arabicPlain" startAt="20"/>
              <a:tabLst>
                <a:tab pos="546100" algn="l"/>
                <a:tab pos="546735" algn="l"/>
              </a:tabLst>
            </a:pP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pos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546100" indent="-534035">
              <a:lnSpc>
                <a:spcPct val="100000"/>
              </a:lnSpc>
              <a:buAutoNum type="arabicPlain" startAt="20"/>
              <a:tabLst>
                <a:tab pos="546100" algn="l"/>
                <a:tab pos="546735" algn="l"/>
              </a:tabLst>
            </a:pPr>
            <a:r>
              <a:rPr sz="1400" spc="-5" dirty="0">
                <a:latin typeface="Courier New"/>
                <a:cs typeface="Courier New"/>
              </a:rPr>
              <a:t>pos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encontraMaior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400" spc="-5" dirty="0">
                <a:latin typeface="Courier New"/>
                <a:cs typeface="Courier New"/>
              </a:rPr>
              <a:t>vetor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6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546735" indent="-534670">
              <a:lnSpc>
                <a:spcPct val="100000"/>
              </a:lnSpc>
              <a:buAutoNum type="arabicPlain" startAt="20"/>
              <a:tabLst>
                <a:tab pos="546100" algn="l"/>
                <a:tab pos="547370" algn="l"/>
              </a:tabLst>
            </a:pPr>
            <a:r>
              <a:rPr sz="1400" spc="-10" dirty="0">
                <a:latin typeface="Courier New"/>
                <a:cs typeface="Courier New"/>
              </a:rPr>
              <a:t>Console.Write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"Maior valor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na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posicao {0}"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pos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400" spc="-5" dirty="0">
                <a:latin typeface="Courier New"/>
                <a:cs typeface="Courier New"/>
              </a:rPr>
              <a:t>23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1: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pSp>
        <p:nvGrpSpPr>
          <p:cNvPr id="18" name="object 18"/>
          <p:cNvGrpSpPr/>
          <p:nvPr/>
        </p:nvGrpSpPr>
        <p:grpSpPr>
          <a:xfrm>
            <a:off x="5632450" y="1041463"/>
            <a:ext cx="3422650" cy="3659504"/>
            <a:chOff x="5632450" y="1041463"/>
            <a:chExt cx="3422650" cy="3659504"/>
          </a:xfrm>
        </p:grpSpPr>
        <p:sp>
          <p:nvSpPr>
            <p:cNvPr id="19" name="object 19"/>
            <p:cNvSpPr/>
            <p:nvPr/>
          </p:nvSpPr>
          <p:spPr>
            <a:xfrm>
              <a:off x="5651500" y="4340440"/>
              <a:ext cx="3385185" cy="347980"/>
            </a:xfrm>
            <a:custGeom>
              <a:avLst/>
              <a:gdLst/>
              <a:ahLst/>
              <a:cxnLst/>
              <a:rect l="l" t="t" r="r" b="b"/>
              <a:pathLst>
                <a:path w="3385184" h="347979">
                  <a:moveTo>
                    <a:pt x="1933968" y="0"/>
                  </a:moveTo>
                  <a:lnTo>
                    <a:pt x="1933968" y="0"/>
                  </a:lnTo>
                  <a:lnTo>
                    <a:pt x="0" y="0"/>
                  </a:lnTo>
                  <a:lnTo>
                    <a:pt x="0" y="347383"/>
                  </a:lnTo>
                  <a:lnTo>
                    <a:pt x="1933968" y="347383"/>
                  </a:lnTo>
                  <a:lnTo>
                    <a:pt x="1933968" y="0"/>
                  </a:lnTo>
                  <a:close/>
                </a:path>
                <a:path w="3385184" h="347979">
                  <a:moveTo>
                    <a:pt x="3384562" y="0"/>
                  </a:moveTo>
                  <a:lnTo>
                    <a:pt x="3384562" y="0"/>
                  </a:lnTo>
                  <a:lnTo>
                    <a:pt x="1934083" y="0"/>
                  </a:lnTo>
                  <a:lnTo>
                    <a:pt x="1934083" y="347383"/>
                  </a:lnTo>
                  <a:lnTo>
                    <a:pt x="3384562" y="347383"/>
                  </a:lnTo>
                  <a:lnTo>
                    <a:pt x="3384562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34988" y="3998849"/>
              <a:ext cx="2418080" cy="695325"/>
            </a:xfrm>
            <a:custGeom>
              <a:avLst/>
              <a:gdLst/>
              <a:ahLst/>
              <a:cxnLst/>
              <a:rect l="l" t="t" r="r" b="b"/>
              <a:pathLst>
                <a:path w="2418079" h="695325">
                  <a:moveTo>
                    <a:pt x="0" y="0"/>
                  </a:moveTo>
                  <a:lnTo>
                    <a:pt x="0" y="695325"/>
                  </a:lnTo>
                </a:path>
                <a:path w="2418079" h="695325">
                  <a:moveTo>
                    <a:pt x="483488" y="0"/>
                  </a:moveTo>
                  <a:lnTo>
                    <a:pt x="483488" y="695325"/>
                  </a:lnTo>
                </a:path>
                <a:path w="2418079" h="695325">
                  <a:moveTo>
                    <a:pt x="966978" y="0"/>
                  </a:moveTo>
                  <a:lnTo>
                    <a:pt x="966978" y="695325"/>
                  </a:lnTo>
                </a:path>
                <a:path w="2418079" h="695325">
                  <a:moveTo>
                    <a:pt x="1450593" y="0"/>
                  </a:moveTo>
                  <a:lnTo>
                    <a:pt x="1450593" y="695325"/>
                  </a:lnTo>
                </a:path>
                <a:path w="2418079" h="695325">
                  <a:moveTo>
                    <a:pt x="1934083" y="0"/>
                  </a:moveTo>
                  <a:lnTo>
                    <a:pt x="1934083" y="695325"/>
                  </a:lnTo>
                </a:path>
                <a:path w="2418079" h="695325">
                  <a:moveTo>
                    <a:pt x="2417571" y="0"/>
                  </a:moveTo>
                  <a:lnTo>
                    <a:pt x="2417571" y="695325"/>
                  </a:lnTo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45150" y="4340479"/>
              <a:ext cx="3397250" cy="0"/>
            </a:xfrm>
            <a:custGeom>
              <a:avLst/>
              <a:gdLst/>
              <a:ahLst/>
              <a:cxnLst/>
              <a:rect l="l" t="t" r="r" b="b"/>
              <a:pathLst>
                <a:path w="3397250">
                  <a:moveTo>
                    <a:pt x="0" y="0"/>
                  </a:moveTo>
                  <a:lnTo>
                    <a:pt x="3397250" y="0"/>
                  </a:lnTo>
                </a:path>
              </a:pathLst>
            </a:custGeom>
            <a:ln w="254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5150" y="3998849"/>
              <a:ext cx="3397250" cy="695325"/>
            </a:xfrm>
            <a:custGeom>
              <a:avLst/>
              <a:gdLst/>
              <a:ahLst/>
              <a:cxnLst/>
              <a:rect l="l" t="t" r="r" b="b"/>
              <a:pathLst>
                <a:path w="3397250" h="695325">
                  <a:moveTo>
                    <a:pt x="6350" y="0"/>
                  </a:moveTo>
                  <a:lnTo>
                    <a:pt x="6350" y="695325"/>
                  </a:lnTo>
                </a:path>
                <a:path w="3397250" h="695325">
                  <a:moveTo>
                    <a:pt x="3390900" y="0"/>
                  </a:moveTo>
                  <a:lnTo>
                    <a:pt x="3390900" y="695325"/>
                  </a:lnTo>
                </a:path>
                <a:path w="3397250" h="695325">
                  <a:moveTo>
                    <a:pt x="0" y="6350"/>
                  </a:moveTo>
                  <a:lnTo>
                    <a:pt x="3397250" y="6350"/>
                  </a:lnTo>
                </a:path>
                <a:path w="3397250" h="695325">
                  <a:moveTo>
                    <a:pt x="0" y="688975"/>
                  </a:moveTo>
                  <a:lnTo>
                    <a:pt x="3397250" y="688975"/>
                  </a:lnTo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64200" y="1046225"/>
              <a:ext cx="3371850" cy="1016000"/>
            </a:xfrm>
            <a:custGeom>
              <a:avLst/>
              <a:gdLst/>
              <a:ahLst/>
              <a:cxnLst/>
              <a:rect l="l" t="t" r="r" b="b"/>
              <a:pathLst>
                <a:path w="3371850" h="1016000">
                  <a:moveTo>
                    <a:pt x="3371850" y="0"/>
                  </a:moveTo>
                  <a:lnTo>
                    <a:pt x="0" y="0"/>
                  </a:lnTo>
                  <a:lnTo>
                    <a:pt x="0" y="1016000"/>
                  </a:lnTo>
                  <a:lnTo>
                    <a:pt x="3371850" y="1016000"/>
                  </a:lnTo>
                  <a:lnTo>
                    <a:pt x="3371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64200" y="1046225"/>
              <a:ext cx="3371850" cy="1016000"/>
            </a:xfrm>
            <a:custGeom>
              <a:avLst/>
              <a:gdLst/>
              <a:ahLst/>
              <a:cxnLst/>
              <a:rect l="l" t="t" r="r" b="b"/>
              <a:pathLst>
                <a:path w="3371850" h="1016000">
                  <a:moveTo>
                    <a:pt x="0" y="1016000"/>
                  </a:moveTo>
                  <a:lnTo>
                    <a:pt x="3371850" y="1016000"/>
                  </a:lnTo>
                  <a:lnTo>
                    <a:pt x="3371850" y="0"/>
                  </a:lnTo>
                  <a:lnTo>
                    <a:pt x="0" y="0"/>
                  </a:lnTo>
                  <a:lnTo>
                    <a:pt x="0" y="1016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16788" y="1113789"/>
            <a:ext cx="6595745" cy="956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ts val="2340"/>
              </a:lnSpc>
              <a:spcBef>
                <a:spcPts val="105"/>
              </a:spcBef>
              <a:tabLst>
                <a:tab pos="370840" algn="l"/>
              </a:tabLst>
            </a:pPr>
            <a:r>
              <a:rPr sz="1400" dirty="0">
                <a:latin typeface="Courier New"/>
                <a:cs typeface="Courier New"/>
              </a:rPr>
              <a:t>1	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encontraMaior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400" spc="-10" dirty="0">
                <a:latin typeface="Courier New"/>
                <a:cs typeface="Courier New"/>
              </a:rPr>
              <a:t>vet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tam</a:t>
            </a:r>
            <a:r>
              <a:rPr sz="1400" spc="-310" dirty="0">
                <a:latin typeface="Courier New"/>
                <a:cs typeface="Courier New"/>
              </a:rPr>
              <a:t> </a:t>
            </a:r>
            <a:r>
              <a:rPr sz="3000" b="1" spc="-7" baseline="8333" dirty="0">
                <a:latin typeface="Tahoma"/>
                <a:cs typeface="Tahoma"/>
              </a:rPr>
              <a:t>Entrada:</a:t>
            </a:r>
            <a:endParaRPr sz="3000" baseline="8333">
              <a:latin typeface="Tahoma"/>
              <a:cs typeface="Tahoma"/>
            </a:endParaRPr>
          </a:p>
          <a:p>
            <a:pPr marL="50800">
              <a:lnSpc>
                <a:spcPts val="1620"/>
              </a:lnSpc>
              <a:tabLst>
                <a:tab pos="370840" algn="l"/>
              </a:tabLst>
            </a:pPr>
            <a:r>
              <a:rPr sz="1400" dirty="0">
                <a:latin typeface="Courier New"/>
                <a:cs typeface="Courier New"/>
              </a:rPr>
              <a:t>2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3</a:t>
            </a:r>
            <a:endParaRPr sz="14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67729" y="1382725"/>
            <a:ext cx="24974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vetor de tamanho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646737" y="2200338"/>
            <a:ext cx="3394075" cy="1640205"/>
            <a:chOff x="5646737" y="2200338"/>
            <a:chExt cx="3394075" cy="1640205"/>
          </a:xfrm>
        </p:grpSpPr>
        <p:sp>
          <p:nvSpPr>
            <p:cNvPr id="28" name="object 28"/>
            <p:cNvSpPr/>
            <p:nvPr/>
          </p:nvSpPr>
          <p:spPr>
            <a:xfrm>
              <a:off x="5651500" y="2205101"/>
              <a:ext cx="3384550" cy="1630680"/>
            </a:xfrm>
            <a:custGeom>
              <a:avLst/>
              <a:gdLst/>
              <a:ahLst/>
              <a:cxnLst/>
              <a:rect l="l" t="t" r="r" b="b"/>
              <a:pathLst>
                <a:path w="3384550" h="1630679">
                  <a:moveTo>
                    <a:pt x="3384550" y="0"/>
                  </a:moveTo>
                  <a:lnTo>
                    <a:pt x="0" y="0"/>
                  </a:lnTo>
                  <a:lnTo>
                    <a:pt x="0" y="1630299"/>
                  </a:lnTo>
                  <a:lnTo>
                    <a:pt x="3384550" y="1630299"/>
                  </a:lnTo>
                  <a:lnTo>
                    <a:pt x="3384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51500" y="2205101"/>
              <a:ext cx="3384550" cy="1630680"/>
            </a:xfrm>
            <a:custGeom>
              <a:avLst/>
              <a:gdLst/>
              <a:ahLst/>
              <a:cxnLst/>
              <a:rect l="l" t="t" r="r" b="b"/>
              <a:pathLst>
                <a:path w="3384550" h="1630679">
                  <a:moveTo>
                    <a:pt x="0" y="1630299"/>
                  </a:moveTo>
                  <a:lnTo>
                    <a:pt x="3384550" y="1630299"/>
                  </a:lnTo>
                  <a:lnTo>
                    <a:pt x="3384550" y="0"/>
                  </a:lnTo>
                  <a:lnTo>
                    <a:pt x="0" y="0"/>
                  </a:lnTo>
                  <a:lnTo>
                    <a:pt x="0" y="16302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731255" y="2236977"/>
            <a:ext cx="3183890" cy="2394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ahoma"/>
                <a:cs typeface="Tahoma"/>
              </a:rPr>
              <a:t>Variáveis da</a:t>
            </a:r>
            <a:r>
              <a:rPr sz="2000" b="1" spc="-7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Sub-Rotina:</a:t>
            </a:r>
            <a:endParaRPr sz="2000">
              <a:latin typeface="Tahoma"/>
              <a:cs typeface="Tahoma"/>
            </a:endParaRPr>
          </a:p>
          <a:p>
            <a:pPr marR="2010410" algn="r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tam 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  <a:p>
            <a:pPr marR="1986914" algn="r">
              <a:lnSpc>
                <a:spcPct val="100000"/>
              </a:lnSpc>
              <a:tabLst>
                <a:tab pos="216535" algn="l"/>
              </a:tabLst>
            </a:pPr>
            <a:r>
              <a:rPr sz="2000" dirty="0">
                <a:latin typeface="Tahoma"/>
                <a:cs typeface="Tahoma"/>
              </a:rPr>
              <a:t>i	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  <a:p>
            <a:pPr marR="1951989" algn="r">
              <a:lnSpc>
                <a:spcPct val="100000"/>
              </a:lnSpc>
              <a:tabLst>
                <a:tab pos="807085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indice	=</a:t>
            </a:r>
            <a:r>
              <a:rPr sz="2000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806450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maior	=</a:t>
            </a:r>
            <a:r>
              <a:rPr sz="20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Tahoma"/>
                <a:cs typeface="Tahoma"/>
              </a:rPr>
              <a:t>7.9</a:t>
            </a:r>
            <a:endParaRPr sz="2000">
              <a:latin typeface="Tahoma"/>
              <a:cs typeface="Tahoma"/>
            </a:endParaRPr>
          </a:p>
          <a:p>
            <a:pPr marR="59055" algn="r">
              <a:lnSpc>
                <a:spcPct val="100000"/>
              </a:lnSpc>
              <a:spcBef>
                <a:spcPts val="2085"/>
              </a:spcBef>
              <a:tabLst>
                <a:tab pos="455930" algn="l"/>
                <a:tab pos="939165" algn="l"/>
                <a:tab pos="1423035" algn="l"/>
                <a:tab pos="1906905" algn="l"/>
                <a:tab pos="2390140" algn="l"/>
                <a:tab pos="2874010" algn="l"/>
              </a:tabLst>
            </a:pPr>
            <a:r>
              <a:rPr sz="1600" spc="-5" dirty="0">
                <a:latin typeface="Calibri"/>
                <a:cs typeface="Calibri"/>
              </a:rPr>
              <a:t>i	0	1	2	3	4	5</a:t>
            </a:r>
            <a:endParaRPr sz="1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  <a:tabLst>
                <a:tab pos="483234" algn="l"/>
                <a:tab pos="966469" algn="l"/>
                <a:tab pos="1450340" algn="l"/>
                <a:tab pos="1933575" algn="l"/>
                <a:tab pos="2417445" algn="l"/>
                <a:tab pos="2901315" algn="l"/>
              </a:tabLst>
            </a:pPr>
            <a:r>
              <a:rPr sz="1600" spc="-20" dirty="0">
                <a:latin typeface="Calibri"/>
                <a:cs typeface="Calibri"/>
              </a:rPr>
              <a:t>ve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3</a:t>
            </a:r>
            <a:r>
              <a:rPr sz="1600" spc="-5" dirty="0">
                <a:latin typeface="Calibri"/>
                <a:cs typeface="Calibri"/>
              </a:rPr>
              <a:t>.0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4</a:t>
            </a:r>
            <a:r>
              <a:rPr sz="1600" spc="-5" dirty="0">
                <a:latin typeface="Calibri"/>
                <a:cs typeface="Calibri"/>
              </a:rPr>
              <a:t>.3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5</a:t>
            </a:r>
            <a:r>
              <a:rPr sz="1600" spc="-5" dirty="0">
                <a:latin typeface="Calibri"/>
                <a:cs typeface="Calibri"/>
              </a:rPr>
              <a:t>.6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2</a:t>
            </a:r>
            <a:r>
              <a:rPr sz="1600" spc="-5" dirty="0">
                <a:latin typeface="Calibri"/>
                <a:cs typeface="Calibri"/>
              </a:rPr>
              <a:t>.8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7</a:t>
            </a:r>
            <a:r>
              <a:rPr sz="1600" spc="-5" dirty="0">
                <a:latin typeface="Calibri"/>
                <a:cs typeface="Calibri"/>
              </a:rPr>
              <a:t>.9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3</a:t>
            </a:r>
            <a:r>
              <a:rPr sz="1600" spc="-5" dirty="0">
                <a:latin typeface="Calibri"/>
                <a:cs typeface="Calibri"/>
              </a:rPr>
              <a:t>.4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23850" y="2924175"/>
            <a:ext cx="5232400" cy="444500"/>
          </a:xfrm>
          <a:custGeom>
            <a:avLst/>
            <a:gdLst/>
            <a:ahLst/>
            <a:cxnLst/>
            <a:rect l="l" t="t" r="r" b="b"/>
            <a:pathLst>
              <a:path w="5232400" h="444500">
                <a:moveTo>
                  <a:pt x="0" y="444500"/>
                </a:moveTo>
                <a:lnTo>
                  <a:pt x="5232400" y="444500"/>
                </a:lnTo>
                <a:lnTo>
                  <a:pt x="5232400" y="0"/>
                </a:lnTo>
                <a:lnTo>
                  <a:pt x="0" y="0"/>
                </a:lnTo>
                <a:lnTo>
                  <a:pt x="0" y="44450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225" y="1154175"/>
            <a:ext cx="6091555" cy="5046980"/>
          </a:xfrm>
          <a:custGeom>
            <a:avLst/>
            <a:gdLst/>
            <a:ahLst/>
            <a:cxnLst/>
            <a:rect l="l" t="t" r="r" b="b"/>
            <a:pathLst>
              <a:path w="6091555" h="5046980">
                <a:moveTo>
                  <a:pt x="0" y="5046599"/>
                </a:moveTo>
                <a:lnTo>
                  <a:pt x="6091301" y="5046599"/>
                </a:lnTo>
                <a:lnTo>
                  <a:pt x="6091301" y="0"/>
                </a:lnTo>
                <a:lnTo>
                  <a:pt x="0" y="0"/>
                </a:lnTo>
                <a:lnTo>
                  <a:pt x="0" y="50465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87314" y="1232553"/>
            <a:ext cx="107314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8593" y="1616709"/>
            <a:ext cx="236537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latin typeface="Courier New"/>
                <a:cs typeface="Courier New"/>
              </a:rPr>
              <a:t>indice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400" spc="-5" dirty="0">
                <a:latin typeface="Courier New"/>
                <a:cs typeface="Courier New"/>
              </a:rPr>
              <a:t>maior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vet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850" y="2060575"/>
            <a:ext cx="5232400" cy="21590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ts val="1650"/>
              </a:lnSpc>
              <a:tabLst>
                <a:tab pos="577215" algn="l"/>
              </a:tabLst>
            </a:pPr>
            <a:r>
              <a:rPr sz="1400" dirty="0">
                <a:latin typeface="Courier New"/>
                <a:cs typeface="Courier New"/>
              </a:rPr>
              <a:t>5	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for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400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400" spc="-5" dirty="0">
                <a:latin typeface="Courier New"/>
                <a:cs typeface="Courier New"/>
              </a:rPr>
              <a:t>tam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400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i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++)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8593" y="2257170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0429" y="2470531"/>
            <a:ext cx="2047239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if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vet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1400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maior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maior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vet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indice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4888" y="2257170"/>
            <a:ext cx="2048510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6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7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8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9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10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11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12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13	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return</a:t>
            </a:r>
            <a:r>
              <a:rPr sz="1400" b="1" spc="-10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indice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4888" y="3964304"/>
            <a:ext cx="4527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14</a:t>
            </a:r>
            <a:r>
              <a:rPr sz="1400" spc="-8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15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4888" y="4390719"/>
            <a:ext cx="364490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16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400" spc="-5" dirty="0">
                <a:latin typeface="Courier New"/>
                <a:cs typeface="Courier New"/>
              </a:rPr>
              <a:t>Main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string[]</a:t>
            </a:r>
            <a:r>
              <a:rPr sz="1400" b="1" spc="-9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args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17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4888" y="4818126"/>
            <a:ext cx="5768975" cy="1311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18	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400" spc="-5" dirty="0">
                <a:latin typeface="Courier New"/>
                <a:cs typeface="Courier New"/>
              </a:rPr>
              <a:t>vetor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3.0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4.3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5.6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460625" algn="l"/>
              </a:tabLst>
            </a:pPr>
            <a:r>
              <a:rPr sz="1400" spc="-5" dirty="0">
                <a:latin typeface="Courier New"/>
                <a:cs typeface="Courier New"/>
              </a:rPr>
              <a:t>19	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2.8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7.9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3.4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};</a:t>
            </a:r>
            <a:endParaRPr sz="1400">
              <a:latin typeface="Courier New"/>
              <a:cs typeface="Courier New"/>
            </a:endParaRPr>
          </a:p>
          <a:p>
            <a:pPr marL="546100" indent="-534035">
              <a:lnSpc>
                <a:spcPct val="100000"/>
              </a:lnSpc>
              <a:buClr>
                <a:srgbClr val="000000"/>
              </a:buClr>
              <a:buFont typeface="Courier New"/>
              <a:buAutoNum type="arabicPlain" startAt="20"/>
              <a:tabLst>
                <a:tab pos="546100" algn="l"/>
                <a:tab pos="546735" algn="l"/>
              </a:tabLst>
            </a:pP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pos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546100" indent="-534035">
              <a:lnSpc>
                <a:spcPct val="100000"/>
              </a:lnSpc>
              <a:buAutoNum type="arabicPlain" startAt="20"/>
              <a:tabLst>
                <a:tab pos="546100" algn="l"/>
                <a:tab pos="546735" algn="l"/>
              </a:tabLst>
            </a:pPr>
            <a:r>
              <a:rPr sz="1400" spc="-5" dirty="0">
                <a:latin typeface="Courier New"/>
                <a:cs typeface="Courier New"/>
              </a:rPr>
              <a:t>pos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encontraMaior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400" spc="-5" dirty="0">
                <a:latin typeface="Courier New"/>
                <a:cs typeface="Courier New"/>
              </a:rPr>
              <a:t>vetor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6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546735" indent="-534670">
              <a:lnSpc>
                <a:spcPct val="100000"/>
              </a:lnSpc>
              <a:buAutoNum type="arabicPlain" startAt="20"/>
              <a:tabLst>
                <a:tab pos="546100" algn="l"/>
                <a:tab pos="547370" algn="l"/>
              </a:tabLst>
            </a:pPr>
            <a:r>
              <a:rPr sz="1400" spc="-10" dirty="0">
                <a:latin typeface="Courier New"/>
                <a:cs typeface="Courier New"/>
              </a:rPr>
              <a:t>Console.Write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"Maior valor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na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posicao {0}"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pos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400" spc="-5" dirty="0">
                <a:latin typeface="Courier New"/>
                <a:cs typeface="Courier New"/>
              </a:rPr>
              <a:t>23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1: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pSp>
        <p:nvGrpSpPr>
          <p:cNvPr id="13" name="object 13"/>
          <p:cNvGrpSpPr/>
          <p:nvPr/>
        </p:nvGrpSpPr>
        <p:grpSpPr>
          <a:xfrm>
            <a:off x="5632450" y="1041463"/>
            <a:ext cx="3422650" cy="3659504"/>
            <a:chOff x="5632450" y="1041463"/>
            <a:chExt cx="3422650" cy="3659504"/>
          </a:xfrm>
        </p:grpSpPr>
        <p:sp>
          <p:nvSpPr>
            <p:cNvPr id="14" name="object 14"/>
            <p:cNvSpPr/>
            <p:nvPr/>
          </p:nvSpPr>
          <p:spPr>
            <a:xfrm>
              <a:off x="5651500" y="4340440"/>
              <a:ext cx="3385185" cy="347980"/>
            </a:xfrm>
            <a:custGeom>
              <a:avLst/>
              <a:gdLst/>
              <a:ahLst/>
              <a:cxnLst/>
              <a:rect l="l" t="t" r="r" b="b"/>
              <a:pathLst>
                <a:path w="3385184" h="347979">
                  <a:moveTo>
                    <a:pt x="1933968" y="0"/>
                  </a:moveTo>
                  <a:lnTo>
                    <a:pt x="1933968" y="0"/>
                  </a:lnTo>
                  <a:lnTo>
                    <a:pt x="0" y="0"/>
                  </a:lnTo>
                  <a:lnTo>
                    <a:pt x="0" y="347383"/>
                  </a:lnTo>
                  <a:lnTo>
                    <a:pt x="1933968" y="347383"/>
                  </a:lnTo>
                  <a:lnTo>
                    <a:pt x="1933968" y="0"/>
                  </a:lnTo>
                  <a:close/>
                </a:path>
                <a:path w="3385184" h="347979">
                  <a:moveTo>
                    <a:pt x="3384562" y="0"/>
                  </a:moveTo>
                  <a:lnTo>
                    <a:pt x="3384562" y="0"/>
                  </a:lnTo>
                  <a:lnTo>
                    <a:pt x="1934083" y="0"/>
                  </a:lnTo>
                  <a:lnTo>
                    <a:pt x="1934083" y="347383"/>
                  </a:lnTo>
                  <a:lnTo>
                    <a:pt x="3384562" y="347383"/>
                  </a:lnTo>
                  <a:lnTo>
                    <a:pt x="3384562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34988" y="3998849"/>
              <a:ext cx="2418080" cy="695325"/>
            </a:xfrm>
            <a:custGeom>
              <a:avLst/>
              <a:gdLst/>
              <a:ahLst/>
              <a:cxnLst/>
              <a:rect l="l" t="t" r="r" b="b"/>
              <a:pathLst>
                <a:path w="2418079" h="695325">
                  <a:moveTo>
                    <a:pt x="0" y="0"/>
                  </a:moveTo>
                  <a:lnTo>
                    <a:pt x="0" y="695325"/>
                  </a:lnTo>
                </a:path>
                <a:path w="2418079" h="695325">
                  <a:moveTo>
                    <a:pt x="483488" y="0"/>
                  </a:moveTo>
                  <a:lnTo>
                    <a:pt x="483488" y="695325"/>
                  </a:lnTo>
                </a:path>
                <a:path w="2418079" h="695325">
                  <a:moveTo>
                    <a:pt x="966978" y="0"/>
                  </a:moveTo>
                  <a:lnTo>
                    <a:pt x="966978" y="695325"/>
                  </a:lnTo>
                </a:path>
                <a:path w="2418079" h="695325">
                  <a:moveTo>
                    <a:pt x="1450593" y="0"/>
                  </a:moveTo>
                  <a:lnTo>
                    <a:pt x="1450593" y="695325"/>
                  </a:lnTo>
                </a:path>
                <a:path w="2418079" h="695325">
                  <a:moveTo>
                    <a:pt x="1934083" y="0"/>
                  </a:moveTo>
                  <a:lnTo>
                    <a:pt x="1934083" y="695325"/>
                  </a:lnTo>
                </a:path>
                <a:path w="2418079" h="695325">
                  <a:moveTo>
                    <a:pt x="2417571" y="0"/>
                  </a:moveTo>
                  <a:lnTo>
                    <a:pt x="2417571" y="695325"/>
                  </a:lnTo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45150" y="4340479"/>
              <a:ext cx="3397250" cy="0"/>
            </a:xfrm>
            <a:custGeom>
              <a:avLst/>
              <a:gdLst/>
              <a:ahLst/>
              <a:cxnLst/>
              <a:rect l="l" t="t" r="r" b="b"/>
              <a:pathLst>
                <a:path w="3397250">
                  <a:moveTo>
                    <a:pt x="0" y="0"/>
                  </a:moveTo>
                  <a:lnTo>
                    <a:pt x="3397250" y="0"/>
                  </a:lnTo>
                </a:path>
              </a:pathLst>
            </a:custGeom>
            <a:ln w="254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45150" y="3998849"/>
              <a:ext cx="3397250" cy="695325"/>
            </a:xfrm>
            <a:custGeom>
              <a:avLst/>
              <a:gdLst/>
              <a:ahLst/>
              <a:cxnLst/>
              <a:rect l="l" t="t" r="r" b="b"/>
              <a:pathLst>
                <a:path w="3397250" h="695325">
                  <a:moveTo>
                    <a:pt x="6350" y="0"/>
                  </a:moveTo>
                  <a:lnTo>
                    <a:pt x="6350" y="695325"/>
                  </a:lnTo>
                </a:path>
                <a:path w="3397250" h="695325">
                  <a:moveTo>
                    <a:pt x="3390900" y="0"/>
                  </a:moveTo>
                  <a:lnTo>
                    <a:pt x="3390900" y="695325"/>
                  </a:lnTo>
                </a:path>
                <a:path w="3397250" h="695325">
                  <a:moveTo>
                    <a:pt x="0" y="6350"/>
                  </a:moveTo>
                  <a:lnTo>
                    <a:pt x="3397250" y="6350"/>
                  </a:lnTo>
                </a:path>
                <a:path w="3397250" h="695325">
                  <a:moveTo>
                    <a:pt x="0" y="688975"/>
                  </a:moveTo>
                  <a:lnTo>
                    <a:pt x="3397250" y="688975"/>
                  </a:lnTo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64200" y="1046225"/>
              <a:ext cx="3371850" cy="1016000"/>
            </a:xfrm>
            <a:custGeom>
              <a:avLst/>
              <a:gdLst/>
              <a:ahLst/>
              <a:cxnLst/>
              <a:rect l="l" t="t" r="r" b="b"/>
              <a:pathLst>
                <a:path w="3371850" h="1016000">
                  <a:moveTo>
                    <a:pt x="3371850" y="0"/>
                  </a:moveTo>
                  <a:lnTo>
                    <a:pt x="0" y="0"/>
                  </a:lnTo>
                  <a:lnTo>
                    <a:pt x="0" y="1016000"/>
                  </a:lnTo>
                  <a:lnTo>
                    <a:pt x="3371850" y="1016000"/>
                  </a:lnTo>
                  <a:lnTo>
                    <a:pt x="3371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64200" y="1046225"/>
              <a:ext cx="3371850" cy="1016000"/>
            </a:xfrm>
            <a:custGeom>
              <a:avLst/>
              <a:gdLst/>
              <a:ahLst/>
              <a:cxnLst/>
              <a:rect l="l" t="t" r="r" b="b"/>
              <a:pathLst>
                <a:path w="3371850" h="1016000">
                  <a:moveTo>
                    <a:pt x="0" y="1016000"/>
                  </a:moveTo>
                  <a:lnTo>
                    <a:pt x="3371850" y="1016000"/>
                  </a:lnTo>
                  <a:lnTo>
                    <a:pt x="3371850" y="0"/>
                  </a:lnTo>
                  <a:lnTo>
                    <a:pt x="0" y="0"/>
                  </a:lnTo>
                  <a:lnTo>
                    <a:pt x="0" y="1016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16788" y="1113789"/>
            <a:ext cx="6595745" cy="956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ts val="2340"/>
              </a:lnSpc>
              <a:spcBef>
                <a:spcPts val="105"/>
              </a:spcBef>
              <a:tabLst>
                <a:tab pos="370840" algn="l"/>
              </a:tabLst>
            </a:pPr>
            <a:r>
              <a:rPr sz="1400" dirty="0">
                <a:latin typeface="Courier New"/>
                <a:cs typeface="Courier New"/>
              </a:rPr>
              <a:t>1	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encontraMaior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400" spc="-10" dirty="0">
                <a:latin typeface="Courier New"/>
                <a:cs typeface="Courier New"/>
              </a:rPr>
              <a:t>vet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tam</a:t>
            </a:r>
            <a:r>
              <a:rPr sz="1400" spc="-310" dirty="0">
                <a:latin typeface="Courier New"/>
                <a:cs typeface="Courier New"/>
              </a:rPr>
              <a:t> </a:t>
            </a:r>
            <a:r>
              <a:rPr sz="3000" b="1" spc="-7" baseline="8333" dirty="0">
                <a:latin typeface="Tahoma"/>
                <a:cs typeface="Tahoma"/>
              </a:rPr>
              <a:t>Entrada:</a:t>
            </a:r>
            <a:endParaRPr sz="3000" baseline="8333">
              <a:latin typeface="Tahoma"/>
              <a:cs typeface="Tahoma"/>
            </a:endParaRPr>
          </a:p>
          <a:p>
            <a:pPr marL="50800">
              <a:lnSpc>
                <a:spcPts val="1620"/>
              </a:lnSpc>
              <a:tabLst>
                <a:tab pos="370840" algn="l"/>
              </a:tabLst>
            </a:pPr>
            <a:r>
              <a:rPr sz="1400" dirty="0">
                <a:latin typeface="Courier New"/>
                <a:cs typeface="Courier New"/>
              </a:rPr>
              <a:t>2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3</a:t>
            </a:r>
            <a:endParaRPr sz="14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67729" y="1382725"/>
            <a:ext cx="24974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vetor de tamanho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646737" y="2200338"/>
            <a:ext cx="3394075" cy="1640205"/>
            <a:chOff x="5646737" y="2200338"/>
            <a:chExt cx="3394075" cy="1640205"/>
          </a:xfrm>
        </p:grpSpPr>
        <p:sp>
          <p:nvSpPr>
            <p:cNvPr id="23" name="object 23"/>
            <p:cNvSpPr/>
            <p:nvPr/>
          </p:nvSpPr>
          <p:spPr>
            <a:xfrm>
              <a:off x="5651500" y="2205101"/>
              <a:ext cx="3384550" cy="1630680"/>
            </a:xfrm>
            <a:custGeom>
              <a:avLst/>
              <a:gdLst/>
              <a:ahLst/>
              <a:cxnLst/>
              <a:rect l="l" t="t" r="r" b="b"/>
              <a:pathLst>
                <a:path w="3384550" h="1630679">
                  <a:moveTo>
                    <a:pt x="3384550" y="0"/>
                  </a:moveTo>
                  <a:lnTo>
                    <a:pt x="0" y="0"/>
                  </a:lnTo>
                  <a:lnTo>
                    <a:pt x="0" y="1630299"/>
                  </a:lnTo>
                  <a:lnTo>
                    <a:pt x="3384550" y="1630299"/>
                  </a:lnTo>
                  <a:lnTo>
                    <a:pt x="3384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51500" y="2205101"/>
              <a:ext cx="3384550" cy="1630680"/>
            </a:xfrm>
            <a:custGeom>
              <a:avLst/>
              <a:gdLst/>
              <a:ahLst/>
              <a:cxnLst/>
              <a:rect l="l" t="t" r="r" b="b"/>
              <a:pathLst>
                <a:path w="3384550" h="1630679">
                  <a:moveTo>
                    <a:pt x="0" y="1630299"/>
                  </a:moveTo>
                  <a:lnTo>
                    <a:pt x="3384550" y="1630299"/>
                  </a:lnTo>
                  <a:lnTo>
                    <a:pt x="3384550" y="0"/>
                  </a:lnTo>
                  <a:lnTo>
                    <a:pt x="0" y="0"/>
                  </a:lnTo>
                  <a:lnTo>
                    <a:pt x="0" y="16302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731255" y="2236977"/>
            <a:ext cx="3183890" cy="2394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ahoma"/>
                <a:cs typeface="Tahoma"/>
              </a:rPr>
              <a:t>Variáveis da</a:t>
            </a:r>
            <a:r>
              <a:rPr sz="2000" b="1" spc="-7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Sub-Rotina:</a:t>
            </a:r>
            <a:endParaRPr sz="2000">
              <a:latin typeface="Tahoma"/>
              <a:cs typeface="Tahoma"/>
            </a:endParaRPr>
          </a:p>
          <a:p>
            <a:pPr marR="2010410" algn="r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tam =</a:t>
            </a:r>
            <a:r>
              <a:rPr sz="20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  <a:p>
            <a:pPr marR="1986914" algn="r">
              <a:lnSpc>
                <a:spcPct val="100000"/>
              </a:lnSpc>
              <a:tabLst>
                <a:tab pos="216535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i	=</a:t>
            </a:r>
            <a:r>
              <a:rPr sz="20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  <a:p>
            <a:pPr marR="1951989" algn="r">
              <a:lnSpc>
                <a:spcPct val="100000"/>
              </a:lnSpc>
              <a:tabLst>
                <a:tab pos="807085" algn="l"/>
              </a:tabLst>
            </a:pPr>
            <a:r>
              <a:rPr sz="2000" dirty="0">
                <a:latin typeface="Tahoma"/>
                <a:cs typeface="Tahoma"/>
              </a:rPr>
              <a:t>indice	=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806450" algn="l"/>
              </a:tabLst>
            </a:pPr>
            <a:r>
              <a:rPr sz="2000" dirty="0">
                <a:latin typeface="Tahoma"/>
                <a:cs typeface="Tahoma"/>
              </a:rPr>
              <a:t>maior	=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7.9</a:t>
            </a:r>
            <a:endParaRPr sz="2000">
              <a:latin typeface="Tahoma"/>
              <a:cs typeface="Tahoma"/>
            </a:endParaRPr>
          </a:p>
          <a:p>
            <a:pPr marR="59055" algn="r">
              <a:lnSpc>
                <a:spcPct val="100000"/>
              </a:lnSpc>
              <a:spcBef>
                <a:spcPts val="2085"/>
              </a:spcBef>
              <a:tabLst>
                <a:tab pos="455930" algn="l"/>
                <a:tab pos="939165" algn="l"/>
                <a:tab pos="1423035" algn="l"/>
                <a:tab pos="1906905" algn="l"/>
                <a:tab pos="2390140" algn="l"/>
                <a:tab pos="2874010" algn="l"/>
              </a:tabLst>
            </a:pPr>
            <a:r>
              <a:rPr sz="1600" spc="-5" dirty="0">
                <a:latin typeface="Calibri"/>
                <a:cs typeface="Calibri"/>
              </a:rPr>
              <a:t>i	0	1	2	3	4	5</a:t>
            </a:r>
            <a:endParaRPr sz="1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  <a:tabLst>
                <a:tab pos="483234" algn="l"/>
                <a:tab pos="966469" algn="l"/>
                <a:tab pos="1450340" algn="l"/>
                <a:tab pos="1933575" algn="l"/>
                <a:tab pos="2417445" algn="l"/>
                <a:tab pos="2901315" algn="l"/>
              </a:tabLst>
            </a:pPr>
            <a:r>
              <a:rPr sz="1600" spc="-20" dirty="0">
                <a:latin typeface="Calibri"/>
                <a:cs typeface="Calibri"/>
              </a:rPr>
              <a:t>ve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3</a:t>
            </a:r>
            <a:r>
              <a:rPr sz="1600" spc="-5" dirty="0">
                <a:latin typeface="Calibri"/>
                <a:cs typeface="Calibri"/>
              </a:rPr>
              <a:t>.0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4</a:t>
            </a:r>
            <a:r>
              <a:rPr sz="1600" spc="-5" dirty="0">
                <a:latin typeface="Calibri"/>
                <a:cs typeface="Calibri"/>
              </a:rPr>
              <a:t>.3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5</a:t>
            </a:r>
            <a:r>
              <a:rPr sz="1600" spc="-5" dirty="0">
                <a:latin typeface="Calibri"/>
                <a:cs typeface="Calibri"/>
              </a:rPr>
              <a:t>.6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2</a:t>
            </a:r>
            <a:r>
              <a:rPr sz="1600" spc="-5" dirty="0">
                <a:latin typeface="Calibri"/>
                <a:cs typeface="Calibri"/>
              </a:rPr>
              <a:t>.8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7</a:t>
            </a:r>
            <a:r>
              <a:rPr sz="1600" spc="-5" dirty="0">
                <a:latin typeface="Calibri"/>
                <a:cs typeface="Calibri"/>
              </a:rPr>
              <a:t>.9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3</a:t>
            </a:r>
            <a:r>
              <a:rPr sz="1600" spc="-5" dirty="0">
                <a:latin typeface="Calibri"/>
                <a:cs typeface="Calibri"/>
              </a:rPr>
              <a:t>.4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225" y="1154175"/>
            <a:ext cx="6091555" cy="5046980"/>
          </a:xfrm>
          <a:custGeom>
            <a:avLst/>
            <a:gdLst/>
            <a:ahLst/>
            <a:cxnLst/>
            <a:rect l="l" t="t" r="r" b="b"/>
            <a:pathLst>
              <a:path w="6091555" h="5046980">
                <a:moveTo>
                  <a:pt x="0" y="5046599"/>
                </a:moveTo>
                <a:lnTo>
                  <a:pt x="6091301" y="5046599"/>
                </a:lnTo>
                <a:lnTo>
                  <a:pt x="6091301" y="0"/>
                </a:lnTo>
                <a:lnTo>
                  <a:pt x="0" y="0"/>
                </a:lnTo>
                <a:lnTo>
                  <a:pt x="0" y="50465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87314" y="1232553"/>
            <a:ext cx="107314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8593" y="1616709"/>
            <a:ext cx="236537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latin typeface="Courier New"/>
                <a:cs typeface="Courier New"/>
              </a:rPr>
              <a:t>indice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400" spc="-5" dirty="0">
                <a:latin typeface="Courier New"/>
                <a:cs typeface="Courier New"/>
              </a:rPr>
              <a:t>maior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vet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888" y="2043811"/>
            <a:ext cx="32181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6100" algn="l"/>
              </a:tabLst>
            </a:pPr>
            <a:r>
              <a:rPr sz="1400" dirty="0">
                <a:latin typeface="Courier New"/>
                <a:cs typeface="Courier New"/>
              </a:rPr>
              <a:t>5	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for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400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400" spc="-5" dirty="0">
                <a:latin typeface="Courier New"/>
                <a:cs typeface="Courier New"/>
              </a:rPr>
              <a:t>tam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4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i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++)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888" y="2257170"/>
            <a:ext cx="6661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6100" algn="l"/>
              </a:tabLst>
            </a:pPr>
            <a:r>
              <a:rPr sz="1400" dirty="0">
                <a:latin typeface="Courier New"/>
                <a:cs typeface="Courier New"/>
              </a:rPr>
              <a:t>6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3850" y="2492375"/>
            <a:ext cx="5232400" cy="22860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ts val="1610"/>
              </a:lnSpc>
              <a:tabLst>
                <a:tab pos="788670" algn="l"/>
              </a:tabLst>
            </a:pPr>
            <a:r>
              <a:rPr sz="1400" dirty="0">
                <a:latin typeface="Courier New"/>
                <a:cs typeface="Courier New"/>
              </a:rPr>
              <a:t>7	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if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vet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14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maior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0429" y="2683891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3811" y="2897251"/>
            <a:ext cx="162179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ourier New"/>
                <a:cs typeface="Courier New"/>
              </a:rPr>
              <a:t>maior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10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vet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indice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0429" y="3324225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4888" y="2683891"/>
            <a:ext cx="204851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8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9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10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11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12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13	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return</a:t>
            </a:r>
            <a:r>
              <a:rPr sz="1400" b="1" spc="-10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indice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4888" y="3964304"/>
            <a:ext cx="4527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14</a:t>
            </a:r>
            <a:r>
              <a:rPr sz="1400" spc="-8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15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4888" y="4390719"/>
            <a:ext cx="364490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16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400" spc="-5" dirty="0">
                <a:latin typeface="Courier New"/>
                <a:cs typeface="Courier New"/>
              </a:rPr>
              <a:t>Main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string[]</a:t>
            </a:r>
            <a:r>
              <a:rPr sz="1400" b="1" spc="-9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args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17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4888" y="4818126"/>
            <a:ext cx="5768975" cy="1311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18	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400" spc="-5" dirty="0">
                <a:latin typeface="Courier New"/>
                <a:cs typeface="Courier New"/>
              </a:rPr>
              <a:t>vetor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3.0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4.3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5.6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460625" algn="l"/>
              </a:tabLst>
            </a:pPr>
            <a:r>
              <a:rPr sz="1400" spc="-5" dirty="0">
                <a:latin typeface="Courier New"/>
                <a:cs typeface="Courier New"/>
              </a:rPr>
              <a:t>19	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2.8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7.9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3.4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};</a:t>
            </a:r>
            <a:endParaRPr sz="1400">
              <a:latin typeface="Courier New"/>
              <a:cs typeface="Courier New"/>
            </a:endParaRPr>
          </a:p>
          <a:p>
            <a:pPr marL="546100" indent="-534035">
              <a:lnSpc>
                <a:spcPct val="100000"/>
              </a:lnSpc>
              <a:buClr>
                <a:srgbClr val="000000"/>
              </a:buClr>
              <a:buFont typeface="Courier New"/>
              <a:buAutoNum type="arabicPlain" startAt="20"/>
              <a:tabLst>
                <a:tab pos="546100" algn="l"/>
                <a:tab pos="546735" algn="l"/>
              </a:tabLst>
            </a:pP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pos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546100" indent="-534035">
              <a:lnSpc>
                <a:spcPct val="100000"/>
              </a:lnSpc>
              <a:buAutoNum type="arabicPlain" startAt="20"/>
              <a:tabLst>
                <a:tab pos="546100" algn="l"/>
                <a:tab pos="546735" algn="l"/>
              </a:tabLst>
            </a:pPr>
            <a:r>
              <a:rPr sz="1400" spc="-5" dirty="0">
                <a:latin typeface="Courier New"/>
                <a:cs typeface="Courier New"/>
              </a:rPr>
              <a:t>pos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encontraMaior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400" spc="-5" dirty="0">
                <a:latin typeface="Courier New"/>
                <a:cs typeface="Courier New"/>
              </a:rPr>
              <a:t>vetor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6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546735" indent="-534670">
              <a:lnSpc>
                <a:spcPct val="100000"/>
              </a:lnSpc>
              <a:buAutoNum type="arabicPlain" startAt="20"/>
              <a:tabLst>
                <a:tab pos="546100" algn="l"/>
                <a:tab pos="547370" algn="l"/>
              </a:tabLst>
            </a:pPr>
            <a:r>
              <a:rPr sz="1400" spc="-10" dirty="0">
                <a:latin typeface="Courier New"/>
                <a:cs typeface="Courier New"/>
              </a:rPr>
              <a:t>Console.Write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"Maior valor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na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posicao {0}"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pos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400" spc="-5" dirty="0">
                <a:latin typeface="Courier New"/>
                <a:cs typeface="Courier New"/>
              </a:rPr>
              <a:t>23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1: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pSp>
        <p:nvGrpSpPr>
          <p:cNvPr id="16" name="object 16"/>
          <p:cNvGrpSpPr/>
          <p:nvPr/>
        </p:nvGrpSpPr>
        <p:grpSpPr>
          <a:xfrm>
            <a:off x="5632450" y="1041463"/>
            <a:ext cx="3422650" cy="3659504"/>
            <a:chOff x="5632450" y="1041463"/>
            <a:chExt cx="3422650" cy="3659504"/>
          </a:xfrm>
        </p:grpSpPr>
        <p:sp>
          <p:nvSpPr>
            <p:cNvPr id="17" name="object 17"/>
            <p:cNvSpPr/>
            <p:nvPr/>
          </p:nvSpPr>
          <p:spPr>
            <a:xfrm>
              <a:off x="5651500" y="4340440"/>
              <a:ext cx="3385185" cy="347980"/>
            </a:xfrm>
            <a:custGeom>
              <a:avLst/>
              <a:gdLst/>
              <a:ahLst/>
              <a:cxnLst/>
              <a:rect l="l" t="t" r="r" b="b"/>
              <a:pathLst>
                <a:path w="3385184" h="347979">
                  <a:moveTo>
                    <a:pt x="1933968" y="0"/>
                  </a:moveTo>
                  <a:lnTo>
                    <a:pt x="1933968" y="0"/>
                  </a:lnTo>
                  <a:lnTo>
                    <a:pt x="0" y="0"/>
                  </a:lnTo>
                  <a:lnTo>
                    <a:pt x="0" y="347383"/>
                  </a:lnTo>
                  <a:lnTo>
                    <a:pt x="1933968" y="347383"/>
                  </a:lnTo>
                  <a:lnTo>
                    <a:pt x="1933968" y="0"/>
                  </a:lnTo>
                  <a:close/>
                </a:path>
                <a:path w="3385184" h="347979">
                  <a:moveTo>
                    <a:pt x="3384562" y="0"/>
                  </a:moveTo>
                  <a:lnTo>
                    <a:pt x="3384562" y="0"/>
                  </a:lnTo>
                  <a:lnTo>
                    <a:pt x="1934083" y="0"/>
                  </a:lnTo>
                  <a:lnTo>
                    <a:pt x="1934083" y="347383"/>
                  </a:lnTo>
                  <a:lnTo>
                    <a:pt x="3384562" y="347383"/>
                  </a:lnTo>
                  <a:lnTo>
                    <a:pt x="3384562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34988" y="3998849"/>
              <a:ext cx="2418080" cy="695325"/>
            </a:xfrm>
            <a:custGeom>
              <a:avLst/>
              <a:gdLst/>
              <a:ahLst/>
              <a:cxnLst/>
              <a:rect l="l" t="t" r="r" b="b"/>
              <a:pathLst>
                <a:path w="2418079" h="695325">
                  <a:moveTo>
                    <a:pt x="0" y="0"/>
                  </a:moveTo>
                  <a:lnTo>
                    <a:pt x="0" y="695325"/>
                  </a:lnTo>
                </a:path>
                <a:path w="2418079" h="695325">
                  <a:moveTo>
                    <a:pt x="483488" y="0"/>
                  </a:moveTo>
                  <a:lnTo>
                    <a:pt x="483488" y="695325"/>
                  </a:lnTo>
                </a:path>
                <a:path w="2418079" h="695325">
                  <a:moveTo>
                    <a:pt x="966978" y="0"/>
                  </a:moveTo>
                  <a:lnTo>
                    <a:pt x="966978" y="695325"/>
                  </a:lnTo>
                </a:path>
                <a:path w="2418079" h="695325">
                  <a:moveTo>
                    <a:pt x="1450593" y="0"/>
                  </a:moveTo>
                  <a:lnTo>
                    <a:pt x="1450593" y="695325"/>
                  </a:lnTo>
                </a:path>
                <a:path w="2418079" h="695325">
                  <a:moveTo>
                    <a:pt x="1934083" y="0"/>
                  </a:moveTo>
                  <a:lnTo>
                    <a:pt x="1934083" y="695325"/>
                  </a:lnTo>
                </a:path>
                <a:path w="2418079" h="695325">
                  <a:moveTo>
                    <a:pt x="2417571" y="0"/>
                  </a:moveTo>
                  <a:lnTo>
                    <a:pt x="2417571" y="695325"/>
                  </a:lnTo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45150" y="4340479"/>
              <a:ext cx="3397250" cy="0"/>
            </a:xfrm>
            <a:custGeom>
              <a:avLst/>
              <a:gdLst/>
              <a:ahLst/>
              <a:cxnLst/>
              <a:rect l="l" t="t" r="r" b="b"/>
              <a:pathLst>
                <a:path w="3397250">
                  <a:moveTo>
                    <a:pt x="0" y="0"/>
                  </a:moveTo>
                  <a:lnTo>
                    <a:pt x="3397250" y="0"/>
                  </a:lnTo>
                </a:path>
              </a:pathLst>
            </a:custGeom>
            <a:ln w="254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45150" y="3998849"/>
              <a:ext cx="3397250" cy="695325"/>
            </a:xfrm>
            <a:custGeom>
              <a:avLst/>
              <a:gdLst/>
              <a:ahLst/>
              <a:cxnLst/>
              <a:rect l="l" t="t" r="r" b="b"/>
              <a:pathLst>
                <a:path w="3397250" h="695325">
                  <a:moveTo>
                    <a:pt x="6350" y="0"/>
                  </a:moveTo>
                  <a:lnTo>
                    <a:pt x="6350" y="695325"/>
                  </a:lnTo>
                </a:path>
                <a:path w="3397250" h="695325">
                  <a:moveTo>
                    <a:pt x="3390900" y="0"/>
                  </a:moveTo>
                  <a:lnTo>
                    <a:pt x="3390900" y="695325"/>
                  </a:lnTo>
                </a:path>
                <a:path w="3397250" h="695325">
                  <a:moveTo>
                    <a:pt x="0" y="6350"/>
                  </a:moveTo>
                  <a:lnTo>
                    <a:pt x="3397250" y="6350"/>
                  </a:lnTo>
                </a:path>
                <a:path w="3397250" h="695325">
                  <a:moveTo>
                    <a:pt x="0" y="688975"/>
                  </a:moveTo>
                  <a:lnTo>
                    <a:pt x="3397250" y="688975"/>
                  </a:lnTo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64200" y="1046225"/>
              <a:ext cx="3371850" cy="1016000"/>
            </a:xfrm>
            <a:custGeom>
              <a:avLst/>
              <a:gdLst/>
              <a:ahLst/>
              <a:cxnLst/>
              <a:rect l="l" t="t" r="r" b="b"/>
              <a:pathLst>
                <a:path w="3371850" h="1016000">
                  <a:moveTo>
                    <a:pt x="3371850" y="0"/>
                  </a:moveTo>
                  <a:lnTo>
                    <a:pt x="0" y="0"/>
                  </a:lnTo>
                  <a:lnTo>
                    <a:pt x="0" y="1016000"/>
                  </a:lnTo>
                  <a:lnTo>
                    <a:pt x="3371850" y="1016000"/>
                  </a:lnTo>
                  <a:lnTo>
                    <a:pt x="3371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64200" y="1046225"/>
              <a:ext cx="3371850" cy="1016000"/>
            </a:xfrm>
            <a:custGeom>
              <a:avLst/>
              <a:gdLst/>
              <a:ahLst/>
              <a:cxnLst/>
              <a:rect l="l" t="t" r="r" b="b"/>
              <a:pathLst>
                <a:path w="3371850" h="1016000">
                  <a:moveTo>
                    <a:pt x="0" y="1016000"/>
                  </a:moveTo>
                  <a:lnTo>
                    <a:pt x="3371850" y="1016000"/>
                  </a:lnTo>
                  <a:lnTo>
                    <a:pt x="3371850" y="0"/>
                  </a:lnTo>
                  <a:lnTo>
                    <a:pt x="0" y="0"/>
                  </a:lnTo>
                  <a:lnTo>
                    <a:pt x="0" y="1016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16788" y="1113789"/>
            <a:ext cx="6595745" cy="956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ts val="2340"/>
              </a:lnSpc>
              <a:spcBef>
                <a:spcPts val="105"/>
              </a:spcBef>
              <a:tabLst>
                <a:tab pos="370840" algn="l"/>
              </a:tabLst>
            </a:pPr>
            <a:r>
              <a:rPr sz="1400" dirty="0">
                <a:latin typeface="Courier New"/>
                <a:cs typeface="Courier New"/>
              </a:rPr>
              <a:t>1	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encontraMaior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400" spc="-10" dirty="0">
                <a:latin typeface="Courier New"/>
                <a:cs typeface="Courier New"/>
              </a:rPr>
              <a:t>vet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tam</a:t>
            </a:r>
            <a:r>
              <a:rPr sz="1400" spc="-310" dirty="0">
                <a:latin typeface="Courier New"/>
                <a:cs typeface="Courier New"/>
              </a:rPr>
              <a:t> </a:t>
            </a:r>
            <a:r>
              <a:rPr sz="3000" b="1" spc="-7" baseline="8333" dirty="0">
                <a:latin typeface="Tahoma"/>
                <a:cs typeface="Tahoma"/>
              </a:rPr>
              <a:t>Entrada:</a:t>
            </a:r>
            <a:endParaRPr sz="3000" baseline="8333">
              <a:latin typeface="Tahoma"/>
              <a:cs typeface="Tahoma"/>
            </a:endParaRPr>
          </a:p>
          <a:p>
            <a:pPr marL="50800">
              <a:lnSpc>
                <a:spcPts val="1620"/>
              </a:lnSpc>
              <a:tabLst>
                <a:tab pos="370840" algn="l"/>
              </a:tabLst>
            </a:pPr>
            <a:r>
              <a:rPr sz="1400" dirty="0">
                <a:latin typeface="Courier New"/>
                <a:cs typeface="Courier New"/>
              </a:rPr>
              <a:t>2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3</a:t>
            </a:r>
            <a:endParaRPr sz="14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67729" y="1382725"/>
            <a:ext cx="24974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vetor de tamanho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646737" y="2200338"/>
            <a:ext cx="3394075" cy="1640205"/>
            <a:chOff x="5646737" y="2200338"/>
            <a:chExt cx="3394075" cy="1640205"/>
          </a:xfrm>
        </p:grpSpPr>
        <p:sp>
          <p:nvSpPr>
            <p:cNvPr id="26" name="object 26"/>
            <p:cNvSpPr/>
            <p:nvPr/>
          </p:nvSpPr>
          <p:spPr>
            <a:xfrm>
              <a:off x="5651500" y="2205101"/>
              <a:ext cx="3384550" cy="1630680"/>
            </a:xfrm>
            <a:custGeom>
              <a:avLst/>
              <a:gdLst/>
              <a:ahLst/>
              <a:cxnLst/>
              <a:rect l="l" t="t" r="r" b="b"/>
              <a:pathLst>
                <a:path w="3384550" h="1630679">
                  <a:moveTo>
                    <a:pt x="3384550" y="0"/>
                  </a:moveTo>
                  <a:lnTo>
                    <a:pt x="0" y="0"/>
                  </a:lnTo>
                  <a:lnTo>
                    <a:pt x="0" y="1630299"/>
                  </a:lnTo>
                  <a:lnTo>
                    <a:pt x="3384550" y="1630299"/>
                  </a:lnTo>
                  <a:lnTo>
                    <a:pt x="3384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51500" y="2205101"/>
              <a:ext cx="3384550" cy="1630680"/>
            </a:xfrm>
            <a:custGeom>
              <a:avLst/>
              <a:gdLst/>
              <a:ahLst/>
              <a:cxnLst/>
              <a:rect l="l" t="t" r="r" b="b"/>
              <a:pathLst>
                <a:path w="3384550" h="1630679">
                  <a:moveTo>
                    <a:pt x="0" y="1630299"/>
                  </a:moveTo>
                  <a:lnTo>
                    <a:pt x="3384550" y="1630299"/>
                  </a:lnTo>
                  <a:lnTo>
                    <a:pt x="3384550" y="0"/>
                  </a:lnTo>
                  <a:lnTo>
                    <a:pt x="0" y="0"/>
                  </a:lnTo>
                  <a:lnTo>
                    <a:pt x="0" y="16302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731255" y="2236977"/>
            <a:ext cx="3187065" cy="2394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ahoma"/>
                <a:cs typeface="Tahoma"/>
              </a:rPr>
              <a:t>Variáveis da</a:t>
            </a:r>
            <a:r>
              <a:rPr sz="2000" b="1" spc="-7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Sub-Rotina:</a:t>
            </a:r>
            <a:endParaRPr sz="2000">
              <a:latin typeface="Tahoma"/>
              <a:cs typeface="Tahoma"/>
            </a:endParaRPr>
          </a:p>
          <a:p>
            <a:pPr marR="2012950" algn="r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tam 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  <a:p>
            <a:pPr marR="1990089" algn="r">
              <a:lnSpc>
                <a:spcPct val="100000"/>
              </a:lnSpc>
              <a:tabLst>
                <a:tab pos="216535" algn="l"/>
              </a:tabLst>
            </a:pPr>
            <a:r>
              <a:rPr sz="2000" dirty="0">
                <a:latin typeface="Tahoma"/>
                <a:cs typeface="Tahoma"/>
              </a:rPr>
              <a:t>i	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  <a:p>
            <a:pPr marR="1955164" algn="r">
              <a:lnSpc>
                <a:spcPct val="100000"/>
              </a:lnSpc>
              <a:tabLst>
                <a:tab pos="807085" algn="l"/>
              </a:tabLst>
            </a:pPr>
            <a:r>
              <a:rPr sz="2000" dirty="0">
                <a:latin typeface="Tahoma"/>
                <a:cs typeface="Tahoma"/>
              </a:rPr>
              <a:t>indice	=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806450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maior	=</a:t>
            </a:r>
            <a:r>
              <a:rPr sz="20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Tahoma"/>
                <a:cs typeface="Tahoma"/>
              </a:rPr>
              <a:t>7.9</a:t>
            </a:r>
            <a:endParaRPr sz="2000">
              <a:latin typeface="Tahoma"/>
              <a:cs typeface="Tahoma"/>
            </a:endParaRPr>
          </a:p>
          <a:p>
            <a:pPr marR="62230" algn="r">
              <a:lnSpc>
                <a:spcPct val="100000"/>
              </a:lnSpc>
              <a:spcBef>
                <a:spcPts val="2085"/>
              </a:spcBef>
              <a:tabLst>
                <a:tab pos="455930" algn="l"/>
                <a:tab pos="939165" algn="l"/>
                <a:tab pos="1423035" algn="l"/>
                <a:tab pos="1906905" algn="l"/>
                <a:tab pos="2390140" algn="l"/>
                <a:tab pos="2874010" algn="l"/>
              </a:tabLst>
            </a:pPr>
            <a:r>
              <a:rPr sz="1600" spc="-5" dirty="0">
                <a:latin typeface="Calibri"/>
                <a:cs typeface="Calibri"/>
              </a:rPr>
              <a:t>i	0	1	2	3	4	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  <a:tabLst>
                <a:tab pos="483234" algn="l"/>
                <a:tab pos="966469" algn="l"/>
                <a:tab pos="1450340" algn="l"/>
                <a:tab pos="1933575" algn="l"/>
                <a:tab pos="2417445" algn="l"/>
                <a:tab pos="2901315" algn="l"/>
              </a:tabLst>
            </a:pPr>
            <a:r>
              <a:rPr sz="1600" spc="-20" dirty="0">
                <a:latin typeface="Calibri"/>
                <a:cs typeface="Calibri"/>
              </a:rPr>
              <a:t>ve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3</a:t>
            </a:r>
            <a:r>
              <a:rPr sz="1600" spc="-5" dirty="0">
                <a:latin typeface="Calibri"/>
                <a:cs typeface="Calibri"/>
              </a:rPr>
              <a:t>.0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4</a:t>
            </a:r>
            <a:r>
              <a:rPr sz="1600" spc="-5" dirty="0">
                <a:latin typeface="Calibri"/>
                <a:cs typeface="Calibri"/>
              </a:rPr>
              <a:t>.3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5</a:t>
            </a:r>
            <a:r>
              <a:rPr sz="1600" spc="-5" dirty="0">
                <a:latin typeface="Calibri"/>
                <a:cs typeface="Calibri"/>
              </a:rPr>
              <a:t>.6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2</a:t>
            </a:r>
            <a:r>
              <a:rPr sz="1600" spc="-5" dirty="0">
                <a:latin typeface="Calibri"/>
                <a:cs typeface="Calibri"/>
              </a:rPr>
              <a:t>.8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7</a:t>
            </a:r>
            <a:r>
              <a:rPr sz="1600" spc="-5" dirty="0">
                <a:latin typeface="Calibri"/>
                <a:cs typeface="Calibri"/>
              </a:rPr>
              <a:t>.9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.4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225" y="1154175"/>
            <a:ext cx="6091555" cy="5046980"/>
          </a:xfrm>
          <a:custGeom>
            <a:avLst/>
            <a:gdLst/>
            <a:ahLst/>
            <a:cxnLst/>
            <a:rect l="l" t="t" r="r" b="b"/>
            <a:pathLst>
              <a:path w="6091555" h="5046980">
                <a:moveTo>
                  <a:pt x="0" y="5046599"/>
                </a:moveTo>
                <a:lnTo>
                  <a:pt x="6091301" y="5046599"/>
                </a:lnTo>
                <a:lnTo>
                  <a:pt x="6091301" y="0"/>
                </a:lnTo>
                <a:lnTo>
                  <a:pt x="0" y="0"/>
                </a:lnTo>
                <a:lnTo>
                  <a:pt x="0" y="50465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87314" y="1232553"/>
            <a:ext cx="107314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8593" y="1616709"/>
            <a:ext cx="236537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latin typeface="Courier New"/>
                <a:cs typeface="Courier New"/>
              </a:rPr>
              <a:t>indice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400" spc="-5" dirty="0">
                <a:latin typeface="Courier New"/>
                <a:cs typeface="Courier New"/>
              </a:rPr>
              <a:t>maior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vet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850" y="2060575"/>
            <a:ext cx="5232400" cy="21590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ts val="1650"/>
              </a:lnSpc>
              <a:tabLst>
                <a:tab pos="577215" algn="l"/>
              </a:tabLst>
            </a:pPr>
            <a:r>
              <a:rPr sz="1400" dirty="0">
                <a:latin typeface="Courier New"/>
                <a:cs typeface="Courier New"/>
              </a:rPr>
              <a:t>5	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for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400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400" spc="-5" dirty="0">
                <a:latin typeface="Courier New"/>
                <a:cs typeface="Courier New"/>
              </a:rPr>
              <a:t>tam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400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i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++)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8593" y="2257170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0429" y="2470531"/>
            <a:ext cx="2047239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if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vet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1400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maior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maior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vet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indice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4888" y="2257170"/>
            <a:ext cx="2048510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6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7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8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9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10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11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12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13	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return</a:t>
            </a:r>
            <a:r>
              <a:rPr sz="1400" b="1" spc="-10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indice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4888" y="3964304"/>
            <a:ext cx="4527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14</a:t>
            </a:r>
            <a:r>
              <a:rPr sz="1400" spc="-8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15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4888" y="4390719"/>
            <a:ext cx="364490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16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400" spc="-5" dirty="0">
                <a:latin typeface="Courier New"/>
                <a:cs typeface="Courier New"/>
              </a:rPr>
              <a:t>Main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string[]</a:t>
            </a:r>
            <a:r>
              <a:rPr sz="1400" b="1" spc="-9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args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17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4888" y="4818126"/>
            <a:ext cx="5768975" cy="1311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18	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400" spc="-5" dirty="0">
                <a:latin typeface="Courier New"/>
                <a:cs typeface="Courier New"/>
              </a:rPr>
              <a:t>vetor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3.0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4.3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5.6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460625" algn="l"/>
              </a:tabLst>
            </a:pPr>
            <a:r>
              <a:rPr sz="1400" spc="-5" dirty="0">
                <a:latin typeface="Courier New"/>
                <a:cs typeface="Courier New"/>
              </a:rPr>
              <a:t>19	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2.8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7.9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3.4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};</a:t>
            </a:r>
            <a:endParaRPr sz="1400">
              <a:latin typeface="Courier New"/>
              <a:cs typeface="Courier New"/>
            </a:endParaRPr>
          </a:p>
          <a:p>
            <a:pPr marL="546100" indent="-534035">
              <a:lnSpc>
                <a:spcPct val="100000"/>
              </a:lnSpc>
              <a:buClr>
                <a:srgbClr val="000000"/>
              </a:buClr>
              <a:buFont typeface="Courier New"/>
              <a:buAutoNum type="arabicPlain" startAt="20"/>
              <a:tabLst>
                <a:tab pos="546100" algn="l"/>
                <a:tab pos="546735" algn="l"/>
              </a:tabLst>
            </a:pP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pos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546100" indent="-534035">
              <a:lnSpc>
                <a:spcPct val="100000"/>
              </a:lnSpc>
              <a:buAutoNum type="arabicPlain" startAt="20"/>
              <a:tabLst>
                <a:tab pos="546100" algn="l"/>
                <a:tab pos="546735" algn="l"/>
              </a:tabLst>
            </a:pPr>
            <a:r>
              <a:rPr sz="1400" spc="-5" dirty="0">
                <a:latin typeface="Courier New"/>
                <a:cs typeface="Courier New"/>
              </a:rPr>
              <a:t>pos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encontraMaior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400" spc="-5" dirty="0">
                <a:latin typeface="Courier New"/>
                <a:cs typeface="Courier New"/>
              </a:rPr>
              <a:t>vetor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6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546735" indent="-534670">
              <a:lnSpc>
                <a:spcPct val="100000"/>
              </a:lnSpc>
              <a:buAutoNum type="arabicPlain" startAt="20"/>
              <a:tabLst>
                <a:tab pos="546100" algn="l"/>
                <a:tab pos="547370" algn="l"/>
              </a:tabLst>
            </a:pPr>
            <a:r>
              <a:rPr sz="1400" spc="-10" dirty="0">
                <a:latin typeface="Courier New"/>
                <a:cs typeface="Courier New"/>
              </a:rPr>
              <a:t>Console.Write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"Maior valor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na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posicao {0}"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pos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400" spc="-5" dirty="0">
                <a:latin typeface="Courier New"/>
                <a:cs typeface="Courier New"/>
              </a:rPr>
              <a:t>23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1: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pSp>
        <p:nvGrpSpPr>
          <p:cNvPr id="13" name="object 13"/>
          <p:cNvGrpSpPr/>
          <p:nvPr/>
        </p:nvGrpSpPr>
        <p:grpSpPr>
          <a:xfrm>
            <a:off x="5632450" y="1041463"/>
            <a:ext cx="3422650" cy="3659504"/>
            <a:chOff x="5632450" y="1041463"/>
            <a:chExt cx="3422650" cy="3659504"/>
          </a:xfrm>
        </p:grpSpPr>
        <p:sp>
          <p:nvSpPr>
            <p:cNvPr id="14" name="object 14"/>
            <p:cNvSpPr/>
            <p:nvPr/>
          </p:nvSpPr>
          <p:spPr>
            <a:xfrm>
              <a:off x="5651500" y="4340440"/>
              <a:ext cx="3385185" cy="347980"/>
            </a:xfrm>
            <a:custGeom>
              <a:avLst/>
              <a:gdLst/>
              <a:ahLst/>
              <a:cxnLst/>
              <a:rect l="l" t="t" r="r" b="b"/>
              <a:pathLst>
                <a:path w="3385184" h="347979">
                  <a:moveTo>
                    <a:pt x="1933968" y="0"/>
                  </a:moveTo>
                  <a:lnTo>
                    <a:pt x="1933968" y="0"/>
                  </a:lnTo>
                  <a:lnTo>
                    <a:pt x="0" y="0"/>
                  </a:lnTo>
                  <a:lnTo>
                    <a:pt x="0" y="347383"/>
                  </a:lnTo>
                  <a:lnTo>
                    <a:pt x="1933968" y="347383"/>
                  </a:lnTo>
                  <a:lnTo>
                    <a:pt x="1933968" y="0"/>
                  </a:lnTo>
                  <a:close/>
                </a:path>
                <a:path w="3385184" h="347979">
                  <a:moveTo>
                    <a:pt x="3384562" y="0"/>
                  </a:moveTo>
                  <a:lnTo>
                    <a:pt x="3384562" y="0"/>
                  </a:lnTo>
                  <a:lnTo>
                    <a:pt x="1934083" y="0"/>
                  </a:lnTo>
                  <a:lnTo>
                    <a:pt x="1934083" y="347383"/>
                  </a:lnTo>
                  <a:lnTo>
                    <a:pt x="3384562" y="347383"/>
                  </a:lnTo>
                  <a:lnTo>
                    <a:pt x="3384562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34988" y="3998849"/>
              <a:ext cx="2418080" cy="695325"/>
            </a:xfrm>
            <a:custGeom>
              <a:avLst/>
              <a:gdLst/>
              <a:ahLst/>
              <a:cxnLst/>
              <a:rect l="l" t="t" r="r" b="b"/>
              <a:pathLst>
                <a:path w="2418079" h="695325">
                  <a:moveTo>
                    <a:pt x="0" y="0"/>
                  </a:moveTo>
                  <a:lnTo>
                    <a:pt x="0" y="695325"/>
                  </a:lnTo>
                </a:path>
                <a:path w="2418079" h="695325">
                  <a:moveTo>
                    <a:pt x="483488" y="0"/>
                  </a:moveTo>
                  <a:lnTo>
                    <a:pt x="483488" y="695325"/>
                  </a:lnTo>
                </a:path>
                <a:path w="2418079" h="695325">
                  <a:moveTo>
                    <a:pt x="966978" y="0"/>
                  </a:moveTo>
                  <a:lnTo>
                    <a:pt x="966978" y="695325"/>
                  </a:lnTo>
                </a:path>
                <a:path w="2418079" h="695325">
                  <a:moveTo>
                    <a:pt x="1450593" y="0"/>
                  </a:moveTo>
                  <a:lnTo>
                    <a:pt x="1450593" y="695325"/>
                  </a:lnTo>
                </a:path>
                <a:path w="2418079" h="695325">
                  <a:moveTo>
                    <a:pt x="1934083" y="0"/>
                  </a:moveTo>
                  <a:lnTo>
                    <a:pt x="1934083" y="695325"/>
                  </a:lnTo>
                </a:path>
                <a:path w="2418079" h="695325">
                  <a:moveTo>
                    <a:pt x="2417571" y="0"/>
                  </a:moveTo>
                  <a:lnTo>
                    <a:pt x="2417571" y="695325"/>
                  </a:lnTo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45150" y="4340479"/>
              <a:ext cx="3397250" cy="0"/>
            </a:xfrm>
            <a:custGeom>
              <a:avLst/>
              <a:gdLst/>
              <a:ahLst/>
              <a:cxnLst/>
              <a:rect l="l" t="t" r="r" b="b"/>
              <a:pathLst>
                <a:path w="3397250">
                  <a:moveTo>
                    <a:pt x="0" y="0"/>
                  </a:moveTo>
                  <a:lnTo>
                    <a:pt x="3397250" y="0"/>
                  </a:lnTo>
                </a:path>
              </a:pathLst>
            </a:custGeom>
            <a:ln w="254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45150" y="3998849"/>
              <a:ext cx="3397250" cy="695325"/>
            </a:xfrm>
            <a:custGeom>
              <a:avLst/>
              <a:gdLst/>
              <a:ahLst/>
              <a:cxnLst/>
              <a:rect l="l" t="t" r="r" b="b"/>
              <a:pathLst>
                <a:path w="3397250" h="695325">
                  <a:moveTo>
                    <a:pt x="6350" y="0"/>
                  </a:moveTo>
                  <a:lnTo>
                    <a:pt x="6350" y="695325"/>
                  </a:lnTo>
                </a:path>
                <a:path w="3397250" h="695325">
                  <a:moveTo>
                    <a:pt x="3390900" y="0"/>
                  </a:moveTo>
                  <a:lnTo>
                    <a:pt x="3390900" y="695325"/>
                  </a:lnTo>
                </a:path>
                <a:path w="3397250" h="695325">
                  <a:moveTo>
                    <a:pt x="0" y="6350"/>
                  </a:moveTo>
                  <a:lnTo>
                    <a:pt x="3397250" y="6350"/>
                  </a:lnTo>
                </a:path>
                <a:path w="3397250" h="695325">
                  <a:moveTo>
                    <a:pt x="0" y="688975"/>
                  </a:moveTo>
                  <a:lnTo>
                    <a:pt x="3397250" y="688975"/>
                  </a:lnTo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64200" y="1046225"/>
              <a:ext cx="3371850" cy="1016000"/>
            </a:xfrm>
            <a:custGeom>
              <a:avLst/>
              <a:gdLst/>
              <a:ahLst/>
              <a:cxnLst/>
              <a:rect l="l" t="t" r="r" b="b"/>
              <a:pathLst>
                <a:path w="3371850" h="1016000">
                  <a:moveTo>
                    <a:pt x="3371850" y="0"/>
                  </a:moveTo>
                  <a:lnTo>
                    <a:pt x="0" y="0"/>
                  </a:lnTo>
                  <a:lnTo>
                    <a:pt x="0" y="1016000"/>
                  </a:lnTo>
                  <a:lnTo>
                    <a:pt x="3371850" y="1016000"/>
                  </a:lnTo>
                  <a:lnTo>
                    <a:pt x="3371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64200" y="1046225"/>
              <a:ext cx="3371850" cy="1016000"/>
            </a:xfrm>
            <a:custGeom>
              <a:avLst/>
              <a:gdLst/>
              <a:ahLst/>
              <a:cxnLst/>
              <a:rect l="l" t="t" r="r" b="b"/>
              <a:pathLst>
                <a:path w="3371850" h="1016000">
                  <a:moveTo>
                    <a:pt x="0" y="1016000"/>
                  </a:moveTo>
                  <a:lnTo>
                    <a:pt x="3371850" y="1016000"/>
                  </a:lnTo>
                  <a:lnTo>
                    <a:pt x="3371850" y="0"/>
                  </a:lnTo>
                  <a:lnTo>
                    <a:pt x="0" y="0"/>
                  </a:lnTo>
                  <a:lnTo>
                    <a:pt x="0" y="1016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16788" y="1113789"/>
            <a:ext cx="6595745" cy="956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ts val="2340"/>
              </a:lnSpc>
              <a:spcBef>
                <a:spcPts val="105"/>
              </a:spcBef>
              <a:tabLst>
                <a:tab pos="370840" algn="l"/>
              </a:tabLst>
            </a:pPr>
            <a:r>
              <a:rPr sz="1400" dirty="0">
                <a:latin typeface="Courier New"/>
                <a:cs typeface="Courier New"/>
              </a:rPr>
              <a:t>1	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encontraMaior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400" spc="-10" dirty="0">
                <a:latin typeface="Courier New"/>
                <a:cs typeface="Courier New"/>
              </a:rPr>
              <a:t>vet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tam</a:t>
            </a:r>
            <a:r>
              <a:rPr sz="1400" spc="-310" dirty="0">
                <a:latin typeface="Courier New"/>
                <a:cs typeface="Courier New"/>
              </a:rPr>
              <a:t> </a:t>
            </a:r>
            <a:r>
              <a:rPr sz="3000" b="1" spc="-7" baseline="8333" dirty="0">
                <a:latin typeface="Tahoma"/>
                <a:cs typeface="Tahoma"/>
              </a:rPr>
              <a:t>Entrada:</a:t>
            </a:r>
            <a:endParaRPr sz="3000" baseline="8333">
              <a:latin typeface="Tahoma"/>
              <a:cs typeface="Tahoma"/>
            </a:endParaRPr>
          </a:p>
          <a:p>
            <a:pPr marL="50800">
              <a:lnSpc>
                <a:spcPts val="1620"/>
              </a:lnSpc>
              <a:tabLst>
                <a:tab pos="370840" algn="l"/>
              </a:tabLst>
            </a:pPr>
            <a:r>
              <a:rPr sz="1400" dirty="0">
                <a:latin typeface="Courier New"/>
                <a:cs typeface="Courier New"/>
              </a:rPr>
              <a:t>2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3</a:t>
            </a:r>
            <a:endParaRPr sz="14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67729" y="1382725"/>
            <a:ext cx="24974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vetor de tamanho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646737" y="2200338"/>
            <a:ext cx="3394075" cy="1640205"/>
            <a:chOff x="5646737" y="2200338"/>
            <a:chExt cx="3394075" cy="1640205"/>
          </a:xfrm>
        </p:grpSpPr>
        <p:sp>
          <p:nvSpPr>
            <p:cNvPr id="23" name="object 23"/>
            <p:cNvSpPr/>
            <p:nvPr/>
          </p:nvSpPr>
          <p:spPr>
            <a:xfrm>
              <a:off x="5651500" y="2205101"/>
              <a:ext cx="3384550" cy="1630680"/>
            </a:xfrm>
            <a:custGeom>
              <a:avLst/>
              <a:gdLst/>
              <a:ahLst/>
              <a:cxnLst/>
              <a:rect l="l" t="t" r="r" b="b"/>
              <a:pathLst>
                <a:path w="3384550" h="1630679">
                  <a:moveTo>
                    <a:pt x="3384550" y="0"/>
                  </a:moveTo>
                  <a:lnTo>
                    <a:pt x="0" y="0"/>
                  </a:lnTo>
                  <a:lnTo>
                    <a:pt x="0" y="1630299"/>
                  </a:lnTo>
                  <a:lnTo>
                    <a:pt x="3384550" y="1630299"/>
                  </a:lnTo>
                  <a:lnTo>
                    <a:pt x="3384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51500" y="2205101"/>
              <a:ext cx="3384550" cy="1630680"/>
            </a:xfrm>
            <a:custGeom>
              <a:avLst/>
              <a:gdLst/>
              <a:ahLst/>
              <a:cxnLst/>
              <a:rect l="l" t="t" r="r" b="b"/>
              <a:pathLst>
                <a:path w="3384550" h="1630679">
                  <a:moveTo>
                    <a:pt x="0" y="1630299"/>
                  </a:moveTo>
                  <a:lnTo>
                    <a:pt x="3384550" y="1630299"/>
                  </a:lnTo>
                  <a:lnTo>
                    <a:pt x="3384550" y="0"/>
                  </a:lnTo>
                  <a:lnTo>
                    <a:pt x="0" y="0"/>
                  </a:lnTo>
                  <a:lnTo>
                    <a:pt x="0" y="16302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731255" y="2236977"/>
            <a:ext cx="3183890" cy="2394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ahoma"/>
                <a:cs typeface="Tahoma"/>
              </a:rPr>
              <a:t>Variáveis da</a:t>
            </a:r>
            <a:r>
              <a:rPr sz="2000" b="1" spc="-7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Sub-Rotina:</a:t>
            </a:r>
            <a:endParaRPr sz="2000">
              <a:latin typeface="Tahoma"/>
              <a:cs typeface="Tahoma"/>
            </a:endParaRPr>
          </a:p>
          <a:p>
            <a:pPr marR="2010410" algn="r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tam =</a:t>
            </a:r>
            <a:r>
              <a:rPr sz="20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  <a:p>
            <a:pPr marR="1986914" algn="r">
              <a:lnSpc>
                <a:spcPct val="100000"/>
              </a:lnSpc>
              <a:tabLst>
                <a:tab pos="216535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i	=</a:t>
            </a:r>
            <a:r>
              <a:rPr sz="20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  <a:p>
            <a:pPr marR="1951989" algn="r">
              <a:lnSpc>
                <a:spcPct val="100000"/>
              </a:lnSpc>
              <a:tabLst>
                <a:tab pos="807085" algn="l"/>
              </a:tabLst>
            </a:pPr>
            <a:r>
              <a:rPr sz="2000" dirty="0">
                <a:latin typeface="Tahoma"/>
                <a:cs typeface="Tahoma"/>
              </a:rPr>
              <a:t>indice	=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806450" algn="l"/>
              </a:tabLst>
            </a:pPr>
            <a:r>
              <a:rPr sz="2000" dirty="0">
                <a:latin typeface="Tahoma"/>
                <a:cs typeface="Tahoma"/>
              </a:rPr>
              <a:t>maior	=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7.9</a:t>
            </a:r>
            <a:endParaRPr sz="2000">
              <a:latin typeface="Tahoma"/>
              <a:cs typeface="Tahoma"/>
            </a:endParaRPr>
          </a:p>
          <a:p>
            <a:pPr marR="59055" algn="r">
              <a:lnSpc>
                <a:spcPct val="100000"/>
              </a:lnSpc>
              <a:spcBef>
                <a:spcPts val="2085"/>
              </a:spcBef>
              <a:tabLst>
                <a:tab pos="455930" algn="l"/>
                <a:tab pos="939165" algn="l"/>
                <a:tab pos="1423035" algn="l"/>
                <a:tab pos="1906905" algn="l"/>
                <a:tab pos="2390140" algn="l"/>
                <a:tab pos="2874010" algn="l"/>
              </a:tabLst>
            </a:pPr>
            <a:r>
              <a:rPr sz="1600" spc="-5" dirty="0">
                <a:latin typeface="Calibri"/>
                <a:cs typeface="Calibri"/>
              </a:rPr>
              <a:t>i	0	1	2	3	4	5</a:t>
            </a:r>
            <a:endParaRPr sz="1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  <a:tabLst>
                <a:tab pos="483234" algn="l"/>
                <a:tab pos="966469" algn="l"/>
                <a:tab pos="1450340" algn="l"/>
                <a:tab pos="1933575" algn="l"/>
                <a:tab pos="2417445" algn="l"/>
                <a:tab pos="2901315" algn="l"/>
              </a:tabLst>
            </a:pPr>
            <a:r>
              <a:rPr sz="1600" spc="-20" dirty="0">
                <a:latin typeface="Calibri"/>
                <a:cs typeface="Calibri"/>
              </a:rPr>
              <a:t>ve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3</a:t>
            </a:r>
            <a:r>
              <a:rPr sz="1600" spc="-5" dirty="0">
                <a:latin typeface="Calibri"/>
                <a:cs typeface="Calibri"/>
              </a:rPr>
              <a:t>.0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4</a:t>
            </a:r>
            <a:r>
              <a:rPr sz="1600" spc="-5" dirty="0">
                <a:latin typeface="Calibri"/>
                <a:cs typeface="Calibri"/>
              </a:rPr>
              <a:t>.3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5</a:t>
            </a:r>
            <a:r>
              <a:rPr sz="1600" spc="-5" dirty="0">
                <a:latin typeface="Calibri"/>
                <a:cs typeface="Calibri"/>
              </a:rPr>
              <a:t>.6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2</a:t>
            </a:r>
            <a:r>
              <a:rPr sz="1600" spc="-5" dirty="0">
                <a:latin typeface="Calibri"/>
                <a:cs typeface="Calibri"/>
              </a:rPr>
              <a:t>.8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7</a:t>
            </a:r>
            <a:r>
              <a:rPr sz="1600" spc="-5" dirty="0">
                <a:latin typeface="Calibri"/>
                <a:cs typeface="Calibri"/>
              </a:rPr>
              <a:t>.9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3</a:t>
            </a:r>
            <a:r>
              <a:rPr sz="1600" spc="-5" dirty="0">
                <a:latin typeface="Calibri"/>
                <a:cs typeface="Calibri"/>
              </a:rPr>
              <a:t>.4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225" y="1154175"/>
            <a:ext cx="6091555" cy="5046980"/>
          </a:xfrm>
          <a:custGeom>
            <a:avLst/>
            <a:gdLst/>
            <a:ahLst/>
            <a:cxnLst/>
            <a:rect l="l" t="t" r="r" b="b"/>
            <a:pathLst>
              <a:path w="6091555" h="5046980">
                <a:moveTo>
                  <a:pt x="0" y="5046599"/>
                </a:moveTo>
                <a:lnTo>
                  <a:pt x="6091301" y="5046599"/>
                </a:lnTo>
                <a:lnTo>
                  <a:pt x="6091301" y="0"/>
                </a:lnTo>
                <a:lnTo>
                  <a:pt x="0" y="0"/>
                </a:lnTo>
                <a:lnTo>
                  <a:pt x="0" y="50465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87314" y="1232553"/>
            <a:ext cx="107314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8593" y="1616709"/>
            <a:ext cx="236537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latin typeface="Courier New"/>
                <a:cs typeface="Courier New"/>
              </a:rPr>
              <a:t>indice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400" spc="-5" dirty="0">
                <a:latin typeface="Courier New"/>
                <a:cs typeface="Courier New"/>
              </a:rPr>
              <a:t>maior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vet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888" y="2043811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5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8593" y="2043811"/>
            <a:ext cx="268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for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400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400" spc="-5" dirty="0">
                <a:latin typeface="Courier New"/>
                <a:cs typeface="Courier New"/>
              </a:rPr>
              <a:t>tam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4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i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++)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8593" y="2257170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0429" y="2470531"/>
            <a:ext cx="2047239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if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vet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1400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maior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maior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vet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indice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4888" y="2257170"/>
            <a:ext cx="666115" cy="152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6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7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8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9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10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11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1</a:t>
            </a:r>
            <a:r>
              <a:rPr sz="1400" dirty="0">
                <a:latin typeface="Courier New"/>
                <a:cs typeface="Courier New"/>
              </a:rPr>
              <a:t>2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3850" y="3789426"/>
            <a:ext cx="5232400" cy="21590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ts val="1480"/>
              </a:lnSpc>
              <a:tabLst>
                <a:tab pos="577215" algn="l"/>
              </a:tabLst>
            </a:pPr>
            <a:r>
              <a:rPr sz="1400" spc="-5" dirty="0">
                <a:latin typeface="Courier New"/>
                <a:cs typeface="Courier New"/>
              </a:rPr>
              <a:t>13	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return</a:t>
            </a:r>
            <a:r>
              <a:rPr sz="1400" b="1" spc="-2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indice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4888" y="3964304"/>
            <a:ext cx="3644900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14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15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16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400" spc="-5" dirty="0">
                <a:latin typeface="Courier New"/>
                <a:cs typeface="Courier New"/>
              </a:rPr>
              <a:t>Main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string[]</a:t>
            </a:r>
            <a:r>
              <a:rPr sz="1400" b="1" spc="-9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args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17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4888" y="4818126"/>
            <a:ext cx="5768975" cy="1311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100" algn="l"/>
              </a:tabLst>
            </a:pPr>
            <a:r>
              <a:rPr sz="1400" spc="-5" dirty="0">
                <a:latin typeface="Courier New"/>
                <a:cs typeface="Courier New"/>
              </a:rPr>
              <a:t>18	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400" spc="-5" dirty="0">
                <a:latin typeface="Courier New"/>
                <a:cs typeface="Courier New"/>
              </a:rPr>
              <a:t>vetor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3.0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4.3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5.6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460625" algn="l"/>
              </a:tabLst>
            </a:pPr>
            <a:r>
              <a:rPr sz="1400" spc="-5" dirty="0">
                <a:latin typeface="Courier New"/>
                <a:cs typeface="Courier New"/>
              </a:rPr>
              <a:t>19	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2.8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7.9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3.4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};</a:t>
            </a:r>
            <a:endParaRPr sz="1400">
              <a:latin typeface="Courier New"/>
              <a:cs typeface="Courier New"/>
            </a:endParaRPr>
          </a:p>
          <a:p>
            <a:pPr marL="546100" indent="-534035">
              <a:lnSpc>
                <a:spcPct val="100000"/>
              </a:lnSpc>
              <a:buClr>
                <a:srgbClr val="000000"/>
              </a:buClr>
              <a:buFont typeface="Courier New"/>
              <a:buAutoNum type="arabicPlain" startAt="20"/>
              <a:tabLst>
                <a:tab pos="546100" algn="l"/>
                <a:tab pos="546735" algn="l"/>
              </a:tabLst>
            </a:pP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pos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546100" indent="-534035">
              <a:lnSpc>
                <a:spcPct val="100000"/>
              </a:lnSpc>
              <a:buAutoNum type="arabicPlain" startAt="20"/>
              <a:tabLst>
                <a:tab pos="546100" algn="l"/>
                <a:tab pos="546735" algn="l"/>
              </a:tabLst>
            </a:pPr>
            <a:r>
              <a:rPr sz="1400" spc="-5" dirty="0">
                <a:latin typeface="Courier New"/>
                <a:cs typeface="Courier New"/>
              </a:rPr>
              <a:t>pos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encontraMaior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400" spc="-5" dirty="0">
                <a:latin typeface="Courier New"/>
                <a:cs typeface="Courier New"/>
              </a:rPr>
              <a:t>vetor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6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546735" indent="-534670">
              <a:lnSpc>
                <a:spcPct val="100000"/>
              </a:lnSpc>
              <a:buAutoNum type="arabicPlain" startAt="20"/>
              <a:tabLst>
                <a:tab pos="546100" algn="l"/>
                <a:tab pos="547370" algn="l"/>
              </a:tabLst>
            </a:pPr>
            <a:r>
              <a:rPr sz="1400" spc="-10" dirty="0">
                <a:latin typeface="Courier New"/>
                <a:cs typeface="Courier New"/>
              </a:rPr>
              <a:t>Console.Write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"Maior valor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na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posicao {0}"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pos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400" spc="-5" dirty="0">
                <a:latin typeface="Courier New"/>
                <a:cs typeface="Courier New"/>
              </a:rPr>
              <a:t>23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1: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pSp>
        <p:nvGrpSpPr>
          <p:cNvPr id="14" name="object 14"/>
          <p:cNvGrpSpPr/>
          <p:nvPr/>
        </p:nvGrpSpPr>
        <p:grpSpPr>
          <a:xfrm>
            <a:off x="5632450" y="1041463"/>
            <a:ext cx="3422650" cy="3659504"/>
            <a:chOff x="5632450" y="1041463"/>
            <a:chExt cx="3422650" cy="3659504"/>
          </a:xfrm>
        </p:grpSpPr>
        <p:sp>
          <p:nvSpPr>
            <p:cNvPr id="15" name="object 15"/>
            <p:cNvSpPr/>
            <p:nvPr/>
          </p:nvSpPr>
          <p:spPr>
            <a:xfrm>
              <a:off x="5651500" y="4340440"/>
              <a:ext cx="3385185" cy="347980"/>
            </a:xfrm>
            <a:custGeom>
              <a:avLst/>
              <a:gdLst/>
              <a:ahLst/>
              <a:cxnLst/>
              <a:rect l="l" t="t" r="r" b="b"/>
              <a:pathLst>
                <a:path w="3385184" h="347979">
                  <a:moveTo>
                    <a:pt x="1933968" y="0"/>
                  </a:moveTo>
                  <a:lnTo>
                    <a:pt x="1933968" y="0"/>
                  </a:lnTo>
                  <a:lnTo>
                    <a:pt x="0" y="0"/>
                  </a:lnTo>
                  <a:lnTo>
                    <a:pt x="0" y="347383"/>
                  </a:lnTo>
                  <a:lnTo>
                    <a:pt x="1933968" y="347383"/>
                  </a:lnTo>
                  <a:lnTo>
                    <a:pt x="1933968" y="0"/>
                  </a:lnTo>
                  <a:close/>
                </a:path>
                <a:path w="3385184" h="347979">
                  <a:moveTo>
                    <a:pt x="3384562" y="0"/>
                  </a:moveTo>
                  <a:lnTo>
                    <a:pt x="3384562" y="0"/>
                  </a:lnTo>
                  <a:lnTo>
                    <a:pt x="1934083" y="0"/>
                  </a:lnTo>
                  <a:lnTo>
                    <a:pt x="1934083" y="347383"/>
                  </a:lnTo>
                  <a:lnTo>
                    <a:pt x="3384562" y="347383"/>
                  </a:lnTo>
                  <a:lnTo>
                    <a:pt x="3384562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34988" y="3998849"/>
              <a:ext cx="2418080" cy="695325"/>
            </a:xfrm>
            <a:custGeom>
              <a:avLst/>
              <a:gdLst/>
              <a:ahLst/>
              <a:cxnLst/>
              <a:rect l="l" t="t" r="r" b="b"/>
              <a:pathLst>
                <a:path w="2418079" h="695325">
                  <a:moveTo>
                    <a:pt x="0" y="0"/>
                  </a:moveTo>
                  <a:lnTo>
                    <a:pt x="0" y="695325"/>
                  </a:lnTo>
                </a:path>
                <a:path w="2418079" h="695325">
                  <a:moveTo>
                    <a:pt x="483488" y="0"/>
                  </a:moveTo>
                  <a:lnTo>
                    <a:pt x="483488" y="695325"/>
                  </a:lnTo>
                </a:path>
                <a:path w="2418079" h="695325">
                  <a:moveTo>
                    <a:pt x="966978" y="0"/>
                  </a:moveTo>
                  <a:lnTo>
                    <a:pt x="966978" y="695325"/>
                  </a:lnTo>
                </a:path>
                <a:path w="2418079" h="695325">
                  <a:moveTo>
                    <a:pt x="1450593" y="0"/>
                  </a:moveTo>
                  <a:lnTo>
                    <a:pt x="1450593" y="695325"/>
                  </a:lnTo>
                </a:path>
                <a:path w="2418079" h="695325">
                  <a:moveTo>
                    <a:pt x="1934083" y="0"/>
                  </a:moveTo>
                  <a:lnTo>
                    <a:pt x="1934083" y="695325"/>
                  </a:lnTo>
                </a:path>
                <a:path w="2418079" h="695325">
                  <a:moveTo>
                    <a:pt x="2417571" y="0"/>
                  </a:moveTo>
                  <a:lnTo>
                    <a:pt x="2417571" y="695325"/>
                  </a:lnTo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45150" y="4340479"/>
              <a:ext cx="3397250" cy="0"/>
            </a:xfrm>
            <a:custGeom>
              <a:avLst/>
              <a:gdLst/>
              <a:ahLst/>
              <a:cxnLst/>
              <a:rect l="l" t="t" r="r" b="b"/>
              <a:pathLst>
                <a:path w="3397250">
                  <a:moveTo>
                    <a:pt x="0" y="0"/>
                  </a:moveTo>
                  <a:lnTo>
                    <a:pt x="3397250" y="0"/>
                  </a:lnTo>
                </a:path>
              </a:pathLst>
            </a:custGeom>
            <a:ln w="254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45150" y="3998849"/>
              <a:ext cx="3397250" cy="695325"/>
            </a:xfrm>
            <a:custGeom>
              <a:avLst/>
              <a:gdLst/>
              <a:ahLst/>
              <a:cxnLst/>
              <a:rect l="l" t="t" r="r" b="b"/>
              <a:pathLst>
                <a:path w="3397250" h="695325">
                  <a:moveTo>
                    <a:pt x="6350" y="0"/>
                  </a:moveTo>
                  <a:lnTo>
                    <a:pt x="6350" y="695325"/>
                  </a:lnTo>
                </a:path>
                <a:path w="3397250" h="695325">
                  <a:moveTo>
                    <a:pt x="3390900" y="0"/>
                  </a:moveTo>
                  <a:lnTo>
                    <a:pt x="3390900" y="695325"/>
                  </a:lnTo>
                </a:path>
                <a:path w="3397250" h="695325">
                  <a:moveTo>
                    <a:pt x="0" y="6350"/>
                  </a:moveTo>
                  <a:lnTo>
                    <a:pt x="3397250" y="6350"/>
                  </a:lnTo>
                </a:path>
                <a:path w="3397250" h="695325">
                  <a:moveTo>
                    <a:pt x="0" y="688975"/>
                  </a:moveTo>
                  <a:lnTo>
                    <a:pt x="3397250" y="688975"/>
                  </a:lnTo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64200" y="1046225"/>
              <a:ext cx="3371850" cy="1016000"/>
            </a:xfrm>
            <a:custGeom>
              <a:avLst/>
              <a:gdLst/>
              <a:ahLst/>
              <a:cxnLst/>
              <a:rect l="l" t="t" r="r" b="b"/>
              <a:pathLst>
                <a:path w="3371850" h="1016000">
                  <a:moveTo>
                    <a:pt x="3371850" y="0"/>
                  </a:moveTo>
                  <a:lnTo>
                    <a:pt x="0" y="0"/>
                  </a:lnTo>
                  <a:lnTo>
                    <a:pt x="0" y="1016000"/>
                  </a:lnTo>
                  <a:lnTo>
                    <a:pt x="3371850" y="1016000"/>
                  </a:lnTo>
                  <a:lnTo>
                    <a:pt x="3371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64200" y="1046225"/>
              <a:ext cx="3371850" cy="1016000"/>
            </a:xfrm>
            <a:custGeom>
              <a:avLst/>
              <a:gdLst/>
              <a:ahLst/>
              <a:cxnLst/>
              <a:rect l="l" t="t" r="r" b="b"/>
              <a:pathLst>
                <a:path w="3371850" h="1016000">
                  <a:moveTo>
                    <a:pt x="0" y="1016000"/>
                  </a:moveTo>
                  <a:lnTo>
                    <a:pt x="3371850" y="1016000"/>
                  </a:lnTo>
                  <a:lnTo>
                    <a:pt x="3371850" y="0"/>
                  </a:lnTo>
                  <a:lnTo>
                    <a:pt x="0" y="0"/>
                  </a:lnTo>
                  <a:lnTo>
                    <a:pt x="0" y="1016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16788" y="1113789"/>
            <a:ext cx="6595745" cy="956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ts val="2340"/>
              </a:lnSpc>
              <a:spcBef>
                <a:spcPts val="105"/>
              </a:spcBef>
              <a:tabLst>
                <a:tab pos="370840" algn="l"/>
              </a:tabLst>
            </a:pPr>
            <a:r>
              <a:rPr sz="1400" dirty="0">
                <a:latin typeface="Courier New"/>
                <a:cs typeface="Courier New"/>
              </a:rPr>
              <a:t>1	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</a:t>
            </a:r>
            <a:r>
              <a:rPr sz="1400" b="1" spc="-10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latin typeface="Courier New"/>
                <a:cs typeface="Courier New"/>
              </a:rPr>
              <a:t>encontraMaior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400" spc="-10" dirty="0">
                <a:latin typeface="Courier New"/>
                <a:cs typeface="Courier New"/>
              </a:rPr>
              <a:t>vet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tam</a:t>
            </a:r>
            <a:r>
              <a:rPr sz="1400" spc="-310" dirty="0">
                <a:latin typeface="Courier New"/>
                <a:cs typeface="Courier New"/>
              </a:rPr>
              <a:t> </a:t>
            </a:r>
            <a:r>
              <a:rPr sz="3000" b="1" spc="-7" baseline="8333" dirty="0">
                <a:latin typeface="Tahoma"/>
                <a:cs typeface="Tahoma"/>
              </a:rPr>
              <a:t>Entrada:</a:t>
            </a:r>
            <a:endParaRPr sz="3000" baseline="8333">
              <a:latin typeface="Tahoma"/>
              <a:cs typeface="Tahoma"/>
            </a:endParaRPr>
          </a:p>
          <a:p>
            <a:pPr marL="50800">
              <a:lnSpc>
                <a:spcPts val="1620"/>
              </a:lnSpc>
              <a:tabLst>
                <a:tab pos="370840" algn="l"/>
              </a:tabLst>
            </a:pPr>
            <a:r>
              <a:rPr sz="1400" dirty="0">
                <a:latin typeface="Courier New"/>
                <a:cs typeface="Courier New"/>
              </a:rPr>
              <a:t>2	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3</a:t>
            </a:r>
            <a:endParaRPr sz="14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67729" y="1382725"/>
            <a:ext cx="24974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vetor de tamanho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646737" y="2200338"/>
            <a:ext cx="3394075" cy="1640205"/>
            <a:chOff x="5646737" y="2200338"/>
            <a:chExt cx="3394075" cy="1640205"/>
          </a:xfrm>
        </p:grpSpPr>
        <p:sp>
          <p:nvSpPr>
            <p:cNvPr id="24" name="object 24"/>
            <p:cNvSpPr/>
            <p:nvPr/>
          </p:nvSpPr>
          <p:spPr>
            <a:xfrm>
              <a:off x="5651500" y="2205101"/>
              <a:ext cx="3384550" cy="1630680"/>
            </a:xfrm>
            <a:custGeom>
              <a:avLst/>
              <a:gdLst/>
              <a:ahLst/>
              <a:cxnLst/>
              <a:rect l="l" t="t" r="r" b="b"/>
              <a:pathLst>
                <a:path w="3384550" h="1630679">
                  <a:moveTo>
                    <a:pt x="3384550" y="0"/>
                  </a:moveTo>
                  <a:lnTo>
                    <a:pt x="0" y="0"/>
                  </a:lnTo>
                  <a:lnTo>
                    <a:pt x="0" y="1630299"/>
                  </a:lnTo>
                  <a:lnTo>
                    <a:pt x="3384550" y="1630299"/>
                  </a:lnTo>
                  <a:lnTo>
                    <a:pt x="3384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51500" y="2205101"/>
              <a:ext cx="3384550" cy="1630680"/>
            </a:xfrm>
            <a:custGeom>
              <a:avLst/>
              <a:gdLst/>
              <a:ahLst/>
              <a:cxnLst/>
              <a:rect l="l" t="t" r="r" b="b"/>
              <a:pathLst>
                <a:path w="3384550" h="1630679">
                  <a:moveTo>
                    <a:pt x="0" y="1630299"/>
                  </a:moveTo>
                  <a:lnTo>
                    <a:pt x="3384550" y="1630299"/>
                  </a:lnTo>
                  <a:lnTo>
                    <a:pt x="3384550" y="0"/>
                  </a:lnTo>
                  <a:lnTo>
                    <a:pt x="0" y="0"/>
                  </a:lnTo>
                  <a:lnTo>
                    <a:pt x="0" y="16302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731255" y="2236977"/>
            <a:ext cx="3183890" cy="2394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ahoma"/>
                <a:cs typeface="Tahoma"/>
              </a:rPr>
              <a:t>Variáveis da</a:t>
            </a:r>
            <a:r>
              <a:rPr sz="2000" b="1" spc="-7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Sub-Rotina:</a:t>
            </a:r>
            <a:endParaRPr sz="2000">
              <a:latin typeface="Tahoma"/>
              <a:cs typeface="Tahoma"/>
            </a:endParaRPr>
          </a:p>
          <a:p>
            <a:pPr marR="2010410" algn="r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tam 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  <a:p>
            <a:pPr marR="1986914" algn="r">
              <a:lnSpc>
                <a:spcPct val="100000"/>
              </a:lnSpc>
              <a:tabLst>
                <a:tab pos="216535" algn="l"/>
              </a:tabLst>
            </a:pPr>
            <a:r>
              <a:rPr sz="2000" dirty="0">
                <a:latin typeface="Tahoma"/>
                <a:cs typeface="Tahoma"/>
              </a:rPr>
              <a:t>i	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  <a:p>
            <a:pPr marR="1951989" algn="r">
              <a:lnSpc>
                <a:spcPct val="100000"/>
              </a:lnSpc>
              <a:tabLst>
                <a:tab pos="807085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indice	=</a:t>
            </a:r>
            <a:r>
              <a:rPr sz="2000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806450" algn="l"/>
              </a:tabLst>
            </a:pPr>
            <a:r>
              <a:rPr sz="2000" dirty="0">
                <a:latin typeface="Tahoma"/>
                <a:cs typeface="Tahoma"/>
              </a:rPr>
              <a:t>maior	=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7.9</a:t>
            </a:r>
            <a:endParaRPr sz="2000">
              <a:latin typeface="Tahoma"/>
              <a:cs typeface="Tahoma"/>
            </a:endParaRPr>
          </a:p>
          <a:p>
            <a:pPr marR="59055" algn="r">
              <a:lnSpc>
                <a:spcPct val="100000"/>
              </a:lnSpc>
              <a:spcBef>
                <a:spcPts val="2085"/>
              </a:spcBef>
              <a:tabLst>
                <a:tab pos="455930" algn="l"/>
                <a:tab pos="939165" algn="l"/>
                <a:tab pos="1423035" algn="l"/>
                <a:tab pos="1906905" algn="l"/>
                <a:tab pos="2390140" algn="l"/>
                <a:tab pos="2874010" algn="l"/>
              </a:tabLst>
            </a:pPr>
            <a:r>
              <a:rPr sz="1600" spc="-5" dirty="0">
                <a:latin typeface="Calibri"/>
                <a:cs typeface="Calibri"/>
              </a:rPr>
              <a:t>i	0	1	2	3	4	5</a:t>
            </a:r>
            <a:endParaRPr sz="1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  <a:tabLst>
                <a:tab pos="483234" algn="l"/>
                <a:tab pos="966469" algn="l"/>
                <a:tab pos="1450340" algn="l"/>
                <a:tab pos="1933575" algn="l"/>
                <a:tab pos="2417445" algn="l"/>
                <a:tab pos="2901315" algn="l"/>
              </a:tabLst>
            </a:pPr>
            <a:r>
              <a:rPr sz="1600" spc="-20" dirty="0">
                <a:latin typeface="Calibri"/>
                <a:cs typeface="Calibri"/>
              </a:rPr>
              <a:t>ve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3</a:t>
            </a:r>
            <a:r>
              <a:rPr sz="1600" spc="-5" dirty="0">
                <a:latin typeface="Calibri"/>
                <a:cs typeface="Calibri"/>
              </a:rPr>
              <a:t>.0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4</a:t>
            </a:r>
            <a:r>
              <a:rPr sz="1600" spc="-5" dirty="0">
                <a:latin typeface="Calibri"/>
                <a:cs typeface="Calibri"/>
              </a:rPr>
              <a:t>.3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5</a:t>
            </a:r>
            <a:r>
              <a:rPr sz="1600" spc="-5" dirty="0">
                <a:latin typeface="Calibri"/>
                <a:cs typeface="Calibri"/>
              </a:rPr>
              <a:t>.6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2</a:t>
            </a:r>
            <a:r>
              <a:rPr sz="1600" spc="-5" dirty="0">
                <a:latin typeface="Calibri"/>
                <a:cs typeface="Calibri"/>
              </a:rPr>
              <a:t>.8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7</a:t>
            </a:r>
            <a:r>
              <a:rPr sz="1600" spc="-5" dirty="0">
                <a:latin typeface="Calibri"/>
                <a:cs typeface="Calibri"/>
              </a:rPr>
              <a:t>.9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3</a:t>
            </a:r>
            <a:r>
              <a:rPr sz="1600" spc="-5" dirty="0">
                <a:latin typeface="Calibri"/>
                <a:cs typeface="Calibri"/>
              </a:rPr>
              <a:t>.4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7314" y="1232553"/>
            <a:ext cx="107314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1: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5664200" y="1046225"/>
            <a:ext cx="3371850" cy="1016000"/>
          </a:xfrm>
          <a:custGeom>
            <a:avLst/>
            <a:gdLst/>
            <a:ahLst/>
            <a:cxnLst/>
            <a:rect l="l" t="t" r="r" b="b"/>
            <a:pathLst>
              <a:path w="3371850" h="1016000">
                <a:moveTo>
                  <a:pt x="3371850" y="0"/>
                </a:moveTo>
                <a:lnTo>
                  <a:pt x="0" y="0"/>
                </a:lnTo>
                <a:lnTo>
                  <a:pt x="0" y="1016000"/>
                </a:lnTo>
                <a:lnTo>
                  <a:pt x="3371850" y="1016000"/>
                </a:lnTo>
                <a:lnTo>
                  <a:pt x="3371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51500" y="2205101"/>
            <a:ext cx="3384550" cy="1630680"/>
          </a:xfrm>
          <a:custGeom>
            <a:avLst/>
            <a:gdLst/>
            <a:ahLst/>
            <a:cxnLst/>
            <a:rect l="l" t="t" r="r" b="b"/>
            <a:pathLst>
              <a:path w="3384550" h="1630679">
                <a:moveTo>
                  <a:pt x="3384550" y="0"/>
                </a:moveTo>
                <a:lnTo>
                  <a:pt x="0" y="0"/>
                </a:lnTo>
                <a:lnTo>
                  <a:pt x="0" y="1630299"/>
                </a:lnTo>
                <a:lnTo>
                  <a:pt x="3384550" y="1630299"/>
                </a:lnTo>
                <a:lnTo>
                  <a:pt x="3384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51500" y="4860925"/>
            <a:ext cx="3373754" cy="708025"/>
          </a:xfrm>
          <a:custGeom>
            <a:avLst/>
            <a:gdLst/>
            <a:ahLst/>
            <a:cxnLst/>
            <a:rect l="l" t="t" r="r" b="b"/>
            <a:pathLst>
              <a:path w="3373754" h="708025">
                <a:moveTo>
                  <a:pt x="3373501" y="0"/>
                </a:moveTo>
                <a:lnTo>
                  <a:pt x="0" y="0"/>
                </a:lnTo>
                <a:lnTo>
                  <a:pt x="0" y="708025"/>
                </a:lnTo>
                <a:lnTo>
                  <a:pt x="3373501" y="708025"/>
                </a:lnTo>
                <a:lnTo>
                  <a:pt x="33735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71462" y="1041463"/>
          <a:ext cx="9193529" cy="5154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0834"/>
                <a:gridCol w="615950"/>
                <a:gridCol w="495935"/>
                <a:gridCol w="251460"/>
                <a:gridCol w="483870"/>
                <a:gridCol w="483870"/>
                <a:gridCol w="483870"/>
                <a:gridCol w="483870"/>
                <a:gridCol w="483870"/>
              </a:tblGrid>
              <a:tr h="107950"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080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411480" algn="l"/>
                        </a:tabLst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encontraMaior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tam 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2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840" marR="30480" indent="-53467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624840" algn="l"/>
                          <a:tab pos="625475" algn="l"/>
                        </a:tabLst>
                      </a:pP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indice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3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840" marR="30480" indent="-534670">
                        <a:lnSpc>
                          <a:spcPts val="1620"/>
                        </a:lnSpc>
                        <a:spcBef>
                          <a:spcPts val="5"/>
                        </a:spcBef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624840" algn="l"/>
                          <a:tab pos="625475" algn="l"/>
                        </a:tabLst>
                      </a:pP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maior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3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4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488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01600">
                        <a:lnSpc>
                          <a:spcPts val="1905"/>
                        </a:lnSpc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Ent</a:t>
                      </a:r>
                      <a:r>
                        <a:rPr sz="2000" b="1" spc="-1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ad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325120" marR="130810">
                        <a:lnSpc>
                          <a:spcPct val="100000"/>
                        </a:lnSpc>
                      </a:pPr>
                      <a:r>
                        <a:rPr sz="2000" spc="-20" dirty="0">
                          <a:latin typeface="Tahoma"/>
                          <a:cs typeface="Tahoma"/>
                        </a:rPr>
                        <a:t>v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eto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L="235585">
                        <a:lnSpc>
                          <a:spcPts val="1905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a: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r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de tamanho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0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6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42875">
                <a:tc gridSpan="3">
                  <a:txBody>
                    <a:bodyPr/>
                    <a:lstStyle/>
                    <a:p>
                      <a:pPr marL="90805" marR="231775">
                        <a:lnSpc>
                          <a:spcPts val="1025"/>
                        </a:lnSpc>
                        <a:tabLst>
                          <a:tab pos="624840" algn="l"/>
                        </a:tabLst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5	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tam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400" spc="-6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630299">
                <a:tc>
                  <a:txBody>
                    <a:bodyPr/>
                    <a:lstStyle/>
                    <a:p>
                      <a:pPr marL="90805" marR="30480">
                        <a:lnSpc>
                          <a:spcPct val="100000"/>
                        </a:lnSpc>
                        <a:spcBef>
                          <a:spcPts val="509"/>
                        </a:spcBef>
                        <a:tabLst>
                          <a:tab pos="624840" algn="l"/>
                        </a:tabLst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3048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836294" algn="l"/>
                        </a:tabLst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7	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4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maior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30480">
                        <a:lnSpc>
                          <a:spcPct val="100000"/>
                        </a:lnSpc>
                        <a:tabLst>
                          <a:tab pos="836294" algn="l"/>
                        </a:tabLst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050290" marR="30480" indent="-959485">
                        <a:lnSpc>
                          <a:spcPct val="100000"/>
                        </a:lnSpc>
                        <a:buAutoNum type="arabicPlain" startAt="9"/>
                        <a:tabLst>
                          <a:tab pos="1049655" algn="l"/>
                          <a:tab pos="105029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maior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3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050290" marR="30480" indent="-960119">
                        <a:lnSpc>
                          <a:spcPct val="100000"/>
                        </a:lnSpc>
                        <a:buAutoNum type="arabicPlain" startAt="9"/>
                        <a:tabLst>
                          <a:tab pos="1049655" algn="l"/>
                          <a:tab pos="105092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indice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30480">
                        <a:lnSpc>
                          <a:spcPct val="100000"/>
                        </a:lnSpc>
                        <a:tabLst>
                          <a:tab pos="836294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11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30480">
                        <a:lnSpc>
                          <a:spcPct val="100000"/>
                        </a:lnSpc>
                        <a:tabLst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12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647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88900" marR="393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Var</a:t>
                      </a:r>
                      <a:r>
                        <a:rPr sz="2000" b="1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áv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327025" marR="17653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am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88900" marR="203835" indent="556260" algn="just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i 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ice 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maior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eis da</a:t>
                      </a:r>
                      <a:r>
                        <a:rPr sz="2000" b="1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spc="-5" dirty="0">
                          <a:latin typeface="Tahoma"/>
                          <a:cs typeface="Tahoma"/>
                        </a:rPr>
                        <a:t>Sub-Rotina: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12573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6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1492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0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6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18415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=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0" dirty="0">
                          <a:latin typeface="Tahoma"/>
                          <a:cs typeface="Tahoma"/>
                        </a:rPr>
                        <a:t>7.9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69799">
                <a:tc gridSpan="3">
                  <a:txBody>
                    <a:bodyPr/>
                    <a:lstStyle/>
                    <a:p>
                      <a:pPr marL="90805" marR="231775">
                        <a:lnSpc>
                          <a:spcPts val="1120"/>
                        </a:lnSpc>
                        <a:tabLst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13	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400" b="1" spc="-2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indice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8063A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22579">
                <a:tc rowSpan="2">
                  <a:txBody>
                    <a:bodyPr/>
                    <a:lstStyle/>
                    <a:p>
                      <a:pPr marL="90805" marR="30480">
                        <a:lnSpc>
                          <a:spcPts val="146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14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3048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3048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16 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void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string[]</a:t>
                      </a:r>
                      <a:r>
                        <a:rPr sz="1400" b="1" spc="-5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 marR="14922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i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317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600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 marR="1492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vet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21336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4.3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5.6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2.8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3.4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solidFill>
                      <a:srgbClr val="8063A1"/>
                    </a:solidFill>
                  </a:tcPr>
                </a:tc>
              </a:tr>
              <a:tr h="173100">
                <a:tc gridSpan="3">
                  <a:txBody>
                    <a:bodyPr/>
                    <a:lstStyle/>
                    <a:p>
                      <a:pPr marL="90805" marR="231775">
                        <a:lnSpc>
                          <a:spcPts val="113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17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39737">
                <a:tc>
                  <a:txBody>
                    <a:bodyPr/>
                    <a:lstStyle/>
                    <a:p>
                      <a:pPr marL="90805" marR="30480">
                        <a:lnSpc>
                          <a:spcPts val="1445"/>
                        </a:lnSpc>
                        <a:tabLst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18	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vetor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4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3.0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4.3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3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5.6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0805" marR="30480">
                        <a:lnSpc>
                          <a:spcPct val="100000"/>
                        </a:lnSpc>
                        <a:tabLst>
                          <a:tab pos="253936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19	</a:t>
                      </a:r>
                      <a:r>
                        <a:rPr sz="14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2.8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4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7.9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3.4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8900" marR="1492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Saída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6"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: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0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8287">
                <a:tc>
                  <a:txBody>
                    <a:bodyPr/>
                    <a:lstStyle/>
                    <a:p>
                      <a:pPr marL="90805" marR="30480">
                        <a:lnSpc>
                          <a:spcPts val="1345"/>
                        </a:lnSpc>
                        <a:tabLst>
                          <a:tab pos="62484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20	</a:t>
                      </a:r>
                      <a:r>
                        <a:rPr sz="14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pos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7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po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0" algn="r">
                        <a:lnSpc>
                          <a:spcPts val="17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8300">
                <a:tc gridSpan="2">
                  <a:txBody>
                    <a:bodyPr/>
                    <a:lstStyle/>
                    <a:p>
                      <a:pPr marL="624840" marR="149225" indent="-534670">
                        <a:lnSpc>
                          <a:spcPts val="910"/>
                        </a:lnSpc>
                        <a:buAutoNum type="arabicPlain" startAt="21"/>
                        <a:tabLst>
                          <a:tab pos="624840" algn="l"/>
                          <a:tab pos="62547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pos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encontraMaior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vetor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4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24840" marR="139700" indent="-534670">
                        <a:lnSpc>
                          <a:spcPct val="100000"/>
                        </a:lnSpc>
                        <a:buAutoNum type="arabicPlain" startAt="21"/>
                        <a:tabLst>
                          <a:tab pos="624840" algn="l"/>
                          <a:tab pos="625475" algn="l"/>
                        </a:tabLst>
                      </a:pPr>
                      <a:r>
                        <a:rPr sz="14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"Maior valor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na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posicao {0}"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pos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17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3525">
                <a:tc gridSpan="3">
                  <a:txBody>
                    <a:bodyPr/>
                    <a:lstStyle/>
                    <a:p>
                      <a:pPr marL="90805" marR="231775">
                        <a:lnSpc>
                          <a:spcPts val="141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23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1726819"/>
            <a:ext cx="7889875" cy="2192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" dirty="0">
                <a:latin typeface="Calibri"/>
                <a:cs typeface="Calibri"/>
              </a:rPr>
              <a:t>Para </a:t>
            </a:r>
            <a:r>
              <a:rPr sz="3200" spc="-10" dirty="0">
                <a:latin typeface="Calibri"/>
                <a:cs typeface="Calibri"/>
              </a:rPr>
              <a:t>identificar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5" dirty="0">
                <a:latin typeface="Calibri"/>
                <a:cs typeface="Calibri"/>
              </a:rPr>
              <a:t>tamanho de </a:t>
            </a:r>
            <a:r>
              <a:rPr sz="3200" dirty="0">
                <a:latin typeface="Calibri"/>
                <a:cs typeface="Calibri"/>
              </a:rPr>
              <a:t>um </a:t>
            </a:r>
            <a:r>
              <a:rPr sz="3200" spc="-65" dirty="0">
                <a:latin typeface="Calibri"/>
                <a:cs typeface="Calibri"/>
              </a:rPr>
              <a:t>vetor, </a:t>
            </a:r>
            <a:r>
              <a:rPr sz="3200" spc="-20" dirty="0">
                <a:latin typeface="Calibri"/>
                <a:cs typeface="Calibri"/>
              </a:rPr>
              <a:t>basta  </a:t>
            </a:r>
            <a:r>
              <a:rPr sz="3200" spc="-10" dirty="0">
                <a:latin typeface="Calibri"/>
                <a:cs typeface="Calibri"/>
              </a:rPr>
              <a:t>utilizar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propriedade Length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70" dirty="0">
                <a:latin typeface="Calibri"/>
                <a:cs typeface="Calibri"/>
              </a:rPr>
              <a:t>vetor.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ts val="382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Exemplo:</a:t>
            </a:r>
            <a:endParaRPr sz="3200">
              <a:latin typeface="Calibri"/>
              <a:cs typeface="Calibri"/>
            </a:endParaRPr>
          </a:p>
          <a:p>
            <a:pPr marL="927100">
              <a:lnSpc>
                <a:spcPts val="2380"/>
              </a:lnSpc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2000" spc="-5" dirty="0">
                <a:latin typeface="Courier New"/>
                <a:cs typeface="Courier New"/>
              </a:rPr>
              <a:t>vetor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new</a:t>
            </a:r>
            <a:r>
              <a:rPr sz="2000" b="1" spc="-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[5];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000" b="1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2000" spc="-5" dirty="0">
                <a:latin typeface="Courier New"/>
                <a:cs typeface="Courier New"/>
              </a:rPr>
              <a:t>tamanhoVetor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latin typeface="Courier New"/>
                <a:cs typeface="Courier New"/>
              </a:rPr>
              <a:t>vetor.Length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2000" spc="-5" dirty="0">
                <a:solidFill>
                  <a:srgbClr val="009900"/>
                </a:solidFill>
                <a:latin typeface="Courier New"/>
                <a:cs typeface="Courier New"/>
              </a:rPr>
              <a:t>//Receberá</a:t>
            </a:r>
            <a:r>
              <a:rPr sz="2000" spc="35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9900"/>
                </a:solidFill>
                <a:latin typeface="Courier New"/>
                <a:cs typeface="Courier New"/>
              </a:rPr>
              <a:t>5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49256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4D4D4D"/>
                </a:solidFill>
              </a:rPr>
              <a:t>A propriedade</a:t>
            </a:r>
            <a:r>
              <a:rPr sz="4400" spc="-85" dirty="0">
                <a:solidFill>
                  <a:srgbClr val="4D4D4D"/>
                </a:solidFill>
              </a:rPr>
              <a:t> </a:t>
            </a:r>
            <a:r>
              <a:rPr sz="4400" spc="-5" dirty="0">
                <a:solidFill>
                  <a:srgbClr val="4D4D4D"/>
                </a:solidFill>
              </a:rPr>
              <a:t>Length</a:t>
            </a:r>
            <a:endParaRPr sz="4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1726819"/>
            <a:ext cx="8065134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Problema</a:t>
            </a:r>
            <a:r>
              <a:rPr sz="3200" spc="-10" dirty="0">
                <a:latin typeface="Calibri"/>
                <a:cs typeface="Calibri"/>
              </a:rPr>
              <a:t>: </a:t>
            </a:r>
            <a:r>
              <a:rPr sz="3200" spc="-5" dirty="0">
                <a:latin typeface="Calibri"/>
                <a:cs typeface="Calibri"/>
              </a:rPr>
              <a:t>Criar uma </a:t>
            </a:r>
            <a:r>
              <a:rPr sz="3200" spc="-10" dirty="0">
                <a:latin typeface="Calibri"/>
                <a:cs typeface="Calibri"/>
              </a:rPr>
              <a:t>função </a:t>
            </a:r>
            <a:r>
              <a:rPr sz="3200" dirty="0">
                <a:latin typeface="Calibri"/>
                <a:cs typeface="Calibri"/>
              </a:rPr>
              <a:t>em </a:t>
            </a:r>
            <a:r>
              <a:rPr sz="3200" spc="-10" dirty="0">
                <a:latin typeface="Calibri"/>
                <a:cs typeface="Calibri"/>
              </a:rPr>
              <a:t>C# </a:t>
            </a:r>
            <a:r>
              <a:rPr sz="3200" spc="-5" dirty="0">
                <a:latin typeface="Calibri"/>
                <a:cs typeface="Calibri"/>
              </a:rPr>
              <a:t>que receba  </a:t>
            </a:r>
            <a:r>
              <a:rPr sz="3200" dirty="0">
                <a:latin typeface="Calibri"/>
                <a:cs typeface="Calibri"/>
              </a:rPr>
              <a:t>um </a:t>
            </a:r>
            <a:r>
              <a:rPr sz="3200" spc="-20" dirty="0">
                <a:latin typeface="Calibri"/>
                <a:cs typeface="Calibri"/>
              </a:rPr>
              <a:t>vetor </a:t>
            </a:r>
            <a:r>
              <a:rPr sz="3200" dirty="0">
                <a:latin typeface="Calibri"/>
                <a:cs typeface="Calibri"/>
              </a:rPr>
              <a:t>de </a:t>
            </a:r>
            <a:r>
              <a:rPr sz="3200" spc="-10" dirty="0">
                <a:latin typeface="Calibri"/>
                <a:cs typeface="Calibri"/>
              </a:rPr>
              <a:t>números reais. </a:t>
            </a:r>
            <a:r>
              <a:rPr sz="3200" spc="-5" dirty="0">
                <a:latin typeface="Calibri"/>
                <a:cs typeface="Calibri"/>
              </a:rPr>
              <a:t>Essa função  </a:t>
            </a:r>
            <a:r>
              <a:rPr sz="3200" spc="-20" dirty="0">
                <a:latin typeface="Calibri"/>
                <a:cs typeface="Calibri"/>
              </a:rPr>
              <a:t>deverá </a:t>
            </a:r>
            <a:r>
              <a:rPr sz="3200" spc="-10" dirty="0">
                <a:latin typeface="Calibri"/>
                <a:cs typeface="Calibri"/>
              </a:rPr>
              <a:t>ordenar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25" dirty="0">
                <a:latin typeface="Calibri"/>
                <a:cs typeface="Calibri"/>
              </a:rPr>
              <a:t>vetor </a:t>
            </a:r>
            <a:r>
              <a:rPr sz="3200" dirty="0">
                <a:latin typeface="Calibri"/>
                <a:cs typeface="Calibri"/>
              </a:rPr>
              <a:t>em </a:t>
            </a:r>
            <a:r>
              <a:rPr sz="3200" spc="-15" dirty="0">
                <a:latin typeface="Calibri"/>
                <a:cs typeface="Calibri"/>
              </a:rPr>
              <a:t>ordem</a:t>
            </a:r>
            <a:r>
              <a:rPr sz="3200" spc="-10" dirty="0">
                <a:latin typeface="Calibri"/>
                <a:cs typeface="Calibri"/>
              </a:rPr>
              <a:t> crescente.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45859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resolvido</a:t>
            </a:r>
            <a:r>
              <a:rPr sz="4400" spc="-8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2</a:t>
            </a:r>
            <a:endParaRPr sz="4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656335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2: </a:t>
            </a:r>
            <a:r>
              <a:rPr sz="4400" spc="-5" dirty="0">
                <a:solidFill>
                  <a:srgbClr val="4D4D4D"/>
                </a:solidFill>
              </a:rPr>
              <a:t>solução</a:t>
            </a:r>
            <a:r>
              <a:rPr sz="4400" spc="-40" dirty="0">
                <a:solidFill>
                  <a:srgbClr val="4D4D4D"/>
                </a:solidFill>
              </a:rPr>
              <a:t> </a:t>
            </a:r>
            <a:r>
              <a:rPr sz="4400" spc="-20" dirty="0">
                <a:solidFill>
                  <a:srgbClr val="4D4D4D"/>
                </a:solidFill>
              </a:rPr>
              <a:t>proposta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692275" y="1119187"/>
            <a:ext cx="6340475" cy="53244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2000" spc="-5" dirty="0">
                <a:latin typeface="Courier New"/>
                <a:cs typeface="Courier New"/>
              </a:rPr>
              <a:t>ordena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[]</a:t>
            </a:r>
            <a:r>
              <a:rPr sz="20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vet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96240">
              <a:lnSpc>
                <a:spcPct val="100000"/>
              </a:lnSpc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2000" dirty="0"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0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j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396240">
              <a:lnSpc>
                <a:spcPct val="100000"/>
              </a:lnSpc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2000" spc="-5" dirty="0">
                <a:latin typeface="Courier New"/>
                <a:cs typeface="Courier New"/>
              </a:rPr>
              <a:t>aux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396240">
              <a:lnSpc>
                <a:spcPct val="100000"/>
              </a:lnSpc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for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latin typeface="Courier New"/>
                <a:cs typeface="Courier New"/>
              </a:rPr>
              <a:t>i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2000" dirty="0">
                <a:latin typeface="Courier New"/>
                <a:cs typeface="Courier New"/>
              </a:rPr>
              <a:t>i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2000" spc="-5" dirty="0">
                <a:latin typeface="Courier New"/>
                <a:cs typeface="Courier New"/>
              </a:rPr>
              <a:t>vet.Length;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++)</a:t>
            </a:r>
            <a:endParaRPr sz="2000">
              <a:latin typeface="Courier New"/>
              <a:cs typeface="Courier New"/>
            </a:endParaRPr>
          </a:p>
          <a:p>
            <a:pPr marL="39624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for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latin typeface="Courier New"/>
                <a:cs typeface="Courier New"/>
              </a:rPr>
              <a:t>j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latin typeface="Courier New"/>
                <a:cs typeface="Courier New"/>
              </a:rPr>
              <a:t>vet.Length </a:t>
            </a:r>
            <a:r>
              <a:rPr sz="2000" dirty="0">
                <a:latin typeface="Courier New"/>
                <a:cs typeface="Courier New"/>
              </a:rPr>
              <a:t>- </a:t>
            </a:r>
            <a:r>
              <a:rPr sz="2000" spc="-5" dirty="0">
                <a:latin typeface="Courier New"/>
                <a:cs typeface="Courier New"/>
              </a:rPr>
              <a:t>1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2000" dirty="0">
                <a:latin typeface="Courier New"/>
                <a:cs typeface="Courier New"/>
              </a:rPr>
              <a:t>j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&gt; </a:t>
            </a:r>
            <a:r>
              <a:rPr sz="2000" spc="-5" dirty="0">
                <a:latin typeface="Courier New"/>
                <a:cs typeface="Courier New"/>
              </a:rPr>
              <a:t>i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20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j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--)</a:t>
            </a:r>
            <a:endParaRPr sz="200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2000" b="1" spc="-5" dirty="0">
                <a:solidFill>
                  <a:srgbClr val="00009F"/>
                </a:solidFill>
                <a:latin typeface="Courier New"/>
                <a:cs typeface="Courier New"/>
              </a:rPr>
              <a:t>if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2000" spc="-5" dirty="0">
                <a:latin typeface="Courier New"/>
                <a:cs typeface="Courier New"/>
              </a:rPr>
              <a:t>vet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000" spc="-5" dirty="0">
                <a:latin typeface="Courier New"/>
                <a:cs typeface="Courier New"/>
              </a:rPr>
              <a:t>j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2000" spc="-5" dirty="0">
                <a:latin typeface="Courier New"/>
                <a:cs typeface="Courier New"/>
              </a:rPr>
              <a:t>vet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000" spc="-5" dirty="0">
                <a:latin typeface="Courier New"/>
                <a:cs typeface="Courier New"/>
              </a:rPr>
              <a:t>j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2000" spc="-5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0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311275" marR="243014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aux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vet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000" spc="-5" dirty="0">
                <a:latin typeface="Courier New"/>
                <a:cs typeface="Courier New"/>
              </a:rPr>
              <a:t>j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];  </a:t>
            </a:r>
            <a:r>
              <a:rPr sz="2000" spc="-5" dirty="0">
                <a:latin typeface="Courier New"/>
                <a:cs typeface="Courier New"/>
              </a:rPr>
              <a:t>vet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000" spc="-5" dirty="0">
                <a:latin typeface="Courier New"/>
                <a:cs typeface="Courier New"/>
              </a:rPr>
              <a:t>j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]=</a:t>
            </a:r>
            <a:r>
              <a:rPr sz="2000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vet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000" spc="-5" dirty="0">
                <a:latin typeface="Courier New"/>
                <a:cs typeface="Courier New"/>
              </a:rPr>
              <a:t>j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2000" spc="-5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];  </a:t>
            </a:r>
            <a:r>
              <a:rPr sz="2000" spc="-5" dirty="0">
                <a:latin typeface="Courier New"/>
                <a:cs typeface="Courier New"/>
              </a:rPr>
              <a:t>vet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000" spc="-5" dirty="0">
                <a:latin typeface="Courier New"/>
                <a:cs typeface="Courier New"/>
              </a:rPr>
              <a:t>j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2000" spc="-5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]=</a:t>
            </a:r>
            <a:r>
              <a:rPr sz="2000" spc="-5" dirty="0">
                <a:latin typeface="Courier New"/>
                <a:cs typeface="Courier New"/>
              </a:rPr>
              <a:t>aux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39624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71661" y="6446122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6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4669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4D4D4D"/>
                </a:solidFill>
              </a:rPr>
              <a:t>Programa </a:t>
            </a:r>
            <a:r>
              <a:rPr sz="4000" spc="-10" dirty="0">
                <a:solidFill>
                  <a:srgbClr val="4D4D4D"/>
                </a:solidFill>
              </a:rPr>
              <a:t>sem</a:t>
            </a:r>
            <a:r>
              <a:rPr sz="4000" spc="-20" dirty="0">
                <a:solidFill>
                  <a:srgbClr val="4D4D4D"/>
                </a:solidFill>
              </a:rPr>
              <a:t> </a:t>
            </a:r>
            <a:r>
              <a:rPr sz="4000" spc="-5" dirty="0">
                <a:solidFill>
                  <a:srgbClr val="4D4D4D"/>
                </a:solidFill>
              </a:rPr>
              <a:t>vetores</a:t>
            </a:r>
            <a:endParaRPr sz="4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90525" y="1754187"/>
          <a:ext cx="8761095" cy="4613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52975"/>
                <a:gridCol w="2378075"/>
                <a:gridCol w="1630045"/>
              </a:tblGrid>
              <a:tr h="6430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C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É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necessário contar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o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ts val="178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número de notas acima</a:t>
                      </a:r>
                      <a:r>
                        <a:rPr sz="2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da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FC000"/>
                      </a:solidFill>
                      <a:prstDash val="solid"/>
                    </a:lnL>
                    <a:lnR w="28575">
                      <a:solidFill>
                        <a:srgbClr val="FFC000"/>
                      </a:solidFill>
                      <a:prstDash val="solid"/>
                    </a:lnR>
                    <a:lnT w="28575">
                      <a:solidFill>
                        <a:srgbClr val="FFC000"/>
                      </a:solidFill>
                      <a:prstDash val="solid"/>
                    </a:lnT>
                    <a:solidFill>
                      <a:srgbClr val="FFE8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66522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void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1800" spc="-3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6576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i,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cont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4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6576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nota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media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soma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6576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8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800" spc="-114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65760">
                        <a:lnSpc>
                          <a:spcPts val="191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C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 marR="18605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média.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R="1860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i="1" dirty="0">
                          <a:latin typeface="Arial"/>
                          <a:cs typeface="Arial"/>
                        </a:rPr>
                        <a:t>Isso </a:t>
                      </a:r>
                      <a:r>
                        <a:rPr sz="2400" b="1" i="1" spc="-5" dirty="0">
                          <a:latin typeface="Arial"/>
                          <a:cs typeface="Arial"/>
                        </a:rPr>
                        <a:t>só pode</a:t>
                      </a:r>
                      <a:r>
                        <a:rPr sz="2400" b="1" i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i="1" spc="-5" dirty="0">
                          <a:latin typeface="Arial"/>
                          <a:cs typeface="Arial"/>
                        </a:rPr>
                        <a:t>se  após </a:t>
                      </a:r>
                      <a:r>
                        <a:rPr sz="2400" b="1" i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400" b="1" i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i="1" spc="-5" dirty="0">
                          <a:latin typeface="Arial"/>
                          <a:cs typeface="Arial"/>
                        </a:rPr>
                        <a:t>cálculo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lnL w="28575">
                      <a:solidFill>
                        <a:srgbClr val="FFC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FFC000"/>
                      </a:solidFill>
                      <a:prstDash val="solid"/>
                    </a:lnB>
                    <a:solidFill>
                      <a:srgbClr val="FFE8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150">
                        <a:latin typeface="Times New Roman"/>
                        <a:cs typeface="Times New Roman"/>
                      </a:endParaRPr>
                    </a:p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sz="2400" b="1" i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4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i="1" spc="-5" dirty="0">
                          <a:latin typeface="Arial"/>
                          <a:cs typeface="Arial"/>
                        </a:rPr>
                        <a:t>feito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04139">
                        <a:lnSpc>
                          <a:spcPct val="100000"/>
                        </a:lnSpc>
                      </a:pPr>
                      <a:r>
                        <a:rPr sz="2400" b="1" i="1" dirty="0">
                          <a:latin typeface="Arial"/>
                          <a:cs typeface="Arial"/>
                        </a:rPr>
                        <a:t>da</a:t>
                      </a:r>
                      <a:r>
                        <a:rPr sz="2400" b="1" i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i="1" spc="-5" dirty="0">
                          <a:latin typeface="Arial"/>
                          <a:cs typeface="Arial"/>
                        </a:rPr>
                        <a:t>média!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C000"/>
                      </a:solidFill>
                      <a:prstDash val="solid"/>
                    </a:lnR>
                    <a:lnB w="28575">
                      <a:solidFill>
                        <a:srgbClr val="FFC000"/>
                      </a:solidFill>
                      <a:prstDash val="solid"/>
                    </a:lnB>
                    <a:solidFill>
                      <a:srgbClr val="FFE89F"/>
                    </a:solidFill>
                  </a:tcPr>
                </a:tc>
              </a:tr>
              <a:tr h="2305050">
                <a:tc gridSpan="2">
                  <a:txBody>
                    <a:bodyPr/>
                    <a:lstStyle/>
                    <a:p>
                      <a:pPr marL="638175" marR="1860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uma</a:t>
                      </a:r>
                      <a:r>
                        <a:rPr sz="1800" spc="-3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nota:"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38175" marR="47942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nota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Convert.ToDouble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Console.ReadLine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()); 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soma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+=</a:t>
                      </a:r>
                      <a:r>
                        <a:rPr sz="18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nota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65760" marR="18605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65760" marR="1860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soma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800" spc="-6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65760" marR="18605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"Media </a:t>
                      </a:r>
                      <a:r>
                        <a:rPr sz="18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spc="-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media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R="18605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91440" marR="18605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FFC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83565" y="889508"/>
            <a:ext cx="861187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latin typeface="Arial"/>
                <a:cs typeface="Arial"/>
              </a:rPr>
              <a:t>Programa que </a:t>
            </a:r>
            <a:r>
              <a:rPr sz="2800" dirty="0">
                <a:latin typeface="Arial"/>
                <a:cs typeface="Arial"/>
              </a:rPr>
              <a:t>lê notas </a:t>
            </a:r>
            <a:r>
              <a:rPr sz="2800" spc="-5" dirty="0">
                <a:latin typeface="Arial"/>
                <a:cs typeface="Arial"/>
              </a:rPr>
              <a:t>de 4 alunos, calcula sua média  e imprime o número de notas acima da</a:t>
            </a:r>
            <a:r>
              <a:rPr sz="2800" spc="9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média.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825" y="1184275"/>
            <a:ext cx="5327650" cy="4800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91440" marR="1405255">
              <a:lnSpc>
                <a:spcPct val="100000"/>
              </a:lnSpc>
              <a:spcBef>
                <a:spcPts val="145"/>
              </a:spcBef>
            </a:pPr>
            <a:r>
              <a:rPr sz="1800" dirty="0">
                <a:latin typeface="Courier New"/>
                <a:cs typeface="Courier New"/>
              </a:rPr>
              <a:t>1 </a:t>
            </a: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800" spc="-10" dirty="0">
                <a:latin typeface="Courier New"/>
                <a:cs typeface="Courier New"/>
              </a:rPr>
              <a:t>ordena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800" spc="-10" dirty="0">
                <a:latin typeface="Courier New"/>
                <a:cs typeface="Courier New"/>
              </a:rPr>
              <a:t>vet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 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2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774065" indent="-683260">
              <a:lnSpc>
                <a:spcPct val="100000"/>
              </a:lnSpc>
              <a:buClr>
                <a:srgbClr val="000000"/>
              </a:buClr>
              <a:buFont typeface="Courier New"/>
              <a:buAutoNum type="arabicPlain" startAt="3"/>
              <a:tabLst>
                <a:tab pos="774065" algn="l"/>
                <a:tab pos="774700" algn="l"/>
              </a:tabLst>
            </a:pP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800" spc="-10" dirty="0">
                <a:latin typeface="Courier New"/>
                <a:cs typeface="Courier New"/>
              </a:rPr>
              <a:t>i,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j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774065" indent="-683260">
              <a:lnSpc>
                <a:spcPct val="100000"/>
              </a:lnSpc>
              <a:buClr>
                <a:srgbClr val="000000"/>
              </a:buClr>
              <a:buFont typeface="Courier New"/>
              <a:buAutoNum type="arabicPlain" startAt="3"/>
              <a:tabLst>
                <a:tab pos="774065" algn="l"/>
                <a:tab pos="774700" algn="l"/>
              </a:tabLst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800" b="1" spc="-1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aux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774065" indent="-683260">
              <a:lnSpc>
                <a:spcPct val="100000"/>
              </a:lnSpc>
              <a:buClr>
                <a:srgbClr val="000000"/>
              </a:buClr>
              <a:buFont typeface="Courier New"/>
              <a:buAutoNum type="arabicPlain" startAt="3"/>
              <a:tabLst>
                <a:tab pos="774065" algn="l"/>
                <a:tab pos="774700" algn="l"/>
              </a:tabLst>
            </a:pP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for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5" dirty="0">
                <a:latin typeface="Courier New"/>
                <a:cs typeface="Courier New"/>
              </a:rPr>
              <a:t>i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800" dirty="0">
                <a:latin typeface="Courier New"/>
                <a:cs typeface="Courier New"/>
              </a:rPr>
              <a:t>i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800" spc="-10" dirty="0">
                <a:latin typeface="Courier New"/>
                <a:cs typeface="Courier New"/>
              </a:rPr>
              <a:t>vet.Length;</a:t>
            </a:r>
            <a:r>
              <a:rPr sz="1800" spc="-114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++)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  <a:tabLst>
                <a:tab pos="774065" algn="l"/>
              </a:tabLst>
            </a:pPr>
            <a:r>
              <a:rPr sz="1800" dirty="0">
                <a:latin typeface="Courier New"/>
                <a:cs typeface="Courier New"/>
              </a:rPr>
              <a:t>6	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1440" marR="176530">
              <a:lnSpc>
                <a:spcPct val="100000"/>
              </a:lnSpc>
              <a:tabLst>
                <a:tab pos="1184275" algn="l"/>
              </a:tabLst>
            </a:pPr>
            <a:r>
              <a:rPr sz="1800" dirty="0">
                <a:latin typeface="Courier New"/>
                <a:cs typeface="Courier New"/>
              </a:rPr>
              <a:t>7	</a:t>
            </a: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for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j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vet.Length-1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800" spc="-10" dirty="0">
                <a:latin typeface="Courier New"/>
                <a:cs typeface="Courier New"/>
              </a:rPr>
              <a:t>j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1800" spc="-10" dirty="0">
                <a:latin typeface="Courier New"/>
                <a:cs typeface="Courier New"/>
              </a:rPr>
              <a:t>i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800" spc="-10" dirty="0">
                <a:latin typeface="Courier New"/>
                <a:cs typeface="Courier New"/>
              </a:rPr>
              <a:t>j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--) 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8	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tabLst>
                <a:tab pos="1729739" algn="l"/>
              </a:tabLst>
            </a:pPr>
            <a:r>
              <a:rPr sz="1800" dirty="0">
                <a:latin typeface="Courier New"/>
                <a:cs typeface="Courier New"/>
              </a:rPr>
              <a:t>9	</a:t>
            </a: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if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800" spc="-10" dirty="0">
                <a:latin typeface="Courier New"/>
                <a:cs typeface="Courier New"/>
              </a:rPr>
              <a:t>vet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800" spc="-10" dirty="0">
                <a:latin typeface="Courier New"/>
                <a:cs typeface="Courier New"/>
              </a:rPr>
              <a:t>j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1800" spc="-8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vet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800" spc="-10" dirty="0">
                <a:latin typeface="Courier New"/>
                <a:cs typeface="Courier New"/>
              </a:rPr>
              <a:t>j</a:t>
            </a:r>
            <a:r>
              <a:rPr sz="1800" spc="-10" dirty="0">
                <a:solidFill>
                  <a:srgbClr val="EF00EF"/>
                </a:solidFill>
                <a:latin typeface="Courier New"/>
                <a:cs typeface="Courier New"/>
              </a:rPr>
              <a:t>-1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])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tabLst>
                <a:tab pos="1729739" algn="l"/>
              </a:tabLst>
            </a:pPr>
            <a:r>
              <a:rPr sz="1800" spc="-5" dirty="0">
                <a:latin typeface="Courier New"/>
                <a:cs typeface="Courier New"/>
              </a:rPr>
              <a:t>10	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139950" indent="-2049145">
              <a:lnSpc>
                <a:spcPct val="100000"/>
              </a:lnSpc>
              <a:buAutoNum type="arabicPlain" startAt="11"/>
              <a:tabLst>
                <a:tab pos="2139950" algn="l"/>
                <a:tab pos="2140585" algn="l"/>
              </a:tabLst>
            </a:pPr>
            <a:r>
              <a:rPr sz="1800" spc="-10" dirty="0">
                <a:latin typeface="Courier New"/>
                <a:cs typeface="Courier New"/>
              </a:rPr>
              <a:t>aux=vet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800" spc="-10" dirty="0">
                <a:latin typeface="Courier New"/>
                <a:cs typeface="Courier New"/>
              </a:rPr>
              <a:t>j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1800">
              <a:latin typeface="Courier New"/>
              <a:cs typeface="Courier New"/>
            </a:endParaRPr>
          </a:p>
          <a:p>
            <a:pPr marL="2138680" indent="-2047875">
              <a:lnSpc>
                <a:spcPct val="100000"/>
              </a:lnSpc>
              <a:buAutoNum type="arabicPlain" startAt="11"/>
              <a:tabLst>
                <a:tab pos="2138680" algn="l"/>
                <a:tab pos="2139315" algn="l"/>
              </a:tabLst>
            </a:pPr>
            <a:r>
              <a:rPr sz="1800" spc="-10" dirty="0">
                <a:latin typeface="Courier New"/>
                <a:cs typeface="Courier New"/>
              </a:rPr>
              <a:t>vet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800" spc="-10" dirty="0">
                <a:latin typeface="Courier New"/>
                <a:cs typeface="Courier New"/>
              </a:rPr>
              <a:t>j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vet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800" spc="-15" dirty="0">
                <a:latin typeface="Courier New"/>
                <a:cs typeface="Courier New"/>
              </a:rPr>
              <a:t>j</a:t>
            </a:r>
            <a:r>
              <a:rPr sz="1800" spc="-15" dirty="0">
                <a:solidFill>
                  <a:srgbClr val="EF00EF"/>
                </a:solidFill>
                <a:latin typeface="Courier New"/>
                <a:cs typeface="Courier New"/>
              </a:rPr>
              <a:t>-1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1800">
              <a:latin typeface="Courier New"/>
              <a:cs typeface="Courier New"/>
            </a:endParaRPr>
          </a:p>
          <a:p>
            <a:pPr marL="91440" marR="1405255">
              <a:lnSpc>
                <a:spcPct val="100000"/>
              </a:lnSpc>
              <a:buAutoNum type="arabicPlain" startAt="11"/>
              <a:tabLst>
                <a:tab pos="1729739" algn="l"/>
                <a:tab pos="2138680" algn="l"/>
                <a:tab pos="2139315" algn="l"/>
              </a:tabLst>
            </a:pPr>
            <a:r>
              <a:rPr sz="1800" spc="-15" dirty="0">
                <a:latin typeface="Courier New"/>
                <a:cs typeface="Courier New"/>
              </a:rPr>
              <a:t>v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5" dirty="0"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800" spc="-5" dirty="0">
                <a:latin typeface="Courier New"/>
                <a:cs typeface="Courier New"/>
              </a:rPr>
              <a:t>j</a:t>
            </a:r>
            <a:r>
              <a:rPr sz="1800" spc="-15" dirty="0">
                <a:solidFill>
                  <a:srgbClr val="EF00EF"/>
                </a:solidFill>
                <a:latin typeface="Courier New"/>
                <a:cs typeface="Courier New"/>
              </a:rPr>
              <a:t>-1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a</a:t>
            </a:r>
            <a:r>
              <a:rPr sz="1800" spc="-5" dirty="0">
                <a:latin typeface="Courier New"/>
                <a:cs typeface="Courier New"/>
              </a:rPr>
              <a:t>u</a:t>
            </a:r>
            <a:r>
              <a:rPr sz="1800" spc="-15" dirty="0">
                <a:latin typeface="Courier New"/>
                <a:cs typeface="Courier New"/>
              </a:rPr>
              <a:t>x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1800" spc="-5" dirty="0">
                <a:latin typeface="Courier New"/>
                <a:cs typeface="Courier New"/>
              </a:rPr>
              <a:t>14	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tabLst>
                <a:tab pos="1321435" algn="l"/>
              </a:tabLst>
            </a:pPr>
            <a:r>
              <a:rPr sz="1800" spc="-5" dirty="0">
                <a:latin typeface="Courier New"/>
                <a:cs typeface="Courier New"/>
              </a:rPr>
              <a:t>15	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  <a:tabLst>
                <a:tab pos="911225" algn="l"/>
              </a:tabLst>
            </a:pPr>
            <a:r>
              <a:rPr sz="1800" spc="-5" dirty="0">
                <a:latin typeface="Courier New"/>
                <a:cs typeface="Courier New"/>
              </a:rPr>
              <a:t>16	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17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2: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83250" y="4152900"/>
          <a:ext cx="3300727" cy="682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9584"/>
                <a:gridCol w="593725"/>
                <a:gridCol w="608329"/>
                <a:gridCol w="500380"/>
                <a:gridCol w="608330"/>
                <a:gridCol w="500379"/>
              </a:tblGrid>
              <a:tr h="3225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8923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vet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11.0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22.0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44.0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142875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5791263" y="4818824"/>
            <a:ext cx="3034030" cy="1674495"/>
            <a:chOff x="5791263" y="4818824"/>
            <a:chExt cx="3034030" cy="1674495"/>
          </a:xfrm>
        </p:grpSpPr>
        <p:sp>
          <p:nvSpPr>
            <p:cNvPr id="6" name="object 6"/>
            <p:cNvSpPr/>
            <p:nvPr/>
          </p:nvSpPr>
          <p:spPr>
            <a:xfrm>
              <a:off x="5796026" y="4823586"/>
              <a:ext cx="3024505" cy="1664970"/>
            </a:xfrm>
            <a:custGeom>
              <a:avLst/>
              <a:gdLst/>
              <a:ahLst/>
              <a:cxnLst/>
              <a:rect l="l" t="t" r="r" b="b"/>
              <a:pathLst>
                <a:path w="3024504" h="1664970">
                  <a:moveTo>
                    <a:pt x="1608074" y="0"/>
                  </a:moveTo>
                  <a:lnTo>
                    <a:pt x="1764029" y="727963"/>
                  </a:lnTo>
                  <a:lnTo>
                    <a:pt x="0" y="727963"/>
                  </a:lnTo>
                  <a:lnTo>
                    <a:pt x="0" y="1664525"/>
                  </a:lnTo>
                  <a:lnTo>
                    <a:pt x="3024124" y="1664525"/>
                  </a:lnTo>
                  <a:lnTo>
                    <a:pt x="3024124" y="727963"/>
                  </a:lnTo>
                  <a:lnTo>
                    <a:pt x="2520060" y="727963"/>
                  </a:lnTo>
                  <a:lnTo>
                    <a:pt x="160807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96026" y="4823586"/>
              <a:ext cx="3024505" cy="1664970"/>
            </a:xfrm>
            <a:custGeom>
              <a:avLst/>
              <a:gdLst/>
              <a:ahLst/>
              <a:cxnLst/>
              <a:rect l="l" t="t" r="r" b="b"/>
              <a:pathLst>
                <a:path w="3024504" h="1664970">
                  <a:moveTo>
                    <a:pt x="0" y="727963"/>
                  </a:moveTo>
                  <a:lnTo>
                    <a:pt x="1764029" y="727963"/>
                  </a:lnTo>
                  <a:lnTo>
                    <a:pt x="1608074" y="0"/>
                  </a:lnTo>
                  <a:lnTo>
                    <a:pt x="2520060" y="727963"/>
                  </a:lnTo>
                  <a:lnTo>
                    <a:pt x="3024124" y="727963"/>
                  </a:lnTo>
                  <a:lnTo>
                    <a:pt x="3024124" y="884008"/>
                  </a:lnTo>
                  <a:lnTo>
                    <a:pt x="3024124" y="1118158"/>
                  </a:lnTo>
                  <a:lnTo>
                    <a:pt x="3024124" y="1664525"/>
                  </a:lnTo>
                  <a:lnTo>
                    <a:pt x="2520060" y="1664525"/>
                  </a:lnTo>
                  <a:lnTo>
                    <a:pt x="1764029" y="1664525"/>
                  </a:lnTo>
                  <a:lnTo>
                    <a:pt x="0" y="1664525"/>
                  </a:lnTo>
                  <a:lnTo>
                    <a:pt x="0" y="1118158"/>
                  </a:lnTo>
                  <a:lnTo>
                    <a:pt x="0" y="884008"/>
                  </a:lnTo>
                  <a:lnTo>
                    <a:pt x="0" y="72796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844285" y="5540146"/>
            <a:ext cx="292735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09" marR="5080" indent="-17145" algn="just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Tahoma"/>
                <a:cs typeface="Tahoma"/>
              </a:rPr>
              <a:t>Vamos </a:t>
            </a:r>
            <a:r>
              <a:rPr sz="1600" spc="-5" dirty="0">
                <a:latin typeface="Tahoma"/>
                <a:cs typeface="Tahoma"/>
              </a:rPr>
              <a:t>supor </a:t>
            </a:r>
            <a:r>
              <a:rPr sz="1600" spc="-10" dirty="0">
                <a:latin typeface="Tahoma"/>
                <a:cs typeface="Tahoma"/>
              </a:rPr>
              <a:t>para esse </a:t>
            </a:r>
            <a:r>
              <a:rPr sz="1600" spc="-15" dirty="0">
                <a:latin typeface="Tahoma"/>
                <a:cs typeface="Tahoma"/>
              </a:rPr>
              <a:t>exercício  </a:t>
            </a:r>
            <a:r>
              <a:rPr sz="1600" spc="-5" dirty="0">
                <a:latin typeface="Tahoma"/>
                <a:cs typeface="Tahoma"/>
              </a:rPr>
              <a:t>que o </a:t>
            </a:r>
            <a:r>
              <a:rPr sz="1600" spc="-10" dirty="0">
                <a:latin typeface="Tahoma"/>
                <a:cs typeface="Tahoma"/>
              </a:rPr>
              <a:t>vetor </a:t>
            </a:r>
            <a:r>
              <a:rPr sz="1600" spc="-5" dirty="0">
                <a:latin typeface="Tahoma"/>
                <a:cs typeface="Tahoma"/>
              </a:rPr>
              <a:t>de </a:t>
            </a:r>
            <a:r>
              <a:rPr sz="1600" spc="-10" dirty="0">
                <a:latin typeface="Tahoma"/>
                <a:cs typeface="Tahoma"/>
              </a:rPr>
              <a:t>entrada tenha </a:t>
            </a:r>
            <a:r>
              <a:rPr sz="1600" spc="-5" dirty="0">
                <a:latin typeface="Tahoma"/>
                <a:cs typeface="Tahoma"/>
              </a:rPr>
              <a:t>5  </a:t>
            </a:r>
            <a:r>
              <a:rPr sz="1600" spc="-10" dirty="0">
                <a:latin typeface="Tahoma"/>
                <a:cs typeface="Tahoma"/>
              </a:rPr>
              <a:t>posições </a:t>
            </a:r>
            <a:r>
              <a:rPr sz="1600" spc="-5" dirty="0">
                <a:latin typeface="Tahoma"/>
                <a:cs typeface="Tahoma"/>
              </a:rPr>
              <a:t>e os </a:t>
            </a:r>
            <a:r>
              <a:rPr sz="1600" spc="-10" dirty="0">
                <a:latin typeface="Tahoma"/>
                <a:cs typeface="Tahoma"/>
              </a:rPr>
              <a:t>seguintes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valores: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664200" y="1176337"/>
            <a:ext cx="3300729" cy="10147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spc="-5" dirty="0">
                <a:latin typeface="Tahoma"/>
                <a:cs typeface="Tahoma"/>
              </a:rPr>
              <a:t>Entrada:</a:t>
            </a:r>
            <a:endParaRPr sz="2000">
              <a:latin typeface="Tahoma"/>
              <a:cs typeface="Tahoma"/>
            </a:endParaRPr>
          </a:p>
          <a:p>
            <a:pPr marL="315595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vetor de </a:t>
            </a:r>
            <a:r>
              <a:rPr sz="2000" dirty="0">
                <a:latin typeface="Tahoma"/>
                <a:cs typeface="Tahoma"/>
              </a:rPr>
              <a:t>tamanho =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51500" y="2333625"/>
            <a:ext cx="3313429" cy="16319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dirty="0">
                <a:latin typeface="Tahoma"/>
                <a:cs typeface="Tahoma"/>
              </a:rPr>
              <a:t>Variáveis:</a:t>
            </a:r>
            <a:endParaRPr sz="2000">
              <a:latin typeface="Tahoma"/>
              <a:cs typeface="Tahoma"/>
            </a:endParaRPr>
          </a:p>
          <a:p>
            <a:pPr marR="2278380" algn="r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tam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=</a:t>
            </a:r>
            <a:endParaRPr sz="2000">
              <a:latin typeface="Tahoma"/>
              <a:cs typeface="Tahoma"/>
            </a:endParaRPr>
          </a:p>
          <a:p>
            <a:pPr marR="2254250" algn="r">
              <a:lnSpc>
                <a:spcPct val="100000"/>
              </a:lnSpc>
              <a:tabLst>
                <a:tab pos="216535" algn="l"/>
              </a:tabLst>
            </a:pPr>
            <a:r>
              <a:rPr sz="2000" dirty="0">
                <a:latin typeface="Tahoma"/>
                <a:cs typeface="Tahoma"/>
              </a:rPr>
              <a:t>i	=</a:t>
            </a:r>
            <a:endParaRPr sz="2000">
              <a:latin typeface="Tahoma"/>
              <a:cs typeface="Tahoma"/>
            </a:endParaRPr>
          </a:p>
          <a:p>
            <a:pPr marR="2240915" algn="r">
              <a:lnSpc>
                <a:spcPct val="100000"/>
              </a:lnSpc>
              <a:tabLst>
                <a:tab pos="229870" algn="l"/>
              </a:tabLst>
            </a:pPr>
            <a:r>
              <a:rPr sz="2000" dirty="0">
                <a:latin typeface="Tahoma"/>
                <a:cs typeface="Tahoma"/>
              </a:rPr>
              <a:t>j	=</a:t>
            </a:r>
            <a:endParaRPr sz="2000">
              <a:latin typeface="Tahoma"/>
              <a:cs typeface="Tahoma"/>
            </a:endParaRPr>
          </a:p>
          <a:p>
            <a:pPr marR="2230120" algn="r">
              <a:lnSpc>
                <a:spcPct val="100000"/>
              </a:lnSpc>
              <a:tabLst>
                <a:tab pos="559435" algn="l"/>
              </a:tabLst>
            </a:pPr>
            <a:r>
              <a:rPr sz="2000" dirty="0">
                <a:latin typeface="Tahoma"/>
                <a:cs typeface="Tahoma"/>
              </a:rPr>
              <a:t>aux	=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184275"/>
            <a:ext cx="5327650" cy="4800600"/>
          </a:xfrm>
          <a:custGeom>
            <a:avLst/>
            <a:gdLst/>
            <a:ahLst/>
            <a:cxnLst/>
            <a:rect l="l" t="t" r="r" b="b"/>
            <a:pathLst>
              <a:path w="5327650" h="4800600">
                <a:moveTo>
                  <a:pt x="0" y="4800600"/>
                </a:moveTo>
                <a:lnTo>
                  <a:pt x="5327650" y="4800600"/>
                </a:lnTo>
                <a:lnTo>
                  <a:pt x="5327650" y="0"/>
                </a:lnTo>
                <a:lnTo>
                  <a:pt x="0" y="0"/>
                </a:lnTo>
                <a:lnTo>
                  <a:pt x="0" y="4800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9590" y="1189990"/>
            <a:ext cx="3848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1 </a:t>
            </a: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void </a:t>
            </a:r>
            <a:r>
              <a:rPr sz="1800" spc="-10" dirty="0">
                <a:latin typeface="Courier New"/>
                <a:cs typeface="Courier New"/>
              </a:rPr>
              <a:t>ordena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[]</a:t>
            </a:r>
            <a:r>
              <a:rPr sz="1800" spc="-7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vet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2342" y="1739010"/>
            <a:ext cx="4394200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800" spc="-10" dirty="0">
                <a:latin typeface="Courier New"/>
                <a:cs typeface="Courier New"/>
              </a:rPr>
              <a:t>i,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j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800" b="1" spc="-1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aux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for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5" dirty="0">
                <a:latin typeface="Courier New"/>
                <a:cs typeface="Courier New"/>
              </a:rPr>
              <a:t>i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800" dirty="0">
                <a:latin typeface="Courier New"/>
                <a:cs typeface="Courier New"/>
              </a:rPr>
              <a:t>i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800" spc="-10" dirty="0">
                <a:latin typeface="Courier New"/>
                <a:cs typeface="Courier New"/>
              </a:rPr>
              <a:t>vet.Length;</a:t>
            </a:r>
            <a:r>
              <a:rPr sz="1800" spc="-1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++)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22909">
              <a:lnSpc>
                <a:spcPct val="100000"/>
              </a:lnSpc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for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j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vet.Length-1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800" spc="-10" dirty="0">
                <a:latin typeface="Courier New"/>
                <a:cs typeface="Courier New"/>
              </a:rPr>
              <a:t>j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1800" spc="-10" dirty="0">
                <a:latin typeface="Courier New"/>
                <a:cs typeface="Courier New"/>
              </a:rPr>
              <a:t>i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800" spc="-7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j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--)</a:t>
            </a:r>
            <a:endParaRPr sz="1800">
              <a:latin typeface="Courier New"/>
              <a:cs typeface="Courier New"/>
            </a:endParaRPr>
          </a:p>
          <a:p>
            <a:pPr marL="422909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68375">
              <a:lnSpc>
                <a:spcPct val="100000"/>
              </a:lnSpc>
            </a:pPr>
            <a:r>
              <a:rPr sz="1800" b="1" spc="-5" dirty="0">
                <a:solidFill>
                  <a:srgbClr val="00009F"/>
                </a:solidFill>
                <a:latin typeface="Courier New"/>
                <a:cs typeface="Courier New"/>
              </a:rPr>
              <a:t>if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800" spc="-10" dirty="0">
                <a:latin typeface="Courier New"/>
                <a:cs typeface="Courier New"/>
              </a:rPr>
              <a:t>vet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800" spc="-10" dirty="0">
                <a:latin typeface="Courier New"/>
                <a:cs typeface="Courier New"/>
              </a:rPr>
              <a:t>j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18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vet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800" spc="-10" dirty="0">
                <a:latin typeface="Courier New"/>
                <a:cs typeface="Courier New"/>
              </a:rPr>
              <a:t>j</a:t>
            </a:r>
            <a:r>
              <a:rPr sz="1800" spc="-10" dirty="0">
                <a:solidFill>
                  <a:srgbClr val="EF00EF"/>
                </a:solidFill>
                <a:latin typeface="Courier New"/>
                <a:cs typeface="Courier New"/>
              </a:rPr>
              <a:t>-1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])</a:t>
            </a:r>
            <a:endParaRPr sz="1800">
              <a:latin typeface="Courier New"/>
              <a:cs typeface="Courier New"/>
            </a:endParaRPr>
          </a:p>
          <a:p>
            <a:pPr marL="968375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377315" marR="552450" indent="63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aux=vet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800" spc="-10" dirty="0">
                <a:latin typeface="Courier New"/>
                <a:cs typeface="Courier New"/>
              </a:rPr>
              <a:t>j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];  </a:t>
            </a:r>
            <a:r>
              <a:rPr sz="1800" spc="-10" dirty="0">
                <a:latin typeface="Courier New"/>
                <a:cs typeface="Courier New"/>
              </a:rPr>
              <a:t>vet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800" spc="-10" dirty="0">
                <a:latin typeface="Courier New"/>
                <a:cs typeface="Courier New"/>
              </a:rPr>
              <a:t>j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5" dirty="0">
                <a:latin typeface="Courier New"/>
                <a:cs typeface="Courier New"/>
              </a:rPr>
              <a:t>vet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800" spc="-15" dirty="0">
                <a:latin typeface="Courier New"/>
                <a:cs typeface="Courier New"/>
              </a:rPr>
              <a:t>j</a:t>
            </a:r>
            <a:r>
              <a:rPr sz="1800" spc="-15" dirty="0">
                <a:solidFill>
                  <a:srgbClr val="EF00EF"/>
                </a:solidFill>
                <a:latin typeface="Courier New"/>
                <a:cs typeface="Courier New"/>
              </a:rPr>
              <a:t>-1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];  </a:t>
            </a:r>
            <a:r>
              <a:rPr sz="1800" spc="-10" dirty="0">
                <a:latin typeface="Courier New"/>
                <a:cs typeface="Courier New"/>
              </a:rPr>
              <a:t>vet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800" spc="-10" dirty="0">
                <a:latin typeface="Courier New"/>
                <a:cs typeface="Courier New"/>
              </a:rPr>
              <a:t>j</a:t>
            </a:r>
            <a:r>
              <a:rPr sz="1800" spc="-10" dirty="0">
                <a:solidFill>
                  <a:srgbClr val="EF00EF"/>
                </a:solidFill>
                <a:latin typeface="Courier New"/>
                <a:cs typeface="Courier New"/>
              </a:rPr>
              <a:t>-1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1800" spc="-10" dirty="0">
                <a:latin typeface="Courier New"/>
                <a:cs typeface="Courier New"/>
              </a:rPr>
              <a:t>=aux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968375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56007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590" y="1464690"/>
            <a:ext cx="57277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2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3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4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5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6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7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8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9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10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urier New"/>
                <a:cs typeface="Courier New"/>
              </a:rPr>
              <a:t>11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12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13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14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15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16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17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2: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683250" y="4152900"/>
          <a:ext cx="3300727" cy="682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9584"/>
                <a:gridCol w="593725"/>
                <a:gridCol w="608329"/>
                <a:gridCol w="500380"/>
                <a:gridCol w="608330"/>
                <a:gridCol w="500379"/>
              </a:tblGrid>
              <a:tr h="3225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8923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vet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11.0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22.0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44.0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142875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664200" y="1176337"/>
            <a:ext cx="3300729" cy="10147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spc="-5" dirty="0">
                <a:latin typeface="Tahoma"/>
                <a:cs typeface="Tahoma"/>
              </a:rPr>
              <a:t>Entrada:</a:t>
            </a:r>
            <a:endParaRPr sz="2000">
              <a:latin typeface="Tahoma"/>
              <a:cs typeface="Tahoma"/>
            </a:endParaRPr>
          </a:p>
          <a:p>
            <a:pPr marL="315595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vetor de </a:t>
            </a:r>
            <a:r>
              <a:rPr sz="2000" dirty="0">
                <a:latin typeface="Tahoma"/>
                <a:cs typeface="Tahoma"/>
              </a:rPr>
              <a:t>tamanho =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51500" y="2333625"/>
            <a:ext cx="3313429" cy="16319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dirty="0">
                <a:latin typeface="Tahoma"/>
                <a:cs typeface="Tahoma"/>
              </a:rPr>
              <a:t>Variáveis:</a:t>
            </a:r>
            <a:endParaRPr sz="2000">
              <a:latin typeface="Tahoma"/>
              <a:cs typeface="Tahoma"/>
            </a:endParaRPr>
          </a:p>
          <a:p>
            <a:pPr marL="648335" marR="2059939" indent="-318770">
              <a:lnSpc>
                <a:spcPct val="100000"/>
              </a:lnSpc>
              <a:tabLst>
                <a:tab pos="865505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tam =</a:t>
            </a:r>
            <a:r>
              <a:rPr sz="20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5  </a:t>
            </a:r>
            <a:r>
              <a:rPr sz="2000" dirty="0">
                <a:latin typeface="Tahoma"/>
                <a:cs typeface="Tahoma"/>
              </a:rPr>
              <a:t>i	=</a:t>
            </a:r>
            <a:endParaRPr sz="2000">
              <a:latin typeface="Tahoma"/>
              <a:cs typeface="Tahoma"/>
            </a:endParaRPr>
          </a:p>
          <a:p>
            <a:pPr marR="2240915" algn="r">
              <a:lnSpc>
                <a:spcPct val="100000"/>
              </a:lnSpc>
              <a:tabLst>
                <a:tab pos="229870" algn="l"/>
              </a:tabLst>
            </a:pPr>
            <a:r>
              <a:rPr sz="2000" dirty="0">
                <a:latin typeface="Tahoma"/>
                <a:cs typeface="Tahoma"/>
              </a:rPr>
              <a:t>j	=</a:t>
            </a:r>
            <a:endParaRPr sz="2000">
              <a:latin typeface="Tahoma"/>
              <a:cs typeface="Tahoma"/>
            </a:endParaRPr>
          </a:p>
          <a:p>
            <a:pPr marR="2230120" algn="r">
              <a:lnSpc>
                <a:spcPct val="100000"/>
              </a:lnSpc>
              <a:tabLst>
                <a:tab pos="559435" algn="l"/>
              </a:tabLst>
            </a:pPr>
            <a:r>
              <a:rPr sz="2000" dirty="0">
                <a:latin typeface="Tahoma"/>
                <a:cs typeface="Tahoma"/>
              </a:rPr>
              <a:t>aux	=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0825" y="1197038"/>
            <a:ext cx="5327650" cy="287655"/>
          </a:xfrm>
          <a:custGeom>
            <a:avLst/>
            <a:gdLst/>
            <a:ahLst/>
            <a:cxnLst/>
            <a:rect l="l" t="t" r="r" b="b"/>
            <a:pathLst>
              <a:path w="5327650" h="287655">
                <a:moveTo>
                  <a:pt x="0" y="287337"/>
                </a:moveTo>
                <a:lnTo>
                  <a:pt x="5327650" y="287337"/>
                </a:lnTo>
                <a:lnTo>
                  <a:pt x="5327650" y="0"/>
                </a:lnTo>
                <a:lnTo>
                  <a:pt x="0" y="0"/>
                </a:lnTo>
                <a:lnTo>
                  <a:pt x="0" y="287337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1300" y="1177925"/>
          <a:ext cx="5327650" cy="4800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7650"/>
              </a:tblGrid>
              <a:tr h="588962">
                <a:tc>
                  <a:txBody>
                    <a:bodyPr/>
                    <a:lstStyle/>
                    <a:p>
                      <a:pPr marL="91440" marR="14052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ordena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576262">
                <a:tc>
                  <a:txBody>
                    <a:bodyPr/>
                    <a:lstStyle/>
                    <a:p>
                      <a:pPr marL="774065" indent="-683260">
                        <a:lnSpc>
                          <a:spcPts val="1989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i,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b="1" spc="-1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aux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3635375">
                <a:tc>
                  <a:txBody>
                    <a:bodyPr/>
                    <a:lstStyle/>
                    <a:p>
                      <a:pPr marL="91440">
                        <a:lnSpc>
                          <a:spcPts val="1775"/>
                        </a:lnSpc>
                        <a:tabLst>
                          <a:tab pos="77406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5	</a:t>
                      </a: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vet.Length;</a:t>
                      </a:r>
                      <a:r>
                        <a:rPr sz="1800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77406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 marR="176530">
                        <a:lnSpc>
                          <a:spcPct val="100000"/>
                        </a:lnSpc>
                        <a:tabLst>
                          <a:tab pos="118427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7	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--)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729739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 spc="-8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729739" algn="l"/>
                        </a:tabLst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10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2139950" indent="-204914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lain" startAt="11"/>
                        <a:tabLst>
                          <a:tab pos="2139950" algn="l"/>
                          <a:tab pos="2140585" algn="l"/>
                        </a:tabLst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aux=vet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2138680" indent="-2047875">
                        <a:lnSpc>
                          <a:spcPct val="100000"/>
                        </a:lnSpc>
                        <a:buAutoNum type="arabicPlain" startAt="11"/>
                        <a:tabLst>
                          <a:tab pos="2138680" algn="l"/>
                          <a:tab pos="2139315" algn="l"/>
                        </a:tabLst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 marR="1405255">
                        <a:lnSpc>
                          <a:spcPct val="100000"/>
                        </a:lnSpc>
                        <a:buAutoNum type="arabicPlain" startAt="11"/>
                        <a:tabLst>
                          <a:tab pos="1729739" algn="l"/>
                          <a:tab pos="2138680" algn="l"/>
                          <a:tab pos="2139315" algn="l"/>
                        </a:tabLst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v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spc="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14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321435" algn="l"/>
                        </a:tabLst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15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911225" algn="l"/>
                        </a:tabLst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16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17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2: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83250" y="4152900"/>
          <a:ext cx="3300727" cy="682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9584"/>
                <a:gridCol w="593725"/>
                <a:gridCol w="608329"/>
                <a:gridCol w="500380"/>
                <a:gridCol w="608330"/>
                <a:gridCol w="500379"/>
              </a:tblGrid>
              <a:tr h="3225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8923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vet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11.0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22.0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44.0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142875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64200" y="1176337"/>
            <a:ext cx="3300729" cy="10147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spc="-5" dirty="0">
                <a:latin typeface="Tahoma"/>
                <a:cs typeface="Tahoma"/>
              </a:rPr>
              <a:t>Entrada:</a:t>
            </a:r>
            <a:endParaRPr sz="2000">
              <a:latin typeface="Tahoma"/>
              <a:cs typeface="Tahoma"/>
            </a:endParaRPr>
          </a:p>
          <a:p>
            <a:pPr marL="315595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vetor de </a:t>
            </a:r>
            <a:r>
              <a:rPr sz="2000" dirty="0">
                <a:latin typeface="Tahoma"/>
                <a:cs typeface="Tahoma"/>
              </a:rPr>
              <a:t>tamanho =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1500" y="2333625"/>
            <a:ext cx="3313429" cy="16319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dirty="0">
                <a:latin typeface="Tahoma"/>
                <a:cs typeface="Tahoma"/>
              </a:rPr>
              <a:t>Variáveis:</a:t>
            </a:r>
            <a:endParaRPr sz="2000">
              <a:latin typeface="Tahoma"/>
              <a:cs typeface="Tahoma"/>
            </a:endParaRPr>
          </a:p>
          <a:p>
            <a:pPr marR="2059939" algn="r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tam 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  <a:p>
            <a:pPr marR="2055495" algn="r">
              <a:lnSpc>
                <a:spcPct val="100000"/>
              </a:lnSpc>
              <a:tabLst>
                <a:tab pos="216535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i	=</a:t>
            </a:r>
            <a:r>
              <a:rPr sz="2000" spc="-1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  <a:p>
            <a:pPr marL="330200" marR="2031364" indent="318135" algn="r">
              <a:lnSpc>
                <a:spcPct val="100000"/>
              </a:lnSpc>
              <a:tabLst>
                <a:tab pos="878205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j	=</a:t>
            </a:r>
            <a:r>
              <a:rPr sz="20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?  aux	=</a:t>
            </a:r>
            <a:r>
              <a:rPr sz="2000" spc="-1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1300" y="1177925"/>
          <a:ext cx="5327650" cy="4800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7650"/>
              </a:tblGrid>
              <a:tr h="1165288">
                <a:tc>
                  <a:txBody>
                    <a:bodyPr/>
                    <a:lstStyle/>
                    <a:p>
                      <a:pPr marL="91440" marR="14052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ordena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i,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b="1" spc="-1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aux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87337">
                <a:tc>
                  <a:txBody>
                    <a:bodyPr/>
                    <a:lstStyle/>
                    <a:p>
                      <a:pPr marL="91440">
                        <a:lnSpc>
                          <a:spcPts val="1775"/>
                        </a:lnSpc>
                        <a:tabLst>
                          <a:tab pos="77406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5	</a:t>
                      </a: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vet.Length;</a:t>
                      </a:r>
                      <a:r>
                        <a:rPr sz="1800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3347974">
                <a:tc>
                  <a:txBody>
                    <a:bodyPr/>
                    <a:lstStyle/>
                    <a:p>
                      <a:pPr marL="91440">
                        <a:lnSpc>
                          <a:spcPts val="1670"/>
                        </a:lnSpc>
                        <a:tabLst>
                          <a:tab pos="77406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 marR="176530">
                        <a:lnSpc>
                          <a:spcPct val="100000"/>
                        </a:lnSpc>
                        <a:tabLst>
                          <a:tab pos="118427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7	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--)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729739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 spc="-8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729739" algn="l"/>
                        </a:tabLst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10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2139950" indent="-2049145">
                        <a:lnSpc>
                          <a:spcPct val="100000"/>
                        </a:lnSpc>
                        <a:buAutoNum type="arabicPlain" startAt="11"/>
                        <a:tabLst>
                          <a:tab pos="2139950" algn="l"/>
                          <a:tab pos="2140585" algn="l"/>
                        </a:tabLst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aux=vet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2138680" indent="-2047875">
                        <a:lnSpc>
                          <a:spcPct val="100000"/>
                        </a:lnSpc>
                        <a:buAutoNum type="arabicPlain" startAt="11"/>
                        <a:tabLst>
                          <a:tab pos="2138680" algn="l"/>
                          <a:tab pos="2139315" algn="l"/>
                        </a:tabLst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 marR="1405255">
                        <a:lnSpc>
                          <a:spcPct val="100000"/>
                        </a:lnSpc>
                        <a:buAutoNum type="arabicPlain" startAt="11"/>
                        <a:tabLst>
                          <a:tab pos="1729739" algn="l"/>
                          <a:tab pos="2138680" algn="l"/>
                          <a:tab pos="2139315" algn="l"/>
                        </a:tabLst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v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spc="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14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321435" algn="l"/>
                        </a:tabLst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15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911225" algn="l"/>
                        </a:tabLst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16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17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2: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83250" y="4152900"/>
          <a:ext cx="3300727" cy="682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9584"/>
                <a:gridCol w="593725"/>
                <a:gridCol w="608329"/>
                <a:gridCol w="500380"/>
                <a:gridCol w="608330"/>
                <a:gridCol w="500379"/>
              </a:tblGrid>
              <a:tr h="3225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8923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vet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11.0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22.0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44.0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142875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64200" y="1176337"/>
            <a:ext cx="3300729" cy="10147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spc="-5" dirty="0">
                <a:latin typeface="Tahoma"/>
                <a:cs typeface="Tahoma"/>
              </a:rPr>
              <a:t>Entrada:</a:t>
            </a:r>
            <a:endParaRPr sz="2000">
              <a:latin typeface="Tahoma"/>
              <a:cs typeface="Tahoma"/>
            </a:endParaRPr>
          </a:p>
          <a:p>
            <a:pPr marL="315595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vetor de </a:t>
            </a:r>
            <a:r>
              <a:rPr sz="2000" dirty="0">
                <a:latin typeface="Tahoma"/>
                <a:cs typeface="Tahoma"/>
              </a:rPr>
              <a:t>tamanho =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1500" y="2333625"/>
            <a:ext cx="3313429" cy="16319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dirty="0">
                <a:latin typeface="Tahoma"/>
                <a:cs typeface="Tahoma"/>
              </a:rPr>
              <a:t>Variáveis:</a:t>
            </a:r>
            <a:endParaRPr sz="2000">
              <a:latin typeface="Tahoma"/>
              <a:cs typeface="Tahoma"/>
            </a:endParaRPr>
          </a:p>
          <a:p>
            <a:pPr marR="2059939" algn="r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tam =</a:t>
            </a:r>
            <a:r>
              <a:rPr sz="20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  <a:p>
            <a:pPr marR="2037080" algn="r">
              <a:lnSpc>
                <a:spcPct val="100000"/>
              </a:lnSpc>
              <a:tabLst>
                <a:tab pos="216535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i	=</a:t>
            </a:r>
            <a:r>
              <a:rPr sz="20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  <a:p>
            <a:pPr marL="330200" marR="2031364" indent="318135" algn="r">
              <a:lnSpc>
                <a:spcPct val="100000"/>
              </a:lnSpc>
              <a:tabLst>
                <a:tab pos="878205" algn="l"/>
              </a:tabLst>
            </a:pPr>
            <a:r>
              <a:rPr sz="2000" dirty="0">
                <a:latin typeface="Tahoma"/>
                <a:cs typeface="Tahoma"/>
              </a:rPr>
              <a:t>j	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?  aux	=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88354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617" y="94869"/>
                </a:moveTo>
                <a:lnTo>
                  <a:pt x="66281" y="18923"/>
                </a:lnTo>
                <a:lnTo>
                  <a:pt x="55245" y="0"/>
                </a:lnTo>
                <a:lnTo>
                  <a:pt x="0" y="94869"/>
                </a:lnTo>
                <a:lnTo>
                  <a:pt x="1524" y="100711"/>
                </a:lnTo>
                <a:lnTo>
                  <a:pt x="6096" y="103378"/>
                </a:lnTo>
                <a:lnTo>
                  <a:pt x="10541" y="106045"/>
                </a:lnTo>
                <a:lnTo>
                  <a:pt x="16383" y="104521"/>
                </a:lnTo>
                <a:lnTo>
                  <a:pt x="45720" y="54229"/>
                </a:lnTo>
                <a:lnTo>
                  <a:pt x="45847" y="54013"/>
                </a:lnTo>
                <a:lnTo>
                  <a:pt x="45720" y="503301"/>
                </a:lnTo>
                <a:lnTo>
                  <a:pt x="64770" y="503301"/>
                </a:lnTo>
                <a:lnTo>
                  <a:pt x="64770" y="54013"/>
                </a:lnTo>
                <a:lnTo>
                  <a:pt x="64770" y="23749"/>
                </a:lnTo>
                <a:lnTo>
                  <a:pt x="64770" y="18923"/>
                </a:lnTo>
                <a:lnTo>
                  <a:pt x="64897" y="54229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4521" y="103378"/>
                </a:lnTo>
                <a:lnTo>
                  <a:pt x="109093" y="100711"/>
                </a:lnTo>
                <a:lnTo>
                  <a:pt x="110617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06134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63</a:t>
            </a:fld>
            <a:endParaRPr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1300" y="1177925"/>
          <a:ext cx="5325744" cy="480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705"/>
                <a:gridCol w="340995"/>
                <a:gridCol w="340994"/>
                <a:gridCol w="4210050"/>
              </a:tblGrid>
              <a:tr h="1668526">
                <a:tc gridSpan="4">
                  <a:txBody>
                    <a:bodyPr/>
                    <a:lstStyle/>
                    <a:p>
                      <a:pPr marL="91440" marR="14052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ordena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i,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b="1" spc="-1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aux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vet.Length;</a:t>
                      </a:r>
                      <a:r>
                        <a:rPr sz="1800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ts val="2090"/>
                        </a:lnSpc>
                        <a:spcBef>
                          <a:spcPts val="5"/>
                        </a:spcBef>
                        <a:tabLst>
                          <a:tab pos="77406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8925">
                <a:tc>
                  <a:txBody>
                    <a:bodyPr/>
                    <a:lstStyle/>
                    <a:p>
                      <a:pPr marL="91440">
                        <a:lnSpc>
                          <a:spcPts val="213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130"/>
                        </a:lnSpc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800" spc="-6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--)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843149">
                <a:tc>
                  <a:txBody>
                    <a:bodyPr/>
                    <a:lstStyle/>
                    <a:p>
                      <a:pPr marL="91440">
                        <a:lnSpc>
                          <a:spcPts val="2014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014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1277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 spc="-8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127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022350" marR="725170" indent="63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aux=vet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 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 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=aux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127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20447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2: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83250" y="4152900"/>
          <a:ext cx="3300727" cy="682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9584"/>
                <a:gridCol w="593725"/>
                <a:gridCol w="608329"/>
                <a:gridCol w="500380"/>
                <a:gridCol w="608330"/>
                <a:gridCol w="500379"/>
              </a:tblGrid>
              <a:tr h="3225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8923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vet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11.0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22.0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44.0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142875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64200" y="1176337"/>
            <a:ext cx="3300729" cy="10147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spc="-5" dirty="0">
                <a:latin typeface="Tahoma"/>
                <a:cs typeface="Tahoma"/>
              </a:rPr>
              <a:t>Entrada:</a:t>
            </a:r>
            <a:endParaRPr sz="2000">
              <a:latin typeface="Tahoma"/>
              <a:cs typeface="Tahoma"/>
            </a:endParaRPr>
          </a:p>
          <a:p>
            <a:pPr marL="315595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vetor de </a:t>
            </a:r>
            <a:r>
              <a:rPr sz="2000" dirty="0">
                <a:latin typeface="Tahoma"/>
                <a:cs typeface="Tahoma"/>
              </a:rPr>
              <a:t>tamanho =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1500" y="2333625"/>
            <a:ext cx="3313429" cy="16319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dirty="0">
                <a:latin typeface="Tahoma"/>
                <a:cs typeface="Tahoma"/>
              </a:rPr>
              <a:t>Variáveis:</a:t>
            </a:r>
            <a:endParaRPr sz="2000">
              <a:latin typeface="Tahoma"/>
              <a:cs typeface="Tahoma"/>
            </a:endParaRPr>
          </a:p>
          <a:p>
            <a:pPr marR="2059939" algn="r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tam =</a:t>
            </a:r>
            <a:r>
              <a:rPr sz="20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  <a:p>
            <a:pPr marR="2037080" algn="r">
              <a:lnSpc>
                <a:spcPct val="100000"/>
              </a:lnSpc>
              <a:tabLst>
                <a:tab pos="216535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i	=</a:t>
            </a:r>
            <a:r>
              <a:rPr sz="20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  <a:p>
            <a:pPr marL="330200" marR="2023110" indent="318135" algn="r">
              <a:lnSpc>
                <a:spcPct val="100000"/>
              </a:lnSpc>
              <a:tabLst>
                <a:tab pos="878205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j	=</a:t>
            </a:r>
            <a:r>
              <a:rPr sz="2000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4  </a:t>
            </a:r>
            <a:r>
              <a:rPr sz="2000" dirty="0">
                <a:latin typeface="Tahoma"/>
                <a:cs typeface="Tahoma"/>
              </a:rPr>
              <a:t>aux	=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88354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617" y="94869"/>
                </a:moveTo>
                <a:lnTo>
                  <a:pt x="66281" y="18923"/>
                </a:lnTo>
                <a:lnTo>
                  <a:pt x="55245" y="0"/>
                </a:lnTo>
                <a:lnTo>
                  <a:pt x="0" y="94869"/>
                </a:lnTo>
                <a:lnTo>
                  <a:pt x="1524" y="100711"/>
                </a:lnTo>
                <a:lnTo>
                  <a:pt x="6096" y="103378"/>
                </a:lnTo>
                <a:lnTo>
                  <a:pt x="10541" y="106045"/>
                </a:lnTo>
                <a:lnTo>
                  <a:pt x="16383" y="104521"/>
                </a:lnTo>
                <a:lnTo>
                  <a:pt x="45720" y="54229"/>
                </a:lnTo>
                <a:lnTo>
                  <a:pt x="45847" y="54013"/>
                </a:lnTo>
                <a:lnTo>
                  <a:pt x="45720" y="503301"/>
                </a:lnTo>
                <a:lnTo>
                  <a:pt x="64770" y="503301"/>
                </a:lnTo>
                <a:lnTo>
                  <a:pt x="64770" y="54013"/>
                </a:lnTo>
                <a:lnTo>
                  <a:pt x="64770" y="23749"/>
                </a:lnTo>
                <a:lnTo>
                  <a:pt x="64770" y="18923"/>
                </a:lnTo>
                <a:lnTo>
                  <a:pt x="64897" y="54229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4521" y="103378"/>
                </a:lnTo>
                <a:lnTo>
                  <a:pt x="109093" y="100711"/>
                </a:lnTo>
                <a:lnTo>
                  <a:pt x="110617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06134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668004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617" y="94869"/>
                </a:moveTo>
                <a:lnTo>
                  <a:pt x="66281" y="18923"/>
                </a:lnTo>
                <a:lnTo>
                  <a:pt x="55245" y="0"/>
                </a:lnTo>
                <a:lnTo>
                  <a:pt x="0" y="94869"/>
                </a:lnTo>
                <a:lnTo>
                  <a:pt x="1524" y="100711"/>
                </a:lnTo>
                <a:lnTo>
                  <a:pt x="6096" y="103378"/>
                </a:lnTo>
                <a:lnTo>
                  <a:pt x="10541" y="106045"/>
                </a:lnTo>
                <a:lnTo>
                  <a:pt x="16383" y="104521"/>
                </a:lnTo>
                <a:lnTo>
                  <a:pt x="45720" y="54229"/>
                </a:lnTo>
                <a:lnTo>
                  <a:pt x="45847" y="54013"/>
                </a:lnTo>
                <a:lnTo>
                  <a:pt x="45720" y="503301"/>
                </a:lnTo>
                <a:lnTo>
                  <a:pt x="64770" y="503301"/>
                </a:lnTo>
                <a:lnTo>
                  <a:pt x="64770" y="54013"/>
                </a:lnTo>
                <a:lnTo>
                  <a:pt x="64770" y="23749"/>
                </a:lnTo>
                <a:lnTo>
                  <a:pt x="64770" y="18923"/>
                </a:lnTo>
                <a:lnTo>
                  <a:pt x="64897" y="54229"/>
                </a:lnTo>
                <a:lnTo>
                  <a:pt x="94234" y="104521"/>
                </a:lnTo>
                <a:lnTo>
                  <a:pt x="99949" y="106045"/>
                </a:lnTo>
                <a:lnTo>
                  <a:pt x="109093" y="100711"/>
                </a:lnTo>
                <a:lnTo>
                  <a:pt x="110617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87561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64</a:t>
            </a:fld>
            <a:endParaRPr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1300" y="1177925"/>
          <a:ext cx="5323840" cy="4800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705"/>
                <a:gridCol w="340995"/>
                <a:gridCol w="409575"/>
                <a:gridCol w="408305"/>
                <a:gridCol w="476250"/>
                <a:gridCol w="3255010"/>
              </a:tblGrid>
              <a:tr h="2244661">
                <a:tc gridSpan="6">
                  <a:txBody>
                    <a:bodyPr/>
                    <a:lstStyle/>
                    <a:p>
                      <a:pPr marL="91440" marR="14052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ordena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1800" spc="-7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i,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b="1" spc="-1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aux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vet.Length;</a:t>
                      </a:r>
                      <a:r>
                        <a:rPr sz="1800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77406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 marR="176530">
                        <a:lnSpc>
                          <a:spcPct val="100000"/>
                        </a:lnSpc>
                        <a:tabLst>
                          <a:tab pos="118427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7	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--)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337">
                <a:tc>
                  <a:txBody>
                    <a:bodyPr/>
                    <a:lstStyle/>
                    <a:p>
                      <a:pPr marL="91440">
                        <a:lnSpc>
                          <a:spcPts val="1914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914"/>
                        </a:lnSpc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14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 spc="-6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60921">
                <a:tc>
                  <a:txBody>
                    <a:bodyPr/>
                    <a:lstStyle/>
                    <a:p>
                      <a:pPr marL="91440">
                        <a:lnSpc>
                          <a:spcPts val="1814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814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274683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aux=vet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274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=aux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619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61142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2: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83250" y="4152900"/>
          <a:ext cx="3300727" cy="682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9584"/>
                <a:gridCol w="593725"/>
                <a:gridCol w="608329"/>
                <a:gridCol w="500380"/>
                <a:gridCol w="608330"/>
                <a:gridCol w="500379"/>
              </a:tblGrid>
              <a:tr h="3225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vet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11.0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22.0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44.0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5.0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64200" y="1176337"/>
            <a:ext cx="3300729" cy="10147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spc="-5" dirty="0">
                <a:latin typeface="Tahoma"/>
                <a:cs typeface="Tahoma"/>
              </a:rPr>
              <a:t>Entrada:</a:t>
            </a:r>
            <a:endParaRPr sz="2000">
              <a:latin typeface="Tahoma"/>
              <a:cs typeface="Tahoma"/>
            </a:endParaRPr>
          </a:p>
          <a:p>
            <a:pPr marL="315595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vetor de </a:t>
            </a:r>
            <a:r>
              <a:rPr sz="2000" dirty="0">
                <a:latin typeface="Tahoma"/>
                <a:cs typeface="Tahoma"/>
              </a:rPr>
              <a:t>tamanho =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1500" y="2333625"/>
            <a:ext cx="3313429" cy="16319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dirty="0">
                <a:latin typeface="Tahoma"/>
                <a:cs typeface="Tahoma"/>
              </a:rPr>
              <a:t>Variáveis:</a:t>
            </a:r>
            <a:endParaRPr sz="2000">
              <a:latin typeface="Tahoma"/>
              <a:cs typeface="Tahoma"/>
            </a:endParaRPr>
          </a:p>
          <a:p>
            <a:pPr marR="2059939" algn="r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tam 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  <a:p>
            <a:pPr marR="2037080" algn="r">
              <a:lnSpc>
                <a:spcPct val="100000"/>
              </a:lnSpc>
              <a:tabLst>
                <a:tab pos="216535" algn="l"/>
              </a:tabLst>
            </a:pPr>
            <a:r>
              <a:rPr sz="2000" dirty="0">
                <a:latin typeface="Tahoma"/>
                <a:cs typeface="Tahoma"/>
              </a:rPr>
              <a:t>i	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  <a:p>
            <a:pPr marL="330200" marR="2023110" indent="318135" algn="r">
              <a:lnSpc>
                <a:spcPct val="100000"/>
              </a:lnSpc>
              <a:tabLst>
                <a:tab pos="878205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j	=</a:t>
            </a:r>
            <a:r>
              <a:rPr sz="2000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4  </a:t>
            </a:r>
            <a:r>
              <a:rPr sz="2000" dirty="0">
                <a:latin typeface="Tahoma"/>
                <a:cs typeface="Tahoma"/>
              </a:rPr>
              <a:t>aux	=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88354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617" y="94869"/>
                </a:moveTo>
                <a:lnTo>
                  <a:pt x="66281" y="18923"/>
                </a:lnTo>
                <a:lnTo>
                  <a:pt x="55245" y="0"/>
                </a:lnTo>
                <a:lnTo>
                  <a:pt x="0" y="94869"/>
                </a:lnTo>
                <a:lnTo>
                  <a:pt x="1524" y="100711"/>
                </a:lnTo>
                <a:lnTo>
                  <a:pt x="6096" y="103378"/>
                </a:lnTo>
                <a:lnTo>
                  <a:pt x="10541" y="106045"/>
                </a:lnTo>
                <a:lnTo>
                  <a:pt x="16383" y="104521"/>
                </a:lnTo>
                <a:lnTo>
                  <a:pt x="45720" y="54229"/>
                </a:lnTo>
                <a:lnTo>
                  <a:pt x="45847" y="54013"/>
                </a:lnTo>
                <a:lnTo>
                  <a:pt x="45720" y="503301"/>
                </a:lnTo>
                <a:lnTo>
                  <a:pt x="64770" y="503301"/>
                </a:lnTo>
                <a:lnTo>
                  <a:pt x="64770" y="54013"/>
                </a:lnTo>
                <a:lnTo>
                  <a:pt x="64770" y="23749"/>
                </a:lnTo>
                <a:lnTo>
                  <a:pt x="64770" y="18923"/>
                </a:lnTo>
                <a:lnTo>
                  <a:pt x="64897" y="54229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4521" y="103378"/>
                </a:lnTo>
                <a:lnTo>
                  <a:pt x="109093" y="100711"/>
                </a:lnTo>
                <a:lnTo>
                  <a:pt x="110617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06134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668004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617" y="94869"/>
                </a:moveTo>
                <a:lnTo>
                  <a:pt x="66281" y="18923"/>
                </a:lnTo>
                <a:lnTo>
                  <a:pt x="55245" y="0"/>
                </a:lnTo>
                <a:lnTo>
                  <a:pt x="0" y="94869"/>
                </a:lnTo>
                <a:lnTo>
                  <a:pt x="1524" y="100711"/>
                </a:lnTo>
                <a:lnTo>
                  <a:pt x="6096" y="103378"/>
                </a:lnTo>
                <a:lnTo>
                  <a:pt x="10541" y="106045"/>
                </a:lnTo>
                <a:lnTo>
                  <a:pt x="16383" y="104521"/>
                </a:lnTo>
                <a:lnTo>
                  <a:pt x="45720" y="54229"/>
                </a:lnTo>
                <a:lnTo>
                  <a:pt x="45847" y="54013"/>
                </a:lnTo>
                <a:lnTo>
                  <a:pt x="45720" y="503301"/>
                </a:lnTo>
                <a:lnTo>
                  <a:pt x="64770" y="503301"/>
                </a:lnTo>
                <a:lnTo>
                  <a:pt x="64770" y="54013"/>
                </a:lnTo>
                <a:lnTo>
                  <a:pt x="64770" y="23749"/>
                </a:lnTo>
                <a:lnTo>
                  <a:pt x="64770" y="18923"/>
                </a:lnTo>
                <a:lnTo>
                  <a:pt x="64897" y="54229"/>
                </a:lnTo>
                <a:lnTo>
                  <a:pt x="94234" y="104521"/>
                </a:lnTo>
                <a:lnTo>
                  <a:pt x="99949" y="106045"/>
                </a:lnTo>
                <a:lnTo>
                  <a:pt x="109093" y="100711"/>
                </a:lnTo>
                <a:lnTo>
                  <a:pt x="110617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87561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65</a:t>
            </a:fld>
            <a:endParaRPr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1300" y="1177925"/>
          <a:ext cx="5323839" cy="4800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705"/>
                <a:gridCol w="340995"/>
                <a:gridCol w="409575"/>
                <a:gridCol w="408305"/>
                <a:gridCol w="407669"/>
                <a:gridCol w="3323590"/>
              </a:tblGrid>
              <a:tr h="2775013">
                <a:tc gridSpan="6">
                  <a:txBody>
                    <a:bodyPr/>
                    <a:lstStyle/>
                    <a:p>
                      <a:pPr marL="91440" marR="14052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ordena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1800" spc="-7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i,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b="1" spc="-1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aux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vet.Length;</a:t>
                      </a:r>
                      <a:r>
                        <a:rPr sz="1800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77406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 marR="176530">
                        <a:lnSpc>
                          <a:spcPct val="100000"/>
                        </a:lnSpc>
                        <a:tabLst>
                          <a:tab pos="118427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7	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--)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729739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 spc="-8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729739" algn="l"/>
                        </a:tabLst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10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337"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aux=vet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1738249">
                <a:tc>
                  <a:txBody>
                    <a:bodyPr/>
                    <a:lstStyle/>
                    <a:p>
                      <a:pPr marL="91440">
                        <a:lnSpc>
                          <a:spcPts val="196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35890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3525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19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3589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=aux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2: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83250" y="4152900"/>
          <a:ext cx="3300727" cy="682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9584"/>
                <a:gridCol w="593725"/>
                <a:gridCol w="608329"/>
                <a:gridCol w="500380"/>
                <a:gridCol w="608330"/>
                <a:gridCol w="500379"/>
              </a:tblGrid>
              <a:tr h="3225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vet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11.0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22.0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44.0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5.0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64200" y="1176337"/>
            <a:ext cx="3300729" cy="10147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spc="-5" dirty="0">
                <a:latin typeface="Tahoma"/>
                <a:cs typeface="Tahoma"/>
              </a:rPr>
              <a:t>Entrada:</a:t>
            </a:r>
            <a:endParaRPr sz="2000">
              <a:latin typeface="Tahoma"/>
              <a:cs typeface="Tahoma"/>
            </a:endParaRPr>
          </a:p>
          <a:p>
            <a:pPr marL="315595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vetor de </a:t>
            </a:r>
            <a:r>
              <a:rPr sz="2000" dirty="0">
                <a:latin typeface="Tahoma"/>
                <a:cs typeface="Tahoma"/>
              </a:rPr>
              <a:t>tamanho =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1500" y="2333625"/>
            <a:ext cx="3313429" cy="16319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dirty="0">
                <a:latin typeface="Tahoma"/>
                <a:cs typeface="Tahoma"/>
              </a:rPr>
              <a:t>Variáveis:</a:t>
            </a:r>
            <a:endParaRPr sz="2000">
              <a:latin typeface="Tahoma"/>
              <a:cs typeface="Tahoma"/>
            </a:endParaRPr>
          </a:p>
          <a:p>
            <a:pPr marR="2059939" algn="r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tam 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  <a:p>
            <a:pPr marR="2037080" algn="r">
              <a:lnSpc>
                <a:spcPct val="100000"/>
              </a:lnSpc>
              <a:tabLst>
                <a:tab pos="216535" algn="l"/>
              </a:tabLst>
            </a:pPr>
            <a:r>
              <a:rPr sz="2000" dirty="0">
                <a:latin typeface="Tahoma"/>
                <a:cs typeface="Tahoma"/>
              </a:rPr>
              <a:t>i	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  <a:p>
            <a:pPr marR="2023110" algn="r">
              <a:lnSpc>
                <a:spcPct val="100000"/>
              </a:lnSpc>
              <a:tabLst>
                <a:tab pos="229870" algn="l"/>
              </a:tabLst>
            </a:pPr>
            <a:r>
              <a:rPr sz="2000" dirty="0">
                <a:latin typeface="Tahoma"/>
                <a:cs typeface="Tahoma"/>
              </a:rPr>
              <a:t>j	=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  <a:p>
            <a:pPr marL="330200">
              <a:lnSpc>
                <a:spcPct val="100000"/>
              </a:lnSpc>
              <a:tabLst>
                <a:tab pos="889635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aux	=</a:t>
            </a:r>
            <a:r>
              <a:rPr sz="20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5.0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88354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617" y="94869"/>
                </a:moveTo>
                <a:lnTo>
                  <a:pt x="66281" y="18923"/>
                </a:lnTo>
                <a:lnTo>
                  <a:pt x="55245" y="0"/>
                </a:lnTo>
                <a:lnTo>
                  <a:pt x="0" y="94869"/>
                </a:lnTo>
                <a:lnTo>
                  <a:pt x="1524" y="100711"/>
                </a:lnTo>
                <a:lnTo>
                  <a:pt x="6096" y="103378"/>
                </a:lnTo>
                <a:lnTo>
                  <a:pt x="10541" y="106045"/>
                </a:lnTo>
                <a:lnTo>
                  <a:pt x="16383" y="104521"/>
                </a:lnTo>
                <a:lnTo>
                  <a:pt x="45720" y="54229"/>
                </a:lnTo>
                <a:lnTo>
                  <a:pt x="45847" y="54013"/>
                </a:lnTo>
                <a:lnTo>
                  <a:pt x="45720" y="503301"/>
                </a:lnTo>
                <a:lnTo>
                  <a:pt x="64770" y="503301"/>
                </a:lnTo>
                <a:lnTo>
                  <a:pt x="64770" y="54013"/>
                </a:lnTo>
                <a:lnTo>
                  <a:pt x="64770" y="23749"/>
                </a:lnTo>
                <a:lnTo>
                  <a:pt x="64770" y="18923"/>
                </a:lnTo>
                <a:lnTo>
                  <a:pt x="64897" y="54229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4521" y="103378"/>
                </a:lnTo>
                <a:lnTo>
                  <a:pt x="109093" y="100711"/>
                </a:lnTo>
                <a:lnTo>
                  <a:pt x="110617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06134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668004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617" y="94869"/>
                </a:moveTo>
                <a:lnTo>
                  <a:pt x="66281" y="18923"/>
                </a:lnTo>
                <a:lnTo>
                  <a:pt x="55245" y="0"/>
                </a:lnTo>
                <a:lnTo>
                  <a:pt x="0" y="94869"/>
                </a:lnTo>
                <a:lnTo>
                  <a:pt x="1524" y="100711"/>
                </a:lnTo>
                <a:lnTo>
                  <a:pt x="6096" y="103378"/>
                </a:lnTo>
                <a:lnTo>
                  <a:pt x="10541" y="106045"/>
                </a:lnTo>
                <a:lnTo>
                  <a:pt x="16383" y="104521"/>
                </a:lnTo>
                <a:lnTo>
                  <a:pt x="45720" y="54229"/>
                </a:lnTo>
                <a:lnTo>
                  <a:pt x="45847" y="54013"/>
                </a:lnTo>
                <a:lnTo>
                  <a:pt x="45720" y="503301"/>
                </a:lnTo>
                <a:lnTo>
                  <a:pt x="64770" y="503301"/>
                </a:lnTo>
                <a:lnTo>
                  <a:pt x="64770" y="54013"/>
                </a:lnTo>
                <a:lnTo>
                  <a:pt x="64770" y="23749"/>
                </a:lnTo>
                <a:lnTo>
                  <a:pt x="64770" y="18923"/>
                </a:lnTo>
                <a:lnTo>
                  <a:pt x="64897" y="54229"/>
                </a:lnTo>
                <a:lnTo>
                  <a:pt x="94234" y="104521"/>
                </a:lnTo>
                <a:lnTo>
                  <a:pt x="99949" y="106045"/>
                </a:lnTo>
                <a:lnTo>
                  <a:pt x="109093" y="100711"/>
                </a:lnTo>
                <a:lnTo>
                  <a:pt x="110617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87561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66</a:t>
            </a:fld>
            <a:endParaRPr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1300" y="1177925"/>
          <a:ext cx="5323839" cy="4800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705"/>
                <a:gridCol w="340995"/>
                <a:gridCol w="409575"/>
                <a:gridCol w="408305"/>
                <a:gridCol w="407669"/>
                <a:gridCol w="3323590"/>
              </a:tblGrid>
              <a:tr h="3049587">
                <a:tc gridSpan="6">
                  <a:txBody>
                    <a:bodyPr/>
                    <a:lstStyle/>
                    <a:p>
                      <a:pPr marL="91440" marR="14052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ordena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1800" spc="-7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i,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b="1" spc="-1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aux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vet.Length;</a:t>
                      </a:r>
                      <a:r>
                        <a:rPr sz="1800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77406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 marR="176530">
                        <a:lnSpc>
                          <a:spcPct val="100000"/>
                        </a:lnSpc>
                        <a:tabLst>
                          <a:tab pos="118427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7	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--)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729739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 spc="-8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729739" algn="l"/>
                        </a:tabLst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10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2139950" algn="l"/>
                        </a:tabLst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11	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aux=vet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337"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1463675">
                <a:tc>
                  <a:txBody>
                    <a:bodyPr/>
                    <a:lstStyle/>
                    <a:p>
                      <a:pPr marL="91440">
                        <a:lnSpc>
                          <a:spcPts val="196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3589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3525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19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=aux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2: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83250" y="4152900"/>
          <a:ext cx="3300727" cy="682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9584"/>
                <a:gridCol w="593725"/>
                <a:gridCol w="608329"/>
                <a:gridCol w="500380"/>
                <a:gridCol w="608330"/>
                <a:gridCol w="500379"/>
              </a:tblGrid>
              <a:tr h="3225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vet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11.0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22.0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64200" y="1176337"/>
            <a:ext cx="3300729" cy="10147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spc="-5" dirty="0">
                <a:latin typeface="Tahoma"/>
                <a:cs typeface="Tahoma"/>
              </a:rPr>
              <a:t>Entrada:</a:t>
            </a:r>
            <a:endParaRPr sz="2000">
              <a:latin typeface="Tahoma"/>
              <a:cs typeface="Tahoma"/>
            </a:endParaRPr>
          </a:p>
          <a:p>
            <a:pPr marL="315595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vetor de </a:t>
            </a:r>
            <a:r>
              <a:rPr sz="2000" dirty="0">
                <a:latin typeface="Tahoma"/>
                <a:cs typeface="Tahoma"/>
              </a:rPr>
              <a:t>tamanho =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1500" y="2333625"/>
            <a:ext cx="3313429" cy="16319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dirty="0">
                <a:latin typeface="Tahoma"/>
                <a:cs typeface="Tahoma"/>
              </a:rPr>
              <a:t>Variáveis:</a:t>
            </a:r>
            <a:endParaRPr sz="2000">
              <a:latin typeface="Tahoma"/>
              <a:cs typeface="Tahoma"/>
            </a:endParaRPr>
          </a:p>
          <a:p>
            <a:pPr marR="2059939" algn="r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tam 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  <a:p>
            <a:pPr marR="2037080" algn="r">
              <a:lnSpc>
                <a:spcPct val="100000"/>
              </a:lnSpc>
              <a:tabLst>
                <a:tab pos="216535" algn="l"/>
              </a:tabLst>
            </a:pPr>
            <a:r>
              <a:rPr sz="2000" dirty="0">
                <a:latin typeface="Tahoma"/>
                <a:cs typeface="Tahoma"/>
              </a:rPr>
              <a:t>i	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  <a:p>
            <a:pPr marR="2023110" algn="r">
              <a:lnSpc>
                <a:spcPct val="100000"/>
              </a:lnSpc>
              <a:tabLst>
                <a:tab pos="229870" algn="l"/>
              </a:tabLst>
            </a:pPr>
            <a:r>
              <a:rPr sz="2000" dirty="0">
                <a:latin typeface="Tahoma"/>
                <a:cs typeface="Tahoma"/>
              </a:rPr>
              <a:t>j	=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  <a:p>
            <a:pPr marL="330200">
              <a:lnSpc>
                <a:spcPct val="100000"/>
              </a:lnSpc>
              <a:tabLst>
                <a:tab pos="889635" algn="l"/>
              </a:tabLst>
            </a:pPr>
            <a:r>
              <a:rPr sz="2000" dirty="0">
                <a:latin typeface="Tahoma"/>
                <a:cs typeface="Tahoma"/>
              </a:rPr>
              <a:t>aux	=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5.0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88354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617" y="94869"/>
                </a:moveTo>
                <a:lnTo>
                  <a:pt x="66281" y="18923"/>
                </a:lnTo>
                <a:lnTo>
                  <a:pt x="55245" y="0"/>
                </a:lnTo>
                <a:lnTo>
                  <a:pt x="0" y="94869"/>
                </a:lnTo>
                <a:lnTo>
                  <a:pt x="1524" y="100711"/>
                </a:lnTo>
                <a:lnTo>
                  <a:pt x="6096" y="103378"/>
                </a:lnTo>
                <a:lnTo>
                  <a:pt x="10541" y="106045"/>
                </a:lnTo>
                <a:lnTo>
                  <a:pt x="16383" y="104521"/>
                </a:lnTo>
                <a:lnTo>
                  <a:pt x="45720" y="54229"/>
                </a:lnTo>
                <a:lnTo>
                  <a:pt x="45847" y="54013"/>
                </a:lnTo>
                <a:lnTo>
                  <a:pt x="45720" y="503301"/>
                </a:lnTo>
                <a:lnTo>
                  <a:pt x="64770" y="503301"/>
                </a:lnTo>
                <a:lnTo>
                  <a:pt x="64770" y="54013"/>
                </a:lnTo>
                <a:lnTo>
                  <a:pt x="64770" y="23749"/>
                </a:lnTo>
                <a:lnTo>
                  <a:pt x="64770" y="18923"/>
                </a:lnTo>
                <a:lnTo>
                  <a:pt x="64897" y="54229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4521" y="103378"/>
                </a:lnTo>
                <a:lnTo>
                  <a:pt x="109093" y="100711"/>
                </a:lnTo>
                <a:lnTo>
                  <a:pt x="110617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06134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668004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617" y="94869"/>
                </a:moveTo>
                <a:lnTo>
                  <a:pt x="66281" y="18923"/>
                </a:lnTo>
                <a:lnTo>
                  <a:pt x="55245" y="0"/>
                </a:lnTo>
                <a:lnTo>
                  <a:pt x="0" y="94869"/>
                </a:lnTo>
                <a:lnTo>
                  <a:pt x="1524" y="100711"/>
                </a:lnTo>
                <a:lnTo>
                  <a:pt x="6096" y="103378"/>
                </a:lnTo>
                <a:lnTo>
                  <a:pt x="10541" y="106045"/>
                </a:lnTo>
                <a:lnTo>
                  <a:pt x="16383" y="104521"/>
                </a:lnTo>
                <a:lnTo>
                  <a:pt x="45720" y="54229"/>
                </a:lnTo>
                <a:lnTo>
                  <a:pt x="45847" y="54013"/>
                </a:lnTo>
                <a:lnTo>
                  <a:pt x="45720" y="503301"/>
                </a:lnTo>
                <a:lnTo>
                  <a:pt x="64770" y="503301"/>
                </a:lnTo>
                <a:lnTo>
                  <a:pt x="64770" y="54013"/>
                </a:lnTo>
                <a:lnTo>
                  <a:pt x="64770" y="23749"/>
                </a:lnTo>
                <a:lnTo>
                  <a:pt x="64770" y="18923"/>
                </a:lnTo>
                <a:lnTo>
                  <a:pt x="64897" y="54229"/>
                </a:lnTo>
                <a:lnTo>
                  <a:pt x="94234" y="104521"/>
                </a:lnTo>
                <a:lnTo>
                  <a:pt x="99949" y="106045"/>
                </a:lnTo>
                <a:lnTo>
                  <a:pt x="109093" y="100711"/>
                </a:lnTo>
                <a:lnTo>
                  <a:pt x="110617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87561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67</a:t>
            </a:fld>
            <a:endParaRPr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1300" y="1177925"/>
          <a:ext cx="5323839" cy="4800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705"/>
                <a:gridCol w="340995"/>
                <a:gridCol w="409575"/>
                <a:gridCol w="408305"/>
                <a:gridCol w="407669"/>
                <a:gridCol w="3323590"/>
              </a:tblGrid>
              <a:tr h="3324161">
                <a:tc gridSpan="6">
                  <a:txBody>
                    <a:bodyPr/>
                    <a:lstStyle/>
                    <a:p>
                      <a:pPr marL="91440" marR="14052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ordena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1800" spc="-7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i,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b="1" spc="-1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aux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vet.Length;</a:t>
                      </a:r>
                      <a:r>
                        <a:rPr sz="1800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77406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 marR="176530">
                        <a:lnSpc>
                          <a:spcPct val="100000"/>
                        </a:lnSpc>
                        <a:tabLst>
                          <a:tab pos="118427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7	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--)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729739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 spc="-8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729739" algn="l"/>
                        </a:tabLst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10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2139950" indent="-2049145">
                        <a:lnSpc>
                          <a:spcPct val="100000"/>
                        </a:lnSpc>
                        <a:buAutoNum type="arabicPlain" startAt="11"/>
                        <a:tabLst>
                          <a:tab pos="2139950" algn="l"/>
                          <a:tab pos="2140585" algn="l"/>
                        </a:tabLst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aux=vet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2138680" indent="-2047875">
                        <a:lnSpc>
                          <a:spcPct val="100000"/>
                        </a:lnSpc>
                        <a:buAutoNum type="arabicPlain" startAt="11"/>
                        <a:tabLst>
                          <a:tab pos="2138680" algn="l"/>
                          <a:tab pos="2139315" algn="l"/>
                        </a:tabLst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337"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=aux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1189101">
                <a:tc>
                  <a:txBody>
                    <a:bodyPr/>
                    <a:lstStyle/>
                    <a:p>
                      <a:pPr marL="91440">
                        <a:lnSpc>
                          <a:spcPts val="195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3589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955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2: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83250" y="4152900"/>
          <a:ext cx="3300093" cy="682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9584"/>
                <a:gridCol w="593725"/>
                <a:gridCol w="608329"/>
                <a:gridCol w="500380"/>
                <a:gridCol w="474980"/>
                <a:gridCol w="633095"/>
              </a:tblGrid>
              <a:tr h="3225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vet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11.0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22.0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5.0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44.0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64200" y="1176337"/>
            <a:ext cx="3300729" cy="10147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spc="-5" dirty="0">
                <a:latin typeface="Tahoma"/>
                <a:cs typeface="Tahoma"/>
              </a:rPr>
              <a:t>Entrada:</a:t>
            </a:r>
            <a:endParaRPr sz="2000">
              <a:latin typeface="Tahoma"/>
              <a:cs typeface="Tahoma"/>
            </a:endParaRPr>
          </a:p>
          <a:p>
            <a:pPr marL="315595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vetor de </a:t>
            </a:r>
            <a:r>
              <a:rPr sz="2000" dirty="0">
                <a:latin typeface="Tahoma"/>
                <a:cs typeface="Tahoma"/>
              </a:rPr>
              <a:t>tamanho =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1500" y="2333625"/>
            <a:ext cx="3313429" cy="16319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dirty="0">
                <a:latin typeface="Tahoma"/>
                <a:cs typeface="Tahoma"/>
              </a:rPr>
              <a:t>Variáveis:</a:t>
            </a:r>
            <a:endParaRPr sz="2000">
              <a:latin typeface="Tahoma"/>
              <a:cs typeface="Tahoma"/>
            </a:endParaRPr>
          </a:p>
          <a:p>
            <a:pPr marR="2059939" algn="r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tam 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  <a:p>
            <a:pPr marR="2037080" algn="r">
              <a:lnSpc>
                <a:spcPct val="100000"/>
              </a:lnSpc>
              <a:tabLst>
                <a:tab pos="216535" algn="l"/>
              </a:tabLst>
            </a:pPr>
            <a:r>
              <a:rPr sz="2000" dirty="0">
                <a:latin typeface="Tahoma"/>
                <a:cs typeface="Tahoma"/>
              </a:rPr>
              <a:t>i	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  <a:p>
            <a:pPr marR="2023110" algn="r">
              <a:lnSpc>
                <a:spcPct val="100000"/>
              </a:lnSpc>
              <a:tabLst>
                <a:tab pos="229870" algn="l"/>
              </a:tabLst>
            </a:pPr>
            <a:r>
              <a:rPr sz="2000" dirty="0">
                <a:latin typeface="Tahoma"/>
                <a:cs typeface="Tahoma"/>
              </a:rPr>
              <a:t>j	=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  <a:p>
            <a:pPr marL="330200">
              <a:lnSpc>
                <a:spcPct val="100000"/>
              </a:lnSpc>
              <a:tabLst>
                <a:tab pos="889635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aux	=</a:t>
            </a:r>
            <a:r>
              <a:rPr sz="20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5.0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88354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617" y="94869"/>
                </a:moveTo>
                <a:lnTo>
                  <a:pt x="66281" y="18923"/>
                </a:lnTo>
                <a:lnTo>
                  <a:pt x="55245" y="0"/>
                </a:lnTo>
                <a:lnTo>
                  <a:pt x="0" y="94869"/>
                </a:lnTo>
                <a:lnTo>
                  <a:pt x="1524" y="100711"/>
                </a:lnTo>
                <a:lnTo>
                  <a:pt x="6096" y="103378"/>
                </a:lnTo>
                <a:lnTo>
                  <a:pt x="10541" y="106045"/>
                </a:lnTo>
                <a:lnTo>
                  <a:pt x="16383" y="104521"/>
                </a:lnTo>
                <a:lnTo>
                  <a:pt x="45720" y="54229"/>
                </a:lnTo>
                <a:lnTo>
                  <a:pt x="45847" y="54013"/>
                </a:lnTo>
                <a:lnTo>
                  <a:pt x="45720" y="503301"/>
                </a:lnTo>
                <a:lnTo>
                  <a:pt x="64770" y="503301"/>
                </a:lnTo>
                <a:lnTo>
                  <a:pt x="64770" y="54013"/>
                </a:lnTo>
                <a:lnTo>
                  <a:pt x="64770" y="23749"/>
                </a:lnTo>
                <a:lnTo>
                  <a:pt x="64770" y="18923"/>
                </a:lnTo>
                <a:lnTo>
                  <a:pt x="64897" y="54229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4521" y="103378"/>
                </a:lnTo>
                <a:lnTo>
                  <a:pt x="109093" y="100711"/>
                </a:lnTo>
                <a:lnTo>
                  <a:pt x="110617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06134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668004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617" y="94869"/>
                </a:moveTo>
                <a:lnTo>
                  <a:pt x="66281" y="18923"/>
                </a:lnTo>
                <a:lnTo>
                  <a:pt x="55245" y="0"/>
                </a:lnTo>
                <a:lnTo>
                  <a:pt x="0" y="94869"/>
                </a:lnTo>
                <a:lnTo>
                  <a:pt x="1524" y="100711"/>
                </a:lnTo>
                <a:lnTo>
                  <a:pt x="6096" y="103378"/>
                </a:lnTo>
                <a:lnTo>
                  <a:pt x="10541" y="106045"/>
                </a:lnTo>
                <a:lnTo>
                  <a:pt x="16383" y="104521"/>
                </a:lnTo>
                <a:lnTo>
                  <a:pt x="45720" y="54229"/>
                </a:lnTo>
                <a:lnTo>
                  <a:pt x="45847" y="54013"/>
                </a:lnTo>
                <a:lnTo>
                  <a:pt x="45720" y="503301"/>
                </a:lnTo>
                <a:lnTo>
                  <a:pt x="64770" y="503301"/>
                </a:lnTo>
                <a:lnTo>
                  <a:pt x="64770" y="54013"/>
                </a:lnTo>
                <a:lnTo>
                  <a:pt x="64770" y="23749"/>
                </a:lnTo>
                <a:lnTo>
                  <a:pt x="64770" y="18923"/>
                </a:lnTo>
                <a:lnTo>
                  <a:pt x="64897" y="54229"/>
                </a:lnTo>
                <a:lnTo>
                  <a:pt x="94234" y="104521"/>
                </a:lnTo>
                <a:lnTo>
                  <a:pt x="99949" y="106045"/>
                </a:lnTo>
                <a:lnTo>
                  <a:pt x="109093" y="100711"/>
                </a:lnTo>
                <a:lnTo>
                  <a:pt x="110617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87561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68</a:t>
            </a:fld>
            <a:endParaRPr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1300" y="1177925"/>
          <a:ext cx="5325744" cy="4800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705"/>
                <a:gridCol w="340995"/>
                <a:gridCol w="340994"/>
                <a:gridCol w="4210050"/>
              </a:tblGrid>
              <a:tr h="1681162">
                <a:tc gridSpan="4">
                  <a:txBody>
                    <a:bodyPr/>
                    <a:lstStyle/>
                    <a:p>
                      <a:pPr marL="91440" marR="14052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ordena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i,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b="1" spc="-1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aux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vet.Length;</a:t>
                      </a:r>
                      <a:r>
                        <a:rPr sz="1800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77406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337">
                <a:tc>
                  <a:txBody>
                    <a:bodyPr/>
                    <a:lstStyle/>
                    <a:p>
                      <a:pPr marL="91440">
                        <a:lnSpc>
                          <a:spcPts val="203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035"/>
                        </a:lnSpc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800" spc="-6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--)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832100">
                <a:tc>
                  <a:txBody>
                    <a:bodyPr/>
                    <a:lstStyle/>
                    <a:p>
                      <a:pPr marL="91440">
                        <a:lnSpc>
                          <a:spcPts val="193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3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1277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 spc="-8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127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022350" marR="725170" indent="63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aux=vet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 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 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=aux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127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20447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2: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83250" y="4152900"/>
          <a:ext cx="3300093" cy="682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9584"/>
                <a:gridCol w="593725"/>
                <a:gridCol w="608329"/>
                <a:gridCol w="500380"/>
                <a:gridCol w="474980"/>
                <a:gridCol w="633095"/>
              </a:tblGrid>
              <a:tr h="3225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vet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11.0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22.0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44.0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64200" y="1176337"/>
            <a:ext cx="3300729" cy="10147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spc="-5" dirty="0">
                <a:latin typeface="Tahoma"/>
                <a:cs typeface="Tahoma"/>
              </a:rPr>
              <a:t>Entrada:</a:t>
            </a:r>
            <a:endParaRPr sz="2000">
              <a:latin typeface="Tahoma"/>
              <a:cs typeface="Tahoma"/>
            </a:endParaRPr>
          </a:p>
          <a:p>
            <a:pPr marL="315595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vetor de </a:t>
            </a:r>
            <a:r>
              <a:rPr sz="2000" dirty="0">
                <a:latin typeface="Tahoma"/>
                <a:cs typeface="Tahoma"/>
              </a:rPr>
              <a:t>tamanho =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1500" y="2333625"/>
            <a:ext cx="3313429" cy="16319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dirty="0">
                <a:latin typeface="Tahoma"/>
                <a:cs typeface="Tahoma"/>
              </a:rPr>
              <a:t>Variáveis:</a:t>
            </a:r>
            <a:endParaRPr sz="2000">
              <a:latin typeface="Tahoma"/>
              <a:cs typeface="Tahoma"/>
            </a:endParaRPr>
          </a:p>
          <a:p>
            <a:pPr marR="2059939" algn="r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tam 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  <a:p>
            <a:pPr marR="2037080" algn="r">
              <a:lnSpc>
                <a:spcPct val="100000"/>
              </a:lnSpc>
              <a:tabLst>
                <a:tab pos="216535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i	=</a:t>
            </a:r>
            <a:r>
              <a:rPr sz="20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  <a:p>
            <a:pPr marR="2023110" algn="r">
              <a:lnSpc>
                <a:spcPct val="100000"/>
              </a:lnSpc>
              <a:tabLst>
                <a:tab pos="229870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j	=</a:t>
            </a:r>
            <a:r>
              <a:rPr sz="2000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  <a:p>
            <a:pPr marL="330200">
              <a:lnSpc>
                <a:spcPct val="100000"/>
              </a:lnSpc>
              <a:tabLst>
                <a:tab pos="889635" algn="l"/>
              </a:tabLst>
            </a:pPr>
            <a:r>
              <a:rPr sz="2000" dirty="0">
                <a:latin typeface="Tahoma"/>
                <a:cs typeface="Tahoma"/>
              </a:rPr>
              <a:t>aux	=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5.0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88354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617" y="94869"/>
                </a:moveTo>
                <a:lnTo>
                  <a:pt x="66281" y="18923"/>
                </a:lnTo>
                <a:lnTo>
                  <a:pt x="55245" y="0"/>
                </a:lnTo>
                <a:lnTo>
                  <a:pt x="0" y="94869"/>
                </a:lnTo>
                <a:lnTo>
                  <a:pt x="1524" y="100711"/>
                </a:lnTo>
                <a:lnTo>
                  <a:pt x="6096" y="103378"/>
                </a:lnTo>
                <a:lnTo>
                  <a:pt x="10541" y="106045"/>
                </a:lnTo>
                <a:lnTo>
                  <a:pt x="16383" y="104521"/>
                </a:lnTo>
                <a:lnTo>
                  <a:pt x="45720" y="54229"/>
                </a:lnTo>
                <a:lnTo>
                  <a:pt x="45847" y="54013"/>
                </a:lnTo>
                <a:lnTo>
                  <a:pt x="45720" y="503301"/>
                </a:lnTo>
                <a:lnTo>
                  <a:pt x="64770" y="503301"/>
                </a:lnTo>
                <a:lnTo>
                  <a:pt x="64770" y="54013"/>
                </a:lnTo>
                <a:lnTo>
                  <a:pt x="64770" y="23749"/>
                </a:lnTo>
                <a:lnTo>
                  <a:pt x="64770" y="18923"/>
                </a:lnTo>
                <a:lnTo>
                  <a:pt x="64897" y="54229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4521" y="103378"/>
                </a:lnTo>
                <a:lnTo>
                  <a:pt x="109093" y="100711"/>
                </a:lnTo>
                <a:lnTo>
                  <a:pt x="110617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06134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91678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744" y="94869"/>
                </a:moveTo>
                <a:lnTo>
                  <a:pt x="66408" y="18923"/>
                </a:lnTo>
                <a:lnTo>
                  <a:pt x="55372" y="0"/>
                </a:lnTo>
                <a:lnTo>
                  <a:pt x="0" y="94869"/>
                </a:lnTo>
                <a:lnTo>
                  <a:pt x="1524" y="100711"/>
                </a:lnTo>
                <a:lnTo>
                  <a:pt x="10668" y="106045"/>
                </a:lnTo>
                <a:lnTo>
                  <a:pt x="16510" y="104521"/>
                </a:lnTo>
                <a:lnTo>
                  <a:pt x="45847" y="54241"/>
                </a:lnTo>
                <a:lnTo>
                  <a:pt x="45847" y="503301"/>
                </a:lnTo>
                <a:lnTo>
                  <a:pt x="64897" y="503301"/>
                </a:lnTo>
                <a:lnTo>
                  <a:pt x="64897" y="54241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9220" y="100711"/>
                </a:lnTo>
                <a:lnTo>
                  <a:pt x="110744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11108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69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471661" y="6446122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7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4669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4D4D4D"/>
                </a:solidFill>
              </a:rPr>
              <a:t>Programa </a:t>
            </a:r>
            <a:r>
              <a:rPr sz="4000" spc="-10" dirty="0">
                <a:solidFill>
                  <a:srgbClr val="4D4D4D"/>
                </a:solidFill>
              </a:rPr>
              <a:t>sem</a:t>
            </a:r>
            <a:r>
              <a:rPr sz="4000" spc="-20" dirty="0">
                <a:solidFill>
                  <a:srgbClr val="4D4D4D"/>
                </a:solidFill>
              </a:rPr>
              <a:t> </a:t>
            </a:r>
            <a:r>
              <a:rPr sz="4000" spc="-5" dirty="0">
                <a:solidFill>
                  <a:srgbClr val="4D4D4D"/>
                </a:solidFill>
              </a:rPr>
              <a:t>vetores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126970" y="4134163"/>
            <a:ext cx="191262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:"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63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5" dirty="0">
                <a:latin typeface="Courier New"/>
                <a:cs typeface="Courier New"/>
              </a:rPr>
              <a:t>.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ad</a:t>
            </a:r>
            <a:r>
              <a:rPr sz="1800" spc="-15" dirty="0">
                <a:latin typeface="Courier New"/>
                <a:cs typeface="Courier New"/>
              </a:rPr>
              <a:t>L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15" dirty="0">
                <a:latin typeface="Courier New"/>
                <a:cs typeface="Courier New"/>
              </a:rPr>
              <a:t>n</a:t>
            </a:r>
            <a:r>
              <a:rPr sz="1800" spc="-10" dirty="0">
                <a:latin typeface="Courier New"/>
                <a:cs typeface="Courier New"/>
              </a:rPr>
              <a:t>e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90525" y="1736788"/>
          <a:ext cx="9180194" cy="47398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80"/>
                <a:gridCol w="4526915"/>
                <a:gridCol w="1233170"/>
                <a:gridCol w="998855"/>
                <a:gridCol w="560070"/>
                <a:gridCol w="1564004"/>
              </a:tblGrid>
              <a:tr h="6604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C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Duas</a:t>
                      </a:r>
                      <a:r>
                        <a:rPr sz="24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op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2075" marR="194945">
                        <a:lnSpc>
                          <a:spcPts val="1914"/>
                        </a:lnSpc>
                        <a:spcBef>
                          <a:spcPts val="5"/>
                        </a:spcBef>
                        <a:tabLst>
                          <a:tab pos="549275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1)	Ler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FFC000"/>
                      </a:solidFill>
                      <a:prstDash val="solid"/>
                    </a:lnL>
                    <a:lnT w="28575">
                      <a:solidFill>
                        <a:srgbClr val="FFC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89F"/>
                    </a:solidFill>
                  </a:tcPr>
                </a:tc>
                <a:tc>
                  <a:txBody>
                    <a:bodyPr/>
                    <a:lstStyle/>
                    <a:p>
                      <a:pPr marL="42545" marR="35560" indent="1524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ções: 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valor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T w="28575">
                      <a:solidFill>
                        <a:srgbClr val="FFC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89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43180">
                        <a:lnSpc>
                          <a:spcPts val="1914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cada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R w="28575">
                      <a:solidFill>
                        <a:srgbClr val="FFC000"/>
                      </a:solidFill>
                      <a:prstDash val="solid"/>
                    </a:lnR>
                    <a:lnT w="28575">
                      <a:solidFill>
                        <a:srgbClr val="FFC000"/>
                      </a:solidFill>
                      <a:prstDash val="solid"/>
                    </a:lnT>
                    <a:solidFill>
                      <a:srgbClr val="FFE8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385949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static void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1800" spc="-3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6576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i,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cont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4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6576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nota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media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soma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6576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8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800" spc="-1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6576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38175" marR="8382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"Digite uma nota 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nota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9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Convert.ToDouble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Consol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C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49275" marR="249554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nota outra</a:t>
                      </a:r>
                      <a:r>
                        <a:rPr sz="24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ve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549275" indent="-457200">
                        <a:lnSpc>
                          <a:spcPct val="100000"/>
                        </a:lnSpc>
                        <a:tabLst>
                          <a:tab pos="549275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2)	Ler apenas um 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cada 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valor, 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armazenand  nota em uma  distinta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9855" marB="0">
                    <a:lnL w="28575">
                      <a:solidFill>
                        <a:srgbClr val="FFC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C000"/>
                      </a:solidFill>
                      <a:prstDash val="solid"/>
                    </a:lnB>
                    <a:solidFill>
                      <a:srgbClr val="FFE8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z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2956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vez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159385" marR="345440" indent="-17081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o cada  variável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98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C000"/>
                      </a:solidFill>
                      <a:prstDash val="solid"/>
                    </a:lnR>
                    <a:lnB w="28575">
                      <a:solidFill>
                        <a:srgbClr val="FFC000"/>
                      </a:solidFill>
                      <a:prstDash val="solid"/>
                    </a:lnB>
                    <a:solidFill>
                      <a:srgbClr val="FFE89F"/>
                    </a:solidFill>
                  </a:tcPr>
                </a:tc>
              </a:tr>
              <a:tr h="1584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340995" marR="332105">
                        <a:lnSpc>
                          <a:spcPts val="955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soma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+=</a:t>
                      </a:r>
                      <a:r>
                        <a:rPr sz="1800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nota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7945" marR="33210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7945" marR="33210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media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soma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800" spc="-6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7945" marR="33210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Console.Write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"Media </a:t>
                      </a:r>
                      <a:r>
                        <a:rPr sz="18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{0}"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spc="-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media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FFC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83565" y="889508"/>
            <a:ext cx="861187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latin typeface="Arial"/>
                <a:cs typeface="Arial"/>
              </a:rPr>
              <a:t>Programa que </a:t>
            </a:r>
            <a:r>
              <a:rPr sz="2800" dirty="0">
                <a:latin typeface="Arial"/>
                <a:cs typeface="Arial"/>
              </a:rPr>
              <a:t>lê notas </a:t>
            </a:r>
            <a:r>
              <a:rPr sz="2800" spc="-5" dirty="0">
                <a:latin typeface="Arial"/>
                <a:cs typeface="Arial"/>
              </a:rPr>
              <a:t>de 4 alunos, calcula sua média  e imprime o número de notas acima da</a:t>
            </a:r>
            <a:r>
              <a:rPr sz="2800" spc="9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média.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1300" y="1177925"/>
          <a:ext cx="5323840" cy="4800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705"/>
                <a:gridCol w="340995"/>
                <a:gridCol w="409575"/>
                <a:gridCol w="408305"/>
                <a:gridCol w="476250"/>
                <a:gridCol w="3255010"/>
              </a:tblGrid>
              <a:tr h="2232088">
                <a:tc gridSpan="6">
                  <a:txBody>
                    <a:bodyPr/>
                    <a:lstStyle/>
                    <a:p>
                      <a:pPr marL="91440" marR="14052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ordena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1800" spc="-7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i,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b="1" spc="-1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aux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vet.Length;</a:t>
                      </a:r>
                      <a:r>
                        <a:rPr sz="1800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77406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 marR="176530">
                        <a:lnSpc>
                          <a:spcPct val="100000"/>
                        </a:lnSpc>
                        <a:tabLst>
                          <a:tab pos="118427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7	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--)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337">
                <a:tc>
                  <a:txBody>
                    <a:bodyPr/>
                    <a:lstStyle/>
                    <a:p>
                      <a:pPr marL="91440">
                        <a:lnSpc>
                          <a:spcPts val="2014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2014"/>
                        </a:lnSpc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14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 spc="-6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73494">
                <a:tc>
                  <a:txBody>
                    <a:bodyPr/>
                    <a:lstStyle/>
                    <a:p>
                      <a:pPr marL="91440">
                        <a:lnSpc>
                          <a:spcPts val="191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91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274683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aux=vet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274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=aux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619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61142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2: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83250" y="4152900"/>
          <a:ext cx="3300093" cy="682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9584"/>
                <a:gridCol w="593725"/>
                <a:gridCol w="608329"/>
                <a:gridCol w="500380"/>
                <a:gridCol w="474980"/>
                <a:gridCol w="633095"/>
              </a:tblGrid>
              <a:tr h="3225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vet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11.0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22.0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3.0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5.0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44.0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64200" y="1176337"/>
            <a:ext cx="3300729" cy="10147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spc="-5" dirty="0">
                <a:latin typeface="Tahoma"/>
                <a:cs typeface="Tahoma"/>
              </a:rPr>
              <a:t>Entrada:</a:t>
            </a:r>
            <a:endParaRPr sz="2000">
              <a:latin typeface="Tahoma"/>
              <a:cs typeface="Tahoma"/>
            </a:endParaRPr>
          </a:p>
          <a:p>
            <a:pPr marL="315595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vetor de </a:t>
            </a:r>
            <a:r>
              <a:rPr sz="2000" dirty="0">
                <a:latin typeface="Tahoma"/>
                <a:cs typeface="Tahoma"/>
              </a:rPr>
              <a:t>tamanho =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1500" y="2333625"/>
            <a:ext cx="3313429" cy="16319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dirty="0">
                <a:latin typeface="Tahoma"/>
                <a:cs typeface="Tahoma"/>
              </a:rPr>
              <a:t>Variáveis:</a:t>
            </a:r>
            <a:endParaRPr sz="2000">
              <a:latin typeface="Tahoma"/>
              <a:cs typeface="Tahoma"/>
            </a:endParaRPr>
          </a:p>
          <a:p>
            <a:pPr marR="2059939" algn="r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tam 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  <a:p>
            <a:pPr marR="2037080" algn="r">
              <a:lnSpc>
                <a:spcPct val="100000"/>
              </a:lnSpc>
              <a:tabLst>
                <a:tab pos="216535" algn="l"/>
              </a:tabLst>
            </a:pPr>
            <a:r>
              <a:rPr sz="2000" dirty="0">
                <a:latin typeface="Tahoma"/>
                <a:cs typeface="Tahoma"/>
              </a:rPr>
              <a:t>i	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  <a:p>
            <a:pPr marR="2023110" algn="r">
              <a:lnSpc>
                <a:spcPct val="100000"/>
              </a:lnSpc>
              <a:tabLst>
                <a:tab pos="229870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j	=</a:t>
            </a:r>
            <a:r>
              <a:rPr sz="2000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  <a:p>
            <a:pPr marL="330200">
              <a:lnSpc>
                <a:spcPct val="100000"/>
              </a:lnSpc>
              <a:tabLst>
                <a:tab pos="889635" algn="l"/>
              </a:tabLst>
            </a:pPr>
            <a:r>
              <a:rPr sz="2000" dirty="0">
                <a:latin typeface="Tahoma"/>
                <a:cs typeface="Tahoma"/>
              </a:rPr>
              <a:t>aux	=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5.0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88354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617" y="94869"/>
                </a:moveTo>
                <a:lnTo>
                  <a:pt x="66281" y="18923"/>
                </a:lnTo>
                <a:lnTo>
                  <a:pt x="55245" y="0"/>
                </a:lnTo>
                <a:lnTo>
                  <a:pt x="0" y="94869"/>
                </a:lnTo>
                <a:lnTo>
                  <a:pt x="1524" y="100711"/>
                </a:lnTo>
                <a:lnTo>
                  <a:pt x="6096" y="103378"/>
                </a:lnTo>
                <a:lnTo>
                  <a:pt x="10541" y="106045"/>
                </a:lnTo>
                <a:lnTo>
                  <a:pt x="16383" y="104521"/>
                </a:lnTo>
                <a:lnTo>
                  <a:pt x="45720" y="54229"/>
                </a:lnTo>
                <a:lnTo>
                  <a:pt x="45847" y="54013"/>
                </a:lnTo>
                <a:lnTo>
                  <a:pt x="45720" y="503301"/>
                </a:lnTo>
                <a:lnTo>
                  <a:pt x="64770" y="503301"/>
                </a:lnTo>
                <a:lnTo>
                  <a:pt x="64770" y="54013"/>
                </a:lnTo>
                <a:lnTo>
                  <a:pt x="64770" y="23749"/>
                </a:lnTo>
                <a:lnTo>
                  <a:pt x="64770" y="18923"/>
                </a:lnTo>
                <a:lnTo>
                  <a:pt x="64897" y="54229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4521" y="103378"/>
                </a:lnTo>
                <a:lnTo>
                  <a:pt x="109093" y="100711"/>
                </a:lnTo>
                <a:lnTo>
                  <a:pt x="110617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06134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91678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744" y="94869"/>
                </a:moveTo>
                <a:lnTo>
                  <a:pt x="66408" y="18923"/>
                </a:lnTo>
                <a:lnTo>
                  <a:pt x="55372" y="0"/>
                </a:lnTo>
                <a:lnTo>
                  <a:pt x="0" y="94869"/>
                </a:lnTo>
                <a:lnTo>
                  <a:pt x="1524" y="100711"/>
                </a:lnTo>
                <a:lnTo>
                  <a:pt x="10668" y="106045"/>
                </a:lnTo>
                <a:lnTo>
                  <a:pt x="16510" y="104521"/>
                </a:lnTo>
                <a:lnTo>
                  <a:pt x="45847" y="54241"/>
                </a:lnTo>
                <a:lnTo>
                  <a:pt x="45847" y="503301"/>
                </a:lnTo>
                <a:lnTo>
                  <a:pt x="64897" y="503301"/>
                </a:lnTo>
                <a:lnTo>
                  <a:pt x="64897" y="54241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9220" y="100711"/>
                </a:lnTo>
                <a:lnTo>
                  <a:pt x="110744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11108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70</a:t>
            </a:fld>
            <a:endParaRPr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1300" y="1177925"/>
          <a:ext cx="5325744" cy="4800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705"/>
                <a:gridCol w="340995"/>
                <a:gridCol w="340994"/>
                <a:gridCol w="4210050"/>
              </a:tblGrid>
              <a:tr h="1668462">
                <a:tc gridSpan="4">
                  <a:txBody>
                    <a:bodyPr/>
                    <a:lstStyle/>
                    <a:p>
                      <a:pPr marL="91440" marR="14052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ordena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i,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b="1" spc="-1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aux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vet.Length;</a:t>
                      </a:r>
                      <a:r>
                        <a:rPr sz="1800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ts val="2090"/>
                        </a:lnSpc>
                        <a:spcBef>
                          <a:spcPts val="5"/>
                        </a:spcBef>
                        <a:tabLst>
                          <a:tab pos="77406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337">
                <a:tc>
                  <a:txBody>
                    <a:bodyPr/>
                    <a:lstStyle/>
                    <a:p>
                      <a:pPr marL="91440">
                        <a:lnSpc>
                          <a:spcPts val="213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135"/>
                        </a:lnSpc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800" spc="-6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--)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844800">
                <a:tc>
                  <a:txBody>
                    <a:bodyPr/>
                    <a:lstStyle/>
                    <a:p>
                      <a:pPr marL="91440">
                        <a:lnSpc>
                          <a:spcPts val="203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03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1277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 spc="-8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127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022350" marR="725170" indent="63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aux=vet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 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 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=aux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127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20447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2: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83250" y="4152900"/>
          <a:ext cx="3300093" cy="682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9584"/>
                <a:gridCol w="593725"/>
                <a:gridCol w="608329"/>
                <a:gridCol w="500380"/>
                <a:gridCol w="474980"/>
                <a:gridCol w="633095"/>
              </a:tblGrid>
              <a:tr h="3225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vet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11.0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22.0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44.0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64200" y="1176337"/>
            <a:ext cx="3300729" cy="10147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spc="-5" dirty="0">
                <a:latin typeface="Tahoma"/>
                <a:cs typeface="Tahoma"/>
              </a:rPr>
              <a:t>Entrada:</a:t>
            </a:r>
            <a:endParaRPr sz="2000">
              <a:latin typeface="Tahoma"/>
              <a:cs typeface="Tahoma"/>
            </a:endParaRPr>
          </a:p>
          <a:p>
            <a:pPr marL="315595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vetor de </a:t>
            </a:r>
            <a:r>
              <a:rPr sz="2000" dirty="0">
                <a:latin typeface="Tahoma"/>
                <a:cs typeface="Tahoma"/>
              </a:rPr>
              <a:t>tamanho =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1500" y="2333625"/>
            <a:ext cx="3313429" cy="16319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dirty="0">
                <a:latin typeface="Tahoma"/>
                <a:cs typeface="Tahoma"/>
              </a:rPr>
              <a:t>Variáveis:</a:t>
            </a:r>
            <a:endParaRPr sz="2000">
              <a:latin typeface="Tahoma"/>
              <a:cs typeface="Tahoma"/>
            </a:endParaRPr>
          </a:p>
          <a:p>
            <a:pPr marR="2059939" algn="r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tam 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  <a:p>
            <a:pPr marR="2037080" algn="r">
              <a:lnSpc>
                <a:spcPct val="100000"/>
              </a:lnSpc>
              <a:tabLst>
                <a:tab pos="216535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i	=</a:t>
            </a:r>
            <a:r>
              <a:rPr sz="20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  <a:p>
            <a:pPr marR="2023110" algn="r">
              <a:lnSpc>
                <a:spcPct val="100000"/>
              </a:lnSpc>
              <a:tabLst>
                <a:tab pos="229870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j	=</a:t>
            </a:r>
            <a:r>
              <a:rPr sz="2000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  <a:p>
            <a:pPr marL="330200">
              <a:lnSpc>
                <a:spcPct val="100000"/>
              </a:lnSpc>
              <a:tabLst>
                <a:tab pos="889635" algn="l"/>
              </a:tabLst>
            </a:pPr>
            <a:r>
              <a:rPr sz="2000" dirty="0">
                <a:latin typeface="Tahoma"/>
                <a:cs typeface="Tahoma"/>
              </a:rPr>
              <a:t>aux	=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5.0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88354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617" y="94869"/>
                </a:moveTo>
                <a:lnTo>
                  <a:pt x="66281" y="18923"/>
                </a:lnTo>
                <a:lnTo>
                  <a:pt x="55245" y="0"/>
                </a:lnTo>
                <a:lnTo>
                  <a:pt x="0" y="94869"/>
                </a:lnTo>
                <a:lnTo>
                  <a:pt x="1524" y="100711"/>
                </a:lnTo>
                <a:lnTo>
                  <a:pt x="6096" y="103378"/>
                </a:lnTo>
                <a:lnTo>
                  <a:pt x="10541" y="106045"/>
                </a:lnTo>
                <a:lnTo>
                  <a:pt x="16383" y="104521"/>
                </a:lnTo>
                <a:lnTo>
                  <a:pt x="45720" y="54229"/>
                </a:lnTo>
                <a:lnTo>
                  <a:pt x="45847" y="54013"/>
                </a:lnTo>
                <a:lnTo>
                  <a:pt x="45720" y="503301"/>
                </a:lnTo>
                <a:lnTo>
                  <a:pt x="64770" y="503301"/>
                </a:lnTo>
                <a:lnTo>
                  <a:pt x="64770" y="54013"/>
                </a:lnTo>
                <a:lnTo>
                  <a:pt x="64770" y="23749"/>
                </a:lnTo>
                <a:lnTo>
                  <a:pt x="64770" y="18923"/>
                </a:lnTo>
                <a:lnTo>
                  <a:pt x="64897" y="54229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4521" y="103378"/>
                </a:lnTo>
                <a:lnTo>
                  <a:pt x="109093" y="100711"/>
                </a:lnTo>
                <a:lnTo>
                  <a:pt x="110617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06134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86853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744" y="94869"/>
                </a:moveTo>
                <a:lnTo>
                  <a:pt x="66408" y="18923"/>
                </a:lnTo>
                <a:lnTo>
                  <a:pt x="55372" y="0"/>
                </a:lnTo>
                <a:lnTo>
                  <a:pt x="0" y="94869"/>
                </a:lnTo>
                <a:lnTo>
                  <a:pt x="1524" y="100711"/>
                </a:lnTo>
                <a:lnTo>
                  <a:pt x="10668" y="106045"/>
                </a:lnTo>
                <a:lnTo>
                  <a:pt x="16510" y="104521"/>
                </a:lnTo>
                <a:lnTo>
                  <a:pt x="45847" y="54241"/>
                </a:lnTo>
                <a:lnTo>
                  <a:pt x="45847" y="503301"/>
                </a:lnTo>
                <a:lnTo>
                  <a:pt x="64897" y="503301"/>
                </a:lnTo>
                <a:lnTo>
                  <a:pt x="64897" y="54241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9220" y="100711"/>
                </a:lnTo>
                <a:lnTo>
                  <a:pt x="110744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604886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71</a:t>
            </a:fld>
            <a:endParaRPr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1300" y="1177925"/>
          <a:ext cx="5323840" cy="4800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705"/>
                <a:gridCol w="340995"/>
                <a:gridCol w="409575"/>
                <a:gridCol w="408305"/>
                <a:gridCol w="476250"/>
                <a:gridCol w="3255010"/>
              </a:tblGrid>
              <a:tr h="2232088">
                <a:tc gridSpan="6">
                  <a:txBody>
                    <a:bodyPr/>
                    <a:lstStyle/>
                    <a:p>
                      <a:pPr marL="91440" marR="14052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ordena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1800" spc="-7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i,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b="1" spc="-1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aux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vet.Length;</a:t>
                      </a:r>
                      <a:r>
                        <a:rPr sz="1800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77406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 marR="176530">
                        <a:lnSpc>
                          <a:spcPct val="100000"/>
                        </a:lnSpc>
                        <a:tabLst>
                          <a:tab pos="118427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7	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--)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337">
                <a:tc>
                  <a:txBody>
                    <a:bodyPr/>
                    <a:lstStyle/>
                    <a:p>
                      <a:pPr marL="91440">
                        <a:lnSpc>
                          <a:spcPts val="2014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2014"/>
                        </a:lnSpc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14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 spc="-6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73494">
                <a:tc>
                  <a:txBody>
                    <a:bodyPr/>
                    <a:lstStyle/>
                    <a:p>
                      <a:pPr marL="91440">
                        <a:lnSpc>
                          <a:spcPts val="191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91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274683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aux=vet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274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=aux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619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61142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2: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83250" y="4152900"/>
          <a:ext cx="3300093" cy="682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9584"/>
                <a:gridCol w="593725"/>
                <a:gridCol w="608329"/>
                <a:gridCol w="500380"/>
                <a:gridCol w="474980"/>
                <a:gridCol w="633095"/>
              </a:tblGrid>
              <a:tr h="3225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vet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11.0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22.0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3.0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44.0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64200" y="1176337"/>
            <a:ext cx="3300729" cy="10147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spc="-5" dirty="0">
                <a:latin typeface="Tahoma"/>
                <a:cs typeface="Tahoma"/>
              </a:rPr>
              <a:t>Entrada:</a:t>
            </a:r>
            <a:endParaRPr sz="2000">
              <a:latin typeface="Tahoma"/>
              <a:cs typeface="Tahoma"/>
            </a:endParaRPr>
          </a:p>
          <a:p>
            <a:pPr marL="315595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vetor de </a:t>
            </a:r>
            <a:r>
              <a:rPr sz="2000" dirty="0">
                <a:latin typeface="Tahoma"/>
                <a:cs typeface="Tahoma"/>
              </a:rPr>
              <a:t>tamanho =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1500" y="2333625"/>
            <a:ext cx="3313429" cy="16319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dirty="0">
                <a:latin typeface="Tahoma"/>
                <a:cs typeface="Tahoma"/>
              </a:rPr>
              <a:t>Variáveis:</a:t>
            </a:r>
            <a:endParaRPr sz="2000">
              <a:latin typeface="Tahoma"/>
              <a:cs typeface="Tahoma"/>
            </a:endParaRPr>
          </a:p>
          <a:p>
            <a:pPr marR="2059939" algn="r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tam 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  <a:p>
            <a:pPr marR="2037080" algn="r">
              <a:lnSpc>
                <a:spcPct val="100000"/>
              </a:lnSpc>
              <a:tabLst>
                <a:tab pos="216535" algn="l"/>
              </a:tabLst>
            </a:pPr>
            <a:r>
              <a:rPr sz="2000" dirty="0">
                <a:latin typeface="Tahoma"/>
                <a:cs typeface="Tahoma"/>
              </a:rPr>
              <a:t>i	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  <a:p>
            <a:pPr marR="2023110" algn="r">
              <a:lnSpc>
                <a:spcPct val="100000"/>
              </a:lnSpc>
              <a:tabLst>
                <a:tab pos="229870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j	=</a:t>
            </a:r>
            <a:r>
              <a:rPr sz="2000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  <a:p>
            <a:pPr marL="330200">
              <a:lnSpc>
                <a:spcPct val="100000"/>
              </a:lnSpc>
              <a:tabLst>
                <a:tab pos="889635" algn="l"/>
              </a:tabLst>
            </a:pPr>
            <a:r>
              <a:rPr sz="2000" dirty="0">
                <a:latin typeface="Tahoma"/>
                <a:cs typeface="Tahoma"/>
              </a:rPr>
              <a:t>aux	=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5.0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88354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617" y="94869"/>
                </a:moveTo>
                <a:lnTo>
                  <a:pt x="66281" y="18923"/>
                </a:lnTo>
                <a:lnTo>
                  <a:pt x="55245" y="0"/>
                </a:lnTo>
                <a:lnTo>
                  <a:pt x="0" y="94869"/>
                </a:lnTo>
                <a:lnTo>
                  <a:pt x="1524" y="100711"/>
                </a:lnTo>
                <a:lnTo>
                  <a:pt x="6096" y="103378"/>
                </a:lnTo>
                <a:lnTo>
                  <a:pt x="10541" y="106045"/>
                </a:lnTo>
                <a:lnTo>
                  <a:pt x="16383" y="104521"/>
                </a:lnTo>
                <a:lnTo>
                  <a:pt x="45720" y="54229"/>
                </a:lnTo>
                <a:lnTo>
                  <a:pt x="45847" y="54013"/>
                </a:lnTo>
                <a:lnTo>
                  <a:pt x="45720" y="503301"/>
                </a:lnTo>
                <a:lnTo>
                  <a:pt x="64770" y="503301"/>
                </a:lnTo>
                <a:lnTo>
                  <a:pt x="64770" y="54013"/>
                </a:lnTo>
                <a:lnTo>
                  <a:pt x="64770" y="23749"/>
                </a:lnTo>
                <a:lnTo>
                  <a:pt x="64770" y="18923"/>
                </a:lnTo>
                <a:lnTo>
                  <a:pt x="64897" y="54229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4521" y="103378"/>
                </a:lnTo>
                <a:lnTo>
                  <a:pt x="109093" y="100711"/>
                </a:lnTo>
                <a:lnTo>
                  <a:pt x="110617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06134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86853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744" y="94869"/>
                </a:moveTo>
                <a:lnTo>
                  <a:pt x="66408" y="18923"/>
                </a:lnTo>
                <a:lnTo>
                  <a:pt x="55372" y="0"/>
                </a:lnTo>
                <a:lnTo>
                  <a:pt x="0" y="94869"/>
                </a:lnTo>
                <a:lnTo>
                  <a:pt x="1524" y="100711"/>
                </a:lnTo>
                <a:lnTo>
                  <a:pt x="10668" y="106045"/>
                </a:lnTo>
                <a:lnTo>
                  <a:pt x="16510" y="104521"/>
                </a:lnTo>
                <a:lnTo>
                  <a:pt x="45847" y="54241"/>
                </a:lnTo>
                <a:lnTo>
                  <a:pt x="45847" y="503301"/>
                </a:lnTo>
                <a:lnTo>
                  <a:pt x="64897" y="503301"/>
                </a:lnTo>
                <a:lnTo>
                  <a:pt x="64897" y="54241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9220" y="100711"/>
                </a:lnTo>
                <a:lnTo>
                  <a:pt x="110744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604886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72</a:t>
            </a:fld>
            <a:endParaRPr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1300" y="1177925"/>
          <a:ext cx="5323839" cy="4800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705"/>
                <a:gridCol w="340995"/>
                <a:gridCol w="409575"/>
                <a:gridCol w="408305"/>
                <a:gridCol w="407669"/>
                <a:gridCol w="3323590"/>
              </a:tblGrid>
              <a:tr h="2820987">
                <a:tc gridSpan="6">
                  <a:txBody>
                    <a:bodyPr/>
                    <a:lstStyle/>
                    <a:p>
                      <a:pPr marL="91440" marR="14052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ordena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1800" spc="-7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i,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b="1" spc="-1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aux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vet.Length;</a:t>
                      </a:r>
                      <a:r>
                        <a:rPr sz="1800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77406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 marR="176530">
                        <a:lnSpc>
                          <a:spcPct val="100000"/>
                        </a:lnSpc>
                        <a:tabLst>
                          <a:tab pos="118427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7	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--)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729739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 spc="-8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729739" algn="l"/>
                        </a:tabLst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10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20737">
                <a:tc>
                  <a:txBody>
                    <a:bodyPr/>
                    <a:lstStyle/>
                    <a:p>
                      <a:pPr marL="91440">
                        <a:lnSpc>
                          <a:spcPts val="17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aux=vet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35890" marR="72517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 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=aux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1158875">
                <a:tc>
                  <a:txBody>
                    <a:bodyPr/>
                    <a:lstStyle/>
                    <a:p>
                      <a:pPr marL="91440">
                        <a:lnSpc>
                          <a:spcPts val="17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17804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72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2: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83250" y="4152900"/>
          <a:ext cx="3300094" cy="682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626110"/>
                <a:gridCol w="535304"/>
                <a:gridCol w="578485"/>
                <a:gridCol w="469900"/>
                <a:gridCol w="633095"/>
              </a:tblGrid>
              <a:tr h="3225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vet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11.0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3.0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22.0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44.0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64200" y="1176337"/>
            <a:ext cx="3300729" cy="10147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spc="-5" dirty="0">
                <a:latin typeface="Tahoma"/>
                <a:cs typeface="Tahoma"/>
              </a:rPr>
              <a:t>Entrada:</a:t>
            </a:r>
            <a:endParaRPr sz="2000">
              <a:latin typeface="Tahoma"/>
              <a:cs typeface="Tahoma"/>
            </a:endParaRPr>
          </a:p>
          <a:p>
            <a:pPr marL="315595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vetor de </a:t>
            </a:r>
            <a:r>
              <a:rPr sz="2000" dirty="0">
                <a:latin typeface="Tahoma"/>
                <a:cs typeface="Tahoma"/>
              </a:rPr>
              <a:t>tamanho =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1500" y="2333625"/>
            <a:ext cx="3313429" cy="16319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dirty="0">
                <a:latin typeface="Tahoma"/>
                <a:cs typeface="Tahoma"/>
              </a:rPr>
              <a:t>Variáveis:</a:t>
            </a:r>
            <a:endParaRPr sz="2000">
              <a:latin typeface="Tahoma"/>
              <a:cs typeface="Tahoma"/>
            </a:endParaRPr>
          </a:p>
          <a:p>
            <a:pPr marR="2059939" algn="r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tam 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  <a:p>
            <a:pPr marR="2037080" algn="r">
              <a:lnSpc>
                <a:spcPct val="100000"/>
              </a:lnSpc>
              <a:tabLst>
                <a:tab pos="216535" algn="l"/>
              </a:tabLst>
            </a:pPr>
            <a:r>
              <a:rPr sz="2000" dirty="0">
                <a:latin typeface="Tahoma"/>
                <a:cs typeface="Tahoma"/>
              </a:rPr>
              <a:t>i	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  <a:p>
            <a:pPr marR="2023110" algn="r">
              <a:lnSpc>
                <a:spcPct val="100000"/>
              </a:lnSpc>
              <a:tabLst>
                <a:tab pos="229870" algn="l"/>
              </a:tabLst>
            </a:pPr>
            <a:r>
              <a:rPr sz="2000" dirty="0">
                <a:latin typeface="Tahoma"/>
                <a:cs typeface="Tahoma"/>
              </a:rPr>
              <a:t>j	=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  <a:p>
            <a:pPr marL="330200">
              <a:lnSpc>
                <a:spcPct val="100000"/>
              </a:lnSpc>
              <a:tabLst>
                <a:tab pos="889635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aux	=</a:t>
            </a:r>
            <a:r>
              <a:rPr sz="20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3.0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88354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617" y="94869"/>
                </a:moveTo>
                <a:lnTo>
                  <a:pt x="66281" y="18923"/>
                </a:lnTo>
                <a:lnTo>
                  <a:pt x="55245" y="0"/>
                </a:lnTo>
                <a:lnTo>
                  <a:pt x="0" y="94869"/>
                </a:lnTo>
                <a:lnTo>
                  <a:pt x="1524" y="100711"/>
                </a:lnTo>
                <a:lnTo>
                  <a:pt x="6096" y="103378"/>
                </a:lnTo>
                <a:lnTo>
                  <a:pt x="10541" y="106045"/>
                </a:lnTo>
                <a:lnTo>
                  <a:pt x="16383" y="104521"/>
                </a:lnTo>
                <a:lnTo>
                  <a:pt x="45720" y="54229"/>
                </a:lnTo>
                <a:lnTo>
                  <a:pt x="45847" y="54013"/>
                </a:lnTo>
                <a:lnTo>
                  <a:pt x="45720" y="503301"/>
                </a:lnTo>
                <a:lnTo>
                  <a:pt x="64770" y="503301"/>
                </a:lnTo>
                <a:lnTo>
                  <a:pt x="64770" y="54013"/>
                </a:lnTo>
                <a:lnTo>
                  <a:pt x="64770" y="23749"/>
                </a:lnTo>
                <a:lnTo>
                  <a:pt x="64770" y="18923"/>
                </a:lnTo>
                <a:lnTo>
                  <a:pt x="64897" y="54229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4521" y="103378"/>
                </a:lnTo>
                <a:lnTo>
                  <a:pt x="109093" y="100711"/>
                </a:lnTo>
                <a:lnTo>
                  <a:pt x="110617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06134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86853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744" y="94869"/>
                </a:moveTo>
                <a:lnTo>
                  <a:pt x="66408" y="18923"/>
                </a:lnTo>
                <a:lnTo>
                  <a:pt x="55372" y="0"/>
                </a:lnTo>
                <a:lnTo>
                  <a:pt x="0" y="94869"/>
                </a:lnTo>
                <a:lnTo>
                  <a:pt x="1524" y="100711"/>
                </a:lnTo>
                <a:lnTo>
                  <a:pt x="10668" y="106045"/>
                </a:lnTo>
                <a:lnTo>
                  <a:pt x="16510" y="104521"/>
                </a:lnTo>
                <a:lnTo>
                  <a:pt x="45847" y="54241"/>
                </a:lnTo>
                <a:lnTo>
                  <a:pt x="45847" y="503301"/>
                </a:lnTo>
                <a:lnTo>
                  <a:pt x="64897" y="503301"/>
                </a:lnTo>
                <a:lnTo>
                  <a:pt x="64897" y="54241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9220" y="100711"/>
                </a:lnTo>
                <a:lnTo>
                  <a:pt x="110744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604886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73</a:t>
            </a:fld>
            <a:endParaRPr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1300" y="1177925"/>
          <a:ext cx="5325744" cy="4800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705"/>
                <a:gridCol w="340995"/>
                <a:gridCol w="340994"/>
                <a:gridCol w="4210050"/>
              </a:tblGrid>
              <a:tr h="1681162">
                <a:tc gridSpan="4">
                  <a:txBody>
                    <a:bodyPr/>
                    <a:lstStyle/>
                    <a:p>
                      <a:pPr marL="91440" marR="14052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ordena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i,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b="1" spc="-1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aux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vet.Length;</a:t>
                      </a:r>
                      <a:r>
                        <a:rPr sz="1800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77406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337">
                <a:tc>
                  <a:txBody>
                    <a:bodyPr/>
                    <a:lstStyle/>
                    <a:p>
                      <a:pPr marL="91440">
                        <a:lnSpc>
                          <a:spcPts val="203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035"/>
                        </a:lnSpc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800" spc="-6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--)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832100">
                <a:tc>
                  <a:txBody>
                    <a:bodyPr/>
                    <a:lstStyle/>
                    <a:p>
                      <a:pPr marL="91440">
                        <a:lnSpc>
                          <a:spcPts val="193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3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1277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 spc="-8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127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022350" marR="725170" indent="63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aux=vet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 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 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=aux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127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20447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2: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83250" y="4152900"/>
          <a:ext cx="3300094" cy="682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626110"/>
                <a:gridCol w="535304"/>
                <a:gridCol w="578485"/>
                <a:gridCol w="469900"/>
                <a:gridCol w="633095"/>
              </a:tblGrid>
              <a:tr h="3225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vet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11.0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22.0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44.0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64200" y="1176337"/>
            <a:ext cx="3300729" cy="10147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spc="-5" dirty="0">
                <a:latin typeface="Tahoma"/>
                <a:cs typeface="Tahoma"/>
              </a:rPr>
              <a:t>Entrada:</a:t>
            </a:r>
            <a:endParaRPr sz="2000">
              <a:latin typeface="Tahoma"/>
              <a:cs typeface="Tahoma"/>
            </a:endParaRPr>
          </a:p>
          <a:p>
            <a:pPr marL="315595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vetor de </a:t>
            </a:r>
            <a:r>
              <a:rPr sz="2000" dirty="0">
                <a:latin typeface="Tahoma"/>
                <a:cs typeface="Tahoma"/>
              </a:rPr>
              <a:t>tamanho =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1500" y="2333625"/>
            <a:ext cx="3313429" cy="16319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dirty="0">
                <a:latin typeface="Tahoma"/>
                <a:cs typeface="Tahoma"/>
              </a:rPr>
              <a:t>Variáveis:</a:t>
            </a:r>
            <a:endParaRPr sz="2000">
              <a:latin typeface="Tahoma"/>
              <a:cs typeface="Tahoma"/>
            </a:endParaRPr>
          </a:p>
          <a:p>
            <a:pPr marR="2059939" algn="r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tam 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  <a:p>
            <a:pPr marR="2037080" algn="r">
              <a:lnSpc>
                <a:spcPct val="100000"/>
              </a:lnSpc>
              <a:tabLst>
                <a:tab pos="216535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i	=</a:t>
            </a:r>
            <a:r>
              <a:rPr sz="20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  <a:p>
            <a:pPr marR="2023110" algn="r">
              <a:lnSpc>
                <a:spcPct val="100000"/>
              </a:lnSpc>
              <a:tabLst>
                <a:tab pos="229870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j	=</a:t>
            </a:r>
            <a:r>
              <a:rPr sz="2000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  <a:p>
            <a:pPr marL="330200">
              <a:lnSpc>
                <a:spcPct val="100000"/>
              </a:lnSpc>
              <a:tabLst>
                <a:tab pos="889635" algn="l"/>
              </a:tabLst>
            </a:pPr>
            <a:r>
              <a:rPr sz="2000" dirty="0">
                <a:latin typeface="Tahoma"/>
                <a:cs typeface="Tahoma"/>
              </a:rPr>
              <a:t>aux	=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3.0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88354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617" y="94869"/>
                </a:moveTo>
                <a:lnTo>
                  <a:pt x="66281" y="18923"/>
                </a:lnTo>
                <a:lnTo>
                  <a:pt x="55245" y="0"/>
                </a:lnTo>
                <a:lnTo>
                  <a:pt x="0" y="94869"/>
                </a:lnTo>
                <a:lnTo>
                  <a:pt x="1524" y="100711"/>
                </a:lnTo>
                <a:lnTo>
                  <a:pt x="6096" y="103378"/>
                </a:lnTo>
                <a:lnTo>
                  <a:pt x="10541" y="106045"/>
                </a:lnTo>
                <a:lnTo>
                  <a:pt x="16383" y="104521"/>
                </a:lnTo>
                <a:lnTo>
                  <a:pt x="45720" y="54229"/>
                </a:lnTo>
                <a:lnTo>
                  <a:pt x="45847" y="54013"/>
                </a:lnTo>
                <a:lnTo>
                  <a:pt x="45720" y="503301"/>
                </a:lnTo>
                <a:lnTo>
                  <a:pt x="64770" y="503301"/>
                </a:lnTo>
                <a:lnTo>
                  <a:pt x="64770" y="54013"/>
                </a:lnTo>
                <a:lnTo>
                  <a:pt x="64770" y="23749"/>
                </a:lnTo>
                <a:lnTo>
                  <a:pt x="64770" y="18923"/>
                </a:lnTo>
                <a:lnTo>
                  <a:pt x="64897" y="54229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4521" y="103378"/>
                </a:lnTo>
                <a:lnTo>
                  <a:pt x="109093" y="100711"/>
                </a:lnTo>
                <a:lnTo>
                  <a:pt x="110617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06134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10654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617" y="94869"/>
                </a:moveTo>
                <a:lnTo>
                  <a:pt x="66281" y="18923"/>
                </a:lnTo>
                <a:lnTo>
                  <a:pt x="55245" y="0"/>
                </a:lnTo>
                <a:lnTo>
                  <a:pt x="0" y="94869"/>
                </a:lnTo>
                <a:lnTo>
                  <a:pt x="1524" y="100711"/>
                </a:lnTo>
                <a:lnTo>
                  <a:pt x="6096" y="103378"/>
                </a:lnTo>
                <a:lnTo>
                  <a:pt x="10541" y="106045"/>
                </a:lnTo>
                <a:lnTo>
                  <a:pt x="16383" y="104521"/>
                </a:lnTo>
                <a:lnTo>
                  <a:pt x="45720" y="54229"/>
                </a:lnTo>
                <a:lnTo>
                  <a:pt x="45847" y="54013"/>
                </a:lnTo>
                <a:lnTo>
                  <a:pt x="45720" y="503301"/>
                </a:lnTo>
                <a:lnTo>
                  <a:pt x="64770" y="503301"/>
                </a:lnTo>
                <a:lnTo>
                  <a:pt x="64770" y="54013"/>
                </a:lnTo>
                <a:lnTo>
                  <a:pt x="64770" y="23749"/>
                </a:lnTo>
                <a:lnTo>
                  <a:pt x="64770" y="18923"/>
                </a:lnTo>
                <a:lnTo>
                  <a:pt x="64897" y="54229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4521" y="103378"/>
                </a:lnTo>
                <a:lnTo>
                  <a:pt x="109093" y="100711"/>
                </a:lnTo>
                <a:lnTo>
                  <a:pt x="110617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28433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74</a:t>
            </a:fld>
            <a:endParaRPr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1300" y="1177925"/>
          <a:ext cx="5323840" cy="4800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705"/>
                <a:gridCol w="340995"/>
                <a:gridCol w="409575"/>
                <a:gridCol w="408305"/>
                <a:gridCol w="476250"/>
                <a:gridCol w="3255010"/>
              </a:tblGrid>
              <a:tr h="2224087">
                <a:tc gridSpan="6">
                  <a:txBody>
                    <a:bodyPr/>
                    <a:lstStyle/>
                    <a:p>
                      <a:pPr marL="91440" marR="14052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ordena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1800" spc="-7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i,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b="1" spc="-1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aux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vet.Length;</a:t>
                      </a:r>
                      <a:r>
                        <a:rPr sz="1800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77406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 marR="176530">
                        <a:lnSpc>
                          <a:spcPct val="100000"/>
                        </a:lnSpc>
                        <a:tabLst>
                          <a:tab pos="118427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7	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--)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337">
                <a:tc>
                  <a:txBody>
                    <a:bodyPr/>
                    <a:lstStyle/>
                    <a:p>
                      <a:pPr marL="91440">
                        <a:lnSpc>
                          <a:spcPts val="208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2080"/>
                        </a:lnSpc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8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 spc="-6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81495">
                <a:tc>
                  <a:txBody>
                    <a:bodyPr/>
                    <a:lstStyle/>
                    <a:p>
                      <a:pPr marL="91440">
                        <a:lnSpc>
                          <a:spcPts val="197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975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274683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aux=vet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274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=aux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619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61142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2: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83250" y="4152900"/>
          <a:ext cx="3300094" cy="682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626110"/>
                <a:gridCol w="535304"/>
                <a:gridCol w="578485"/>
                <a:gridCol w="469900"/>
                <a:gridCol w="633095"/>
              </a:tblGrid>
              <a:tr h="3225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vet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11.0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3.0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22.0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44.0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64200" y="1176337"/>
            <a:ext cx="3300729" cy="10147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spc="-5" dirty="0">
                <a:latin typeface="Tahoma"/>
                <a:cs typeface="Tahoma"/>
              </a:rPr>
              <a:t>Entrada:</a:t>
            </a:r>
            <a:endParaRPr sz="2000">
              <a:latin typeface="Tahoma"/>
              <a:cs typeface="Tahoma"/>
            </a:endParaRPr>
          </a:p>
          <a:p>
            <a:pPr marL="315595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vetor de </a:t>
            </a:r>
            <a:r>
              <a:rPr sz="2000" dirty="0">
                <a:latin typeface="Tahoma"/>
                <a:cs typeface="Tahoma"/>
              </a:rPr>
              <a:t>tamanho =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1500" y="2333625"/>
            <a:ext cx="3313429" cy="16319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dirty="0">
                <a:latin typeface="Tahoma"/>
                <a:cs typeface="Tahoma"/>
              </a:rPr>
              <a:t>Variáveis:</a:t>
            </a:r>
            <a:endParaRPr sz="2000">
              <a:latin typeface="Tahoma"/>
              <a:cs typeface="Tahoma"/>
            </a:endParaRPr>
          </a:p>
          <a:p>
            <a:pPr marR="2059939" algn="r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tam 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  <a:p>
            <a:pPr marR="2037080" algn="r">
              <a:lnSpc>
                <a:spcPct val="100000"/>
              </a:lnSpc>
              <a:tabLst>
                <a:tab pos="216535" algn="l"/>
              </a:tabLst>
            </a:pPr>
            <a:r>
              <a:rPr sz="2000" dirty="0">
                <a:latin typeface="Tahoma"/>
                <a:cs typeface="Tahoma"/>
              </a:rPr>
              <a:t>i	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  <a:p>
            <a:pPr marR="2023110" algn="r">
              <a:lnSpc>
                <a:spcPct val="100000"/>
              </a:lnSpc>
              <a:tabLst>
                <a:tab pos="229870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j	=</a:t>
            </a:r>
            <a:r>
              <a:rPr sz="2000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  <a:p>
            <a:pPr marL="330200">
              <a:lnSpc>
                <a:spcPct val="100000"/>
              </a:lnSpc>
              <a:tabLst>
                <a:tab pos="889635" algn="l"/>
              </a:tabLst>
            </a:pPr>
            <a:r>
              <a:rPr sz="2000" dirty="0">
                <a:latin typeface="Tahoma"/>
                <a:cs typeface="Tahoma"/>
              </a:rPr>
              <a:t>aux	=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3.0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88354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617" y="94869"/>
                </a:moveTo>
                <a:lnTo>
                  <a:pt x="66281" y="18923"/>
                </a:lnTo>
                <a:lnTo>
                  <a:pt x="55245" y="0"/>
                </a:lnTo>
                <a:lnTo>
                  <a:pt x="0" y="94869"/>
                </a:lnTo>
                <a:lnTo>
                  <a:pt x="1524" y="100711"/>
                </a:lnTo>
                <a:lnTo>
                  <a:pt x="6096" y="103378"/>
                </a:lnTo>
                <a:lnTo>
                  <a:pt x="10541" y="106045"/>
                </a:lnTo>
                <a:lnTo>
                  <a:pt x="16383" y="104521"/>
                </a:lnTo>
                <a:lnTo>
                  <a:pt x="45720" y="54229"/>
                </a:lnTo>
                <a:lnTo>
                  <a:pt x="45847" y="54013"/>
                </a:lnTo>
                <a:lnTo>
                  <a:pt x="45720" y="503301"/>
                </a:lnTo>
                <a:lnTo>
                  <a:pt x="64770" y="503301"/>
                </a:lnTo>
                <a:lnTo>
                  <a:pt x="64770" y="54013"/>
                </a:lnTo>
                <a:lnTo>
                  <a:pt x="64770" y="23749"/>
                </a:lnTo>
                <a:lnTo>
                  <a:pt x="64770" y="18923"/>
                </a:lnTo>
                <a:lnTo>
                  <a:pt x="64897" y="54229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4521" y="103378"/>
                </a:lnTo>
                <a:lnTo>
                  <a:pt x="109093" y="100711"/>
                </a:lnTo>
                <a:lnTo>
                  <a:pt x="110617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06134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10654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617" y="94869"/>
                </a:moveTo>
                <a:lnTo>
                  <a:pt x="66281" y="18923"/>
                </a:lnTo>
                <a:lnTo>
                  <a:pt x="55245" y="0"/>
                </a:lnTo>
                <a:lnTo>
                  <a:pt x="0" y="94869"/>
                </a:lnTo>
                <a:lnTo>
                  <a:pt x="1524" y="100711"/>
                </a:lnTo>
                <a:lnTo>
                  <a:pt x="6096" y="103378"/>
                </a:lnTo>
                <a:lnTo>
                  <a:pt x="10541" y="106045"/>
                </a:lnTo>
                <a:lnTo>
                  <a:pt x="16383" y="104521"/>
                </a:lnTo>
                <a:lnTo>
                  <a:pt x="45720" y="54229"/>
                </a:lnTo>
                <a:lnTo>
                  <a:pt x="45847" y="54013"/>
                </a:lnTo>
                <a:lnTo>
                  <a:pt x="45720" y="503301"/>
                </a:lnTo>
                <a:lnTo>
                  <a:pt x="64770" y="503301"/>
                </a:lnTo>
                <a:lnTo>
                  <a:pt x="64770" y="54013"/>
                </a:lnTo>
                <a:lnTo>
                  <a:pt x="64770" y="23749"/>
                </a:lnTo>
                <a:lnTo>
                  <a:pt x="64770" y="18923"/>
                </a:lnTo>
                <a:lnTo>
                  <a:pt x="64897" y="54229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4521" y="103378"/>
                </a:lnTo>
                <a:lnTo>
                  <a:pt x="109093" y="100711"/>
                </a:lnTo>
                <a:lnTo>
                  <a:pt x="110617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28433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75</a:t>
            </a:fld>
            <a:endParaRPr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1300" y="1177925"/>
          <a:ext cx="5323839" cy="4800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705"/>
                <a:gridCol w="340995"/>
                <a:gridCol w="409575"/>
                <a:gridCol w="408305"/>
                <a:gridCol w="407669"/>
                <a:gridCol w="3323590"/>
              </a:tblGrid>
              <a:tr h="2820987">
                <a:tc gridSpan="6">
                  <a:txBody>
                    <a:bodyPr/>
                    <a:lstStyle/>
                    <a:p>
                      <a:pPr marL="91440" marR="14052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ordena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1800" spc="-7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i,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b="1" spc="-1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aux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vet.Length;</a:t>
                      </a:r>
                      <a:r>
                        <a:rPr sz="1800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77406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 marR="176530">
                        <a:lnSpc>
                          <a:spcPct val="100000"/>
                        </a:lnSpc>
                        <a:tabLst>
                          <a:tab pos="118427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7	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--)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729739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 spc="-8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729739" algn="l"/>
                        </a:tabLst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10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92162">
                <a:tc>
                  <a:txBody>
                    <a:bodyPr/>
                    <a:lstStyle/>
                    <a:p>
                      <a:pPr marL="91440">
                        <a:lnSpc>
                          <a:spcPts val="17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aux=vet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35890" marR="72517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 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=aux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1187450">
                <a:tc>
                  <a:txBody>
                    <a:bodyPr/>
                    <a:lstStyle/>
                    <a:p>
                      <a:pPr marL="91440">
                        <a:lnSpc>
                          <a:spcPts val="194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1664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3589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5715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945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2: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83250" y="4152900"/>
          <a:ext cx="3300095" cy="682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520700"/>
                <a:gridCol w="640715"/>
                <a:gridCol w="578485"/>
                <a:gridCol w="469900"/>
                <a:gridCol w="633095"/>
              </a:tblGrid>
              <a:tr h="3225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vet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3.0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11.0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22.0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44.0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64200" y="1176337"/>
            <a:ext cx="3300729" cy="10147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spc="-5" dirty="0">
                <a:latin typeface="Tahoma"/>
                <a:cs typeface="Tahoma"/>
              </a:rPr>
              <a:t>Entrada:</a:t>
            </a:r>
            <a:endParaRPr sz="2000">
              <a:latin typeface="Tahoma"/>
              <a:cs typeface="Tahoma"/>
            </a:endParaRPr>
          </a:p>
          <a:p>
            <a:pPr marL="315595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vetor de </a:t>
            </a:r>
            <a:r>
              <a:rPr sz="2000" dirty="0">
                <a:latin typeface="Tahoma"/>
                <a:cs typeface="Tahoma"/>
              </a:rPr>
              <a:t>tamanho =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1500" y="2333625"/>
            <a:ext cx="3313429" cy="16319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dirty="0">
                <a:latin typeface="Tahoma"/>
                <a:cs typeface="Tahoma"/>
              </a:rPr>
              <a:t>Variáveis:</a:t>
            </a:r>
            <a:endParaRPr sz="2000">
              <a:latin typeface="Tahoma"/>
              <a:cs typeface="Tahoma"/>
            </a:endParaRPr>
          </a:p>
          <a:p>
            <a:pPr marR="2059939" algn="r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tam 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  <a:p>
            <a:pPr marR="2037080" algn="r">
              <a:lnSpc>
                <a:spcPct val="100000"/>
              </a:lnSpc>
              <a:tabLst>
                <a:tab pos="216535" algn="l"/>
              </a:tabLst>
            </a:pPr>
            <a:r>
              <a:rPr sz="2000" dirty="0">
                <a:latin typeface="Tahoma"/>
                <a:cs typeface="Tahoma"/>
              </a:rPr>
              <a:t>i	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  <a:p>
            <a:pPr marR="2023110" algn="r">
              <a:lnSpc>
                <a:spcPct val="100000"/>
              </a:lnSpc>
              <a:tabLst>
                <a:tab pos="229870" algn="l"/>
              </a:tabLst>
            </a:pPr>
            <a:r>
              <a:rPr sz="2000" dirty="0">
                <a:latin typeface="Tahoma"/>
                <a:cs typeface="Tahoma"/>
              </a:rPr>
              <a:t>j	=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  <a:p>
            <a:pPr marL="330200">
              <a:lnSpc>
                <a:spcPct val="100000"/>
              </a:lnSpc>
              <a:tabLst>
                <a:tab pos="889635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aux	=</a:t>
            </a:r>
            <a:r>
              <a:rPr sz="20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3.0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88354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617" y="94869"/>
                </a:moveTo>
                <a:lnTo>
                  <a:pt x="66281" y="18923"/>
                </a:lnTo>
                <a:lnTo>
                  <a:pt x="55245" y="0"/>
                </a:lnTo>
                <a:lnTo>
                  <a:pt x="0" y="94869"/>
                </a:lnTo>
                <a:lnTo>
                  <a:pt x="1524" y="100711"/>
                </a:lnTo>
                <a:lnTo>
                  <a:pt x="6096" y="103378"/>
                </a:lnTo>
                <a:lnTo>
                  <a:pt x="10541" y="106045"/>
                </a:lnTo>
                <a:lnTo>
                  <a:pt x="16383" y="104521"/>
                </a:lnTo>
                <a:lnTo>
                  <a:pt x="45720" y="54229"/>
                </a:lnTo>
                <a:lnTo>
                  <a:pt x="45847" y="54013"/>
                </a:lnTo>
                <a:lnTo>
                  <a:pt x="45720" y="503301"/>
                </a:lnTo>
                <a:lnTo>
                  <a:pt x="64770" y="503301"/>
                </a:lnTo>
                <a:lnTo>
                  <a:pt x="64770" y="54013"/>
                </a:lnTo>
                <a:lnTo>
                  <a:pt x="64770" y="23749"/>
                </a:lnTo>
                <a:lnTo>
                  <a:pt x="64770" y="18923"/>
                </a:lnTo>
                <a:lnTo>
                  <a:pt x="64897" y="54229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4521" y="103378"/>
                </a:lnTo>
                <a:lnTo>
                  <a:pt x="109093" y="100711"/>
                </a:lnTo>
                <a:lnTo>
                  <a:pt x="110617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06134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10654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617" y="94869"/>
                </a:moveTo>
                <a:lnTo>
                  <a:pt x="66281" y="18923"/>
                </a:lnTo>
                <a:lnTo>
                  <a:pt x="55245" y="0"/>
                </a:lnTo>
                <a:lnTo>
                  <a:pt x="0" y="94869"/>
                </a:lnTo>
                <a:lnTo>
                  <a:pt x="1524" y="100711"/>
                </a:lnTo>
                <a:lnTo>
                  <a:pt x="6096" y="103378"/>
                </a:lnTo>
                <a:lnTo>
                  <a:pt x="10541" y="106045"/>
                </a:lnTo>
                <a:lnTo>
                  <a:pt x="16383" y="104521"/>
                </a:lnTo>
                <a:lnTo>
                  <a:pt x="45720" y="54229"/>
                </a:lnTo>
                <a:lnTo>
                  <a:pt x="45847" y="54013"/>
                </a:lnTo>
                <a:lnTo>
                  <a:pt x="45720" y="503301"/>
                </a:lnTo>
                <a:lnTo>
                  <a:pt x="64770" y="503301"/>
                </a:lnTo>
                <a:lnTo>
                  <a:pt x="64770" y="54013"/>
                </a:lnTo>
                <a:lnTo>
                  <a:pt x="64770" y="23749"/>
                </a:lnTo>
                <a:lnTo>
                  <a:pt x="64770" y="18923"/>
                </a:lnTo>
                <a:lnTo>
                  <a:pt x="64897" y="54229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4521" y="103378"/>
                </a:lnTo>
                <a:lnTo>
                  <a:pt x="109093" y="100711"/>
                </a:lnTo>
                <a:lnTo>
                  <a:pt x="110617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28433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76</a:t>
            </a:fld>
            <a:endParaRPr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1300" y="1177925"/>
          <a:ext cx="5325744" cy="4800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705"/>
                <a:gridCol w="340995"/>
                <a:gridCol w="340994"/>
                <a:gridCol w="4210050"/>
              </a:tblGrid>
              <a:tr h="1681162">
                <a:tc gridSpan="4">
                  <a:txBody>
                    <a:bodyPr/>
                    <a:lstStyle/>
                    <a:p>
                      <a:pPr marL="91440" marR="14052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ordena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i,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b="1" spc="-1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aux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vet.Length;</a:t>
                      </a:r>
                      <a:r>
                        <a:rPr sz="1800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77406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337">
                <a:tc>
                  <a:txBody>
                    <a:bodyPr/>
                    <a:lstStyle/>
                    <a:p>
                      <a:pPr marL="91440">
                        <a:lnSpc>
                          <a:spcPts val="203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035"/>
                        </a:lnSpc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800" spc="-6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--)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832100">
                <a:tc>
                  <a:txBody>
                    <a:bodyPr/>
                    <a:lstStyle/>
                    <a:p>
                      <a:pPr marL="91440">
                        <a:lnSpc>
                          <a:spcPts val="193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3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1277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 spc="-8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127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022350" marR="725170" indent="63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aux=vet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 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 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=aux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127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20447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2: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83250" y="4152900"/>
          <a:ext cx="3300095" cy="682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520700"/>
                <a:gridCol w="640715"/>
                <a:gridCol w="578485"/>
                <a:gridCol w="469900"/>
                <a:gridCol w="633095"/>
              </a:tblGrid>
              <a:tr h="3225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vet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11.0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22.0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44.0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64200" y="1176337"/>
            <a:ext cx="3300729" cy="10147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spc="-5" dirty="0">
                <a:latin typeface="Tahoma"/>
                <a:cs typeface="Tahoma"/>
              </a:rPr>
              <a:t>Entrada:</a:t>
            </a:r>
            <a:endParaRPr sz="2000">
              <a:latin typeface="Tahoma"/>
              <a:cs typeface="Tahoma"/>
            </a:endParaRPr>
          </a:p>
          <a:p>
            <a:pPr marL="315595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vetor de </a:t>
            </a:r>
            <a:r>
              <a:rPr sz="2000" dirty="0">
                <a:latin typeface="Tahoma"/>
                <a:cs typeface="Tahoma"/>
              </a:rPr>
              <a:t>tamanho =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1500" y="2333625"/>
            <a:ext cx="3313429" cy="16319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dirty="0">
                <a:latin typeface="Tahoma"/>
                <a:cs typeface="Tahoma"/>
              </a:rPr>
              <a:t>Variáveis:</a:t>
            </a:r>
            <a:endParaRPr sz="2000">
              <a:latin typeface="Tahoma"/>
              <a:cs typeface="Tahoma"/>
            </a:endParaRPr>
          </a:p>
          <a:p>
            <a:pPr marR="2059939" algn="r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tam 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  <a:p>
            <a:pPr marR="2037080" algn="r">
              <a:lnSpc>
                <a:spcPct val="100000"/>
              </a:lnSpc>
              <a:tabLst>
                <a:tab pos="216535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i	=</a:t>
            </a:r>
            <a:r>
              <a:rPr sz="20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  <a:p>
            <a:pPr marR="2023110" algn="r">
              <a:lnSpc>
                <a:spcPct val="100000"/>
              </a:lnSpc>
              <a:tabLst>
                <a:tab pos="229870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j	=</a:t>
            </a:r>
            <a:r>
              <a:rPr sz="2000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  <a:p>
            <a:pPr marL="330200">
              <a:lnSpc>
                <a:spcPct val="100000"/>
              </a:lnSpc>
              <a:tabLst>
                <a:tab pos="889635" algn="l"/>
              </a:tabLst>
            </a:pPr>
            <a:r>
              <a:rPr sz="2000" dirty="0">
                <a:latin typeface="Tahoma"/>
                <a:cs typeface="Tahoma"/>
              </a:rPr>
              <a:t>aux	=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3.0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70879" y="4941823"/>
            <a:ext cx="255270" cy="503555"/>
          </a:xfrm>
          <a:custGeom>
            <a:avLst/>
            <a:gdLst/>
            <a:ahLst/>
            <a:cxnLst/>
            <a:rect l="l" t="t" r="r" b="b"/>
            <a:pathLst>
              <a:path w="255270" h="503554">
                <a:moveTo>
                  <a:pt x="110617" y="94869"/>
                </a:moveTo>
                <a:lnTo>
                  <a:pt x="66281" y="18923"/>
                </a:lnTo>
                <a:lnTo>
                  <a:pt x="55245" y="0"/>
                </a:lnTo>
                <a:lnTo>
                  <a:pt x="0" y="94869"/>
                </a:lnTo>
                <a:lnTo>
                  <a:pt x="1524" y="100711"/>
                </a:lnTo>
                <a:lnTo>
                  <a:pt x="6096" y="103378"/>
                </a:lnTo>
                <a:lnTo>
                  <a:pt x="10541" y="106045"/>
                </a:lnTo>
                <a:lnTo>
                  <a:pt x="16383" y="104521"/>
                </a:lnTo>
                <a:lnTo>
                  <a:pt x="45720" y="54229"/>
                </a:lnTo>
                <a:lnTo>
                  <a:pt x="45847" y="54013"/>
                </a:lnTo>
                <a:lnTo>
                  <a:pt x="45720" y="503301"/>
                </a:lnTo>
                <a:lnTo>
                  <a:pt x="64770" y="503301"/>
                </a:lnTo>
                <a:lnTo>
                  <a:pt x="64770" y="54013"/>
                </a:lnTo>
                <a:lnTo>
                  <a:pt x="64770" y="23749"/>
                </a:lnTo>
                <a:lnTo>
                  <a:pt x="64770" y="18923"/>
                </a:lnTo>
                <a:lnTo>
                  <a:pt x="64897" y="54229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4521" y="103378"/>
                </a:lnTo>
                <a:lnTo>
                  <a:pt x="109093" y="100711"/>
                </a:lnTo>
                <a:lnTo>
                  <a:pt x="110617" y="94869"/>
                </a:lnTo>
                <a:close/>
              </a:path>
              <a:path w="255270" h="503554">
                <a:moveTo>
                  <a:pt x="255143" y="94869"/>
                </a:moveTo>
                <a:lnTo>
                  <a:pt x="210807" y="18923"/>
                </a:lnTo>
                <a:lnTo>
                  <a:pt x="199771" y="0"/>
                </a:lnTo>
                <a:lnTo>
                  <a:pt x="144399" y="94869"/>
                </a:lnTo>
                <a:lnTo>
                  <a:pt x="145923" y="100711"/>
                </a:lnTo>
                <a:lnTo>
                  <a:pt x="155067" y="106045"/>
                </a:lnTo>
                <a:lnTo>
                  <a:pt x="160909" y="104521"/>
                </a:lnTo>
                <a:lnTo>
                  <a:pt x="190246" y="54241"/>
                </a:lnTo>
                <a:lnTo>
                  <a:pt x="190246" y="503301"/>
                </a:lnTo>
                <a:lnTo>
                  <a:pt x="209296" y="503301"/>
                </a:lnTo>
                <a:lnTo>
                  <a:pt x="209296" y="54241"/>
                </a:lnTo>
                <a:lnTo>
                  <a:pt x="238620" y="104521"/>
                </a:lnTo>
                <a:lnTo>
                  <a:pt x="244475" y="106045"/>
                </a:lnTo>
                <a:lnTo>
                  <a:pt x="253619" y="100711"/>
                </a:lnTo>
                <a:lnTo>
                  <a:pt x="255143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88404" y="5507532"/>
            <a:ext cx="222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</a:t>
            </a:r>
            <a:r>
              <a:rPr sz="1800" spc="1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77</a:t>
            </a:fld>
            <a:endParaRPr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1300" y="1177925"/>
          <a:ext cx="5327650" cy="4800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7650"/>
              </a:tblGrid>
              <a:tr h="1152588">
                <a:tc>
                  <a:txBody>
                    <a:bodyPr/>
                    <a:lstStyle/>
                    <a:p>
                      <a:pPr marL="91440" marR="14052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ordena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i,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b="1" spc="-1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aux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87337">
                <a:tc>
                  <a:txBody>
                    <a:bodyPr/>
                    <a:lstStyle/>
                    <a:p>
                      <a:pPr marL="91440">
                        <a:lnSpc>
                          <a:spcPts val="1875"/>
                        </a:lnSpc>
                        <a:tabLst>
                          <a:tab pos="77406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5	</a:t>
                      </a: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vet.Length;</a:t>
                      </a:r>
                      <a:r>
                        <a:rPr sz="1800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3360674">
                <a:tc>
                  <a:txBody>
                    <a:bodyPr/>
                    <a:lstStyle/>
                    <a:p>
                      <a:pPr marL="91440">
                        <a:lnSpc>
                          <a:spcPts val="1770"/>
                        </a:lnSpc>
                        <a:tabLst>
                          <a:tab pos="77406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 marR="176530">
                        <a:lnSpc>
                          <a:spcPct val="100000"/>
                        </a:lnSpc>
                        <a:tabLst>
                          <a:tab pos="118427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7	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--)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729739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 spc="-8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729739" algn="l"/>
                        </a:tabLst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10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2139950" indent="-2049145">
                        <a:lnSpc>
                          <a:spcPct val="100000"/>
                        </a:lnSpc>
                        <a:buAutoNum type="arabicPlain" startAt="11"/>
                        <a:tabLst>
                          <a:tab pos="2139950" algn="l"/>
                          <a:tab pos="2140585" algn="l"/>
                        </a:tabLst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aux=vet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2138680" indent="-2047875">
                        <a:lnSpc>
                          <a:spcPct val="100000"/>
                        </a:lnSpc>
                        <a:buAutoNum type="arabicPlain" startAt="11"/>
                        <a:tabLst>
                          <a:tab pos="2138680" algn="l"/>
                          <a:tab pos="2139315" algn="l"/>
                        </a:tabLst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 marR="1405255">
                        <a:lnSpc>
                          <a:spcPct val="100000"/>
                        </a:lnSpc>
                        <a:buAutoNum type="arabicPlain" startAt="11"/>
                        <a:tabLst>
                          <a:tab pos="1729739" algn="l"/>
                          <a:tab pos="2138680" algn="l"/>
                          <a:tab pos="2139315" algn="l"/>
                        </a:tabLst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v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spc="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14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321435" algn="l"/>
                        </a:tabLst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15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911225" algn="l"/>
                        </a:tabLst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16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17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2: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83250" y="4152900"/>
          <a:ext cx="3300095" cy="682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520700"/>
                <a:gridCol w="640715"/>
                <a:gridCol w="578485"/>
                <a:gridCol w="469900"/>
                <a:gridCol w="633095"/>
              </a:tblGrid>
              <a:tr h="3225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vet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11.0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22.0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44.0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64200" y="1176337"/>
            <a:ext cx="3300729" cy="10147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spc="-5" dirty="0">
                <a:latin typeface="Tahoma"/>
                <a:cs typeface="Tahoma"/>
              </a:rPr>
              <a:t>Entrada:</a:t>
            </a:r>
            <a:endParaRPr sz="2000">
              <a:latin typeface="Tahoma"/>
              <a:cs typeface="Tahoma"/>
            </a:endParaRPr>
          </a:p>
          <a:p>
            <a:pPr marL="315595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vetor de </a:t>
            </a:r>
            <a:r>
              <a:rPr sz="2000" dirty="0">
                <a:latin typeface="Tahoma"/>
                <a:cs typeface="Tahoma"/>
              </a:rPr>
              <a:t>tamanho =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1500" y="2333625"/>
            <a:ext cx="3313429" cy="16319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dirty="0">
                <a:latin typeface="Tahoma"/>
                <a:cs typeface="Tahoma"/>
              </a:rPr>
              <a:t>Variáveis:</a:t>
            </a:r>
            <a:endParaRPr sz="2000">
              <a:latin typeface="Tahoma"/>
              <a:cs typeface="Tahoma"/>
            </a:endParaRPr>
          </a:p>
          <a:p>
            <a:pPr marR="2059939" algn="r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tam =</a:t>
            </a:r>
            <a:r>
              <a:rPr sz="20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  <a:p>
            <a:pPr marR="2037080" algn="r">
              <a:lnSpc>
                <a:spcPct val="100000"/>
              </a:lnSpc>
              <a:tabLst>
                <a:tab pos="216535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i	=</a:t>
            </a:r>
            <a:r>
              <a:rPr sz="20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  <a:p>
            <a:pPr marR="2023110" algn="r">
              <a:lnSpc>
                <a:spcPct val="100000"/>
              </a:lnSpc>
              <a:tabLst>
                <a:tab pos="229870" algn="l"/>
              </a:tabLst>
            </a:pPr>
            <a:r>
              <a:rPr sz="2000" dirty="0">
                <a:latin typeface="Tahoma"/>
                <a:cs typeface="Tahoma"/>
              </a:rPr>
              <a:t>j	=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  <a:p>
            <a:pPr marL="330200">
              <a:lnSpc>
                <a:spcPct val="100000"/>
              </a:lnSpc>
              <a:tabLst>
                <a:tab pos="889635" algn="l"/>
              </a:tabLst>
            </a:pPr>
            <a:r>
              <a:rPr sz="2000" dirty="0">
                <a:latin typeface="Tahoma"/>
                <a:cs typeface="Tahoma"/>
              </a:rPr>
              <a:t>aux	=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3.0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20103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744" y="94869"/>
                </a:moveTo>
                <a:lnTo>
                  <a:pt x="66408" y="18923"/>
                </a:lnTo>
                <a:lnTo>
                  <a:pt x="55372" y="0"/>
                </a:lnTo>
                <a:lnTo>
                  <a:pt x="0" y="94869"/>
                </a:lnTo>
                <a:lnTo>
                  <a:pt x="1524" y="100711"/>
                </a:lnTo>
                <a:lnTo>
                  <a:pt x="10668" y="106045"/>
                </a:lnTo>
                <a:lnTo>
                  <a:pt x="16510" y="104521"/>
                </a:lnTo>
                <a:lnTo>
                  <a:pt x="45847" y="54241"/>
                </a:lnTo>
                <a:lnTo>
                  <a:pt x="45847" y="503301"/>
                </a:lnTo>
                <a:lnTo>
                  <a:pt x="64897" y="503301"/>
                </a:lnTo>
                <a:lnTo>
                  <a:pt x="64897" y="54241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9220" y="100711"/>
                </a:lnTo>
                <a:lnTo>
                  <a:pt x="110744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39533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62954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617" y="94869"/>
                </a:moveTo>
                <a:lnTo>
                  <a:pt x="66281" y="18923"/>
                </a:lnTo>
                <a:lnTo>
                  <a:pt x="55245" y="0"/>
                </a:lnTo>
                <a:lnTo>
                  <a:pt x="0" y="94869"/>
                </a:lnTo>
                <a:lnTo>
                  <a:pt x="1524" y="100711"/>
                </a:lnTo>
                <a:lnTo>
                  <a:pt x="6096" y="103378"/>
                </a:lnTo>
                <a:lnTo>
                  <a:pt x="10541" y="106045"/>
                </a:lnTo>
                <a:lnTo>
                  <a:pt x="16383" y="104521"/>
                </a:lnTo>
                <a:lnTo>
                  <a:pt x="45720" y="54229"/>
                </a:lnTo>
                <a:lnTo>
                  <a:pt x="45847" y="54013"/>
                </a:lnTo>
                <a:lnTo>
                  <a:pt x="45720" y="503301"/>
                </a:lnTo>
                <a:lnTo>
                  <a:pt x="64770" y="503301"/>
                </a:lnTo>
                <a:lnTo>
                  <a:pt x="64770" y="54013"/>
                </a:lnTo>
                <a:lnTo>
                  <a:pt x="64770" y="23749"/>
                </a:lnTo>
                <a:lnTo>
                  <a:pt x="64770" y="18923"/>
                </a:lnTo>
                <a:lnTo>
                  <a:pt x="64897" y="54229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4521" y="103378"/>
                </a:lnTo>
                <a:lnTo>
                  <a:pt x="109093" y="100711"/>
                </a:lnTo>
                <a:lnTo>
                  <a:pt x="110617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80479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78</a:t>
            </a:fld>
            <a:endParaRPr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1300" y="1177925"/>
          <a:ext cx="5325744" cy="4800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705"/>
                <a:gridCol w="340995"/>
                <a:gridCol w="340994"/>
                <a:gridCol w="4210050"/>
              </a:tblGrid>
              <a:tr h="1681162">
                <a:tc gridSpan="4">
                  <a:txBody>
                    <a:bodyPr/>
                    <a:lstStyle/>
                    <a:p>
                      <a:pPr marL="91440" marR="14052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ordena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i,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b="1" spc="-1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aux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vet.Length;</a:t>
                      </a:r>
                      <a:r>
                        <a:rPr sz="1800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77406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337">
                <a:tc>
                  <a:txBody>
                    <a:bodyPr/>
                    <a:lstStyle/>
                    <a:p>
                      <a:pPr marL="91440">
                        <a:lnSpc>
                          <a:spcPts val="203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035"/>
                        </a:lnSpc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800" spc="-6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--)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832100">
                <a:tc>
                  <a:txBody>
                    <a:bodyPr/>
                    <a:lstStyle/>
                    <a:p>
                      <a:pPr marL="91440">
                        <a:lnSpc>
                          <a:spcPts val="193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3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1277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 spc="-8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127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022350" marR="725170" indent="63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aux=vet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 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 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=aux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127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20447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2: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83250" y="4152900"/>
          <a:ext cx="3300095" cy="682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520700"/>
                <a:gridCol w="640715"/>
                <a:gridCol w="578485"/>
                <a:gridCol w="469900"/>
                <a:gridCol w="633095"/>
              </a:tblGrid>
              <a:tr h="3225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vet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11.0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22.0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44.0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64200" y="1176337"/>
            <a:ext cx="3300729" cy="10147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spc="-5" dirty="0">
                <a:latin typeface="Tahoma"/>
                <a:cs typeface="Tahoma"/>
              </a:rPr>
              <a:t>Entrada:</a:t>
            </a:r>
            <a:endParaRPr sz="2000">
              <a:latin typeface="Tahoma"/>
              <a:cs typeface="Tahoma"/>
            </a:endParaRPr>
          </a:p>
          <a:p>
            <a:pPr marL="315595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vetor de </a:t>
            </a:r>
            <a:r>
              <a:rPr sz="2000" dirty="0">
                <a:latin typeface="Tahoma"/>
                <a:cs typeface="Tahoma"/>
              </a:rPr>
              <a:t>tamanho =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1500" y="2333625"/>
            <a:ext cx="3313429" cy="16319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dirty="0">
                <a:latin typeface="Tahoma"/>
                <a:cs typeface="Tahoma"/>
              </a:rPr>
              <a:t>Variáveis:</a:t>
            </a:r>
            <a:endParaRPr sz="2000">
              <a:latin typeface="Tahoma"/>
              <a:cs typeface="Tahoma"/>
            </a:endParaRPr>
          </a:p>
          <a:p>
            <a:pPr marR="2059939" algn="r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tam 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  <a:p>
            <a:pPr marR="2037080" algn="r">
              <a:lnSpc>
                <a:spcPct val="100000"/>
              </a:lnSpc>
              <a:tabLst>
                <a:tab pos="216535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i	=</a:t>
            </a:r>
            <a:r>
              <a:rPr sz="20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  <a:p>
            <a:pPr marR="2023110" algn="r">
              <a:lnSpc>
                <a:spcPct val="100000"/>
              </a:lnSpc>
              <a:tabLst>
                <a:tab pos="229870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j	=</a:t>
            </a:r>
            <a:r>
              <a:rPr sz="2000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  <a:p>
            <a:pPr marL="330200">
              <a:lnSpc>
                <a:spcPct val="100000"/>
              </a:lnSpc>
              <a:tabLst>
                <a:tab pos="889635" algn="l"/>
              </a:tabLst>
            </a:pPr>
            <a:r>
              <a:rPr sz="2000" dirty="0">
                <a:latin typeface="Tahoma"/>
                <a:cs typeface="Tahoma"/>
              </a:rPr>
              <a:t>aux	=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3.0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20103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744" y="94869"/>
                </a:moveTo>
                <a:lnTo>
                  <a:pt x="66408" y="18923"/>
                </a:lnTo>
                <a:lnTo>
                  <a:pt x="55372" y="0"/>
                </a:lnTo>
                <a:lnTo>
                  <a:pt x="0" y="94869"/>
                </a:lnTo>
                <a:lnTo>
                  <a:pt x="1524" y="100711"/>
                </a:lnTo>
                <a:lnTo>
                  <a:pt x="10668" y="106045"/>
                </a:lnTo>
                <a:lnTo>
                  <a:pt x="16510" y="104521"/>
                </a:lnTo>
                <a:lnTo>
                  <a:pt x="45847" y="54241"/>
                </a:lnTo>
                <a:lnTo>
                  <a:pt x="45847" y="503301"/>
                </a:lnTo>
                <a:lnTo>
                  <a:pt x="64897" y="503301"/>
                </a:lnTo>
                <a:lnTo>
                  <a:pt x="64897" y="54241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9220" y="100711"/>
                </a:lnTo>
                <a:lnTo>
                  <a:pt x="110744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39533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94979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617" y="94869"/>
                </a:moveTo>
                <a:lnTo>
                  <a:pt x="66281" y="18923"/>
                </a:lnTo>
                <a:lnTo>
                  <a:pt x="55245" y="0"/>
                </a:lnTo>
                <a:lnTo>
                  <a:pt x="0" y="94869"/>
                </a:lnTo>
                <a:lnTo>
                  <a:pt x="1524" y="100711"/>
                </a:lnTo>
                <a:lnTo>
                  <a:pt x="6096" y="103378"/>
                </a:lnTo>
                <a:lnTo>
                  <a:pt x="10541" y="106045"/>
                </a:lnTo>
                <a:lnTo>
                  <a:pt x="16383" y="104521"/>
                </a:lnTo>
                <a:lnTo>
                  <a:pt x="45720" y="54229"/>
                </a:lnTo>
                <a:lnTo>
                  <a:pt x="45847" y="54013"/>
                </a:lnTo>
                <a:lnTo>
                  <a:pt x="45720" y="503301"/>
                </a:lnTo>
                <a:lnTo>
                  <a:pt x="64770" y="503301"/>
                </a:lnTo>
                <a:lnTo>
                  <a:pt x="64770" y="54013"/>
                </a:lnTo>
                <a:lnTo>
                  <a:pt x="64770" y="23749"/>
                </a:lnTo>
                <a:lnTo>
                  <a:pt x="64770" y="18923"/>
                </a:lnTo>
                <a:lnTo>
                  <a:pt x="64897" y="54229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4521" y="103378"/>
                </a:lnTo>
                <a:lnTo>
                  <a:pt x="109093" y="100711"/>
                </a:lnTo>
                <a:lnTo>
                  <a:pt x="110617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12885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79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4669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4D4D4D"/>
                </a:solidFill>
              </a:rPr>
              <a:t>Programa </a:t>
            </a:r>
            <a:r>
              <a:rPr sz="4000" spc="-10" dirty="0">
                <a:solidFill>
                  <a:srgbClr val="4D4D4D"/>
                </a:solidFill>
              </a:rPr>
              <a:t>sem</a:t>
            </a:r>
            <a:r>
              <a:rPr sz="4000" spc="-20" dirty="0">
                <a:solidFill>
                  <a:srgbClr val="4D4D4D"/>
                </a:solidFill>
              </a:rPr>
              <a:t> </a:t>
            </a:r>
            <a:r>
              <a:rPr sz="4000" spc="-5" dirty="0">
                <a:solidFill>
                  <a:srgbClr val="4D4D4D"/>
                </a:solidFill>
              </a:rPr>
              <a:t>vetores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83565" y="889508"/>
            <a:ext cx="861187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latin typeface="Arial"/>
                <a:cs typeface="Arial"/>
              </a:rPr>
              <a:t>Programa que </a:t>
            </a:r>
            <a:r>
              <a:rPr sz="2800" dirty="0">
                <a:latin typeface="Arial"/>
                <a:cs typeface="Arial"/>
              </a:rPr>
              <a:t>lê notas </a:t>
            </a:r>
            <a:r>
              <a:rPr sz="2800" spc="-5" dirty="0">
                <a:latin typeface="Arial"/>
                <a:cs typeface="Arial"/>
              </a:rPr>
              <a:t>de 4 alunos, calcula sua média  e imprime o número de notas acima da</a:t>
            </a:r>
            <a:r>
              <a:rPr sz="2800" spc="9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média.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2741" y="3540269"/>
            <a:ext cx="3792220" cy="3089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20"/>
              </a:spcBef>
            </a:pP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ourier New"/>
              <a:cs typeface="Courier New"/>
            </a:endParaRPr>
          </a:p>
          <a:p>
            <a:pPr algn="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968436"/>
            <a:ext cx="5478780" cy="4618355"/>
          </a:xfrm>
          <a:custGeom>
            <a:avLst/>
            <a:gdLst/>
            <a:ahLst/>
            <a:cxnLst/>
            <a:rect l="l" t="t" r="r" b="b"/>
            <a:pathLst>
              <a:path w="5478780" h="4618355">
                <a:moveTo>
                  <a:pt x="0" y="4618101"/>
                </a:moveTo>
                <a:lnTo>
                  <a:pt x="5478526" y="4618101"/>
                </a:lnTo>
                <a:lnTo>
                  <a:pt x="5478526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40" y="2003247"/>
            <a:ext cx="4813300" cy="4512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7E7E7E"/>
                </a:solidFill>
                <a:latin typeface="Courier New"/>
                <a:cs typeface="Courier New"/>
              </a:rPr>
              <a:t>// </a:t>
            </a:r>
            <a:r>
              <a:rPr sz="1400" spc="-5" dirty="0">
                <a:solidFill>
                  <a:srgbClr val="7E7E7E"/>
                </a:solidFill>
                <a:latin typeface="Courier New"/>
                <a:cs typeface="Courier New"/>
              </a:rPr>
              <a:t>Opcao </a:t>
            </a:r>
            <a:r>
              <a:rPr sz="1400" dirty="0">
                <a:solidFill>
                  <a:srgbClr val="7E7E7E"/>
                </a:solidFill>
                <a:latin typeface="Courier New"/>
                <a:cs typeface="Courier New"/>
              </a:rPr>
              <a:t>1: </a:t>
            </a:r>
            <a:r>
              <a:rPr sz="1400" spc="-5" dirty="0">
                <a:solidFill>
                  <a:srgbClr val="7E7E7E"/>
                </a:solidFill>
                <a:latin typeface="Courier New"/>
                <a:cs typeface="Courier New"/>
              </a:rPr>
              <a:t>le </a:t>
            </a:r>
            <a:r>
              <a:rPr sz="1400" dirty="0">
                <a:solidFill>
                  <a:srgbClr val="7E7E7E"/>
                </a:solidFill>
                <a:latin typeface="Courier New"/>
                <a:cs typeface="Courier New"/>
              </a:rPr>
              <a:t>duas </a:t>
            </a:r>
            <a:r>
              <a:rPr sz="1400" spc="-5" dirty="0">
                <a:solidFill>
                  <a:srgbClr val="7E7E7E"/>
                </a:solidFill>
                <a:latin typeface="Courier New"/>
                <a:cs typeface="Courier New"/>
              </a:rPr>
              <a:t>vezes cada</a:t>
            </a:r>
            <a:r>
              <a:rPr sz="1400" spc="-10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7E7E7E"/>
                </a:solidFill>
                <a:latin typeface="Courier New"/>
                <a:cs typeface="Courier New"/>
              </a:rPr>
              <a:t>valor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400" spc="-5" dirty="0">
                <a:latin typeface="Courier New"/>
                <a:cs typeface="Courier New"/>
              </a:rPr>
              <a:t>Main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[]</a:t>
            </a:r>
            <a:r>
              <a:rPr sz="1400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args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i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10" dirty="0">
                <a:latin typeface="Courier New"/>
                <a:cs typeface="Courier New"/>
              </a:rPr>
              <a:t>cont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400" spc="-10" dirty="0">
                <a:latin typeface="Courier New"/>
                <a:cs typeface="Courier New"/>
              </a:rPr>
              <a:t>nota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latin typeface="Courier New"/>
                <a:cs typeface="Courier New"/>
              </a:rPr>
              <a:t>media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latin typeface="Courier New"/>
                <a:cs typeface="Courier New"/>
              </a:rPr>
              <a:t>soma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438784" marR="748665" indent="-21336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for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400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++){  </a:t>
            </a:r>
            <a:r>
              <a:rPr sz="1400" spc="-5" dirty="0">
                <a:latin typeface="Courier New"/>
                <a:cs typeface="Courier New"/>
              </a:rPr>
              <a:t>Console.Write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"Digite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uma</a:t>
            </a:r>
            <a:r>
              <a:rPr sz="1400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nota:"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438784" marR="508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nota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Convert.ToDouble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Console.ReadLine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  </a:t>
            </a:r>
            <a:r>
              <a:rPr sz="1400" spc="-5" dirty="0">
                <a:latin typeface="Courier New"/>
                <a:cs typeface="Courier New"/>
              </a:rPr>
              <a:t>soma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+=</a:t>
            </a:r>
            <a:r>
              <a:rPr sz="14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nota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226060" marR="53721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media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soma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/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1400" spc="-5" dirty="0">
                <a:latin typeface="Courier New"/>
                <a:cs typeface="Courier New"/>
              </a:rPr>
              <a:t>Console.Write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"Digite tudo de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novo!"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for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400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400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++){</a:t>
            </a:r>
            <a:endParaRPr sz="1400">
              <a:latin typeface="Courier New"/>
              <a:cs typeface="Courier New"/>
            </a:endParaRPr>
          </a:p>
          <a:p>
            <a:pPr marL="438784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Console.Write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"Digite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uma</a:t>
            </a:r>
            <a:r>
              <a:rPr sz="14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nota:"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438784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nota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Convert.ToDouble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Console.ReadLine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endParaRPr sz="1400">
              <a:latin typeface="Courier New"/>
              <a:cs typeface="Courier New"/>
            </a:endParaRPr>
          </a:p>
          <a:p>
            <a:pPr marL="652780" marR="2451100" indent="-21336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if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400" spc="-5" dirty="0">
                <a:latin typeface="Courier New"/>
                <a:cs typeface="Courier New"/>
              </a:rPr>
              <a:t>nota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&gt; </a:t>
            </a:r>
            <a:r>
              <a:rPr sz="1400" spc="-5" dirty="0">
                <a:latin typeface="Courier New"/>
                <a:cs typeface="Courier New"/>
              </a:rPr>
              <a:t>media</a:t>
            </a:r>
            <a:r>
              <a:rPr sz="1400" spc="-10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)  </a:t>
            </a:r>
            <a:r>
              <a:rPr sz="1400" spc="-10" dirty="0">
                <a:latin typeface="Courier New"/>
                <a:cs typeface="Courier New"/>
              </a:rPr>
              <a:t>cont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++;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Console.Write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"Media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{0}"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media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Console.Write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"{0} notas acima"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cont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805362" y="1679575"/>
            <a:ext cx="4343400" cy="5183505"/>
            <a:chOff x="4805362" y="1679575"/>
            <a:chExt cx="4343400" cy="5183505"/>
          </a:xfrm>
        </p:grpSpPr>
        <p:sp>
          <p:nvSpPr>
            <p:cNvPr id="8" name="object 8"/>
            <p:cNvSpPr/>
            <p:nvPr/>
          </p:nvSpPr>
          <p:spPr>
            <a:xfrm>
              <a:off x="4810125" y="1684337"/>
              <a:ext cx="4333875" cy="5173980"/>
            </a:xfrm>
            <a:custGeom>
              <a:avLst/>
              <a:gdLst/>
              <a:ahLst/>
              <a:cxnLst/>
              <a:rect l="l" t="t" r="r" b="b"/>
              <a:pathLst>
                <a:path w="4333875" h="5173980">
                  <a:moveTo>
                    <a:pt x="4333874" y="0"/>
                  </a:moveTo>
                  <a:lnTo>
                    <a:pt x="0" y="0"/>
                  </a:lnTo>
                  <a:lnTo>
                    <a:pt x="0" y="5173660"/>
                  </a:lnTo>
                  <a:lnTo>
                    <a:pt x="4333874" y="5173660"/>
                  </a:lnTo>
                  <a:lnTo>
                    <a:pt x="43338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10125" y="1684337"/>
              <a:ext cx="4333875" cy="5173980"/>
            </a:xfrm>
            <a:custGeom>
              <a:avLst/>
              <a:gdLst/>
              <a:ahLst/>
              <a:cxnLst/>
              <a:rect l="l" t="t" r="r" b="b"/>
              <a:pathLst>
                <a:path w="4333875" h="5173980">
                  <a:moveTo>
                    <a:pt x="4333874" y="0"/>
                  </a:moveTo>
                  <a:lnTo>
                    <a:pt x="0" y="0"/>
                  </a:lnTo>
                  <a:lnTo>
                    <a:pt x="0" y="517366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889753" y="1722501"/>
            <a:ext cx="343027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7E7E7E"/>
                </a:solidFill>
                <a:latin typeface="Courier New"/>
                <a:cs typeface="Courier New"/>
              </a:rPr>
              <a:t>//Opcao 2: uma variavel por</a:t>
            </a:r>
            <a:r>
              <a:rPr sz="1400" spc="-9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7E7E7E"/>
                </a:solidFill>
                <a:latin typeface="Courier New"/>
                <a:cs typeface="Courier New"/>
              </a:rPr>
              <a:t>nota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400" spc="-5" dirty="0">
                <a:latin typeface="Courier New"/>
                <a:cs typeface="Courier New"/>
              </a:rPr>
              <a:t>Main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[]</a:t>
            </a:r>
            <a:r>
              <a:rPr sz="1400" spc="-9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args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i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400" spc="-5" dirty="0">
                <a:latin typeface="Courier New"/>
                <a:cs typeface="Courier New"/>
              </a:rPr>
              <a:t>n1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latin typeface="Courier New"/>
                <a:cs typeface="Courier New"/>
              </a:rPr>
              <a:t>n2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dirty="0">
                <a:latin typeface="Courier New"/>
                <a:cs typeface="Courier New"/>
              </a:rPr>
              <a:t>n3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n4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400" spc="-10" dirty="0">
                <a:latin typeface="Courier New"/>
                <a:cs typeface="Courier New"/>
              </a:rPr>
              <a:t>media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latin typeface="Courier New"/>
                <a:cs typeface="Courier New"/>
              </a:rPr>
              <a:t>soma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89753" y="6666070"/>
            <a:ext cx="13271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03114" y="3216401"/>
            <a:ext cx="36429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ourier New"/>
                <a:cs typeface="Courier New"/>
              </a:rPr>
              <a:t>Console.Write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"Digite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as</a:t>
            </a:r>
            <a:r>
              <a:rPr sz="1400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notas:"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03114" y="3429761"/>
            <a:ext cx="40684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ourier New"/>
                <a:cs typeface="Courier New"/>
              </a:rPr>
              <a:t>n1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Convert.ToDouble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Console.ReadLine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03114" y="3643121"/>
            <a:ext cx="40684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n2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Convert.ToDouble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Console.ReadLine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03114" y="3856177"/>
            <a:ext cx="40684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n3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Convert.ToDouble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Console.ReadLine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03114" y="4070096"/>
            <a:ext cx="40684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n4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Convert.ToDouble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Console.ReadLine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03114" y="4496815"/>
            <a:ext cx="38557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media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n1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+ </a:t>
            </a:r>
            <a:r>
              <a:rPr sz="1400" spc="-5" dirty="0">
                <a:latin typeface="Courier New"/>
                <a:cs typeface="Courier New"/>
              </a:rPr>
              <a:t>n2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+ </a:t>
            </a:r>
            <a:r>
              <a:rPr sz="1400" spc="-5" dirty="0">
                <a:latin typeface="Courier New"/>
                <a:cs typeface="Courier New"/>
              </a:rPr>
              <a:t>n3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+ </a:t>
            </a:r>
            <a:r>
              <a:rPr sz="1400" spc="-5" dirty="0">
                <a:latin typeface="Courier New"/>
                <a:cs typeface="Courier New"/>
              </a:rPr>
              <a:t>n4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/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1400" spc="-5" dirty="0">
                <a:latin typeface="Courier New"/>
                <a:cs typeface="Courier New"/>
              </a:rPr>
              <a:t>Console.Write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"Media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{0}"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media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03114" y="5136896"/>
            <a:ext cx="66484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if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n1  </a:t>
            </a:r>
            <a:r>
              <a:rPr sz="1400" b="1" dirty="0">
                <a:solidFill>
                  <a:srgbClr val="00009F"/>
                </a:solidFill>
                <a:latin typeface="Courier New"/>
                <a:cs typeface="Courier New"/>
              </a:rPr>
              <a:t>if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n2 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if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n3 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if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48350" y="5136896"/>
            <a:ext cx="1833880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154" indent="-21209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Char char="&gt;"/>
              <a:tabLst>
                <a:tab pos="224790" algn="l"/>
              </a:tabLst>
            </a:pPr>
            <a:r>
              <a:rPr sz="1400" spc="-5" dirty="0">
                <a:latin typeface="Courier New"/>
                <a:cs typeface="Courier New"/>
              </a:rPr>
              <a:t>media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400" spc="-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++;</a:t>
            </a:r>
            <a:endParaRPr sz="1400">
              <a:latin typeface="Courier New"/>
              <a:cs typeface="Courier New"/>
            </a:endParaRPr>
          </a:p>
          <a:p>
            <a:pPr marL="224154" indent="-21209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Char char="&gt;"/>
              <a:tabLst>
                <a:tab pos="224790" algn="l"/>
              </a:tabLst>
            </a:pPr>
            <a:r>
              <a:rPr sz="1400" spc="-5" dirty="0">
                <a:latin typeface="Courier New"/>
                <a:cs typeface="Courier New"/>
              </a:rPr>
              <a:t>media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400" spc="-7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++;</a:t>
            </a:r>
            <a:endParaRPr sz="1400">
              <a:latin typeface="Courier New"/>
              <a:cs typeface="Courier New"/>
            </a:endParaRPr>
          </a:p>
          <a:p>
            <a:pPr marL="224154" indent="-212090">
              <a:lnSpc>
                <a:spcPct val="100000"/>
              </a:lnSpc>
              <a:buClr>
                <a:srgbClr val="FF0000"/>
              </a:buClr>
              <a:buChar char="&gt;"/>
              <a:tabLst>
                <a:tab pos="224790" algn="l"/>
              </a:tabLst>
            </a:pPr>
            <a:r>
              <a:rPr sz="1400" spc="-5" dirty="0">
                <a:latin typeface="Courier New"/>
                <a:cs typeface="Courier New"/>
              </a:rPr>
              <a:t>media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400" spc="-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++;</a:t>
            </a:r>
            <a:endParaRPr sz="1400">
              <a:latin typeface="Courier New"/>
              <a:cs typeface="Courier New"/>
            </a:endParaRPr>
          </a:p>
          <a:p>
            <a:pPr marL="224154" indent="-212090">
              <a:lnSpc>
                <a:spcPct val="100000"/>
              </a:lnSpc>
              <a:buClr>
                <a:srgbClr val="FF0000"/>
              </a:buClr>
              <a:buChar char="&gt;"/>
              <a:tabLst>
                <a:tab pos="224790" algn="l"/>
              </a:tabLst>
            </a:pPr>
            <a:r>
              <a:rPr sz="1400" spc="-5" dirty="0">
                <a:latin typeface="Courier New"/>
                <a:cs typeface="Courier New"/>
              </a:rPr>
              <a:t>media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400" spc="-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++;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03114" y="6204000"/>
            <a:ext cx="40678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Console.Write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"{0} notas acima"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cont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1300" y="1177925"/>
          <a:ext cx="5323840" cy="4800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705"/>
                <a:gridCol w="340995"/>
                <a:gridCol w="409575"/>
                <a:gridCol w="408305"/>
                <a:gridCol w="476250"/>
                <a:gridCol w="3255010"/>
              </a:tblGrid>
              <a:tr h="2244661">
                <a:tc gridSpan="6">
                  <a:txBody>
                    <a:bodyPr/>
                    <a:lstStyle/>
                    <a:p>
                      <a:pPr marL="91440" marR="14052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ordena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1800" spc="-7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i,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b="1" spc="-1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aux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vet.Length;</a:t>
                      </a:r>
                      <a:r>
                        <a:rPr sz="1800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77406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 marR="176530">
                        <a:lnSpc>
                          <a:spcPct val="100000"/>
                        </a:lnSpc>
                        <a:tabLst>
                          <a:tab pos="118427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7	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--)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337">
                <a:tc>
                  <a:txBody>
                    <a:bodyPr/>
                    <a:lstStyle/>
                    <a:p>
                      <a:pPr marL="91440">
                        <a:lnSpc>
                          <a:spcPts val="1914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914"/>
                        </a:lnSpc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14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 spc="-6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60921">
                <a:tc>
                  <a:txBody>
                    <a:bodyPr/>
                    <a:lstStyle/>
                    <a:p>
                      <a:pPr marL="91440">
                        <a:lnSpc>
                          <a:spcPts val="1814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814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274683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aux=vet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274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=aux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619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61142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2: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83250" y="4152900"/>
          <a:ext cx="3300095" cy="682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520700"/>
                <a:gridCol w="640715"/>
                <a:gridCol w="578485"/>
                <a:gridCol w="469900"/>
                <a:gridCol w="633095"/>
              </a:tblGrid>
              <a:tr h="3225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vet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11.0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22.0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5.0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44.0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64200" y="1176337"/>
            <a:ext cx="3300729" cy="10147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spc="-5" dirty="0">
                <a:latin typeface="Tahoma"/>
                <a:cs typeface="Tahoma"/>
              </a:rPr>
              <a:t>Entrada:</a:t>
            </a:r>
            <a:endParaRPr sz="2000">
              <a:latin typeface="Tahoma"/>
              <a:cs typeface="Tahoma"/>
            </a:endParaRPr>
          </a:p>
          <a:p>
            <a:pPr marL="315595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vetor de </a:t>
            </a:r>
            <a:r>
              <a:rPr sz="2000" dirty="0">
                <a:latin typeface="Tahoma"/>
                <a:cs typeface="Tahoma"/>
              </a:rPr>
              <a:t>tamanho =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1500" y="2333625"/>
            <a:ext cx="3313429" cy="16319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dirty="0">
                <a:latin typeface="Tahoma"/>
                <a:cs typeface="Tahoma"/>
              </a:rPr>
              <a:t>Variáveis:</a:t>
            </a:r>
            <a:endParaRPr sz="2000">
              <a:latin typeface="Tahoma"/>
              <a:cs typeface="Tahoma"/>
            </a:endParaRPr>
          </a:p>
          <a:p>
            <a:pPr marR="2059939" algn="r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tam 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  <a:p>
            <a:pPr marR="2037080" algn="r">
              <a:lnSpc>
                <a:spcPct val="100000"/>
              </a:lnSpc>
              <a:tabLst>
                <a:tab pos="216535" algn="l"/>
              </a:tabLst>
            </a:pPr>
            <a:r>
              <a:rPr sz="2000" dirty="0">
                <a:latin typeface="Tahoma"/>
                <a:cs typeface="Tahoma"/>
              </a:rPr>
              <a:t>i	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  <a:p>
            <a:pPr marR="2023110" algn="r">
              <a:lnSpc>
                <a:spcPct val="100000"/>
              </a:lnSpc>
              <a:tabLst>
                <a:tab pos="229870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j	=</a:t>
            </a:r>
            <a:r>
              <a:rPr sz="2000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  <a:p>
            <a:pPr marL="330200">
              <a:lnSpc>
                <a:spcPct val="100000"/>
              </a:lnSpc>
              <a:tabLst>
                <a:tab pos="889635" algn="l"/>
              </a:tabLst>
            </a:pPr>
            <a:r>
              <a:rPr sz="2000" dirty="0">
                <a:latin typeface="Tahoma"/>
                <a:cs typeface="Tahoma"/>
              </a:rPr>
              <a:t>aux	=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3.0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20103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744" y="94869"/>
                </a:moveTo>
                <a:lnTo>
                  <a:pt x="66408" y="18923"/>
                </a:lnTo>
                <a:lnTo>
                  <a:pt x="55372" y="0"/>
                </a:lnTo>
                <a:lnTo>
                  <a:pt x="0" y="94869"/>
                </a:lnTo>
                <a:lnTo>
                  <a:pt x="1524" y="100711"/>
                </a:lnTo>
                <a:lnTo>
                  <a:pt x="10668" y="106045"/>
                </a:lnTo>
                <a:lnTo>
                  <a:pt x="16510" y="104521"/>
                </a:lnTo>
                <a:lnTo>
                  <a:pt x="45847" y="54241"/>
                </a:lnTo>
                <a:lnTo>
                  <a:pt x="45847" y="503301"/>
                </a:lnTo>
                <a:lnTo>
                  <a:pt x="64897" y="503301"/>
                </a:lnTo>
                <a:lnTo>
                  <a:pt x="64897" y="54241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9220" y="100711"/>
                </a:lnTo>
                <a:lnTo>
                  <a:pt x="110744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39533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94979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617" y="94869"/>
                </a:moveTo>
                <a:lnTo>
                  <a:pt x="66281" y="18923"/>
                </a:lnTo>
                <a:lnTo>
                  <a:pt x="55245" y="0"/>
                </a:lnTo>
                <a:lnTo>
                  <a:pt x="0" y="94869"/>
                </a:lnTo>
                <a:lnTo>
                  <a:pt x="1524" y="100711"/>
                </a:lnTo>
                <a:lnTo>
                  <a:pt x="6096" y="103378"/>
                </a:lnTo>
                <a:lnTo>
                  <a:pt x="10541" y="106045"/>
                </a:lnTo>
                <a:lnTo>
                  <a:pt x="16383" y="104521"/>
                </a:lnTo>
                <a:lnTo>
                  <a:pt x="45720" y="54229"/>
                </a:lnTo>
                <a:lnTo>
                  <a:pt x="45847" y="54013"/>
                </a:lnTo>
                <a:lnTo>
                  <a:pt x="45720" y="503301"/>
                </a:lnTo>
                <a:lnTo>
                  <a:pt x="64770" y="503301"/>
                </a:lnTo>
                <a:lnTo>
                  <a:pt x="64770" y="54013"/>
                </a:lnTo>
                <a:lnTo>
                  <a:pt x="64770" y="23749"/>
                </a:lnTo>
                <a:lnTo>
                  <a:pt x="64770" y="18923"/>
                </a:lnTo>
                <a:lnTo>
                  <a:pt x="64897" y="54229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4521" y="103378"/>
                </a:lnTo>
                <a:lnTo>
                  <a:pt x="109093" y="100711"/>
                </a:lnTo>
                <a:lnTo>
                  <a:pt x="110617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12885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80</a:t>
            </a:fld>
            <a:endParaRPr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1300" y="1177925"/>
          <a:ext cx="5325744" cy="4800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705"/>
                <a:gridCol w="340995"/>
                <a:gridCol w="340994"/>
                <a:gridCol w="4210050"/>
              </a:tblGrid>
              <a:tr h="1668462">
                <a:tc gridSpan="4">
                  <a:txBody>
                    <a:bodyPr/>
                    <a:lstStyle/>
                    <a:p>
                      <a:pPr marL="91440" marR="14052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ordena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i,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b="1" spc="-1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aux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vet.Length;</a:t>
                      </a:r>
                      <a:r>
                        <a:rPr sz="1800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ts val="2090"/>
                        </a:lnSpc>
                        <a:spcBef>
                          <a:spcPts val="5"/>
                        </a:spcBef>
                        <a:tabLst>
                          <a:tab pos="77406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337">
                <a:tc>
                  <a:txBody>
                    <a:bodyPr/>
                    <a:lstStyle/>
                    <a:p>
                      <a:pPr marL="91440">
                        <a:lnSpc>
                          <a:spcPts val="213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135"/>
                        </a:lnSpc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800" spc="-6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--)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844800">
                <a:tc>
                  <a:txBody>
                    <a:bodyPr/>
                    <a:lstStyle/>
                    <a:p>
                      <a:pPr marL="91440">
                        <a:lnSpc>
                          <a:spcPts val="203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03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1277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 spc="-8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127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022350" marR="725170" indent="63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aux=vet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 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 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=aux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127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20447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2: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83250" y="4152900"/>
          <a:ext cx="3300095" cy="682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520700"/>
                <a:gridCol w="640715"/>
                <a:gridCol w="578485"/>
                <a:gridCol w="469900"/>
                <a:gridCol w="633095"/>
              </a:tblGrid>
              <a:tr h="3225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vet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11.0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22.0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44.0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64200" y="1176337"/>
            <a:ext cx="3300729" cy="10147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spc="-5" dirty="0">
                <a:latin typeface="Tahoma"/>
                <a:cs typeface="Tahoma"/>
              </a:rPr>
              <a:t>Entrada:</a:t>
            </a:r>
            <a:endParaRPr sz="2000">
              <a:latin typeface="Tahoma"/>
              <a:cs typeface="Tahoma"/>
            </a:endParaRPr>
          </a:p>
          <a:p>
            <a:pPr marL="315595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vetor de </a:t>
            </a:r>
            <a:r>
              <a:rPr sz="2000" dirty="0">
                <a:latin typeface="Tahoma"/>
                <a:cs typeface="Tahoma"/>
              </a:rPr>
              <a:t>tamanho =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1500" y="2333625"/>
            <a:ext cx="3313429" cy="16319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dirty="0">
                <a:latin typeface="Tahoma"/>
                <a:cs typeface="Tahoma"/>
              </a:rPr>
              <a:t>Variáveis:</a:t>
            </a:r>
            <a:endParaRPr sz="2000">
              <a:latin typeface="Tahoma"/>
              <a:cs typeface="Tahoma"/>
            </a:endParaRPr>
          </a:p>
          <a:p>
            <a:pPr marR="2059939" algn="r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tam 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  <a:p>
            <a:pPr marR="2037080" algn="r">
              <a:lnSpc>
                <a:spcPct val="100000"/>
              </a:lnSpc>
              <a:tabLst>
                <a:tab pos="216535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i	=</a:t>
            </a:r>
            <a:r>
              <a:rPr sz="20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  <a:p>
            <a:pPr marR="2023110" algn="r">
              <a:lnSpc>
                <a:spcPct val="100000"/>
              </a:lnSpc>
              <a:tabLst>
                <a:tab pos="229870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j	=</a:t>
            </a:r>
            <a:r>
              <a:rPr sz="2000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  <a:p>
            <a:pPr marL="330200">
              <a:lnSpc>
                <a:spcPct val="100000"/>
              </a:lnSpc>
              <a:tabLst>
                <a:tab pos="889635" algn="l"/>
              </a:tabLst>
            </a:pPr>
            <a:r>
              <a:rPr sz="2000" dirty="0">
                <a:latin typeface="Tahoma"/>
                <a:cs typeface="Tahoma"/>
              </a:rPr>
              <a:t>aux	=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3.0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20103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744" y="94869"/>
                </a:moveTo>
                <a:lnTo>
                  <a:pt x="66408" y="18923"/>
                </a:lnTo>
                <a:lnTo>
                  <a:pt x="55372" y="0"/>
                </a:lnTo>
                <a:lnTo>
                  <a:pt x="0" y="94869"/>
                </a:lnTo>
                <a:lnTo>
                  <a:pt x="1524" y="100711"/>
                </a:lnTo>
                <a:lnTo>
                  <a:pt x="10668" y="106045"/>
                </a:lnTo>
                <a:lnTo>
                  <a:pt x="16510" y="104521"/>
                </a:lnTo>
                <a:lnTo>
                  <a:pt x="45847" y="54241"/>
                </a:lnTo>
                <a:lnTo>
                  <a:pt x="45847" y="503301"/>
                </a:lnTo>
                <a:lnTo>
                  <a:pt x="64897" y="503301"/>
                </a:lnTo>
                <a:lnTo>
                  <a:pt x="64897" y="54241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9220" y="100711"/>
                </a:lnTo>
                <a:lnTo>
                  <a:pt x="110744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39533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91678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744" y="94869"/>
                </a:moveTo>
                <a:lnTo>
                  <a:pt x="66408" y="18923"/>
                </a:lnTo>
                <a:lnTo>
                  <a:pt x="55372" y="0"/>
                </a:lnTo>
                <a:lnTo>
                  <a:pt x="0" y="94869"/>
                </a:lnTo>
                <a:lnTo>
                  <a:pt x="1524" y="100711"/>
                </a:lnTo>
                <a:lnTo>
                  <a:pt x="10668" y="106045"/>
                </a:lnTo>
                <a:lnTo>
                  <a:pt x="16510" y="104521"/>
                </a:lnTo>
                <a:lnTo>
                  <a:pt x="45847" y="54241"/>
                </a:lnTo>
                <a:lnTo>
                  <a:pt x="45847" y="503301"/>
                </a:lnTo>
                <a:lnTo>
                  <a:pt x="64897" y="503301"/>
                </a:lnTo>
                <a:lnTo>
                  <a:pt x="64897" y="54241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9220" y="100711"/>
                </a:lnTo>
                <a:lnTo>
                  <a:pt x="110744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11108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81</a:t>
            </a:fld>
            <a:endParaRPr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1300" y="1177925"/>
          <a:ext cx="5323840" cy="4800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705"/>
                <a:gridCol w="340995"/>
                <a:gridCol w="409575"/>
                <a:gridCol w="408305"/>
                <a:gridCol w="476250"/>
                <a:gridCol w="3255010"/>
              </a:tblGrid>
              <a:tr h="2244661">
                <a:tc gridSpan="6">
                  <a:txBody>
                    <a:bodyPr/>
                    <a:lstStyle/>
                    <a:p>
                      <a:pPr marL="91440" marR="14052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ordena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1800" spc="-7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i,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b="1" spc="-1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aux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vet.Length;</a:t>
                      </a:r>
                      <a:r>
                        <a:rPr sz="1800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77406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 marR="176530">
                        <a:lnSpc>
                          <a:spcPct val="100000"/>
                        </a:lnSpc>
                        <a:tabLst>
                          <a:tab pos="118427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7	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--)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337">
                <a:tc>
                  <a:txBody>
                    <a:bodyPr/>
                    <a:lstStyle/>
                    <a:p>
                      <a:pPr marL="91440">
                        <a:lnSpc>
                          <a:spcPts val="1914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914"/>
                        </a:lnSpc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14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 spc="-6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60921">
                <a:tc>
                  <a:txBody>
                    <a:bodyPr/>
                    <a:lstStyle/>
                    <a:p>
                      <a:pPr marL="91440">
                        <a:lnSpc>
                          <a:spcPts val="1814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814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274683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aux=vet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274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=aux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619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61142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2: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83250" y="4152900"/>
          <a:ext cx="3300095" cy="682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520700"/>
                <a:gridCol w="640715"/>
                <a:gridCol w="578485"/>
                <a:gridCol w="469900"/>
                <a:gridCol w="633095"/>
              </a:tblGrid>
              <a:tr h="3225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vet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11.0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22.0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5.0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44.0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64200" y="1176337"/>
            <a:ext cx="3300729" cy="10147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spc="-5" dirty="0">
                <a:latin typeface="Tahoma"/>
                <a:cs typeface="Tahoma"/>
              </a:rPr>
              <a:t>Entrada:</a:t>
            </a:r>
            <a:endParaRPr sz="2000">
              <a:latin typeface="Tahoma"/>
              <a:cs typeface="Tahoma"/>
            </a:endParaRPr>
          </a:p>
          <a:p>
            <a:pPr marL="315595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vetor de </a:t>
            </a:r>
            <a:r>
              <a:rPr sz="2000" dirty="0">
                <a:latin typeface="Tahoma"/>
                <a:cs typeface="Tahoma"/>
              </a:rPr>
              <a:t>tamanho =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1500" y="2333625"/>
            <a:ext cx="3313429" cy="16319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dirty="0">
                <a:latin typeface="Tahoma"/>
                <a:cs typeface="Tahoma"/>
              </a:rPr>
              <a:t>Variáveis:</a:t>
            </a:r>
            <a:endParaRPr sz="2000">
              <a:latin typeface="Tahoma"/>
              <a:cs typeface="Tahoma"/>
            </a:endParaRPr>
          </a:p>
          <a:p>
            <a:pPr marR="2059939" algn="r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tam 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  <a:p>
            <a:pPr marR="2037080" algn="r">
              <a:lnSpc>
                <a:spcPct val="100000"/>
              </a:lnSpc>
              <a:tabLst>
                <a:tab pos="216535" algn="l"/>
              </a:tabLst>
            </a:pPr>
            <a:r>
              <a:rPr sz="2000" dirty="0">
                <a:latin typeface="Tahoma"/>
                <a:cs typeface="Tahoma"/>
              </a:rPr>
              <a:t>i	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  <a:p>
            <a:pPr marR="2023110" algn="r">
              <a:lnSpc>
                <a:spcPct val="100000"/>
              </a:lnSpc>
              <a:tabLst>
                <a:tab pos="229870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j	=</a:t>
            </a:r>
            <a:r>
              <a:rPr sz="2000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  <a:p>
            <a:pPr marL="330200">
              <a:lnSpc>
                <a:spcPct val="100000"/>
              </a:lnSpc>
              <a:tabLst>
                <a:tab pos="889635" algn="l"/>
              </a:tabLst>
            </a:pPr>
            <a:r>
              <a:rPr sz="2000" dirty="0">
                <a:latin typeface="Tahoma"/>
                <a:cs typeface="Tahoma"/>
              </a:rPr>
              <a:t>aux	=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3.0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20103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744" y="94869"/>
                </a:moveTo>
                <a:lnTo>
                  <a:pt x="66408" y="18923"/>
                </a:lnTo>
                <a:lnTo>
                  <a:pt x="55372" y="0"/>
                </a:lnTo>
                <a:lnTo>
                  <a:pt x="0" y="94869"/>
                </a:lnTo>
                <a:lnTo>
                  <a:pt x="1524" y="100711"/>
                </a:lnTo>
                <a:lnTo>
                  <a:pt x="10668" y="106045"/>
                </a:lnTo>
                <a:lnTo>
                  <a:pt x="16510" y="104521"/>
                </a:lnTo>
                <a:lnTo>
                  <a:pt x="45847" y="54241"/>
                </a:lnTo>
                <a:lnTo>
                  <a:pt x="45847" y="503301"/>
                </a:lnTo>
                <a:lnTo>
                  <a:pt x="64897" y="503301"/>
                </a:lnTo>
                <a:lnTo>
                  <a:pt x="64897" y="54241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9220" y="100711"/>
                </a:lnTo>
                <a:lnTo>
                  <a:pt x="110744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39533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91678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744" y="94869"/>
                </a:moveTo>
                <a:lnTo>
                  <a:pt x="66408" y="18923"/>
                </a:lnTo>
                <a:lnTo>
                  <a:pt x="55372" y="0"/>
                </a:lnTo>
                <a:lnTo>
                  <a:pt x="0" y="94869"/>
                </a:lnTo>
                <a:lnTo>
                  <a:pt x="1524" y="100711"/>
                </a:lnTo>
                <a:lnTo>
                  <a:pt x="10668" y="106045"/>
                </a:lnTo>
                <a:lnTo>
                  <a:pt x="16510" y="104521"/>
                </a:lnTo>
                <a:lnTo>
                  <a:pt x="45847" y="54241"/>
                </a:lnTo>
                <a:lnTo>
                  <a:pt x="45847" y="503301"/>
                </a:lnTo>
                <a:lnTo>
                  <a:pt x="64897" y="503301"/>
                </a:lnTo>
                <a:lnTo>
                  <a:pt x="64897" y="54241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9220" y="100711"/>
                </a:lnTo>
                <a:lnTo>
                  <a:pt x="110744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11108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82</a:t>
            </a:fld>
            <a:endParaRPr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1300" y="1177925"/>
          <a:ext cx="5323839" cy="480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705"/>
                <a:gridCol w="340995"/>
                <a:gridCol w="409575"/>
                <a:gridCol w="408305"/>
                <a:gridCol w="407669"/>
                <a:gridCol w="3323590"/>
              </a:tblGrid>
              <a:tr h="2749550">
                <a:tc gridSpan="6">
                  <a:txBody>
                    <a:bodyPr/>
                    <a:lstStyle/>
                    <a:p>
                      <a:pPr marL="91440" marR="14052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ordena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1800" spc="-7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i,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b="1" spc="-1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aux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vet.Length;</a:t>
                      </a:r>
                      <a:r>
                        <a:rPr sz="1800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77406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 marR="176530">
                        <a:lnSpc>
                          <a:spcPct val="100000"/>
                        </a:lnSpc>
                        <a:tabLst>
                          <a:tab pos="118427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7	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--)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729739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 spc="-8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ts val="1960"/>
                        </a:lnSpc>
                        <a:tabLst>
                          <a:tab pos="1729739" algn="l"/>
                        </a:tabLst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10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63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890" marR="725170" indent="6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aux=vet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 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 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=aux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2700" marB="0"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1187450">
                <a:tc>
                  <a:txBody>
                    <a:bodyPr/>
                    <a:lstStyle/>
                    <a:p>
                      <a:pPr marL="91440">
                        <a:lnSpc>
                          <a:spcPts val="194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1664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3589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5715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945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2: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83250" y="4152900"/>
          <a:ext cx="3300094" cy="682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520700"/>
                <a:gridCol w="640715"/>
                <a:gridCol w="489584"/>
                <a:gridCol w="596900"/>
                <a:gridCol w="594995"/>
              </a:tblGrid>
              <a:tr h="3225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vet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11.0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5.0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22.0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44.0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64200" y="1176337"/>
            <a:ext cx="3300729" cy="10147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spc="-5" dirty="0">
                <a:latin typeface="Tahoma"/>
                <a:cs typeface="Tahoma"/>
              </a:rPr>
              <a:t>Entrada:</a:t>
            </a:r>
            <a:endParaRPr sz="2000">
              <a:latin typeface="Tahoma"/>
              <a:cs typeface="Tahoma"/>
            </a:endParaRPr>
          </a:p>
          <a:p>
            <a:pPr marL="315595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vetor de </a:t>
            </a:r>
            <a:r>
              <a:rPr sz="2000" dirty="0">
                <a:latin typeface="Tahoma"/>
                <a:cs typeface="Tahoma"/>
              </a:rPr>
              <a:t>tamanho =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1500" y="2333625"/>
            <a:ext cx="3313429" cy="16319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dirty="0">
                <a:latin typeface="Tahoma"/>
                <a:cs typeface="Tahoma"/>
              </a:rPr>
              <a:t>Variáveis:</a:t>
            </a:r>
            <a:endParaRPr sz="2000">
              <a:latin typeface="Tahoma"/>
              <a:cs typeface="Tahoma"/>
            </a:endParaRPr>
          </a:p>
          <a:p>
            <a:pPr marR="2059939" algn="r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tam 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  <a:p>
            <a:pPr marR="2037080" algn="r">
              <a:lnSpc>
                <a:spcPct val="100000"/>
              </a:lnSpc>
              <a:tabLst>
                <a:tab pos="216535" algn="l"/>
              </a:tabLst>
            </a:pPr>
            <a:r>
              <a:rPr sz="2000" dirty="0">
                <a:latin typeface="Tahoma"/>
                <a:cs typeface="Tahoma"/>
              </a:rPr>
              <a:t>i	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  <a:p>
            <a:pPr marR="2023110" algn="r">
              <a:lnSpc>
                <a:spcPct val="100000"/>
              </a:lnSpc>
              <a:tabLst>
                <a:tab pos="229870" algn="l"/>
              </a:tabLst>
            </a:pPr>
            <a:r>
              <a:rPr sz="2000" dirty="0">
                <a:latin typeface="Tahoma"/>
                <a:cs typeface="Tahoma"/>
              </a:rPr>
              <a:t>j	=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  <a:p>
            <a:pPr marL="330200">
              <a:lnSpc>
                <a:spcPct val="100000"/>
              </a:lnSpc>
              <a:tabLst>
                <a:tab pos="889635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aux	=</a:t>
            </a:r>
            <a:r>
              <a:rPr sz="20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5.0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20103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744" y="94869"/>
                </a:moveTo>
                <a:lnTo>
                  <a:pt x="66408" y="18923"/>
                </a:lnTo>
                <a:lnTo>
                  <a:pt x="55372" y="0"/>
                </a:lnTo>
                <a:lnTo>
                  <a:pt x="0" y="94869"/>
                </a:lnTo>
                <a:lnTo>
                  <a:pt x="1524" y="100711"/>
                </a:lnTo>
                <a:lnTo>
                  <a:pt x="10668" y="106045"/>
                </a:lnTo>
                <a:lnTo>
                  <a:pt x="16510" y="104521"/>
                </a:lnTo>
                <a:lnTo>
                  <a:pt x="45847" y="54241"/>
                </a:lnTo>
                <a:lnTo>
                  <a:pt x="45847" y="503301"/>
                </a:lnTo>
                <a:lnTo>
                  <a:pt x="64897" y="503301"/>
                </a:lnTo>
                <a:lnTo>
                  <a:pt x="64897" y="54241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9220" y="100711"/>
                </a:lnTo>
                <a:lnTo>
                  <a:pt x="110744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39533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91678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744" y="94869"/>
                </a:moveTo>
                <a:lnTo>
                  <a:pt x="66408" y="18923"/>
                </a:lnTo>
                <a:lnTo>
                  <a:pt x="55372" y="0"/>
                </a:lnTo>
                <a:lnTo>
                  <a:pt x="0" y="94869"/>
                </a:lnTo>
                <a:lnTo>
                  <a:pt x="1524" y="100711"/>
                </a:lnTo>
                <a:lnTo>
                  <a:pt x="10668" y="106045"/>
                </a:lnTo>
                <a:lnTo>
                  <a:pt x="16510" y="104521"/>
                </a:lnTo>
                <a:lnTo>
                  <a:pt x="45847" y="54241"/>
                </a:lnTo>
                <a:lnTo>
                  <a:pt x="45847" y="503301"/>
                </a:lnTo>
                <a:lnTo>
                  <a:pt x="64897" y="503301"/>
                </a:lnTo>
                <a:lnTo>
                  <a:pt x="64897" y="54241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9220" y="100711"/>
                </a:lnTo>
                <a:lnTo>
                  <a:pt x="110744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11108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83</a:t>
            </a:fld>
            <a:endParaRPr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1300" y="1177925"/>
          <a:ext cx="5325744" cy="4800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705"/>
                <a:gridCol w="340995"/>
                <a:gridCol w="340994"/>
                <a:gridCol w="4210050"/>
              </a:tblGrid>
              <a:tr h="1668462">
                <a:tc gridSpan="4">
                  <a:txBody>
                    <a:bodyPr/>
                    <a:lstStyle/>
                    <a:p>
                      <a:pPr marL="91440" marR="14052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ordena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i,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b="1" spc="-1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aux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vet.Length;</a:t>
                      </a:r>
                      <a:r>
                        <a:rPr sz="1800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ts val="2090"/>
                        </a:lnSpc>
                        <a:spcBef>
                          <a:spcPts val="5"/>
                        </a:spcBef>
                        <a:tabLst>
                          <a:tab pos="77406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337">
                <a:tc>
                  <a:txBody>
                    <a:bodyPr/>
                    <a:lstStyle/>
                    <a:p>
                      <a:pPr marL="91440">
                        <a:lnSpc>
                          <a:spcPts val="213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135"/>
                        </a:lnSpc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800" spc="-6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--)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844800">
                <a:tc>
                  <a:txBody>
                    <a:bodyPr/>
                    <a:lstStyle/>
                    <a:p>
                      <a:pPr marL="91440">
                        <a:lnSpc>
                          <a:spcPts val="203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03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1277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 spc="-8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127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022350" marR="725170" indent="63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aux=vet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 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 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=aux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127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20447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2: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83250" y="4152900"/>
          <a:ext cx="3300094" cy="682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520700"/>
                <a:gridCol w="640715"/>
                <a:gridCol w="489584"/>
                <a:gridCol w="596900"/>
                <a:gridCol w="594995"/>
              </a:tblGrid>
              <a:tr h="3225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vet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11.0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22.0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44.0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64200" y="1176337"/>
            <a:ext cx="3300729" cy="10147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spc="-5" dirty="0">
                <a:latin typeface="Tahoma"/>
                <a:cs typeface="Tahoma"/>
              </a:rPr>
              <a:t>Entrada:</a:t>
            </a:r>
            <a:endParaRPr sz="2000">
              <a:latin typeface="Tahoma"/>
              <a:cs typeface="Tahoma"/>
            </a:endParaRPr>
          </a:p>
          <a:p>
            <a:pPr marL="315595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vetor de </a:t>
            </a:r>
            <a:r>
              <a:rPr sz="2000" dirty="0">
                <a:latin typeface="Tahoma"/>
                <a:cs typeface="Tahoma"/>
              </a:rPr>
              <a:t>tamanho =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1500" y="2333625"/>
            <a:ext cx="3313429" cy="16319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dirty="0">
                <a:latin typeface="Tahoma"/>
                <a:cs typeface="Tahoma"/>
              </a:rPr>
              <a:t>Variáveis:</a:t>
            </a:r>
            <a:endParaRPr sz="2000">
              <a:latin typeface="Tahoma"/>
              <a:cs typeface="Tahoma"/>
            </a:endParaRPr>
          </a:p>
          <a:p>
            <a:pPr marR="2059939" algn="r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tam 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  <a:p>
            <a:pPr marR="2037080" algn="r">
              <a:lnSpc>
                <a:spcPct val="100000"/>
              </a:lnSpc>
              <a:tabLst>
                <a:tab pos="216535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i	=</a:t>
            </a:r>
            <a:r>
              <a:rPr sz="20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  <a:p>
            <a:pPr marR="2023110" algn="r">
              <a:lnSpc>
                <a:spcPct val="100000"/>
              </a:lnSpc>
              <a:tabLst>
                <a:tab pos="229870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j	=</a:t>
            </a:r>
            <a:r>
              <a:rPr sz="2000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  <a:p>
            <a:pPr marL="330200">
              <a:lnSpc>
                <a:spcPct val="100000"/>
              </a:lnSpc>
              <a:tabLst>
                <a:tab pos="889635" algn="l"/>
              </a:tabLst>
            </a:pPr>
            <a:r>
              <a:rPr sz="2000" dirty="0">
                <a:latin typeface="Tahoma"/>
                <a:cs typeface="Tahoma"/>
              </a:rPr>
              <a:t>aux	=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5.0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20103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744" y="94869"/>
                </a:moveTo>
                <a:lnTo>
                  <a:pt x="66408" y="18923"/>
                </a:lnTo>
                <a:lnTo>
                  <a:pt x="55372" y="0"/>
                </a:lnTo>
                <a:lnTo>
                  <a:pt x="0" y="94869"/>
                </a:lnTo>
                <a:lnTo>
                  <a:pt x="1524" y="100711"/>
                </a:lnTo>
                <a:lnTo>
                  <a:pt x="10668" y="106045"/>
                </a:lnTo>
                <a:lnTo>
                  <a:pt x="16510" y="104521"/>
                </a:lnTo>
                <a:lnTo>
                  <a:pt x="45847" y="54241"/>
                </a:lnTo>
                <a:lnTo>
                  <a:pt x="45847" y="503301"/>
                </a:lnTo>
                <a:lnTo>
                  <a:pt x="64897" y="503301"/>
                </a:lnTo>
                <a:lnTo>
                  <a:pt x="64897" y="54241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9220" y="100711"/>
                </a:lnTo>
                <a:lnTo>
                  <a:pt x="110744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39533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15479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617" y="94869"/>
                </a:moveTo>
                <a:lnTo>
                  <a:pt x="66281" y="18923"/>
                </a:lnTo>
                <a:lnTo>
                  <a:pt x="55245" y="0"/>
                </a:lnTo>
                <a:lnTo>
                  <a:pt x="0" y="94869"/>
                </a:lnTo>
                <a:lnTo>
                  <a:pt x="1524" y="100711"/>
                </a:lnTo>
                <a:lnTo>
                  <a:pt x="6096" y="103378"/>
                </a:lnTo>
                <a:lnTo>
                  <a:pt x="10541" y="106045"/>
                </a:lnTo>
                <a:lnTo>
                  <a:pt x="16383" y="104521"/>
                </a:lnTo>
                <a:lnTo>
                  <a:pt x="45720" y="54229"/>
                </a:lnTo>
                <a:lnTo>
                  <a:pt x="45847" y="54013"/>
                </a:lnTo>
                <a:lnTo>
                  <a:pt x="45720" y="503301"/>
                </a:lnTo>
                <a:lnTo>
                  <a:pt x="64770" y="503301"/>
                </a:lnTo>
                <a:lnTo>
                  <a:pt x="64770" y="54013"/>
                </a:lnTo>
                <a:lnTo>
                  <a:pt x="64770" y="23749"/>
                </a:lnTo>
                <a:lnTo>
                  <a:pt x="64770" y="18923"/>
                </a:lnTo>
                <a:lnTo>
                  <a:pt x="64897" y="54229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4521" y="103378"/>
                </a:lnTo>
                <a:lnTo>
                  <a:pt x="109093" y="100711"/>
                </a:lnTo>
                <a:lnTo>
                  <a:pt x="110617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34782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84</a:t>
            </a:fld>
            <a:endParaRPr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1300" y="1177925"/>
          <a:ext cx="5323840" cy="4800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705"/>
                <a:gridCol w="340995"/>
                <a:gridCol w="409575"/>
                <a:gridCol w="408305"/>
                <a:gridCol w="476250"/>
                <a:gridCol w="3255010"/>
              </a:tblGrid>
              <a:tr h="2232088">
                <a:tc gridSpan="6">
                  <a:txBody>
                    <a:bodyPr/>
                    <a:lstStyle/>
                    <a:p>
                      <a:pPr marL="91440" marR="14052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ordena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1800" spc="-7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i,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b="1" spc="-1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aux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vet.Length;</a:t>
                      </a:r>
                      <a:r>
                        <a:rPr sz="1800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77406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 marR="176530">
                        <a:lnSpc>
                          <a:spcPct val="100000"/>
                        </a:lnSpc>
                        <a:tabLst>
                          <a:tab pos="118427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7	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--)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337">
                <a:tc>
                  <a:txBody>
                    <a:bodyPr/>
                    <a:lstStyle/>
                    <a:p>
                      <a:pPr marL="91440">
                        <a:lnSpc>
                          <a:spcPts val="2014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2014"/>
                        </a:lnSpc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14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 spc="-6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73494">
                <a:tc>
                  <a:txBody>
                    <a:bodyPr/>
                    <a:lstStyle/>
                    <a:p>
                      <a:pPr marL="91440">
                        <a:lnSpc>
                          <a:spcPts val="191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91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274683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aux=vet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274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=aux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619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61142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2: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83250" y="4152900"/>
          <a:ext cx="3300094" cy="682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520700"/>
                <a:gridCol w="640715"/>
                <a:gridCol w="489584"/>
                <a:gridCol w="596900"/>
                <a:gridCol w="594995"/>
              </a:tblGrid>
              <a:tr h="3225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vet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11.0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5.0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22.0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44.0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64200" y="1176337"/>
            <a:ext cx="3300729" cy="10147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spc="-5" dirty="0">
                <a:latin typeface="Tahoma"/>
                <a:cs typeface="Tahoma"/>
              </a:rPr>
              <a:t>Entrada:</a:t>
            </a:r>
            <a:endParaRPr sz="2000">
              <a:latin typeface="Tahoma"/>
              <a:cs typeface="Tahoma"/>
            </a:endParaRPr>
          </a:p>
          <a:p>
            <a:pPr marL="315595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vetor de </a:t>
            </a:r>
            <a:r>
              <a:rPr sz="2000" dirty="0">
                <a:latin typeface="Tahoma"/>
                <a:cs typeface="Tahoma"/>
              </a:rPr>
              <a:t>tamanho =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1500" y="2333625"/>
            <a:ext cx="3313429" cy="16319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dirty="0">
                <a:latin typeface="Tahoma"/>
                <a:cs typeface="Tahoma"/>
              </a:rPr>
              <a:t>Variáveis:</a:t>
            </a:r>
            <a:endParaRPr sz="2000">
              <a:latin typeface="Tahoma"/>
              <a:cs typeface="Tahoma"/>
            </a:endParaRPr>
          </a:p>
          <a:p>
            <a:pPr marR="2059939" algn="r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tam 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  <a:p>
            <a:pPr marR="2037080" algn="r">
              <a:lnSpc>
                <a:spcPct val="100000"/>
              </a:lnSpc>
              <a:tabLst>
                <a:tab pos="216535" algn="l"/>
              </a:tabLst>
            </a:pPr>
            <a:r>
              <a:rPr sz="2000" dirty="0">
                <a:latin typeface="Tahoma"/>
                <a:cs typeface="Tahoma"/>
              </a:rPr>
              <a:t>i	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  <a:p>
            <a:pPr marR="2023110" algn="r">
              <a:lnSpc>
                <a:spcPct val="100000"/>
              </a:lnSpc>
              <a:tabLst>
                <a:tab pos="229870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j	=</a:t>
            </a:r>
            <a:r>
              <a:rPr sz="2000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  <a:p>
            <a:pPr marL="330200">
              <a:lnSpc>
                <a:spcPct val="100000"/>
              </a:lnSpc>
              <a:tabLst>
                <a:tab pos="889635" algn="l"/>
              </a:tabLst>
            </a:pPr>
            <a:r>
              <a:rPr sz="2000" dirty="0">
                <a:latin typeface="Tahoma"/>
                <a:cs typeface="Tahoma"/>
              </a:rPr>
              <a:t>aux	=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5.0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20103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744" y="94869"/>
                </a:moveTo>
                <a:lnTo>
                  <a:pt x="66408" y="18923"/>
                </a:lnTo>
                <a:lnTo>
                  <a:pt x="55372" y="0"/>
                </a:lnTo>
                <a:lnTo>
                  <a:pt x="0" y="94869"/>
                </a:lnTo>
                <a:lnTo>
                  <a:pt x="1524" y="100711"/>
                </a:lnTo>
                <a:lnTo>
                  <a:pt x="10668" y="106045"/>
                </a:lnTo>
                <a:lnTo>
                  <a:pt x="16510" y="104521"/>
                </a:lnTo>
                <a:lnTo>
                  <a:pt x="45847" y="54241"/>
                </a:lnTo>
                <a:lnTo>
                  <a:pt x="45847" y="503301"/>
                </a:lnTo>
                <a:lnTo>
                  <a:pt x="64897" y="503301"/>
                </a:lnTo>
                <a:lnTo>
                  <a:pt x="64897" y="54241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9220" y="100711"/>
                </a:lnTo>
                <a:lnTo>
                  <a:pt x="110744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39533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15479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617" y="94869"/>
                </a:moveTo>
                <a:lnTo>
                  <a:pt x="66281" y="18923"/>
                </a:lnTo>
                <a:lnTo>
                  <a:pt x="55245" y="0"/>
                </a:lnTo>
                <a:lnTo>
                  <a:pt x="0" y="94869"/>
                </a:lnTo>
                <a:lnTo>
                  <a:pt x="1524" y="100711"/>
                </a:lnTo>
                <a:lnTo>
                  <a:pt x="6096" y="103378"/>
                </a:lnTo>
                <a:lnTo>
                  <a:pt x="10541" y="106045"/>
                </a:lnTo>
                <a:lnTo>
                  <a:pt x="16383" y="104521"/>
                </a:lnTo>
                <a:lnTo>
                  <a:pt x="45720" y="54229"/>
                </a:lnTo>
                <a:lnTo>
                  <a:pt x="45847" y="54013"/>
                </a:lnTo>
                <a:lnTo>
                  <a:pt x="45720" y="503301"/>
                </a:lnTo>
                <a:lnTo>
                  <a:pt x="64770" y="503301"/>
                </a:lnTo>
                <a:lnTo>
                  <a:pt x="64770" y="54013"/>
                </a:lnTo>
                <a:lnTo>
                  <a:pt x="64770" y="23749"/>
                </a:lnTo>
                <a:lnTo>
                  <a:pt x="64770" y="18923"/>
                </a:lnTo>
                <a:lnTo>
                  <a:pt x="64897" y="54229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4521" y="103378"/>
                </a:lnTo>
                <a:lnTo>
                  <a:pt x="109093" y="100711"/>
                </a:lnTo>
                <a:lnTo>
                  <a:pt x="110617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34782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85</a:t>
            </a:fld>
            <a:endParaRPr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1300" y="1177925"/>
          <a:ext cx="5323839" cy="4800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705"/>
                <a:gridCol w="340995"/>
                <a:gridCol w="409575"/>
                <a:gridCol w="408305"/>
                <a:gridCol w="407669"/>
                <a:gridCol w="3323590"/>
              </a:tblGrid>
              <a:tr h="2820987">
                <a:tc gridSpan="6">
                  <a:txBody>
                    <a:bodyPr/>
                    <a:lstStyle/>
                    <a:p>
                      <a:pPr marL="91440" marR="14052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ordena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1800" spc="-7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i,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b="1" spc="-1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aux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vet.Length;</a:t>
                      </a:r>
                      <a:r>
                        <a:rPr sz="1800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77406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 marR="176530">
                        <a:lnSpc>
                          <a:spcPct val="100000"/>
                        </a:lnSpc>
                        <a:tabLst>
                          <a:tab pos="118427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7	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--)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729739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 spc="-8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729739" algn="l"/>
                        </a:tabLst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10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92162">
                <a:tc>
                  <a:txBody>
                    <a:bodyPr/>
                    <a:lstStyle/>
                    <a:p>
                      <a:pPr marL="91440">
                        <a:lnSpc>
                          <a:spcPts val="17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7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aux=vet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35890" marR="72517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 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=aux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1187450">
                <a:tc>
                  <a:txBody>
                    <a:bodyPr/>
                    <a:lstStyle/>
                    <a:p>
                      <a:pPr marL="91440">
                        <a:lnSpc>
                          <a:spcPts val="194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1664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3589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5715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945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2: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83250" y="4152900"/>
          <a:ext cx="3300095" cy="682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520700"/>
                <a:gridCol w="520700"/>
                <a:gridCol w="609600"/>
                <a:gridCol w="596900"/>
                <a:gridCol w="594995"/>
              </a:tblGrid>
              <a:tr h="3225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vet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5.0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11.0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22.0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44.0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64200" y="1176337"/>
            <a:ext cx="3300729" cy="10147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spc="-5" dirty="0">
                <a:latin typeface="Tahoma"/>
                <a:cs typeface="Tahoma"/>
              </a:rPr>
              <a:t>Entrada:</a:t>
            </a:r>
            <a:endParaRPr sz="2000">
              <a:latin typeface="Tahoma"/>
              <a:cs typeface="Tahoma"/>
            </a:endParaRPr>
          </a:p>
          <a:p>
            <a:pPr marL="315595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vetor de </a:t>
            </a:r>
            <a:r>
              <a:rPr sz="2000" dirty="0">
                <a:latin typeface="Tahoma"/>
                <a:cs typeface="Tahoma"/>
              </a:rPr>
              <a:t>tamanho =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1500" y="2333625"/>
            <a:ext cx="3313429" cy="16319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dirty="0">
                <a:latin typeface="Tahoma"/>
                <a:cs typeface="Tahoma"/>
              </a:rPr>
              <a:t>Variáveis:</a:t>
            </a:r>
            <a:endParaRPr sz="2000">
              <a:latin typeface="Tahoma"/>
              <a:cs typeface="Tahoma"/>
            </a:endParaRPr>
          </a:p>
          <a:p>
            <a:pPr marR="2059939" algn="r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tam 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  <a:p>
            <a:pPr marR="2037080" algn="r">
              <a:lnSpc>
                <a:spcPct val="100000"/>
              </a:lnSpc>
              <a:tabLst>
                <a:tab pos="216535" algn="l"/>
              </a:tabLst>
            </a:pPr>
            <a:r>
              <a:rPr sz="2000" dirty="0">
                <a:latin typeface="Tahoma"/>
                <a:cs typeface="Tahoma"/>
              </a:rPr>
              <a:t>i	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  <a:p>
            <a:pPr marR="2023110" algn="r">
              <a:lnSpc>
                <a:spcPct val="100000"/>
              </a:lnSpc>
              <a:tabLst>
                <a:tab pos="229870" algn="l"/>
              </a:tabLst>
            </a:pPr>
            <a:r>
              <a:rPr sz="2000" dirty="0">
                <a:latin typeface="Tahoma"/>
                <a:cs typeface="Tahoma"/>
              </a:rPr>
              <a:t>j	=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  <a:p>
            <a:pPr marL="330200">
              <a:lnSpc>
                <a:spcPct val="100000"/>
              </a:lnSpc>
              <a:tabLst>
                <a:tab pos="889635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aux	=</a:t>
            </a:r>
            <a:r>
              <a:rPr sz="20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5.0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20103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744" y="94869"/>
                </a:moveTo>
                <a:lnTo>
                  <a:pt x="66408" y="18923"/>
                </a:lnTo>
                <a:lnTo>
                  <a:pt x="55372" y="0"/>
                </a:lnTo>
                <a:lnTo>
                  <a:pt x="0" y="94869"/>
                </a:lnTo>
                <a:lnTo>
                  <a:pt x="1524" y="100711"/>
                </a:lnTo>
                <a:lnTo>
                  <a:pt x="10668" y="106045"/>
                </a:lnTo>
                <a:lnTo>
                  <a:pt x="16510" y="104521"/>
                </a:lnTo>
                <a:lnTo>
                  <a:pt x="45847" y="54241"/>
                </a:lnTo>
                <a:lnTo>
                  <a:pt x="45847" y="503301"/>
                </a:lnTo>
                <a:lnTo>
                  <a:pt x="64897" y="503301"/>
                </a:lnTo>
                <a:lnTo>
                  <a:pt x="64897" y="54241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9220" y="100711"/>
                </a:lnTo>
                <a:lnTo>
                  <a:pt x="110744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39533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15479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617" y="94869"/>
                </a:moveTo>
                <a:lnTo>
                  <a:pt x="66281" y="18923"/>
                </a:lnTo>
                <a:lnTo>
                  <a:pt x="55245" y="0"/>
                </a:lnTo>
                <a:lnTo>
                  <a:pt x="0" y="94869"/>
                </a:lnTo>
                <a:lnTo>
                  <a:pt x="1524" y="100711"/>
                </a:lnTo>
                <a:lnTo>
                  <a:pt x="6096" y="103378"/>
                </a:lnTo>
                <a:lnTo>
                  <a:pt x="10541" y="106045"/>
                </a:lnTo>
                <a:lnTo>
                  <a:pt x="16383" y="104521"/>
                </a:lnTo>
                <a:lnTo>
                  <a:pt x="45720" y="54229"/>
                </a:lnTo>
                <a:lnTo>
                  <a:pt x="45847" y="54013"/>
                </a:lnTo>
                <a:lnTo>
                  <a:pt x="45720" y="503301"/>
                </a:lnTo>
                <a:lnTo>
                  <a:pt x="64770" y="503301"/>
                </a:lnTo>
                <a:lnTo>
                  <a:pt x="64770" y="54013"/>
                </a:lnTo>
                <a:lnTo>
                  <a:pt x="64770" y="23749"/>
                </a:lnTo>
                <a:lnTo>
                  <a:pt x="64770" y="18923"/>
                </a:lnTo>
                <a:lnTo>
                  <a:pt x="64897" y="54229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4521" y="103378"/>
                </a:lnTo>
                <a:lnTo>
                  <a:pt x="109093" y="100711"/>
                </a:lnTo>
                <a:lnTo>
                  <a:pt x="110617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34782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86</a:t>
            </a:fld>
            <a:endParaRPr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1300" y="1177925"/>
          <a:ext cx="5325744" cy="4800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705"/>
                <a:gridCol w="340995"/>
                <a:gridCol w="340994"/>
                <a:gridCol w="4210050"/>
              </a:tblGrid>
              <a:tr h="1701863">
                <a:tc gridSpan="4">
                  <a:txBody>
                    <a:bodyPr/>
                    <a:lstStyle/>
                    <a:p>
                      <a:pPr marL="91440" marR="14052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ordena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i,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b="1" spc="-1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aux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vet.Length;</a:t>
                      </a:r>
                      <a:r>
                        <a:rPr sz="1800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77406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337">
                <a:tc>
                  <a:txBody>
                    <a:bodyPr/>
                    <a:lstStyle/>
                    <a:p>
                      <a:pPr marL="91440">
                        <a:lnSpc>
                          <a:spcPts val="187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70"/>
                        </a:lnSpc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800" spc="-6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--)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811399">
                <a:tc>
                  <a:txBody>
                    <a:bodyPr/>
                    <a:lstStyle/>
                    <a:p>
                      <a:pPr marL="91440">
                        <a:lnSpc>
                          <a:spcPts val="1764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764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1277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 spc="-8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127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022350" marR="725170" indent="63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aux=vet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 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 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=aux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127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20447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2: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83250" y="4152900"/>
          <a:ext cx="3300095" cy="682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520700"/>
                <a:gridCol w="520700"/>
                <a:gridCol w="609600"/>
                <a:gridCol w="596900"/>
                <a:gridCol w="594995"/>
              </a:tblGrid>
              <a:tr h="3225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vet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11.0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22.0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44.0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64200" y="1176337"/>
            <a:ext cx="3300729" cy="10147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spc="-5" dirty="0">
                <a:latin typeface="Tahoma"/>
                <a:cs typeface="Tahoma"/>
              </a:rPr>
              <a:t>Entrada:</a:t>
            </a:r>
            <a:endParaRPr sz="2000">
              <a:latin typeface="Tahoma"/>
              <a:cs typeface="Tahoma"/>
            </a:endParaRPr>
          </a:p>
          <a:p>
            <a:pPr marL="315595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vetor de </a:t>
            </a:r>
            <a:r>
              <a:rPr sz="2000" dirty="0">
                <a:latin typeface="Tahoma"/>
                <a:cs typeface="Tahoma"/>
              </a:rPr>
              <a:t>tamanho =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1500" y="2333625"/>
            <a:ext cx="3313429" cy="16319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dirty="0">
                <a:latin typeface="Tahoma"/>
                <a:cs typeface="Tahoma"/>
              </a:rPr>
              <a:t>Variáveis:</a:t>
            </a:r>
            <a:endParaRPr sz="2000">
              <a:latin typeface="Tahoma"/>
              <a:cs typeface="Tahoma"/>
            </a:endParaRPr>
          </a:p>
          <a:p>
            <a:pPr marR="2059939" algn="r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tam 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  <a:p>
            <a:pPr marR="2037080" algn="r">
              <a:lnSpc>
                <a:spcPct val="100000"/>
              </a:lnSpc>
              <a:tabLst>
                <a:tab pos="216535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i	=</a:t>
            </a:r>
            <a:r>
              <a:rPr sz="20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  <a:p>
            <a:pPr marR="2023110" algn="r">
              <a:lnSpc>
                <a:spcPct val="100000"/>
              </a:lnSpc>
              <a:tabLst>
                <a:tab pos="229870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j	=</a:t>
            </a:r>
            <a:r>
              <a:rPr sz="2000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  <a:p>
            <a:pPr marL="330200">
              <a:lnSpc>
                <a:spcPct val="100000"/>
              </a:lnSpc>
              <a:tabLst>
                <a:tab pos="889635" algn="l"/>
              </a:tabLst>
            </a:pPr>
            <a:r>
              <a:rPr sz="2000" dirty="0">
                <a:latin typeface="Tahoma"/>
                <a:cs typeface="Tahoma"/>
              </a:rPr>
              <a:t>aux	=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5.0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94754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617" y="94869"/>
                </a:moveTo>
                <a:lnTo>
                  <a:pt x="66382" y="18923"/>
                </a:lnTo>
                <a:lnTo>
                  <a:pt x="55372" y="0"/>
                </a:lnTo>
                <a:lnTo>
                  <a:pt x="0" y="94869"/>
                </a:lnTo>
                <a:lnTo>
                  <a:pt x="1524" y="100711"/>
                </a:lnTo>
                <a:lnTo>
                  <a:pt x="6096" y="103378"/>
                </a:lnTo>
                <a:lnTo>
                  <a:pt x="10541" y="106045"/>
                </a:lnTo>
                <a:lnTo>
                  <a:pt x="16383" y="104521"/>
                </a:lnTo>
                <a:lnTo>
                  <a:pt x="45720" y="54216"/>
                </a:lnTo>
                <a:lnTo>
                  <a:pt x="45847" y="18923"/>
                </a:lnTo>
                <a:lnTo>
                  <a:pt x="45834" y="54038"/>
                </a:lnTo>
                <a:lnTo>
                  <a:pt x="45720" y="503301"/>
                </a:lnTo>
                <a:lnTo>
                  <a:pt x="64770" y="503301"/>
                </a:lnTo>
                <a:lnTo>
                  <a:pt x="64770" y="54038"/>
                </a:lnTo>
                <a:lnTo>
                  <a:pt x="64884" y="54216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4521" y="103378"/>
                </a:lnTo>
                <a:lnTo>
                  <a:pt x="109093" y="100711"/>
                </a:lnTo>
                <a:lnTo>
                  <a:pt x="110617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12406" y="5507532"/>
            <a:ext cx="2432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</a:t>
            </a:r>
            <a:r>
              <a:rPr sz="1800" spc="3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59854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617" y="94869"/>
                </a:moveTo>
                <a:lnTo>
                  <a:pt x="66281" y="18923"/>
                </a:lnTo>
                <a:lnTo>
                  <a:pt x="55245" y="0"/>
                </a:lnTo>
                <a:lnTo>
                  <a:pt x="0" y="94869"/>
                </a:lnTo>
                <a:lnTo>
                  <a:pt x="1524" y="100711"/>
                </a:lnTo>
                <a:lnTo>
                  <a:pt x="6096" y="103378"/>
                </a:lnTo>
                <a:lnTo>
                  <a:pt x="10541" y="106045"/>
                </a:lnTo>
                <a:lnTo>
                  <a:pt x="16383" y="104521"/>
                </a:lnTo>
                <a:lnTo>
                  <a:pt x="45720" y="54229"/>
                </a:lnTo>
                <a:lnTo>
                  <a:pt x="45847" y="54013"/>
                </a:lnTo>
                <a:lnTo>
                  <a:pt x="45720" y="503301"/>
                </a:lnTo>
                <a:lnTo>
                  <a:pt x="64770" y="503301"/>
                </a:lnTo>
                <a:lnTo>
                  <a:pt x="64770" y="54013"/>
                </a:lnTo>
                <a:lnTo>
                  <a:pt x="64770" y="23749"/>
                </a:lnTo>
                <a:lnTo>
                  <a:pt x="64770" y="18923"/>
                </a:lnTo>
                <a:lnTo>
                  <a:pt x="64897" y="54229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4521" y="103378"/>
                </a:lnTo>
                <a:lnTo>
                  <a:pt x="109093" y="100711"/>
                </a:lnTo>
                <a:lnTo>
                  <a:pt x="110617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87</a:t>
            </a:fld>
            <a:endParaRPr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1300" y="1177925"/>
          <a:ext cx="5327650" cy="4800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7650"/>
              </a:tblGrid>
              <a:tr h="1139888">
                <a:tc>
                  <a:txBody>
                    <a:bodyPr/>
                    <a:lstStyle/>
                    <a:p>
                      <a:pPr marL="91440" marR="14052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ordena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i,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b="1" spc="-1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aux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87337">
                <a:tc>
                  <a:txBody>
                    <a:bodyPr/>
                    <a:lstStyle/>
                    <a:p>
                      <a:pPr marL="91440">
                        <a:lnSpc>
                          <a:spcPts val="1975"/>
                        </a:lnSpc>
                        <a:tabLst>
                          <a:tab pos="77406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5	</a:t>
                      </a: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vet.Length;</a:t>
                      </a:r>
                      <a:r>
                        <a:rPr sz="1800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3373374">
                <a:tc>
                  <a:txBody>
                    <a:bodyPr/>
                    <a:lstStyle/>
                    <a:p>
                      <a:pPr marL="91440">
                        <a:lnSpc>
                          <a:spcPts val="1870"/>
                        </a:lnSpc>
                        <a:tabLst>
                          <a:tab pos="77406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 marR="176530">
                        <a:lnSpc>
                          <a:spcPct val="100000"/>
                        </a:lnSpc>
                        <a:tabLst>
                          <a:tab pos="118427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7	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--)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729739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 spc="-8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729739" algn="l"/>
                        </a:tabLst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10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2139950" indent="-2049145">
                        <a:lnSpc>
                          <a:spcPct val="100000"/>
                        </a:lnSpc>
                        <a:buAutoNum type="arabicPlain" startAt="11"/>
                        <a:tabLst>
                          <a:tab pos="2139950" algn="l"/>
                          <a:tab pos="2140585" algn="l"/>
                        </a:tabLst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aux=vet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2138680" indent="-2047875">
                        <a:lnSpc>
                          <a:spcPct val="100000"/>
                        </a:lnSpc>
                        <a:buAutoNum type="arabicPlain" startAt="11"/>
                        <a:tabLst>
                          <a:tab pos="2138680" algn="l"/>
                          <a:tab pos="2139315" algn="l"/>
                        </a:tabLst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 marR="1405255">
                        <a:lnSpc>
                          <a:spcPct val="100000"/>
                        </a:lnSpc>
                        <a:buAutoNum type="arabicPlain" startAt="11"/>
                        <a:tabLst>
                          <a:tab pos="1729739" algn="l"/>
                          <a:tab pos="2138680" algn="l"/>
                          <a:tab pos="2139315" algn="l"/>
                        </a:tabLst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v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spc="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14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321435" algn="l"/>
                        </a:tabLst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15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911225" algn="l"/>
                        </a:tabLst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16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17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2: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83250" y="4152900"/>
          <a:ext cx="3300095" cy="682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520700"/>
                <a:gridCol w="520700"/>
                <a:gridCol w="609600"/>
                <a:gridCol w="596900"/>
                <a:gridCol w="594995"/>
              </a:tblGrid>
              <a:tr h="3225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vet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11.0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22.0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44.0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64200" y="1176337"/>
            <a:ext cx="3300729" cy="10147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spc="-5" dirty="0">
                <a:latin typeface="Tahoma"/>
                <a:cs typeface="Tahoma"/>
              </a:rPr>
              <a:t>Entrada:</a:t>
            </a:r>
            <a:endParaRPr sz="2000">
              <a:latin typeface="Tahoma"/>
              <a:cs typeface="Tahoma"/>
            </a:endParaRPr>
          </a:p>
          <a:p>
            <a:pPr marL="315595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vetor de </a:t>
            </a:r>
            <a:r>
              <a:rPr sz="2000" dirty="0">
                <a:latin typeface="Tahoma"/>
                <a:cs typeface="Tahoma"/>
              </a:rPr>
              <a:t>tamanho =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1500" y="2333625"/>
            <a:ext cx="3313429" cy="16319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dirty="0">
                <a:latin typeface="Tahoma"/>
                <a:cs typeface="Tahoma"/>
              </a:rPr>
              <a:t>Variáveis:</a:t>
            </a:r>
            <a:endParaRPr sz="2000">
              <a:latin typeface="Tahoma"/>
              <a:cs typeface="Tahoma"/>
            </a:endParaRPr>
          </a:p>
          <a:p>
            <a:pPr marR="2059939" algn="r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tam =</a:t>
            </a:r>
            <a:r>
              <a:rPr sz="20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  <a:p>
            <a:pPr marR="2037080" algn="r">
              <a:lnSpc>
                <a:spcPct val="100000"/>
              </a:lnSpc>
              <a:tabLst>
                <a:tab pos="216535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i	=</a:t>
            </a:r>
            <a:r>
              <a:rPr sz="20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  <a:p>
            <a:pPr marR="2023110" algn="r">
              <a:lnSpc>
                <a:spcPct val="100000"/>
              </a:lnSpc>
              <a:tabLst>
                <a:tab pos="229870" algn="l"/>
              </a:tabLst>
            </a:pPr>
            <a:r>
              <a:rPr sz="2000" dirty="0">
                <a:latin typeface="Tahoma"/>
                <a:cs typeface="Tahoma"/>
              </a:rPr>
              <a:t>j	=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  <a:p>
            <a:pPr marL="330200">
              <a:lnSpc>
                <a:spcPct val="100000"/>
              </a:lnSpc>
              <a:tabLst>
                <a:tab pos="889635" algn="l"/>
              </a:tabLst>
            </a:pPr>
            <a:r>
              <a:rPr sz="2000" dirty="0">
                <a:latin typeface="Tahoma"/>
                <a:cs typeface="Tahoma"/>
              </a:rPr>
              <a:t>aux	=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5.0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23404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617" y="94869"/>
                </a:moveTo>
                <a:lnTo>
                  <a:pt x="66382" y="18923"/>
                </a:lnTo>
                <a:lnTo>
                  <a:pt x="55372" y="0"/>
                </a:lnTo>
                <a:lnTo>
                  <a:pt x="0" y="94869"/>
                </a:lnTo>
                <a:lnTo>
                  <a:pt x="1524" y="100711"/>
                </a:lnTo>
                <a:lnTo>
                  <a:pt x="6096" y="103378"/>
                </a:lnTo>
                <a:lnTo>
                  <a:pt x="10541" y="106045"/>
                </a:lnTo>
                <a:lnTo>
                  <a:pt x="16383" y="104521"/>
                </a:lnTo>
                <a:lnTo>
                  <a:pt x="45720" y="54216"/>
                </a:lnTo>
                <a:lnTo>
                  <a:pt x="45847" y="18923"/>
                </a:lnTo>
                <a:lnTo>
                  <a:pt x="45834" y="54038"/>
                </a:lnTo>
                <a:lnTo>
                  <a:pt x="45720" y="503301"/>
                </a:lnTo>
                <a:lnTo>
                  <a:pt x="64770" y="503301"/>
                </a:lnTo>
                <a:lnTo>
                  <a:pt x="64770" y="54038"/>
                </a:lnTo>
                <a:lnTo>
                  <a:pt x="64884" y="54216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4521" y="103378"/>
                </a:lnTo>
                <a:lnTo>
                  <a:pt x="109093" y="100711"/>
                </a:lnTo>
                <a:lnTo>
                  <a:pt x="110617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42707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67779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617" y="94869"/>
                </a:moveTo>
                <a:lnTo>
                  <a:pt x="66281" y="18923"/>
                </a:lnTo>
                <a:lnTo>
                  <a:pt x="55245" y="0"/>
                </a:lnTo>
                <a:lnTo>
                  <a:pt x="0" y="94869"/>
                </a:lnTo>
                <a:lnTo>
                  <a:pt x="1524" y="100711"/>
                </a:lnTo>
                <a:lnTo>
                  <a:pt x="6096" y="103378"/>
                </a:lnTo>
                <a:lnTo>
                  <a:pt x="10541" y="106045"/>
                </a:lnTo>
                <a:lnTo>
                  <a:pt x="16383" y="104521"/>
                </a:lnTo>
                <a:lnTo>
                  <a:pt x="45720" y="54229"/>
                </a:lnTo>
                <a:lnTo>
                  <a:pt x="45847" y="54013"/>
                </a:lnTo>
                <a:lnTo>
                  <a:pt x="45720" y="503301"/>
                </a:lnTo>
                <a:lnTo>
                  <a:pt x="64770" y="503301"/>
                </a:lnTo>
                <a:lnTo>
                  <a:pt x="64770" y="54013"/>
                </a:lnTo>
                <a:lnTo>
                  <a:pt x="64770" y="23749"/>
                </a:lnTo>
                <a:lnTo>
                  <a:pt x="64770" y="18923"/>
                </a:lnTo>
                <a:lnTo>
                  <a:pt x="64897" y="54229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4521" y="103378"/>
                </a:lnTo>
                <a:lnTo>
                  <a:pt x="109093" y="100711"/>
                </a:lnTo>
                <a:lnTo>
                  <a:pt x="110617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87082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88</a:t>
            </a:fld>
            <a:endParaRPr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1300" y="1177925"/>
          <a:ext cx="5325744" cy="4800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705"/>
                <a:gridCol w="340995"/>
                <a:gridCol w="340994"/>
                <a:gridCol w="4210050"/>
              </a:tblGrid>
              <a:tr h="1681162">
                <a:tc gridSpan="4">
                  <a:txBody>
                    <a:bodyPr/>
                    <a:lstStyle/>
                    <a:p>
                      <a:pPr marL="91440" marR="14052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ordena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i,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b="1" spc="-1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aux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vet.Length;</a:t>
                      </a:r>
                      <a:r>
                        <a:rPr sz="1800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77406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337">
                <a:tc>
                  <a:txBody>
                    <a:bodyPr/>
                    <a:lstStyle/>
                    <a:p>
                      <a:pPr marL="91440">
                        <a:lnSpc>
                          <a:spcPts val="203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035"/>
                        </a:lnSpc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800" spc="-6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--)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832100">
                <a:tc>
                  <a:txBody>
                    <a:bodyPr/>
                    <a:lstStyle/>
                    <a:p>
                      <a:pPr marL="91440">
                        <a:lnSpc>
                          <a:spcPts val="193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3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1277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 spc="-8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127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022350" marR="725170" indent="63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aux=vet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 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 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=aux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127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20447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2: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83250" y="4152900"/>
          <a:ext cx="3300095" cy="682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520700"/>
                <a:gridCol w="520700"/>
                <a:gridCol w="609600"/>
                <a:gridCol w="596900"/>
                <a:gridCol w="594995"/>
              </a:tblGrid>
              <a:tr h="3225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vet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11.0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22.0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44.0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64200" y="1176337"/>
            <a:ext cx="3300729" cy="10147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spc="-5" dirty="0">
                <a:latin typeface="Tahoma"/>
                <a:cs typeface="Tahoma"/>
              </a:rPr>
              <a:t>Entrada:</a:t>
            </a:r>
            <a:endParaRPr sz="2000">
              <a:latin typeface="Tahoma"/>
              <a:cs typeface="Tahoma"/>
            </a:endParaRPr>
          </a:p>
          <a:p>
            <a:pPr marL="315595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vetor de </a:t>
            </a:r>
            <a:r>
              <a:rPr sz="2000" dirty="0">
                <a:latin typeface="Tahoma"/>
                <a:cs typeface="Tahoma"/>
              </a:rPr>
              <a:t>tamanho =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1500" y="2333625"/>
            <a:ext cx="3313429" cy="16319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dirty="0">
                <a:latin typeface="Tahoma"/>
                <a:cs typeface="Tahoma"/>
              </a:rPr>
              <a:t>Variáveis:</a:t>
            </a:r>
            <a:endParaRPr sz="2000">
              <a:latin typeface="Tahoma"/>
              <a:cs typeface="Tahoma"/>
            </a:endParaRPr>
          </a:p>
          <a:p>
            <a:pPr marR="2059939" algn="r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tam 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  <a:p>
            <a:pPr marR="2037080" algn="r">
              <a:lnSpc>
                <a:spcPct val="100000"/>
              </a:lnSpc>
              <a:tabLst>
                <a:tab pos="216535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i	=</a:t>
            </a:r>
            <a:r>
              <a:rPr sz="20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  <a:p>
            <a:pPr marR="2023110" algn="r">
              <a:lnSpc>
                <a:spcPct val="100000"/>
              </a:lnSpc>
              <a:tabLst>
                <a:tab pos="229870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j	=</a:t>
            </a:r>
            <a:r>
              <a:rPr sz="2000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  <a:p>
            <a:pPr marL="330200">
              <a:lnSpc>
                <a:spcPct val="100000"/>
              </a:lnSpc>
              <a:tabLst>
                <a:tab pos="889635" algn="l"/>
              </a:tabLst>
            </a:pPr>
            <a:r>
              <a:rPr sz="2000" dirty="0">
                <a:latin typeface="Tahoma"/>
                <a:cs typeface="Tahoma"/>
              </a:rPr>
              <a:t>aux	=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5.0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23404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617" y="94869"/>
                </a:moveTo>
                <a:lnTo>
                  <a:pt x="66382" y="18923"/>
                </a:lnTo>
                <a:lnTo>
                  <a:pt x="55372" y="0"/>
                </a:lnTo>
                <a:lnTo>
                  <a:pt x="0" y="94869"/>
                </a:lnTo>
                <a:lnTo>
                  <a:pt x="1524" y="100711"/>
                </a:lnTo>
                <a:lnTo>
                  <a:pt x="6096" y="103378"/>
                </a:lnTo>
                <a:lnTo>
                  <a:pt x="10541" y="106045"/>
                </a:lnTo>
                <a:lnTo>
                  <a:pt x="16383" y="104521"/>
                </a:lnTo>
                <a:lnTo>
                  <a:pt x="45720" y="54216"/>
                </a:lnTo>
                <a:lnTo>
                  <a:pt x="45847" y="18923"/>
                </a:lnTo>
                <a:lnTo>
                  <a:pt x="45834" y="54038"/>
                </a:lnTo>
                <a:lnTo>
                  <a:pt x="45720" y="503301"/>
                </a:lnTo>
                <a:lnTo>
                  <a:pt x="64770" y="503301"/>
                </a:lnTo>
                <a:lnTo>
                  <a:pt x="64770" y="54038"/>
                </a:lnTo>
                <a:lnTo>
                  <a:pt x="64884" y="54216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4521" y="103378"/>
                </a:lnTo>
                <a:lnTo>
                  <a:pt x="109093" y="100711"/>
                </a:lnTo>
                <a:lnTo>
                  <a:pt x="110617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42707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647303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744" y="94869"/>
                </a:moveTo>
                <a:lnTo>
                  <a:pt x="66408" y="18923"/>
                </a:lnTo>
                <a:lnTo>
                  <a:pt x="55372" y="0"/>
                </a:lnTo>
                <a:lnTo>
                  <a:pt x="0" y="94869"/>
                </a:lnTo>
                <a:lnTo>
                  <a:pt x="1524" y="100711"/>
                </a:lnTo>
                <a:lnTo>
                  <a:pt x="10668" y="106045"/>
                </a:lnTo>
                <a:lnTo>
                  <a:pt x="16510" y="104521"/>
                </a:lnTo>
                <a:lnTo>
                  <a:pt x="45847" y="54241"/>
                </a:lnTo>
                <a:lnTo>
                  <a:pt x="45847" y="503301"/>
                </a:lnTo>
                <a:lnTo>
                  <a:pt x="64897" y="503301"/>
                </a:lnTo>
                <a:lnTo>
                  <a:pt x="64897" y="54241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9220" y="100711"/>
                </a:lnTo>
                <a:lnTo>
                  <a:pt x="110744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65209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89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68436"/>
            <a:ext cx="5478780" cy="4618355"/>
          </a:xfrm>
          <a:custGeom>
            <a:avLst/>
            <a:gdLst/>
            <a:ahLst/>
            <a:cxnLst/>
            <a:rect l="l" t="t" r="r" b="b"/>
            <a:pathLst>
              <a:path w="5478780" h="4618355">
                <a:moveTo>
                  <a:pt x="0" y="4618101"/>
                </a:moveTo>
                <a:lnTo>
                  <a:pt x="5478526" y="4618101"/>
                </a:lnTo>
                <a:lnTo>
                  <a:pt x="5478526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02741" y="3540269"/>
            <a:ext cx="320040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20"/>
              </a:spcBef>
            </a:pP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0" y="2003247"/>
            <a:ext cx="4813300" cy="3867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7E7E7E"/>
                </a:solidFill>
                <a:latin typeface="Courier New"/>
                <a:cs typeface="Courier New"/>
              </a:rPr>
              <a:t>// </a:t>
            </a:r>
            <a:r>
              <a:rPr sz="1400" spc="-5" dirty="0">
                <a:solidFill>
                  <a:srgbClr val="7E7E7E"/>
                </a:solidFill>
                <a:latin typeface="Courier New"/>
                <a:cs typeface="Courier New"/>
              </a:rPr>
              <a:t>Opcao </a:t>
            </a:r>
            <a:r>
              <a:rPr sz="1400" dirty="0">
                <a:solidFill>
                  <a:srgbClr val="7E7E7E"/>
                </a:solidFill>
                <a:latin typeface="Courier New"/>
                <a:cs typeface="Courier New"/>
              </a:rPr>
              <a:t>1: </a:t>
            </a:r>
            <a:r>
              <a:rPr sz="1400" spc="-5" dirty="0">
                <a:solidFill>
                  <a:srgbClr val="7E7E7E"/>
                </a:solidFill>
                <a:latin typeface="Courier New"/>
                <a:cs typeface="Courier New"/>
              </a:rPr>
              <a:t>le </a:t>
            </a:r>
            <a:r>
              <a:rPr sz="1400" dirty="0">
                <a:solidFill>
                  <a:srgbClr val="7E7E7E"/>
                </a:solidFill>
                <a:latin typeface="Courier New"/>
                <a:cs typeface="Courier New"/>
              </a:rPr>
              <a:t>duas </a:t>
            </a:r>
            <a:r>
              <a:rPr sz="1400" spc="-5" dirty="0">
                <a:solidFill>
                  <a:srgbClr val="7E7E7E"/>
                </a:solidFill>
                <a:latin typeface="Courier New"/>
                <a:cs typeface="Courier New"/>
              </a:rPr>
              <a:t>vezes cada</a:t>
            </a:r>
            <a:r>
              <a:rPr sz="1400" spc="-10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7E7E7E"/>
                </a:solidFill>
                <a:latin typeface="Courier New"/>
                <a:cs typeface="Courier New"/>
              </a:rPr>
              <a:t>valor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400" spc="-5" dirty="0">
                <a:latin typeface="Courier New"/>
                <a:cs typeface="Courier New"/>
              </a:rPr>
              <a:t>Main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[]</a:t>
            </a:r>
            <a:r>
              <a:rPr sz="1400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args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i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10" dirty="0">
                <a:latin typeface="Courier New"/>
                <a:cs typeface="Courier New"/>
              </a:rPr>
              <a:t>cont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400" spc="-10" dirty="0">
                <a:latin typeface="Courier New"/>
                <a:cs typeface="Courier New"/>
              </a:rPr>
              <a:t>nota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latin typeface="Courier New"/>
                <a:cs typeface="Courier New"/>
              </a:rPr>
              <a:t>media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latin typeface="Courier New"/>
                <a:cs typeface="Courier New"/>
              </a:rPr>
              <a:t>soma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438784" marR="748665" indent="-21336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for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400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++){  </a:t>
            </a:r>
            <a:r>
              <a:rPr sz="1400" spc="-5" dirty="0">
                <a:latin typeface="Courier New"/>
                <a:cs typeface="Courier New"/>
              </a:rPr>
              <a:t>Console.Write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"Digite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uma</a:t>
            </a:r>
            <a:r>
              <a:rPr sz="1400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nota:"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438784" marR="508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nota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Convert.ToDouble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Console.ReadLine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  </a:t>
            </a:r>
            <a:r>
              <a:rPr sz="1400" spc="-5" dirty="0">
                <a:latin typeface="Courier New"/>
                <a:cs typeface="Courier New"/>
              </a:rPr>
              <a:t>soma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+=</a:t>
            </a:r>
            <a:r>
              <a:rPr sz="14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nota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226060" marR="53721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media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soma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/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1400" spc="-5" dirty="0">
                <a:latin typeface="Courier New"/>
                <a:cs typeface="Courier New"/>
              </a:rPr>
              <a:t>Console.Write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"Digite tudo de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novo!"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for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400" dirty="0">
                <a:latin typeface="Courier New"/>
                <a:cs typeface="Courier New"/>
              </a:rPr>
              <a:t>i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400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++){</a:t>
            </a:r>
            <a:endParaRPr sz="1400">
              <a:latin typeface="Courier New"/>
              <a:cs typeface="Courier New"/>
            </a:endParaRPr>
          </a:p>
          <a:p>
            <a:pPr marL="438784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Console.Write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"Digite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uma</a:t>
            </a:r>
            <a:r>
              <a:rPr sz="14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nota:"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438784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nota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Convert.ToDouble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latin typeface="Courier New"/>
                <a:cs typeface="Courier New"/>
              </a:rPr>
              <a:t>Console.ReadLine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endParaRPr sz="1400">
              <a:latin typeface="Courier New"/>
              <a:cs typeface="Courier New"/>
            </a:endParaRPr>
          </a:p>
          <a:p>
            <a:pPr marL="652780" marR="2451100" indent="-21336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if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400" spc="-5" dirty="0">
                <a:latin typeface="Courier New"/>
                <a:cs typeface="Courier New"/>
              </a:rPr>
              <a:t>nota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&gt; </a:t>
            </a:r>
            <a:r>
              <a:rPr sz="1400" spc="-5" dirty="0">
                <a:latin typeface="Courier New"/>
                <a:cs typeface="Courier New"/>
              </a:rPr>
              <a:t>media</a:t>
            </a:r>
            <a:r>
              <a:rPr sz="1400" spc="-10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)  </a:t>
            </a:r>
            <a:r>
              <a:rPr sz="1400" spc="-10" dirty="0">
                <a:latin typeface="Courier New"/>
                <a:cs typeface="Courier New"/>
              </a:rPr>
              <a:t>cont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++;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900" y="5844946"/>
            <a:ext cx="38563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Console.Write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"Media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{0}"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media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900" y="6058001"/>
            <a:ext cx="417449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ourier New"/>
                <a:cs typeface="Courier New"/>
              </a:rPr>
              <a:t>Console.Write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"{0} notas acima"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cont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0" y="6276543"/>
            <a:ext cx="1327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05362" y="1681098"/>
            <a:ext cx="4343400" cy="5182235"/>
            <a:chOff x="4805362" y="1681098"/>
            <a:chExt cx="4343400" cy="5182235"/>
          </a:xfrm>
        </p:grpSpPr>
        <p:sp>
          <p:nvSpPr>
            <p:cNvPr id="9" name="object 9"/>
            <p:cNvSpPr/>
            <p:nvPr/>
          </p:nvSpPr>
          <p:spPr>
            <a:xfrm>
              <a:off x="4810125" y="1685861"/>
              <a:ext cx="4333875" cy="5172710"/>
            </a:xfrm>
            <a:custGeom>
              <a:avLst/>
              <a:gdLst/>
              <a:ahLst/>
              <a:cxnLst/>
              <a:rect l="l" t="t" r="r" b="b"/>
              <a:pathLst>
                <a:path w="4333875" h="5172709">
                  <a:moveTo>
                    <a:pt x="4333874" y="0"/>
                  </a:moveTo>
                  <a:lnTo>
                    <a:pt x="0" y="0"/>
                  </a:lnTo>
                  <a:lnTo>
                    <a:pt x="0" y="5172135"/>
                  </a:lnTo>
                  <a:lnTo>
                    <a:pt x="4333874" y="5172135"/>
                  </a:lnTo>
                  <a:lnTo>
                    <a:pt x="43338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10125" y="1685861"/>
              <a:ext cx="4333875" cy="5172710"/>
            </a:xfrm>
            <a:custGeom>
              <a:avLst/>
              <a:gdLst/>
              <a:ahLst/>
              <a:cxnLst/>
              <a:rect l="l" t="t" r="r" b="b"/>
              <a:pathLst>
                <a:path w="4333875" h="5172709">
                  <a:moveTo>
                    <a:pt x="4333874" y="0"/>
                  </a:moveTo>
                  <a:lnTo>
                    <a:pt x="0" y="0"/>
                  </a:lnTo>
                  <a:lnTo>
                    <a:pt x="0" y="517213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889753" y="1722831"/>
            <a:ext cx="343027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7E7E7E"/>
                </a:solidFill>
                <a:latin typeface="Courier New"/>
                <a:cs typeface="Courier New"/>
              </a:rPr>
              <a:t>//Opcao </a:t>
            </a:r>
            <a:r>
              <a:rPr sz="1400" dirty="0">
                <a:solidFill>
                  <a:srgbClr val="7E7E7E"/>
                </a:solidFill>
                <a:latin typeface="Courier New"/>
                <a:cs typeface="Courier New"/>
              </a:rPr>
              <a:t>2: uma </a:t>
            </a:r>
            <a:r>
              <a:rPr sz="1400" spc="-5" dirty="0">
                <a:solidFill>
                  <a:srgbClr val="7E7E7E"/>
                </a:solidFill>
                <a:latin typeface="Courier New"/>
                <a:cs typeface="Courier New"/>
              </a:rPr>
              <a:t>variavel por</a:t>
            </a:r>
            <a:r>
              <a:rPr sz="1400" spc="-114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7E7E7E"/>
                </a:solidFill>
                <a:latin typeface="Courier New"/>
                <a:cs typeface="Courier New"/>
              </a:rPr>
              <a:t>nota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400" spc="-5" dirty="0">
                <a:latin typeface="Courier New"/>
                <a:cs typeface="Courier New"/>
              </a:rPr>
              <a:t>Main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[]</a:t>
            </a:r>
            <a:r>
              <a:rPr sz="1400" spc="-9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args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i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10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400" spc="-5" dirty="0">
                <a:latin typeface="Courier New"/>
                <a:cs typeface="Courier New"/>
              </a:rPr>
              <a:t>n1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latin typeface="Courier New"/>
                <a:cs typeface="Courier New"/>
              </a:rPr>
              <a:t>n2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latin typeface="Courier New"/>
                <a:cs typeface="Courier New"/>
              </a:rPr>
              <a:t>n3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n4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 </a:t>
            </a:r>
            <a:r>
              <a:rPr sz="1400" spc="-10" dirty="0">
                <a:latin typeface="Courier New"/>
                <a:cs typeface="Courier New"/>
              </a:rPr>
              <a:t>media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latin typeface="Courier New"/>
                <a:cs typeface="Courier New"/>
              </a:rPr>
              <a:t>soma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03114" y="3217291"/>
            <a:ext cx="36429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ourier New"/>
                <a:cs typeface="Courier New"/>
              </a:rPr>
              <a:t>Console.Write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"Digite </a:t>
            </a:r>
            <a:r>
              <a:rPr sz="1400" spc="-10" dirty="0">
                <a:solidFill>
                  <a:srgbClr val="0000FF"/>
                </a:solidFill>
                <a:latin typeface="Courier New"/>
                <a:cs typeface="Courier New"/>
              </a:rPr>
              <a:t>as</a:t>
            </a:r>
            <a:r>
              <a:rPr sz="1400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notas:"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03114" y="3430651"/>
            <a:ext cx="40684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ourier New"/>
                <a:cs typeface="Courier New"/>
              </a:rPr>
              <a:t>n1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Convert.ToDouble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Console.ReadLine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03114" y="3644010"/>
            <a:ext cx="40684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n2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Convert.ToDouble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Console.ReadLine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03114" y="3857371"/>
            <a:ext cx="40684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n3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Convert.ToDouble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Console.ReadLine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03114" y="4070730"/>
            <a:ext cx="40684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n4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Convert.ToDouble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Console.ReadLine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03114" y="4497400"/>
            <a:ext cx="38557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ourier New"/>
                <a:cs typeface="Courier New"/>
              </a:rPr>
              <a:t>media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n1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+ </a:t>
            </a:r>
            <a:r>
              <a:rPr sz="1400" dirty="0">
                <a:latin typeface="Courier New"/>
                <a:cs typeface="Courier New"/>
              </a:rPr>
              <a:t>n2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+ </a:t>
            </a:r>
            <a:r>
              <a:rPr sz="1400" dirty="0">
                <a:latin typeface="Courier New"/>
                <a:cs typeface="Courier New"/>
              </a:rPr>
              <a:t>n3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+ </a:t>
            </a:r>
            <a:r>
              <a:rPr sz="1400" spc="-5" dirty="0">
                <a:latin typeface="Courier New"/>
                <a:cs typeface="Courier New"/>
              </a:rPr>
              <a:t>n4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1400" spc="-1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Console.Write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"Media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{0}"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1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media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03114" y="5137784"/>
            <a:ext cx="66484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if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n1 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if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n2  </a:t>
            </a:r>
            <a:r>
              <a:rPr sz="1400" b="1" spc="-5" dirty="0">
                <a:solidFill>
                  <a:srgbClr val="00009F"/>
                </a:solidFill>
                <a:latin typeface="Courier New"/>
                <a:cs typeface="Courier New"/>
              </a:rPr>
              <a:t>if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n3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48350" y="5137784"/>
            <a:ext cx="183388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154" indent="-21209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Char char="&gt;"/>
              <a:tabLst>
                <a:tab pos="224790" algn="l"/>
              </a:tabLst>
            </a:pPr>
            <a:r>
              <a:rPr sz="1400" spc="-5" dirty="0">
                <a:latin typeface="Courier New"/>
                <a:cs typeface="Courier New"/>
              </a:rPr>
              <a:t>media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400" spc="-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++;</a:t>
            </a:r>
            <a:endParaRPr sz="1400">
              <a:latin typeface="Courier New"/>
              <a:cs typeface="Courier New"/>
            </a:endParaRPr>
          </a:p>
          <a:p>
            <a:pPr marL="224154" indent="-21209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Char char="&gt;"/>
              <a:tabLst>
                <a:tab pos="224790" algn="l"/>
              </a:tabLst>
            </a:pPr>
            <a:r>
              <a:rPr sz="1400" spc="-5" dirty="0">
                <a:latin typeface="Courier New"/>
                <a:cs typeface="Courier New"/>
              </a:rPr>
              <a:t>media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400" spc="-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++;</a:t>
            </a:r>
            <a:endParaRPr sz="1400">
              <a:latin typeface="Courier New"/>
              <a:cs typeface="Courier New"/>
            </a:endParaRPr>
          </a:p>
          <a:p>
            <a:pPr marL="224154" indent="-212090">
              <a:lnSpc>
                <a:spcPct val="100000"/>
              </a:lnSpc>
              <a:buClr>
                <a:srgbClr val="FF0000"/>
              </a:buClr>
              <a:buChar char="&gt;"/>
              <a:tabLst>
                <a:tab pos="224790" algn="l"/>
              </a:tabLst>
            </a:pPr>
            <a:r>
              <a:rPr sz="1400" spc="-5" dirty="0">
                <a:latin typeface="Courier New"/>
                <a:cs typeface="Courier New"/>
              </a:rPr>
              <a:t>media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400" spc="-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++;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03114" y="5777585"/>
            <a:ext cx="25793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009F"/>
                </a:solidFill>
                <a:latin typeface="Courier New"/>
                <a:cs typeface="Courier New"/>
              </a:rPr>
              <a:t>if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( </a:t>
            </a:r>
            <a:r>
              <a:rPr sz="1400" spc="-10" dirty="0">
                <a:latin typeface="Courier New"/>
                <a:cs typeface="Courier New"/>
              </a:rPr>
              <a:t>n4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&gt; </a:t>
            </a:r>
            <a:r>
              <a:rPr sz="1400" spc="-5" dirty="0">
                <a:latin typeface="Courier New"/>
                <a:cs typeface="Courier New"/>
              </a:rPr>
              <a:t>media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400" spc="-8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cont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++;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15814" y="6247478"/>
            <a:ext cx="319278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400" spc="-5" dirty="0">
                <a:latin typeface="Courier New"/>
                <a:cs typeface="Courier New"/>
              </a:rPr>
              <a:t>Console.Write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"{0} notas</a:t>
            </a:r>
            <a:r>
              <a:rPr sz="1400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acima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94878" y="6204915"/>
            <a:ext cx="8763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400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cont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97061" y="6431686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4669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4D4D4D"/>
                </a:solidFill>
              </a:rPr>
              <a:t>Programa </a:t>
            </a:r>
            <a:r>
              <a:rPr sz="4000" spc="-10" dirty="0">
                <a:solidFill>
                  <a:srgbClr val="4D4D4D"/>
                </a:solidFill>
              </a:rPr>
              <a:t>sem</a:t>
            </a:r>
            <a:r>
              <a:rPr sz="4000" spc="-20" dirty="0">
                <a:solidFill>
                  <a:srgbClr val="4D4D4D"/>
                </a:solidFill>
              </a:rPr>
              <a:t> </a:t>
            </a:r>
            <a:r>
              <a:rPr sz="4000" spc="-5" dirty="0">
                <a:solidFill>
                  <a:srgbClr val="4D4D4D"/>
                </a:solidFill>
              </a:rPr>
              <a:t>vetores</a:t>
            </a:r>
            <a:endParaRPr sz="4000"/>
          </a:p>
        </p:txBody>
      </p:sp>
      <p:sp>
        <p:nvSpPr>
          <p:cNvPr id="25" name="object 25"/>
          <p:cNvSpPr txBox="1"/>
          <p:nvPr/>
        </p:nvSpPr>
        <p:spPr>
          <a:xfrm>
            <a:off x="283565" y="889508"/>
            <a:ext cx="861187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latin typeface="Arial"/>
                <a:cs typeface="Arial"/>
              </a:rPr>
              <a:t>Programa que </a:t>
            </a:r>
            <a:r>
              <a:rPr sz="2800" dirty="0">
                <a:latin typeface="Arial"/>
                <a:cs typeface="Arial"/>
              </a:rPr>
              <a:t>lê notas </a:t>
            </a:r>
            <a:r>
              <a:rPr sz="2800" spc="-5" dirty="0">
                <a:latin typeface="Arial"/>
                <a:cs typeface="Arial"/>
              </a:rPr>
              <a:t>de 4 alunos, calcula sua média  e imprime o número de notas acima da</a:t>
            </a:r>
            <a:r>
              <a:rPr sz="2800" spc="9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média.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60337" y="4371975"/>
            <a:ext cx="8171180" cy="2230755"/>
            <a:chOff x="160337" y="4371975"/>
            <a:chExt cx="8171180" cy="2230755"/>
          </a:xfrm>
        </p:grpSpPr>
        <p:sp>
          <p:nvSpPr>
            <p:cNvPr id="27" name="object 27"/>
            <p:cNvSpPr/>
            <p:nvPr/>
          </p:nvSpPr>
          <p:spPr>
            <a:xfrm>
              <a:off x="179387" y="4391025"/>
              <a:ext cx="4631055" cy="838200"/>
            </a:xfrm>
            <a:custGeom>
              <a:avLst/>
              <a:gdLst/>
              <a:ahLst/>
              <a:cxnLst/>
              <a:rect l="l" t="t" r="r" b="b"/>
              <a:pathLst>
                <a:path w="4631055" h="838200">
                  <a:moveTo>
                    <a:pt x="0" y="139700"/>
                  </a:moveTo>
                  <a:lnTo>
                    <a:pt x="7122" y="95520"/>
                  </a:lnTo>
                  <a:lnTo>
                    <a:pt x="26954" y="57168"/>
                  </a:lnTo>
                  <a:lnTo>
                    <a:pt x="57195" y="26936"/>
                  </a:lnTo>
                  <a:lnTo>
                    <a:pt x="95544" y="7116"/>
                  </a:lnTo>
                  <a:lnTo>
                    <a:pt x="139700" y="0"/>
                  </a:lnTo>
                  <a:lnTo>
                    <a:pt x="4491037" y="0"/>
                  </a:lnTo>
                  <a:lnTo>
                    <a:pt x="4535217" y="7116"/>
                  </a:lnTo>
                  <a:lnTo>
                    <a:pt x="4573569" y="26936"/>
                  </a:lnTo>
                  <a:lnTo>
                    <a:pt x="4603801" y="57168"/>
                  </a:lnTo>
                  <a:lnTo>
                    <a:pt x="4623621" y="95520"/>
                  </a:lnTo>
                  <a:lnTo>
                    <a:pt x="4630737" y="139700"/>
                  </a:lnTo>
                  <a:lnTo>
                    <a:pt x="4630737" y="698500"/>
                  </a:lnTo>
                  <a:lnTo>
                    <a:pt x="4623621" y="742630"/>
                  </a:lnTo>
                  <a:lnTo>
                    <a:pt x="4603801" y="780976"/>
                  </a:lnTo>
                  <a:lnTo>
                    <a:pt x="4573569" y="811227"/>
                  </a:lnTo>
                  <a:lnTo>
                    <a:pt x="4535217" y="831071"/>
                  </a:lnTo>
                  <a:lnTo>
                    <a:pt x="4491037" y="838200"/>
                  </a:lnTo>
                  <a:lnTo>
                    <a:pt x="139700" y="838200"/>
                  </a:lnTo>
                  <a:lnTo>
                    <a:pt x="95544" y="831071"/>
                  </a:lnTo>
                  <a:lnTo>
                    <a:pt x="57195" y="811227"/>
                  </a:lnTo>
                  <a:lnTo>
                    <a:pt x="26954" y="780976"/>
                  </a:lnTo>
                  <a:lnTo>
                    <a:pt x="7122" y="742630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10151" y="5949950"/>
              <a:ext cx="3816350" cy="647700"/>
            </a:xfrm>
            <a:custGeom>
              <a:avLst/>
              <a:gdLst/>
              <a:ahLst/>
              <a:cxnLst/>
              <a:rect l="l" t="t" r="r" b="b"/>
              <a:pathLst>
                <a:path w="3816350" h="647700">
                  <a:moveTo>
                    <a:pt x="38163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3816350" y="647700"/>
                  </a:lnTo>
                  <a:lnTo>
                    <a:pt x="3816350" y="0"/>
                  </a:lnTo>
                  <a:close/>
                </a:path>
              </a:pathLst>
            </a:custGeom>
            <a:solidFill>
              <a:srgbClr val="FBFA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10151" y="5949950"/>
              <a:ext cx="3816350" cy="647700"/>
            </a:xfrm>
            <a:custGeom>
              <a:avLst/>
              <a:gdLst/>
              <a:ahLst/>
              <a:cxnLst/>
              <a:rect l="l" t="t" r="r" b="b"/>
              <a:pathLst>
                <a:path w="3816350" h="647700">
                  <a:moveTo>
                    <a:pt x="0" y="647700"/>
                  </a:moveTo>
                  <a:lnTo>
                    <a:pt x="3816350" y="647700"/>
                  </a:lnTo>
                  <a:lnTo>
                    <a:pt x="3816350" y="0"/>
                  </a:lnTo>
                  <a:lnTo>
                    <a:pt x="0" y="0"/>
                  </a:lnTo>
                  <a:lnTo>
                    <a:pt x="0" y="647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589526" y="5978144"/>
            <a:ext cx="32238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Na opção 1, </a:t>
            </a:r>
            <a:r>
              <a:rPr sz="1800" i="1" dirty="0">
                <a:latin typeface="Arial"/>
                <a:cs typeface="Arial"/>
              </a:rPr>
              <a:t>o </a:t>
            </a:r>
            <a:r>
              <a:rPr sz="1800" i="1" spc="-10" dirty="0">
                <a:latin typeface="Arial"/>
                <a:cs typeface="Arial"/>
              </a:rPr>
              <a:t>usuário </a:t>
            </a:r>
            <a:r>
              <a:rPr sz="1800" i="1" dirty="0">
                <a:latin typeface="Arial"/>
                <a:cs typeface="Arial"/>
              </a:rPr>
              <a:t>vai ter o  </a:t>
            </a:r>
            <a:r>
              <a:rPr sz="1800" i="1" spc="-5" dirty="0">
                <a:latin typeface="Arial"/>
                <a:cs typeface="Arial"/>
              </a:rPr>
              <a:t>trabalho de redigitar os</a:t>
            </a:r>
            <a:r>
              <a:rPr sz="1800" i="1" spc="-3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valores.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341241" y="5217286"/>
            <a:ext cx="548640" cy="678815"/>
          </a:xfrm>
          <a:custGeom>
            <a:avLst/>
            <a:gdLst/>
            <a:ahLst/>
            <a:cxnLst/>
            <a:rect l="l" t="t" r="r" b="b"/>
            <a:pathLst>
              <a:path w="548639" h="678814">
                <a:moveTo>
                  <a:pt x="548259" y="678688"/>
                </a:moveTo>
                <a:lnTo>
                  <a:pt x="534847" y="616204"/>
                </a:lnTo>
                <a:lnTo>
                  <a:pt x="521462" y="553732"/>
                </a:lnTo>
                <a:lnTo>
                  <a:pt x="491744" y="577494"/>
                </a:lnTo>
                <a:lnTo>
                  <a:pt x="29718" y="0"/>
                </a:lnTo>
                <a:lnTo>
                  <a:pt x="0" y="23876"/>
                </a:lnTo>
                <a:lnTo>
                  <a:pt x="461937" y="601345"/>
                </a:lnTo>
                <a:lnTo>
                  <a:pt x="432181" y="625132"/>
                </a:lnTo>
                <a:lnTo>
                  <a:pt x="548259" y="6786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889753" y="6666070"/>
            <a:ext cx="13271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1300" y="1177925"/>
          <a:ext cx="5323840" cy="4800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705"/>
                <a:gridCol w="340995"/>
                <a:gridCol w="409575"/>
                <a:gridCol w="408305"/>
                <a:gridCol w="476250"/>
                <a:gridCol w="3255010"/>
              </a:tblGrid>
              <a:tr h="2244661">
                <a:tc gridSpan="6">
                  <a:txBody>
                    <a:bodyPr/>
                    <a:lstStyle/>
                    <a:p>
                      <a:pPr marL="91440" marR="14052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ordena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1800" spc="-7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i,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b="1" spc="-1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aux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vet.Length;</a:t>
                      </a:r>
                      <a:r>
                        <a:rPr sz="1800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77406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 marR="176530">
                        <a:lnSpc>
                          <a:spcPct val="100000"/>
                        </a:lnSpc>
                        <a:tabLst>
                          <a:tab pos="118427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7	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--)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337">
                <a:tc>
                  <a:txBody>
                    <a:bodyPr/>
                    <a:lstStyle/>
                    <a:p>
                      <a:pPr marL="91440">
                        <a:lnSpc>
                          <a:spcPts val="1914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914"/>
                        </a:lnSpc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14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 spc="-6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60921">
                <a:tc>
                  <a:txBody>
                    <a:bodyPr/>
                    <a:lstStyle/>
                    <a:p>
                      <a:pPr marL="91440">
                        <a:lnSpc>
                          <a:spcPts val="1814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814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274683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aux=vet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274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=aux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619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61142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2: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83250" y="4152900"/>
          <a:ext cx="3300095" cy="682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520700"/>
                <a:gridCol w="520700"/>
                <a:gridCol w="609600"/>
                <a:gridCol w="596900"/>
                <a:gridCol w="594995"/>
              </a:tblGrid>
              <a:tr h="3225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vet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11.0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22.0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44.0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64200" y="1176337"/>
            <a:ext cx="3300729" cy="10147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spc="-5" dirty="0">
                <a:latin typeface="Tahoma"/>
                <a:cs typeface="Tahoma"/>
              </a:rPr>
              <a:t>Entrada:</a:t>
            </a:r>
            <a:endParaRPr sz="2000">
              <a:latin typeface="Tahoma"/>
              <a:cs typeface="Tahoma"/>
            </a:endParaRPr>
          </a:p>
          <a:p>
            <a:pPr marL="315595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vetor de </a:t>
            </a:r>
            <a:r>
              <a:rPr sz="2000" dirty="0">
                <a:latin typeface="Tahoma"/>
                <a:cs typeface="Tahoma"/>
              </a:rPr>
              <a:t>tamanho =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1500" y="2333625"/>
            <a:ext cx="3313429" cy="16319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dirty="0">
                <a:latin typeface="Tahoma"/>
                <a:cs typeface="Tahoma"/>
              </a:rPr>
              <a:t>Variáveis:</a:t>
            </a:r>
            <a:endParaRPr sz="2000">
              <a:latin typeface="Tahoma"/>
              <a:cs typeface="Tahoma"/>
            </a:endParaRPr>
          </a:p>
          <a:p>
            <a:pPr marR="2059939" algn="r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tam 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  <a:p>
            <a:pPr marR="2037080" algn="r">
              <a:lnSpc>
                <a:spcPct val="100000"/>
              </a:lnSpc>
              <a:tabLst>
                <a:tab pos="216535" algn="l"/>
              </a:tabLst>
            </a:pPr>
            <a:r>
              <a:rPr sz="2000" dirty="0">
                <a:latin typeface="Tahoma"/>
                <a:cs typeface="Tahoma"/>
              </a:rPr>
              <a:t>i	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  <a:p>
            <a:pPr marR="2023110" algn="r">
              <a:lnSpc>
                <a:spcPct val="100000"/>
              </a:lnSpc>
              <a:tabLst>
                <a:tab pos="229870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j	=</a:t>
            </a:r>
            <a:r>
              <a:rPr sz="2000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  <a:p>
            <a:pPr marL="330200">
              <a:lnSpc>
                <a:spcPct val="100000"/>
              </a:lnSpc>
              <a:tabLst>
                <a:tab pos="889635" algn="l"/>
              </a:tabLst>
            </a:pPr>
            <a:r>
              <a:rPr sz="2000" dirty="0">
                <a:latin typeface="Tahoma"/>
                <a:cs typeface="Tahoma"/>
              </a:rPr>
              <a:t>aux	=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5.0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23404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617" y="94869"/>
                </a:moveTo>
                <a:lnTo>
                  <a:pt x="66382" y="18923"/>
                </a:lnTo>
                <a:lnTo>
                  <a:pt x="55372" y="0"/>
                </a:lnTo>
                <a:lnTo>
                  <a:pt x="0" y="94869"/>
                </a:lnTo>
                <a:lnTo>
                  <a:pt x="1524" y="100711"/>
                </a:lnTo>
                <a:lnTo>
                  <a:pt x="6096" y="103378"/>
                </a:lnTo>
                <a:lnTo>
                  <a:pt x="10541" y="106045"/>
                </a:lnTo>
                <a:lnTo>
                  <a:pt x="16383" y="104521"/>
                </a:lnTo>
                <a:lnTo>
                  <a:pt x="45720" y="54216"/>
                </a:lnTo>
                <a:lnTo>
                  <a:pt x="45847" y="18923"/>
                </a:lnTo>
                <a:lnTo>
                  <a:pt x="45834" y="54038"/>
                </a:lnTo>
                <a:lnTo>
                  <a:pt x="45720" y="503301"/>
                </a:lnTo>
                <a:lnTo>
                  <a:pt x="64770" y="503301"/>
                </a:lnTo>
                <a:lnTo>
                  <a:pt x="64770" y="54038"/>
                </a:lnTo>
                <a:lnTo>
                  <a:pt x="64884" y="54216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4521" y="103378"/>
                </a:lnTo>
                <a:lnTo>
                  <a:pt x="109093" y="100711"/>
                </a:lnTo>
                <a:lnTo>
                  <a:pt x="110617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42707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647303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744" y="94869"/>
                </a:moveTo>
                <a:lnTo>
                  <a:pt x="66408" y="18923"/>
                </a:lnTo>
                <a:lnTo>
                  <a:pt x="55372" y="0"/>
                </a:lnTo>
                <a:lnTo>
                  <a:pt x="0" y="94869"/>
                </a:lnTo>
                <a:lnTo>
                  <a:pt x="1524" y="100711"/>
                </a:lnTo>
                <a:lnTo>
                  <a:pt x="10668" y="106045"/>
                </a:lnTo>
                <a:lnTo>
                  <a:pt x="16510" y="104521"/>
                </a:lnTo>
                <a:lnTo>
                  <a:pt x="45847" y="54241"/>
                </a:lnTo>
                <a:lnTo>
                  <a:pt x="45847" y="503301"/>
                </a:lnTo>
                <a:lnTo>
                  <a:pt x="64897" y="503301"/>
                </a:lnTo>
                <a:lnTo>
                  <a:pt x="64897" y="54241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9220" y="100711"/>
                </a:lnTo>
                <a:lnTo>
                  <a:pt x="110744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65209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90</a:t>
            </a:fld>
            <a:endParaRPr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1300" y="1177925"/>
          <a:ext cx="5325744" cy="4800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705"/>
                <a:gridCol w="340995"/>
                <a:gridCol w="340994"/>
                <a:gridCol w="4210050"/>
              </a:tblGrid>
              <a:tr h="1681162">
                <a:tc gridSpan="4">
                  <a:txBody>
                    <a:bodyPr/>
                    <a:lstStyle/>
                    <a:p>
                      <a:pPr marL="91440" marR="14052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ordena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i,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b="1" spc="-1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aux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vet.Length;</a:t>
                      </a:r>
                      <a:r>
                        <a:rPr sz="1800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77406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337">
                <a:tc>
                  <a:txBody>
                    <a:bodyPr/>
                    <a:lstStyle/>
                    <a:p>
                      <a:pPr marL="91440">
                        <a:lnSpc>
                          <a:spcPts val="203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035"/>
                        </a:lnSpc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800" spc="-6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--)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832100">
                <a:tc>
                  <a:txBody>
                    <a:bodyPr/>
                    <a:lstStyle/>
                    <a:p>
                      <a:pPr marL="91440">
                        <a:lnSpc>
                          <a:spcPts val="193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3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1277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 spc="-8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127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022350" marR="725170" indent="63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aux=vet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 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 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=aux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127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20447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2: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83250" y="4152900"/>
          <a:ext cx="3300095" cy="682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520700"/>
                <a:gridCol w="520700"/>
                <a:gridCol w="609600"/>
                <a:gridCol w="596900"/>
                <a:gridCol w="594995"/>
              </a:tblGrid>
              <a:tr h="3225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vet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11.0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22.0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44.0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64200" y="1176337"/>
            <a:ext cx="3300729" cy="10147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spc="-5" dirty="0">
                <a:latin typeface="Tahoma"/>
                <a:cs typeface="Tahoma"/>
              </a:rPr>
              <a:t>Entrada:</a:t>
            </a:r>
            <a:endParaRPr sz="2000">
              <a:latin typeface="Tahoma"/>
              <a:cs typeface="Tahoma"/>
            </a:endParaRPr>
          </a:p>
          <a:p>
            <a:pPr marL="315595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vetor de </a:t>
            </a:r>
            <a:r>
              <a:rPr sz="2000" dirty="0">
                <a:latin typeface="Tahoma"/>
                <a:cs typeface="Tahoma"/>
              </a:rPr>
              <a:t>tamanho =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1500" y="2333625"/>
            <a:ext cx="3313429" cy="16319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dirty="0">
                <a:latin typeface="Tahoma"/>
                <a:cs typeface="Tahoma"/>
              </a:rPr>
              <a:t>Variáveis:</a:t>
            </a:r>
            <a:endParaRPr sz="2000">
              <a:latin typeface="Tahoma"/>
              <a:cs typeface="Tahoma"/>
            </a:endParaRPr>
          </a:p>
          <a:p>
            <a:pPr marR="2059939" algn="r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tam 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  <a:p>
            <a:pPr marR="2037080" algn="r">
              <a:lnSpc>
                <a:spcPct val="100000"/>
              </a:lnSpc>
              <a:tabLst>
                <a:tab pos="216535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i	=</a:t>
            </a:r>
            <a:r>
              <a:rPr sz="20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  <a:p>
            <a:pPr marR="2023110" algn="r">
              <a:lnSpc>
                <a:spcPct val="100000"/>
              </a:lnSpc>
              <a:tabLst>
                <a:tab pos="229870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j	=</a:t>
            </a:r>
            <a:r>
              <a:rPr sz="2000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  <a:p>
            <a:pPr marL="330200">
              <a:lnSpc>
                <a:spcPct val="100000"/>
              </a:lnSpc>
              <a:tabLst>
                <a:tab pos="889635" algn="l"/>
              </a:tabLst>
            </a:pPr>
            <a:r>
              <a:rPr sz="2000" dirty="0">
                <a:latin typeface="Tahoma"/>
                <a:cs typeface="Tahoma"/>
              </a:rPr>
              <a:t>aux	=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5.0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23404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617" y="94869"/>
                </a:moveTo>
                <a:lnTo>
                  <a:pt x="66382" y="18923"/>
                </a:lnTo>
                <a:lnTo>
                  <a:pt x="55372" y="0"/>
                </a:lnTo>
                <a:lnTo>
                  <a:pt x="0" y="94869"/>
                </a:lnTo>
                <a:lnTo>
                  <a:pt x="1524" y="100711"/>
                </a:lnTo>
                <a:lnTo>
                  <a:pt x="6096" y="103378"/>
                </a:lnTo>
                <a:lnTo>
                  <a:pt x="10541" y="106045"/>
                </a:lnTo>
                <a:lnTo>
                  <a:pt x="16383" y="104521"/>
                </a:lnTo>
                <a:lnTo>
                  <a:pt x="45720" y="54216"/>
                </a:lnTo>
                <a:lnTo>
                  <a:pt x="45847" y="18923"/>
                </a:lnTo>
                <a:lnTo>
                  <a:pt x="45834" y="54038"/>
                </a:lnTo>
                <a:lnTo>
                  <a:pt x="45720" y="503301"/>
                </a:lnTo>
                <a:lnTo>
                  <a:pt x="64770" y="503301"/>
                </a:lnTo>
                <a:lnTo>
                  <a:pt x="64770" y="54038"/>
                </a:lnTo>
                <a:lnTo>
                  <a:pt x="64884" y="54216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4521" y="103378"/>
                </a:lnTo>
                <a:lnTo>
                  <a:pt x="109093" y="100711"/>
                </a:lnTo>
                <a:lnTo>
                  <a:pt x="110617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42707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20304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617" y="94869"/>
                </a:moveTo>
                <a:lnTo>
                  <a:pt x="66281" y="18923"/>
                </a:lnTo>
                <a:lnTo>
                  <a:pt x="55245" y="0"/>
                </a:lnTo>
                <a:lnTo>
                  <a:pt x="0" y="94869"/>
                </a:lnTo>
                <a:lnTo>
                  <a:pt x="1524" y="100711"/>
                </a:lnTo>
                <a:lnTo>
                  <a:pt x="6096" y="103378"/>
                </a:lnTo>
                <a:lnTo>
                  <a:pt x="10541" y="106045"/>
                </a:lnTo>
                <a:lnTo>
                  <a:pt x="16383" y="104521"/>
                </a:lnTo>
                <a:lnTo>
                  <a:pt x="45720" y="54229"/>
                </a:lnTo>
                <a:lnTo>
                  <a:pt x="45847" y="54013"/>
                </a:lnTo>
                <a:lnTo>
                  <a:pt x="45720" y="503301"/>
                </a:lnTo>
                <a:lnTo>
                  <a:pt x="64770" y="503301"/>
                </a:lnTo>
                <a:lnTo>
                  <a:pt x="64770" y="54013"/>
                </a:lnTo>
                <a:lnTo>
                  <a:pt x="64770" y="23749"/>
                </a:lnTo>
                <a:lnTo>
                  <a:pt x="64770" y="18923"/>
                </a:lnTo>
                <a:lnTo>
                  <a:pt x="64897" y="54229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4521" y="103378"/>
                </a:lnTo>
                <a:lnTo>
                  <a:pt x="109093" y="100711"/>
                </a:lnTo>
                <a:lnTo>
                  <a:pt x="110617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39481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91</a:t>
            </a:fld>
            <a:endParaRPr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1300" y="1177925"/>
          <a:ext cx="5323840" cy="4800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705"/>
                <a:gridCol w="340995"/>
                <a:gridCol w="409575"/>
                <a:gridCol w="408305"/>
                <a:gridCol w="476250"/>
                <a:gridCol w="3255010"/>
              </a:tblGrid>
              <a:tr h="2232088">
                <a:tc gridSpan="6">
                  <a:txBody>
                    <a:bodyPr/>
                    <a:lstStyle/>
                    <a:p>
                      <a:pPr marL="91440" marR="14052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ordena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1800" spc="-7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i,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b="1" spc="-1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aux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vet.Length;</a:t>
                      </a:r>
                      <a:r>
                        <a:rPr sz="1800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77406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 marR="176530">
                        <a:lnSpc>
                          <a:spcPct val="100000"/>
                        </a:lnSpc>
                        <a:tabLst>
                          <a:tab pos="118427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7	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--)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337">
                <a:tc>
                  <a:txBody>
                    <a:bodyPr/>
                    <a:lstStyle/>
                    <a:p>
                      <a:pPr marL="91440">
                        <a:lnSpc>
                          <a:spcPts val="2014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2014"/>
                        </a:lnSpc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14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 spc="-6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73494">
                <a:tc>
                  <a:txBody>
                    <a:bodyPr/>
                    <a:lstStyle/>
                    <a:p>
                      <a:pPr marL="91440">
                        <a:lnSpc>
                          <a:spcPts val="191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91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274683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aux=vet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274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=aux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619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61142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2: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83250" y="4152900"/>
          <a:ext cx="3300095" cy="682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520700"/>
                <a:gridCol w="520700"/>
                <a:gridCol w="609600"/>
                <a:gridCol w="596900"/>
                <a:gridCol w="594995"/>
              </a:tblGrid>
              <a:tr h="3225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vet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11.0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22.0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44.0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64200" y="1176337"/>
            <a:ext cx="3300729" cy="10147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spc="-5" dirty="0">
                <a:latin typeface="Tahoma"/>
                <a:cs typeface="Tahoma"/>
              </a:rPr>
              <a:t>Entrada:</a:t>
            </a:r>
            <a:endParaRPr sz="2000">
              <a:latin typeface="Tahoma"/>
              <a:cs typeface="Tahoma"/>
            </a:endParaRPr>
          </a:p>
          <a:p>
            <a:pPr marL="315595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vetor de </a:t>
            </a:r>
            <a:r>
              <a:rPr sz="2000" dirty="0">
                <a:latin typeface="Tahoma"/>
                <a:cs typeface="Tahoma"/>
              </a:rPr>
              <a:t>tamanho =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1500" y="2333625"/>
            <a:ext cx="3313429" cy="16319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dirty="0">
                <a:latin typeface="Tahoma"/>
                <a:cs typeface="Tahoma"/>
              </a:rPr>
              <a:t>Variáveis:</a:t>
            </a:r>
            <a:endParaRPr sz="2000">
              <a:latin typeface="Tahoma"/>
              <a:cs typeface="Tahoma"/>
            </a:endParaRPr>
          </a:p>
          <a:p>
            <a:pPr marR="2059939" algn="r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tam 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  <a:p>
            <a:pPr marR="2037080" algn="r">
              <a:lnSpc>
                <a:spcPct val="100000"/>
              </a:lnSpc>
              <a:tabLst>
                <a:tab pos="216535" algn="l"/>
              </a:tabLst>
            </a:pPr>
            <a:r>
              <a:rPr sz="2000" dirty="0">
                <a:latin typeface="Tahoma"/>
                <a:cs typeface="Tahoma"/>
              </a:rPr>
              <a:t>i	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  <a:p>
            <a:pPr marR="2023110" algn="r">
              <a:lnSpc>
                <a:spcPct val="100000"/>
              </a:lnSpc>
              <a:tabLst>
                <a:tab pos="229870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j	=</a:t>
            </a:r>
            <a:r>
              <a:rPr sz="2000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  <a:p>
            <a:pPr marL="330200">
              <a:lnSpc>
                <a:spcPct val="100000"/>
              </a:lnSpc>
              <a:tabLst>
                <a:tab pos="889635" algn="l"/>
              </a:tabLst>
            </a:pPr>
            <a:r>
              <a:rPr sz="2000" dirty="0">
                <a:latin typeface="Tahoma"/>
                <a:cs typeface="Tahoma"/>
              </a:rPr>
              <a:t>aux	=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5.0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23404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617" y="94869"/>
                </a:moveTo>
                <a:lnTo>
                  <a:pt x="66382" y="18923"/>
                </a:lnTo>
                <a:lnTo>
                  <a:pt x="55372" y="0"/>
                </a:lnTo>
                <a:lnTo>
                  <a:pt x="0" y="94869"/>
                </a:lnTo>
                <a:lnTo>
                  <a:pt x="1524" y="100711"/>
                </a:lnTo>
                <a:lnTo>
                  <a:pt x="6096" y="103378"/>
                </a:lnTo>
                <a:lnTo>
                  <a:pt x="10541" y="106045"/>
                </a:lnTo>
                <a:lnTo>
                  <a:pt x="16383" y="104521"/>
                </a:lnTo>
                <a:lnTo>
                  <a:pt x="45720" y="54216"/>
                </a:lnTo>
                <a:lnTo>
                  <a:pt x="45847" y="18923"/>
                </a:lnTo>
                <a:lnTo>
                  <a:pt x="45834" y="54038"/>
                </a:lnTo>
                <a:lnTo>
                  <a:pt x="45720" y="503301"/>
                </a:lnTo>
                <a:lnTo>
                  <a:pt x="64770" y="503301"/>
                </a:lnTo>
                <a:lnTo>
                  <a:pt x="64770" y="54038"/>
                </a:lnTo>
                <a:lnTo>
                  <a:pt x="64884" y="54216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4521" y="103378"/>
                </a:lnTo>
                <a:lnTo>
                  <a:pt x="109093" y="100711"/>
                </a:lnTo>
                <a:lnTo>
                  <a:pt x="110617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42707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20304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617" y="94869"/>
                </a:moveTo>
                <a:lnTo>
                  <a:pt x="66281" y="18923"/>
                </a:lnTo>
                <a:lnTo>
                  <a:pt x="55245" y="0"/>
                </a:lnTo>
                <a:lnTo>
                  <a:pt x="0" y="94869"/>
                </a:lnTo>
                <a:lnTo>
                  <a:pt x="1524" y="100711"/>
                </a:lnTo>
                <a:lnTo>
                  <a:pt x="6096" y="103378"/>
                </a:lnTo>
                <a:lnTo>
                  <a:pt x="10541" y="106045"/>
                </a:lnTo>
                <a:lnTo>
                  <a:pt x="16383" y="104521"/>
                </a:lnTo>
                <a:lnTo>
                  <a:pt x="45720" y="54229"/>
                </a:lnTo>
                <a:lnTo>
                  <a:pt x="45847" y="54013"/>
                </a:lnTo>
                <a:lnTo>
                  <a:pt x="45720" y="503301"/>
                </a:lnTo>
                <a:lnTo>
                  <a:pt x="64770" y="503301"/>
                </a:lnTo>
                <a:lnTo>
                  <a:pt x="64770" y="54013"/>
                </a:lnTo>
                <a:lnTo>
                  <a:pt x="64770" y="23749"/>
                </a:lnTo>
                <a:lnTo>
                  <a:pt x="64770" y="18923"/>
                </a:lnTo>
                <a:lnTo>
                  <a:pt x="64897" y="54229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4521" y="103378"/>
                </a:lnTo>
                <a:lnTo>
                  <a:pt x="109093" y="100711"/>
                </a:lnTo>
                <a:lnTo>
                  <a:pt x="110617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39481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92</a:t>
            </a:fld>
            <a:endParaRPr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1300" y="1177925"/>
          <a:ext cx="5325744" cy="4800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705"/>
                <a:gridCol w="340995"/>
                <a:gridCol w="340994"/>
                <a:gridCol w="4210050"/>
              </a:tblGrid>
              <a:tr h="1681162">
                <a:tc gridSpan="4">
                  <a:txBody>
                    <a:bodyPr/>
                    <a:lstStyle/>
                    <a:p>
                      <a:pPr marL="91440" marR="14052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ordena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i,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b="1" spc="-1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aux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vet.Length;</a:t>
                      </a:r>
                      <a:r>
                        <a:rPr sz="1800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77406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337">
                <a:tc>
                  <a:txBody>
                    <a:bodyPr/>
                    <a:lstStyle/>
                    <a:p>
                      <a:pPr marL="91440">
                        <a:lnSpc>
                          <a:spcPts val="203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035"/>
                        </a:lnSpc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800" spc="-6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--)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832100">
                <a:tc>
                  <a:txBody>
                    <a:bodyPr/>
                    <a:lstStyle/>
                    <a:p>
                      <a:pPr marL="91440">
                        <a:lnSpc>
                          <a:spcPts val="193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3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1277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 spc="-8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127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022350" marR="725170" indent="63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aux=vet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 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 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=aux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127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20447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2: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83250" y="4152900"/>
          <a:ext cx="3300095" cy="682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520700"/>
                <a:gridCol w="520700"/>
                <a:gridCol w="609600"/>
                <a:gridCol w="596900"/>
                <a:gridCol w="594995"/>
              </a:tblGrid>
              <a:tr h="3225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vet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11.0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22.0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44.0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64200" y="1176337"/>
            <a:ext cx="3300729" cy="10147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spc="-5" dirty="0">
                <a:latin typeface="Tahoma"/>
                <a:cs typeface="Tahoma"/>
              </a:rPr>
              <a:t>Entrada:</a:t>
            </a:r>
            <a:endParaRPr sz="2000">
              <a:latin typeface="Tahoma"/>
              <a:cs typeface="Tahoma"/>
            </a:endParaRPr>
          </a:p>
          <a:p>
            <a:pPr marL="315595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vetor de </a:t>
            </a:r>
            <a:r>
              <a:rPr sz="2000" dirty="0">
                <a:latin typeface="Tahoma"/>
                <a:cs typeface="Tahoma"/>
              </a:rPr>
              <a:t>tamanho =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1500" y="2333625"/>
            <a:ext cx="3313429" cy="16319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dirty="0">
                <a:latin typeface="Tahoma"/>
                <a:cs typeface="Tahoma"/>
              </a:rPr>
              <a:t>Variáveis:</a:t>
            </a:r>
            <a:endParaRPr sz="2000">
              <a:latin typeface="Tahoma"/>
              <a:cs typeface="Tahoma"/>
            </a:endParaRPr>
          </a:p>
          <a:p>
            <a:pPr marR="2059939" algn="r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tam 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  <a:p>
            <a:pPr marR="2037080" algn="r">
              <a:lnSpc>
                <a:spcPct val="100000"/>
              </a:lnSpc>
              <a:tabLst>
                <a:tab pos="216535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i	=</a:t>
            </a:r>
            <a:r>
              <a:rPr sz="20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  <a:p>
            <a:pPr marR="2023110" algn="r">
              <a:lnSpc>
                <a:spcPct val="100000"/>
              </a:lnSpc>
              <a:tabLst>
                <a:tab pos="229870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j	=</a:t>
            </a:r>
            <a:r>
              <a:rPr sz="2000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  <a:p>
            <a:pPr marL="330200">
              <a:lnSpc>
                <a:spcPct val="100000"/>
              </a:lnSpc>
              <a:tabLst>
                <a:tab pos="889635" algn="l"/>
              </a:tabLst>
            </a:pPr>
            <a:r>
              <a:rPr sz="2000" dirty="0">
                <a:latin typeface="Tahoma"/>
                <a:cs typeface="Tahoma"/>
              </a:rPr>
              <a:t>aux	=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5.0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51903" y="4941823"/>
            <a:ext cx="254000" cy="503555"/>
          </a:xfrm>
          <a:custGeom>
            <a:avLst/>
            <a:gdLst/>
            <a:ahLst/>
            <a:cxnLst/>
            <a:rect l="l" t="t" r="r" b="b"/>
            <a:pathLst>
              <a:path w="254000" h="503554">
                <a:moveTo>
                  <a:pt x="110744" y="94869"/>
                </a:moveTo>
                <a:lnTo>
                  <a:pt x="66408" y="18923"/>
                </a:lnTo>
                <a:lnTo>
                  <a:pt x="55372" y="0"/>
                </a:lnTo>
                <a:lnTo>
                  <a:pt x="0" y="94869"/>
                </a:lnTo>
                <a:lnTo>
                  <a:pt x="1524" y="100711"/>
                </a:lnTo>
                <a:lnTo>
                  <a:pt x="10668" y="106045"/>
                </a:lnTo>
                <a:lnTo>
                  <a:pt x="16510" y="104521"/>
                </a:lnTo>
                <a:lnTo>
                  <a:pt x="45847" y="54241"/>
                </a:lnTo>
                <a:lnTo>
                  <a:pt x="45847" y="503301"/>
                </a:lnTo>
                <a:lnTo>
                  <a:pt x="64897" y="503301"/>
                </a:lnTo>
                <a:lnTo>
                  <a:pt x="64897" y="54241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9220" y="100711"/>
                </a:lnTo>
                <a:lnTo>
                  <a:pt x="110744" y="94869"/>
                </a:lnTo>
                <a:close/>
              </a:path>
              <a:path w="254000" h="503554">
                <a:moveTo>
                  <a:pt x="253619" y="94869"/>
                </a:moveTo>
                <a:lnTo>
                  <a:pt x="209283" y="18923"/>
                </a:lnTo>
                <a:lnTo>
                  <a:pt x="198247" y="0"/>
                </a:lnTo>
                <a:lnTo>
                  <a:pt x="142875" y="94869"/>
                </a:lnTo>
                <a:lnTo>
                  <a:pt x="144399" y="100711"/>
                </a:lnTo>
                <a:lnTo>
                  <a:pt x="153543" y="106045"/>
                </a:lnTo>
                <a:lnTo>
                  <a:pt x="159385" y="104521"/>
                </a:lnTo>
                <a:lnTo>
                  <a:pt x="188722" y="54241"/>
                </a:lnTo>
                <a:lnTo>
                  <a:pt x="188722" y="503301"/>
                </a:lnTo>
                <a:lnTo>
                  <a:pt x="207772" y="503301"/>
                </a:lnTo>
                <a:lnTo>
                  <a:pt x="207772" y="54241"/>
                </a:lnTo>
                <a:lnTo>
                  <a:pt x="237109" y="104521"/>
                </a:lnTo>
                <a:lnTo>
                  <a:pt x="242951" y="106045"/>
                </a:lnTo>
                <a:lnTo>
                  <a:pt x="252095" y="100711"/>
                </a:lnTo>
                <a:lnTo>
                  <a:pt x="253619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71080" y="5507532"/>
            <a:ext cx="2178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93</a:t>
            </a:fld>
            <a:endParaRPr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1300" y="1177925"/>
          <a:ext cx="5327650" cy="4800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7650"/>
              </a:tblGrid>
              <a:tr h="1139888">
                <a:tc>
                  <a:txBody>
                    <a:bodyPr/>
                    <a:lstStyle/>
                    <a:p>
                      <a:pPr marL="91440" marR="14052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ordena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i,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b="1" spc="-1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aux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87337">
                <a:tc>
                  <a:txBody>
                    <a:bodyPr/>
                    <a:lstStyle/>
                    <a:p>
                      <a:pPr marL="91440">
                        <a:lnSpc>
                          <a:spcPts val="1975"/>
                        </a:lnSpc>
                        <a:tabLst>
                          <a:tab pos="77406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5	</a:t>
                      </a: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vet.Length;</a:t>
                      </a:r>
                      <a:r>
                        <a:rPr sz="1800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3373374">
                <a:tc>
                  <a:txBody>
                    <a:bodyPr/>
                    <a:lstStyle/>
                    <a:p>
                      <a:pPr marL="91440">
                        <a:lnSpc>
                          <a:spcPts val="1870"/>
                        </a:lnSpc>
                        <a:tabLst>
                          <a:tab pos="77406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 marR="176530">
                        <a:lnSpc>
                          <a:spcPct val="100000"/>
                        </a:lnSpc>
                        <a:tabLst>
                          <a:tab pos="118427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7	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--)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729739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 spc="-8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729739" algn="l"/>
                        </a:tabLst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10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2139950" indent="-2049145">
                        <a:lnSpc>
                          <a:spcPct val="100000"/>
                        </a:lnSpc>
                        <a:buAutoNum type="arabicPlain" startAt="11"/>
                        <a:tabLst>
                          <a:tab pos="2139950" algn="l"/>
                          <a:tab pos="2140585" algn="l"/>
                        </a:tabLst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aux=vet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2138680" indent="-2047875">
                        <a:lnSpc>
                          <a:spcPct val="100000"/>
                        </a:lnSpc>
                        <a:buAutoNum type="arabicPlain" startAt="11"/>
                        <a:tabLst>
                          <a:tab pos="2138680" algn="l"/>
                          <a:tab pos="2139315" algn="l"/>
                        </a:tabLst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 marR="1405255">
                        <a:lnSpc>
                          <a:spcPct val="100000"/>
                        </a:lnSpc>
                        <a:buAutoNum type="arabicPlain" startAt="11"/>
                        <a:tabLst>
                          <a:tab pos="1729739" algn="l"/>
                          <a:tab pos="2138680" algn="l"/>
                          <a:tab pos="2139315" algn="l"/>
                        </a:tabLst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v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spc="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14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321435" algn="l"/>
                        </a:tabLst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15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911225" algn="l"/>
                        </a:tabLst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16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17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2: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83250" y="4152900"/>
          <a:ext cx="3300095" cy="682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520700"/>
                <a:gridCol w="520700"/>
                <a:gridCol w="609600"/>
                <a:gridCol w="596900"/>
                <a:gridCol w="594995"/>
              </a:tblGrid>
              <a:tr h="3225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vet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11.0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22.0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44.0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64200" y="1176337"/>
            <a:ext cx="3300729" cy="10147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spc="-5" dirty="0">
                <a:latin typeface="Tahoma"/>
                <a:cs typeface="Tahoma"/>
              </a:rPr>
              <a:t>Entrada:</a:t>
            </a:r>
            <a:endParaRPr sz="2000">
              <a:latin typeface="Tahoma"/>
              <a:cs typeface="Tahoma"/>
            </a:endParaRPr>
          </a:p>
          <a:p>
            <a:pPr marL="315595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vetor de </a:t>
            </a:r>
            <a:r>
              <a:rPr sz="2000" dirty="0">
                <a:latin typeface="Tahoma"/>
                <a:cs typeface="Tahoma"/>
              </a:rPr>
              <a:t>tamanho =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1500" y="2333625"/>
            <a:ext cx="3313429" cy="16319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dirty="0">
                <a:latin typeface="Tahoma"/>
                <a:cs typeface="Tahoma"/>
              </a:rPr>
              <a:t>Variáveis:</a:t>
            </a:r>
            <a:endParaRPr sz="2000">
              <a:latin typeface="Tahoma"/>
              <a:cs typeface="Tahoma"/>
            </a:endParaRPr>
          </a:p>
          <a:p>
            <a:pPr marR="2059939" algn="r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tam =</a:t>
            </a:r>
            <a:r>
              <a:rPr sz="20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  <a:p>
            <a:pPr marR="2037080" algn="r">
              <a:lnSpc>
                <a:spcPct val="100000"/>
              </a:lnSpc>
              <a:tabLst>
                <a:tab pos="216535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i	=</a:t>
            </a:r>
            <a:r>
              <a:rPr sz="20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  <a:p>
            <a:pPr marR="2023110" algn="r">
              <a:lnSpc>
                <a:spcPct val="100000"/>
              </a:lnSpc>
              <a:tabLst>
                <a:tab pos="229870" algn="l"/>
              </a:tabLst>
            </a:pPr>
            <a:r>
              <a:rPr sz="2000" dirty="0">
                <a:latin typeface="Tahoma"/>
                <a:cs typeface="Tahoma"/>
              </a:rPr>
              <a:t>j	=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  <a:p>
            <a:pPr marL="330200">
              <a:lnSpc>
                <a:spcPct val="100000"/>
              </a:lnSpc>
              <a:tabLst>
                <a:tab pos="889635" algn="l"/>
              </a:tabLst>
            </a:pPr>
            <a:r>
              <a:rPr sz="2000" dirty="0">
                <a:latin typeface="Tahoma"/>
                <a:cs typeface="Tahoma"/>
              </a:rPr>
              <a:t>aux	=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5.0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20304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617" y="94869"/>
                </a:moveTo>
                <a:lnTo>
                  <a:pt x="66281" y="18923"/>
                </a:lnTo>
                <a:lnTo>
                  <a:pt x="55245" y="0"/>
                </a:lnTo>
                <a:lnTo>
                  <a:pt x="0" y="94869"/>
                </a:lnTo>
                <a:lnTo>
                  <a:pt x="1524" y="100711"/>
                </a:lnTo>
                <a:lnTo>
                  <a:pt x="6096" y="103378"/>
                </a:lnTo>
                <a:lnTo>
                  <a:pt x="10541" y="106045"/>
                </a:lnTo>
                <a:lnTo>
                  <a:pt x="16383" y="104521"/>
                </a:lnTo>
                <a:lnTo>
                  <a:pt x="45720" y="54229"/>
                </a:lnTo>
                <a:lnTo>
                  <a:pt x="45847" y="54013"/>
                </a:lnTo>
                <a:lnTo>
                  <a:pt x="45720" y="503301"/>
                </a:lnTo>
                <a:lnTo>
                  <a:pt x="64770" y="503301"/>
                </a:lnTo>
                <a:lnTo>
                  <a:pt x="64770" y="54013"/>
                </a:lnTo>
                <a:lnTo>
                  <a:pt x="64770" y="23749"/>
                </a:lnTo>
                <a:lnTo>
                  <a:pt x="64770" y="18923"/>
                </a:lnTo>
                <a:lnTo>
                  <a:pt x="64897" y="54229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4521" y="103378"/>
                </a:lnTo>
                <a:lnTo>
                  <a:pt x="109093" y="100711"/>
                </a:lnTo>
                <a:lnTo>
                  <a:pt x="110617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39481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43978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744" y="94869"/>
                </a:moveTo>
                <a:lnTo>
                  <a:pt x="66408" y="18923"/>
                </a:lnTo>
                <a:lnTo>
                  <a:pt x="55372" y="0"/>
                </a:lnTo>
                <a:lnTo>
                  <a:pt x="0" y="94869"/>
                </a:lnTo>
                <a:lnTo>
                  <a:pt x="1524" y="100711"/>
                </a:lnTo>
                <a:lnTo>
                  <a:pt x="10668" y="106045"/>
                </a:lnTo>
                <a:lnTo>
                  <a:pt x="16510" y="104521"/>
                </a:lnTo>
                <a:lnTo>
                  <a:pt x="45847" y="54241"/>
                </a:lnTo>
                <a:lnTo>
                  <a:pt x="45847" y="503301"/>
                </a:lnTo>
                <a:lnTo>
                  <a:pt x="64897" y="503301"/>
                </a:lnTo>
                <a:lnTo>
                  <a:pt x="64897" y="54241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9220" y="100711"/>
                </a:lnTo>
                <a:lnTo>
                  <a:pt x="110744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463408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94</a:t>
            </a:fld>
            <a:endParaRPr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1300" y="1177925"/>
          <a:ext cx="5325744" cy="4800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705"/>
                <a:gridCol w="340995"/>
                <a:gridCol w="340994"/>
                <a:gridCol w="4210050"/>
              </a:tblGrid>
              <a:tr h="1670113">
                <a:tc gridSpan="4">
                  <a:txBody>
                    <a:bodyPr/>
                    <a:lstStyle/>
                    <a:p>
                      <a:pPr marL="91440" marR="14052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ordena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i,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b="1" spc="-1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aux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vet.Length;</a:t>
                      </a:r>
                      <a:r>
                        <a:rPr sz="1800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ts val="2100"/>
                        </a:lnSpc>
                        <a:spcBef>
                          <a:spcPts val="5"/>
                        </a:spcBef>
                        <a:tabLst>
                          <a:tab pos="77406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337">
                <a:tc>
                  <a:txBody>
                    <a:bodyPr/>
                    <a:lstStyle/>
                    <a:p>
                      <a:pPr marL="91440">
                        <a:lnSpc>
                          <a:spcPts val="21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120"/>
                        </a:lnSpc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800" spc="-6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--)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843149">
                <a:tc>
                  <a:txBody>
                    <a:bodyPr/>
                    <a:lstStyle/>
                    <a:p>
                      <a:pPr marL="91440">
                        <a:lnSpc>
                          <a:spcPts val="2014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014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1277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 spc="-8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127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022350" marR="725170" indent="63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aux=vet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 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 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=aux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127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20447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2: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83250" y="4152900"/>
          <a:ext cx="3300095" cy="682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520700"/>
                <a:gridCol w="520700"/>
                <a:gridCol w="609600"/>
                <a:gridCol w="596900"/>
                <a:gridCol w="594995"/>
              </a:tblGrid>
              <a:tr h="3225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vet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11.0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22.0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44.0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64200" y="1176337"/>
            <a:ext cx="3300729" cy="10147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spc="-5" dirty="0">
                <a:latin typeface="Tahoma"/>
                <a:cs typeface="Tahoma"/>
              </a:rPr>
              <a:t>Entrada:</a:t>
            </a:r>
            <a:endParaRPr sz="2000">
              <a:latin typeface="Tahoma"/>
              <a:cs typeface="Tahoma"/>
            </a:endParaRPr>
          </a:p>
          <a:p>
            <a:pPr marL="315595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vetor de </a:t>
            </a:r>
            <a:r>
              <a:rPr sz="2000" dirty="0">
                <a:latin typeface="Tahoma"/>
                <a:cs typeface="Tahoma"/>
              </a:rPr>
              <a:t>tamanho =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1500" y="2333625"/>
            <a:ext cx="3313429" cy="16319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dirty="0">
                <a:latin typeface="Tahoma"/>
                <a:cs typeface="Tahoma"/>
              </a:rPr>
              <a:t>Variáveis:</a:t>
            </a:r>
            <a:endParaRPr sz="2000">
              <a:latin typeface="Tahoma"/>
              <a:cs typeface="Tahoma"/>
            </a:endParaRPr>
          </a:p>
          <a:p>
            <a:pPr marR="2059939" algn="r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tam 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  <a:p>
            <a:pPr marR="2037080" algn="r">
              <a:lnSpc>
                <a:spcPct val="100000"/>
              </a:lnSpc>
              <a:tabLst>
                <a:tab pos="216535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i	=</a:t>
            </a:r>
            <a:r>
              <a:rPr sz="20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  <a:p>
            <a:pPr marR="2023110" algn="r">
              <a:lnSpc>
                <a:spcPct val="100000"/>
              </a:lnSpc>
              <a:tabLst>
                <a:tab pos="229870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j	=</a:t>
            </a:r>
            <a:r>
              <a:rPr sz="2000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  <a:p>
            <a:pPr marL="330200">
              <a:lnSpc>
                <a:spcPct val="100000"/>
              </a:lnSpc>
              <a:tabLst>
                <a:tab pos="889635" algn="l"/>
              </a:tabLst>
            </a:pPr>
            <a:r>
              <a:rPr sz="2000" dirty="0">
                <a:latin typeface="Tahoma"/>
                <a:cs typeface="Tahoma"/>
              </a:rPr>
              <a:t>aux	=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5.0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20304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617" y="94869"/>
                </a:moveTo>
                <a:lnTo>
                  <a:pt x="66281" y="18923"/>
                </a:lnTo>
                <a:lnTo>
                  <a:pt x="55245" y="0"/>
                </a:lnTo>
                <a:lnTo>
                  <a:pt x="0" y="94869"/>
                </a:lnTo>
                <a:lnTo>
                  <a:pt x="1524" y="100711"/>
                </a:lnTo>
                <a:lnTo>
                  <a:pt x="6096" y="103378"/>
                </a:lnTo>
                <a:lnTo>
                  <a:pt x="10541" y="106045"/>
                </a:lnTo>
                <a:lnTo>
                  <a:pt x="16383" y="104521"/>
                </a:lnTo>
                <a:lnTo>
                  <a:pt x="45720" y="54229"/>
                </a:lnTo>
                <a:lnTo>
                  <a:pt x="45847" y="54013"/>
                </a:lnTo>
                <a:lnTo>
                  <a:pt x="45720" y="503301"/>
                </a:lnTo>
                <a:lnTo>
                  <a:pt x="64770" y="503301"/>
                </a:lnTo>
                <a:lnTo>
                  <a:pt x="64770" y="54013"/>
                </a:lnTo>
                <a:lnTo>
                  <a:pt x="64770" y="23749"/>
                </a:lnTo>
                <a:lnTo>
                  <a:pt x="64770" y="18923"/>
                </a:lnTo>
                <a:lnTo>
                  <a:pt x="64897" y="54229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4521" y="103378"/>
                </a:lnTo>
                <a:lnTo>
                  <a:pt x="109093" y="100711"/>
                </a:lnTo>
                <a:lnTo>
                  <a:pt x="110617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39481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647303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744" y="94869"/>
                </a:moveTo>
                <a:lnTo>
                  <a:pt x="66408" y="18923"/>
                </a:lnTo>
                <a:lnTo>
                  <a:pt x="55372" y="0"/>
                </a:lnTo>
                <a:lnTo>
                  <a:pt x="0" y="94869"/>
                </a:lnTo>
                <a:lnTo>
                  <a:pt x="1524" y="100711"/>
                </a:lnTo>
                <a:lnTo>
                  <a:pt x="10668" y="106045"/>
                </a:lnTo>
                <a:lnTo>
                  <a:pt x="16510" y="104521"/>
                </a:lnTo>
                <a:lnTo>
                  <a:pt x="45847" y="54241"/>
                </a:lnTo>
                <a:lnTo>
                  <a:pt x="45847" y="503301"/>
                </a:lnTo>
                <a:lnTo>
                  <a:pt x="64897" y="503301"/>
                </a:lnTo>
                <a:lnTo>
                  <a:pt x="64897" y="54241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9220" y="100711"/>
                </a:lnTo>
                <a:lnTo>
                  <a:pt x="110744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65209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95</a:t>
            </a:fld>
            <a:endParaRPr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1300" y="1177925"/>
          <a:ext cx="5323840" cy="4800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705"/>
                <a:gridCol w="340995"/>
                <a:gridCol w="409575"/>
                <a:gridCol w="408305"/>
                <a:gridCol w="476250"/>
                <a:gridCol w="3255010"/>
              </a:tblGrid>
              <a:tr h="2232088">
                <a:tc gridSpan="6">
                  <a:txBody>
                    <a:bodyPr/>
                    <a:lstStyle/>
                    <a:p>
                      <a:pPr marL="91440" marR="14052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ordena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r>
                        <a:rPr sz="1800" spc="-7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i,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b="1" spc="-1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aux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vet.Length;</a:t>
                      </a:r>
                      <a:r>
                        <a:rPr sz="1800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77406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 marR="176530">
                        <a:lnSpc>
                          <a:spcPct val="100000"/>
                        </a:lnSpc>
                        <a:tabLst>
                          <a:tab pos="118427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7	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--)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337">
                <a:tc>
                  <a:txBody>
                    <a:bodyPr/>
                    <a:lstStyle/>
                    <a:p>
                      <a:pPr marL="91440">
                        <a:lnSpc>
                          <a:spcPts val="2014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2014"/>
                        </a:lnSpc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14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 spc="-6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73494">
                <a:tc>
                  <a:txBody>
                    <a:bodyPr/>
                    <a:lstStyle/>
                    <a:p>
                      <a:pPr marL="91440">
                        <a:lnSpc>
                          <a:spcPts val="191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91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274683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aux=vet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274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=aux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619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61142">
                <a:tc>
                  <a:txBody>
                    <a:bodyPr/>
                    <a:lstStyle/>
                    <a:p>
                      <a:pPr marL="91440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2: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83250" y="4152900"/>
          <a:ext cx="3300095" cy="682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520700"/>
                <a:gridCol w="520700"/>
                <a:gridCol w="609600"/>
                <a:gridCol w="596900"/>
                <a:gridCol w="594995"/>
              </a:tblGrid>
              <a:tr h="3225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vet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11.0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22.0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44.0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64200" y="1176337"/>
            <a:ext cx="3300729" cy="10147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spc="-5" dirty="0">
                <a:latin typeface="Tahoma"/>
                <a:cs typeface="Tahoma"/>
              </a:rPr>
              <a:t>Entrada:</a:t>
            </a:r>
            <a:endParaRPr sz="2000">
              <a:latin typeface="Tahoma"/>
              <a:cs typeface="Tahoma"/>
            </a:endParaRPr>
          </a:p>
          <a:p>
            <a:pPr marL="315595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vetor de </a:t>
            </a:r>
            <a:r>
              <a:rPr sz="2000" dirty="0">
                <a:latin typeface="Tahoma"/>
                <a:cs typeface="Tahoma"/>
              </a:rPr>
              <a:t>tamanho =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1500" y="2333625"/>
            <a:ext cx="3313429" cy="16319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dirty="0">
                <a:latin typeface="Tahoma"/>
                <a:cs typeface="Tahoma"/>
              </a:rPr>
              <a:t>Variáveis:</a:t>
            </a:r>
            <a:endParaRPr sz="2000">
              <a:latin typeface="Tahoma"/>
              <a:cs typeface="Tahoma"/>
            </a:endParaRPr>
          </a:p>
          <a:p>
            <a:pPr marR="2059939" algn="r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tam 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  <a:p>
            <a:pPr marR="2037080" algn="r">
              <a:lnSpc>
                <a:spcPct val="100000"/>
              </a:lnSpc>
              <a:tabLst>
                <a:tab pos="216535" algn="l"/>
              </a:tabLst>
            </a:pPr>
            <a:r>
              <a:rPr sz="2000" dirty="0">
                <a:latin typeface="Tahoma"/>
                <a:cs typeface="Tahoma"/>
              </a:rPr>
              <a:t>i	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  <a:p>
            <a:pPr marR="2023110" algn="r">
              <a:lnSpc>
                <a:spcPct val="100000"/>
              </a:lnSpc>
              <a:tabLst>
                <a:tab pos="229870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j	=</a:t>
            </a:r>
            <a:r>
              <a:rPr sz="2000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  <a:p>
            <a:pPr marL="330200">
              <a:lnSpc>
                <a:spcPct val="100000"/>
              </a:lnSpc>
              <a:tabLst>
                <a:tab pos="889635" algn="l"/>
              </a:tabLst>
            </a:pPr>
            <a:r>
              <a:rPr sz="2000" dirty="0">
                <a:latin typeface="Tahoma"/>
                <a:cs typeface="Tahoma"/>
              </a:rPr>
              <a:t>aux	=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5.0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20304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617" y="94869"/>
                </a:moveTo>
                <a:lnTo>
                  <a:pt x="66281" y="18923"/>
                </a:lnTo>
                <a:lnTo>
                  <a:pt x="55245" y="0"/>
                </a:lnTo>
                <a:lnTo>
                  <a:pt x="0" y="94869"/>
                </a:lnTo>
                <a:lnTo>
                  <a:pt x="1524" y="100711"/>
                </a:lnTo>
                <a:lnTo>
                  <a:pt x="6096" y="103378"/>
                </a:lnTo>
                <a:lnTo>
                  <a:pt x="10541" y="106045"/>
                </a:lnTo>
                <a:lnTo>
                  <a:pt x="16383" y="104521"/>
                </a:lnTo>
                <a:lnTo>
                  <a:pt x="45720" y="54229"/>
                </a:lnTo>
                <a:lnTo>
                  <a:pt x="45847" y="54013"/>
                </a:lnTo>
                <a:lnTo>
                  <a:pt x="45720" y="503301"/>
                </a:lnTo>
                <a:lnTo>
                  <a:pt x="64770" y="503301"/>
                </a:lnTo>
                <a:lnTo>
                  <a:pt x="64770" y="54013"/>
                </a:lnTo>
                <a:lnTo>
                  <a:pt x="64770" y="23749"/>
                </a:lnTo>
                <a:lnTo>
                  <a:pt x="64770" y="18923"/>
                </a:lnTo>
                <a:lnTo>
                  <a:pt x="64897" y="54229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4521" y="103378"/>
                </a:lnTo>
                <a:lnTo>
                  <a:pt x="109093" y="100711"/>
                </a:lnTo>
                <a:lnTo>
                  <a:pt x="110617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39481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647303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744" y="94869"/>
                </a:moveTo>
                <a:lnTo>
                  <a:pt x="66408" y="18923"/>
                </a:lnTo>
                <a:lnTo>
                  <a:pt x="55372" y="0"/>
                </a:lnTo>
                <a:lnTo>
                  <a:pt x="0" y="94869"/>
                </a:lnTo>
                <a:lnTo>
                  <a:pt x="1524" y="100711"/>
                </a:lnTo>
                <a:lnTo>
                  <a:pt x="10668" y="106045"/>
                </a:lnTo>
                <a:lnTo>
                  <a:pt x="16510" y="104521"/>
                </a:lnTo>
                <a:lnTo>
                  <a:pt x="45847" y="54241"/>
                </a:lnTo>
                <a:lnTo>
                  <a:pt x="45847" y="503301"/>
                </a:lnTo>
                <a:lnTo>
                  <a:pt x="64897" y="503301"/>
                </a:lnTo>
                <a:lnTo>
                  <a:pt x="64897" y="54241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9220" y="100711"/>
                </a:lnTo>
                <a:lnTo>
                  <a:pt x="110744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65209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96</a:t>
            </a:fld>
            <a:endParaRPr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1300" y="1177925"/>
          <a:ext cx="5325744" cy="4800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705"/>
                <a:gridCol w="340995"/>
                <a:gridCol w="340994"/>
                <a:gridCol w="4210050"/>
              </a:tblGrid>
              <a:tr h="1681162">
                <a:tc gridSpan="4">
                  <a:txBody>
                    <a:bodyPr/>
                    <a:lstStyle/>
                    <a:p>
                      <a:pPr marL="91440" marR="14052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ordena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i,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b="1" spc="-1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aux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vet.Length;</a:t>
                      </a:r>
                      <a:r>
                        <a:rPr sz="1800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77406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337">
                <a:tc>
                  <a:txBody>
                    <a:bodyPr/>
                    <a:lstStyle/>
                    <a:p>
                      <a:pPr marL="91440">
                        <a:lnSpc>
                          <a:spcPts val="203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035"/>
                        </a:lnSpc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800" spc="-6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--)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832100">
                <a:tc>
                  <a:txBody>
                    <a:bodyPr/>
                    <a:lstStyle/>
                    <a:p>
                      <a:pPr marL="91440">
                        <a:lnSpc>
                          <a:spcPts val="193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3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1277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 spc="-8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127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022350" marR="725170" indent="63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aux=vet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 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 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=aux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127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20447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2: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83250" y="4152900"/>
          <a:ext cx="3300095" cy="682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520700"/>
                <a:gridCol w="520700"/>
                <a:gridCol w="609600"/>
                <a:gridCol w="596900"/>
                <a:gridCol w="594995"/>
              </a:tblGrid>
              <a:tr h="3225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vet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11.0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22.0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44.0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64200" y="1176337"/>
            <a:ext cx="3300729" cy="10147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spc="-5" dirty="0">
                <a:latin typeface="Tahoma"/>
                <a:cs typeface="Tahoma"/>
              </a:rPr>
              <a:t>Entrada:</a:t>
            </a:r>
            <a:endParaRPr sz="2000">
              <a:latin typeface="Tahoma"/>
              <a:cs typeface="Tahoma"/>
            </a:endParaRPr>
          </a:p>
          <a:p>
            <a:pPr marL="315595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vetor de </a:t>
            </a:r>
            <a:r>
              <a:rPr sz="2000" dirty="0">
                <a:latin typeface="Tahoma"/>
                <a:cs typeface="Tahoma"/>
              </a:rPr>
              <a:t>tamanho =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1500" y="2333625"/>
            <a:ext cx="3313429" cy="16319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dirty="0">
                <a:latin typeface="Tahoma"/>
                <a:cs typeface="Tahoma"/>
              </a:rPr>
              <a:t>Variáveis:</a:t>
            </a:r>
            <a:endParaRPr sz="2000">
              <a:latin typeface="Tahoma"/>
              <a:cs typeface="Tahoma"/>
            </a:endParaRPr>
          </a:p>
          <a:p>
            <a:pPr marR="2059939" algn="r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tam 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  <a:p>
            <a:pPr marR="2037080" algn="r">
              <a:lnSpc>
                <a:spcPct val="100000"/>
              </a:lnSpc>
              <a:tabLst>
                <a:tab pos="216535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i	=</a:t>
            </a:r>
            <a:r>
              <a:rPr sz="20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  <a:p>
            <a:pPr marR="2023110" algn="r">
              <a:lnSpc>
                <a:spcPct val="100000"/>
              </a:lnSpc>
              <a:tabLst>
                <a:tab pos="229870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j	=</a:t>
            </a:r>
            <a:r>
              <a:rPr sz="2000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  <a:p>
            <a:pPr marL="330200">
              <a:lnSpc>
                <a:spcPct val="100000"/>
              </a:lnSpc>
              <a:tabLst>
                <a:tab pos="889635" algn="l"/>
              </a:tabLst>
            </a:pPr>
            <a:r>
              <a:rPr sz="2000" dirty="0">
                <a:latin typeface="Tahoma"/>
                <a:cs typeface="Tahoma"/>
              </a:rPr>
              <a:t>aux	=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5.0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99603" y="4941823"/>
            <a:ext cx="255270" cy="503555"/>
          </a:xfrm>
          <a:custGeom>
            <a:avLst/>
            <a:gdLst/>
            <a:ahLst/>
            <a:cxnLst/>
            <a:rect l="l" t="t" r="r" b="b"/>
            <a:pathLst>
              <a:path w="255270" h="503554">
                <a:moveTo>
                  <a:pt x="110744" y="94869"/>
                </a:moveTo>
                <a:lnTo>
                  <a:pt x="66408" y="18923"/>
                </a:lnTo>
                <a:lnTo>
                  <a:pt x="55372" y="0"/>
                </a:lnTo>
                <a:lnTo>
                  <a:pt x="0" y="94869"/>
                </a:lnTo>
                <a:lnTo>
                  <a:pt x="1524" y="100711"/>
                </a:lnTo>
                <a:lnTo>
                  <a:pt x="10668" y="106045"/>
                </a:lnTo>
                <a:lnTo>
                  <a:pt x="16510" y="104521"/>
                </a:lnTo>
                <a:lnTo>
                  <a:pt x="45847" y="54241"/>
                </a:lnTo>
                <a:lnTo>
                  <a:pt x="45847" y="503301"/>
                </a:lnTo>
                <a:lnTo>
                  <a:pt x="64897" y="503301"/>
                </a:lnTo>
                <a:lnTo>
                  <a:pt x="64897" y="54241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9220" y="100711"/>
                </a:lnTo>
                <a:lnTo>
                  <a:pt x="110744" y="94869"/>
                </a:lnTo>
                <a:close/>
              </a:path>
              <a:path w="255270" h="503554">
                <a:moveTo>
                  <a:pt x="255143" y="94869"/>
                </a:moveTo>
                <a:lnTo>
                  <a:pt x="210807" y="18923"/>
                </a:lnTo>
                <a:lnTo>
                  <a:pt x="199771" y="0"/>
                </a:lnTo>
                <a:lnTo>
                  <a:pt x="144526" y="94869"/>
                </a:lnTo>
                <a:lnTo>
                  <a:pt x="146050" y="100711"/>
                </a:lnTo>
                <a:lnTo>
                  <a:pt x="150622" y="103378"/>
                </a:lnTo>
                <a:lnTo>
                  <a:pt x="155067" y="106045"/>
                </a:lnTo>
                <a:lnTo>
                  <a:pt x="160909" y="104521"/>
                </a:lnTo>
                <a:lnTo>
                  <a:pt x="190246" y="54229"/>
                </a:lnTo>
                <a:lnTo>
                  <a:pt x="190373" y="54013"/>
                </a:lnTo>
                <a:lnTo>
                  <a:pt x="190246" y="503301"/>
                </a:lnTo>
                <a:lnTo>
                  <a:pt x="209296" y="503301"/>
                </a:lnTo>
                <a:lnTo>
                  <a:pt x="209296" y="54013"/>
                </a:lnTo>
                <a:lnTo>
                  <a:pt x="209296" y="23749"/>
                </a:lnTo>
                <a:lnTo>
                  <a:pt x="209296" y="18923"/>
                </a:lnTo>
                <a:lnTo>
                  <a:pt x="209423" y="54229"/>
                </a:lnTo>
                <a:lnTo>
                  <a:pt x="238760" y="104521"/>
                </a:lnTo>
                <a:lnTo>
                  <a:pt x="244602" y="106045"/>
                </a:lnTo>
                <a:lnTo>
                  <a:pt x="249047" y="103378"/>
                </a:lnTo>
                <a:lnTo>
                  <a:pt x="253619" y="100711"/>
                </a:lnTo>
                <a:lnTo>
                  <a:pt x="255143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19033" y="5507532"/>
            <a:ext cx="220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97</a:t>
            </a:fld>
            <a:endParaRPr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1300" y="1177925"/>
          <a:ext cx="5327650" cy="4800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7650"/>
              </a:tblGrid>
              <a:tr h="1139888">
                <a:tc>
                  <a:txBody>
                    <a:bodyPr/>
                    <a:lstStyle/>
                    <a:p>
                      <a:pPr marL="91440" marR="14052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ordena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i,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b="1" spc="-1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aux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87337">
                <a:tc>
                  <a:txBody>
                    <a:bodyPr/>
                    <a:lstStyle/>
                    <a:p>
                      <a:pPr marL="91440">
                        <a:lnSpc>
                          <a:spcPts val="1975"/>
                        </a:lnSpc>
                        <a:tabLst>
                          <a:tab pos="77406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5	</a:t>
                      </a: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vet.Length;</a:t>
                      </a:r>
                      <a:r>
                        <a:rPr sz="1800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3373374">
                <a:tc>
                  <a:txBody>
                    <a:bodyPr/>
                    <a:lstStyle/>
                    <a:p>
                      <a:pPr marL="91440">
                        <a:lnSpc>
                          <a:spcPts val="1870"/>
                        </a:lnSpc>
                        <a:tabLst>
                          <a:tab pos="77406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 marR="176530">
                        <a:lnSpc>
                          <a:spcPct val="100000"/>
                        </a:lnSpc>
                        <a:tabLst>
                          <a:tab pos="118427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7	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--)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729739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 spc="-8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729739" algn="l"/>
                        </a:tabLst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10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2139950" indent="-2049145">
                        <a:lnSpc>
                          <a:spcPct val="100000"/>
                        </a:lnSpc>
                        <a:buAutoNum type="arabicPlain" startAt="11"/>
                        <a:tabLst>
                          <a:tab pos="2139950" algn="l"/>
                          <a:tab pos="2140585" algn="l"/>
                        </a:tabLst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aux=vet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2138680" indent="-2047875">
                        <a:lnSpc>
                          <a:spcPct val="100000"/>
                        </a:lnSpc>
                        <a:buAutoNum type="arabicPlain" startAt="11"/>
                        <a:tabLst>
                          <a:tab pos="2138680" algn="l"/>
                          <a:tab pos="2139315" algn="l"/>
                        </a:tabLst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 marR="1405255">
                        <a:lnSpc>
                          <a:spcPct val="100000"/>
                        </a:lnSpc>
                        <a:buAutoNum type="arabicPlain" startAt="11"/>
                        <a:tabLst>
                          <a:tab pos="1729739" algn="l"/>
                          <a:tab pos="2138680" algn="l"/>
                          <a:tab pos="2139315" algn="l"/>
                        </a:tabLst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v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spc="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14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321435" algn="l"/>
                        </a:tabLst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15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911225" algn="l"/>
                        </a:tabLst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16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17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2: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83250" y="4152900"/>
          <a:ext cx="3300095" cy="682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520700"/>
                <a:gridCol w="520700"/>
                <a:gridCol w="609600"/>
                <a:gridCol w="596900"/>
                <a:gridCol w="594995"/>
              </a:tblGrid>
              <a:tr h="3225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vet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11.0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22.0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44.0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64200" y="1176337"/>
            <a:ext cx="3300729" cy="10147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spc="-5" dirty="0">
                <a:latin typeface="Tahoma"/>
                <a:cs typeface="Tahoma"/>
              </a:rPr>
              <a:t>Entrada:</a:t>
            </a:r>
            <a:endParaRPr sz="2000">
              <a:latin typeface="Tahoma"/>
              <a:cs typeface="Tahoma"/>
            </a:endParaRPr>
          </a:p>
          <a:p>
            <a:pPr marL="315595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vetor de </a:t>
            </a:r>
            <a:r>
              <a:rPr sz="2000" dirty="0">
                <a:latin typeface="Tahoma"/>
                <a:cs typeface="Tahoma"/>
              </a:rPr>
              <a:t>tamanho =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1500" y="2333625"/>
            <a:ext cx="3313429" cy="16319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dirty="0">
                <a:latin typeface="Tahoma"/>
                <a:cs typeface="Tahoma"/>
              </a:rPr>
              <a:t>Variáveis:</a:t>
            </a:r>
            <a:endParaRPr sz="2000">
              <a:latin typeface="Tahoma"/>
              <a:cs typeface="Tahoma"/>
            </a:endParaRPr>
          </a:p>
          <a:p>
            <a:pPr marR="2059939" algn="r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tam =</a:t>
            </a:r>
            <a:r>
              <a:rPr sz="20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  <a:p>
            <a:pPr marR="2037080" algn="r">
              <a:lnSpc>
                <a:spcPct val="100000"/>
              </a:lnSpc>
              <a:tabLst>
                <a:tab pos="216535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i	=</a:t>
            </a:r>
            <a:r>
              <a:rPr sz="20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  <a:p>
            <a:pPr marR="2023110" algn="r">
              <a:lnSpc>
                <a:spcPct val="100000"/>
              </a:lnSpc>
              <a:tabLst>
                <a:tab pos="229870" algn="l"/>
              </a:tabLst>
            </a:pPr>
            <a:r>
              <a:rPr sz="2000" dirty="0">
                <a:latin typeface="Tahoma"/>
                <a:cs typeface="Tahoma"/>
              </a:rPr>
              <a:t>j	=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  <a:p>
            <a:pPr marL="330200">
              <a:lnSpc>
                <a:spcPct val="100000"/>
              </a:lnSpc>
              <a:tabLst>
                <a:tab pos="889635" algn="l"/>
              </a:tabLst>
            </a:pPr>
            <a:r>
              <a:rPr sz="2000" dirty="0">
                <a:latin typeface="Tahoma"/>
                <a:cs typeface="Tahoma"/>
              </a:rPr>
              <a:t>aux	=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5.0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647303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744" y="94869"/>
                </a:moveTo>
                <a:lnTo>
                  <a:pt x="66408" y="18923"/>
                </a:lnTo>
                <a:lnTo>
                  <a:pt x="55372" y="0"/>
                </a:lnTo>
                <a:lnTo>
                  <a:pt x="0" y="94869"/>
                </a:lnTo>
                <a:lnTo>
                  <a:pt x="1524" y="100711"/>
                </a:lnTo>
                <a:lnTo>
                  <a:pt x="10668" y="106045"/>
                </a:lnTo>
                <a:lnTo>
                  <a:pt x="16510" y="104521"/>
                </a:lnTo>
                <a:lnTo>
                  <a:pt x="45847" y="54241"/>
                </a:lnTo>
                <a:lnTo>
                  <a:pt x="45847" y="503301"/>
                </a:lnTo>
                <a:lnTo>
                  <a:pt x="64897" y="503301"/>
                </a:lnTo>
                <a:lnTo>
                  <a:pt x="64897" y="54241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9220" y="100711"/>
                </a:lnTo>
                <a:lnTo>
                  <a:pt x="110744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65209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20304" y="4941823"/>
            <a:ext cx="111125" cy="503555"/>
          </a:xfrm>
          <a:custGeom>
            <a:avLst/>
            <a:gdLst/>
            <a:ahLst/>
            <a:cxnLst/>
            <a:rect l="l" t="t" r="r" b="b"/>
            <a:pathLst>
              <a:path w="111125" h="503554">
                <a:moveTo>
                  <a:pt x="110617" y="94869"/>
                </a:moveTo>
                <a:lnTo>
                  <a:pt x="66281" y="18923"/>
                </a:lnTo>
                <a:lnTo>
                  <a:pt x="55245" y="0"/>
                </a:lnTo>
                <a:lnTo>
                  <a:pt x="0" y="94869"/>
                </a:lnTo>
                <a:lnTo>
                  <a:pt x="1524" y="100711"/>
                </a:lnTo>
                <a:lnTo>
                  <a:pt x="6096" y="103378"/>
                </a:lnTo>
                <a:lnTo>
                  <a:pt x="10541" y="106045"/>
                </a:lnTo>
                <a:lnTo>
                  <a:pt x="16383" y="104521"/>
                </a:lnTo>
                <a:lnTo>
                  <a:pt x="45720" y="54229"/>
                </a:lnTo>
                <a:lnTo>
                  <a:pt x="45847" y="54013"/>
                </a:lnTo>
                <a:lnTo>
                  <a:pt x="45720" y="503301"/>
                </a:lnTo>
                <a:lnTo>
                  <a:pt x="64770" y="503301"/>
                </a:lnTo>
                <a:lnTo>
                  <a:pt x="64770" y="54013"/>
                </a:lnTo>
                <a:lnTo>
                  <a:pt x="64770" y="23749"/>
                </a:lnTo>
                <a:lnTo>
                  <a:pt x="64770" y="18923"/>
                </a:lnTo>
                <a:lnTo>
                  <a:pt x="64897" y="54229"/>
                </a:lnTo>
                <a:lnTo>
                  <a:pt x="94234" y="104521"/>
                </a:lnTo>
                <a:lnTo>
                  <a:pt x="100076" y="106045"/>
                </a:lnTo>
                <a:lnTo>
                  <a:pt x="104521" y="103378"/>
                </a:lnTo>
                <a:lnTo>
                  <a:pt x="109093" y="100711"/>
                </a:lnTo>
                <a:lnTo>
                  <a:pt x="110617" y="94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39481" y="55075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98</a:t>
            </a:fld>
            <a:endParaRPr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99</a:t>
            </a:fld>
            <a:endParaRPr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1300" y="1177925"/>
          <a:ext cx="5327650" cy="4800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7650"/>
              </a:tblGrid>
              <a:tr h="4430712">
                <a:tc>
                  <a:txBody>
                    <a:bodyPr/>
                    <a:lstStyle/>
                    <a:p>
                      <a:pPr marL="91440" marR="14052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ordena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[]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i,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00" b="1" spc="-1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aux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774065" indent="-6832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ourier New"/>
                        <a:buAutoNum type="arabicPlain" startAt="3"/>
                        <a:tabLst>
                          <a:tab pos="774065" algn="l"/>
                          <a:tab pos="774700" algn="l"/>
                        </a:tabLst>
                      </a:pP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vet.Length;</a:t>
                      </a:r>
                      <a:r>
                        <a:rPr sz="1800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77406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6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 marR="176530">
                        <a:lnSpc>
                          <a:spcPct val="100000"/>
                        </a:lnSpc>
                        <a:tabLst>
                          <a:tab pos="118427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7	</a:t>
                      </a:r>
                      <a:r>
                        <a:rPr sz="1800" b="1" spc="-10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vet.Length-1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--)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8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729739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9	</a:t>
                      </a:r>
                      <a:r>
                        <a:rPr sz="1800" b="1" spc="-5" dirty="0">
                          <a:solidFill>
                            <a:srgbClr val="00009F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 spc="-8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729739" algn="l"/>
                        </a:tabLst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10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2139950" indent="-2049145">
                        <a:lnSpc>
                          <a:spcPct val="100000"/>
                        </a:lnSpc>
                        <a:buAutoNum type="arabicPlain" startAt="11"/>
                        <a:tabLst>
                          <a:tab pos="2139950" algn="l"/>
                          <a:tab pos="2140585" algn="l"/>
                        </a:tabLst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aux=vet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2138680" indent="-2047875">
                        <a:lnSpc>
                          <a:spcPct val="100000"/>
                        </a:lnSpc>
                        <a:buAutoNum type="arabicPlain" startAt="11"/>
                        <a:tabLst>
                          <a:tab pos="2138680" algn="l"/>
                          <a:tab pos="2139315" algn="l"/>
                        </a:tabLst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vet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 marR="1405255">
                        <a:lnSpc>
                          <a:spcPct val="100000"/>
                        </a:lnSpc>
                        <a:buAutoNum type="arabicPlain" startAt="11"/>
                        <a:tabLst>
                          <a:tab pos="1729739" algn="l"/>
                          <a:tab pos="2138680" algn="l"/>
                          <a:tab pos="2139315" algn="l"/>
                        </a:tabLst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v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spc="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800" spc="-15" dirty="0">
                          <a:solidFill>
                            <a:srgbClr val="EF00E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; 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14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321435" algn="l"/>
                        </a:tabLst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15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911225" algn="l"/>
                        </a:tabLst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16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87337">
                <a:tc>
                  <a:txBody>
                    <a:bodyPr/>
                    <a:lstStyle/>
                    <a:p>
                      <a:pPr marL="91440">
                        <a:lnSpc>
                          <a:spcPts val="1989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17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82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3570"/>
            <a:ext cx="5957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D4D4D"/>
                </a:solidFill>
              </a:rPr>
              <a:t>Exercício </a:t>
            </a:r>
            <a:r>
              <a:rPr sz="4400" dirty="0">
                <a:solidFill>
                  <a:srgbClr val="4D4D4D"/>
                </a:solidFill>
              </a:rPr>
              <a:t>2: </a:t>
            </a:r>
            <a:r>
              <a:rPr sz="4400" spc="-5" dirty="0">
                <a:solidFill>
                  <a:srgbClr val="4D4D4D"/>
                </a:solidFill>
              </a:rPr>
              <a:t>Teste de</a:t>
            </a:r>
            <a:r>
              <a:rPr sz="4400" spc="-70" dirty="0">
                <a:solidFill>
                  <a:srgbClr val="4D4D4D"/>
                </a:solidFill>
              </a:rPr>
              <a:t> </a:t>
            </a:r>
            <a:r>
              <a:rPr sz="4400" dirty="0">
                <a:solidFill>
                  <a:srgbClr val="4D4D4D"/>
                </a:solidFill>
              </a:rPr>
              <a:t>Mesa</a:t>
            </a:r>
            <a:endParaRPr sz="4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45150" y="4935601"/>
          <a:ext cx="3380740" cy="682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665"/>
                <a:gridCol w="507365"/>
                <a:gridCol w="533400"/>
                <a:gridCol w="624205"/>
                <a:gridCol w="611505"/>
                <a:gridCol w="609600"/>
              </a:tblGrid>
              <a:tr h="3224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063A1"/>
                      </a:solidFill>
                      <a:prstDash val="solid"/>
                    </a:lnL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</a:tcPr>
                </a:tc>
              </a:tr>
              <a:tr h="360108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vet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3.0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5.0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11.0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22.0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44.0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64200" y="1176337"/>
            <a:ext cx="3300729" cy="10147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spc="-5" dirty="0">
                <a:latin typeface="Tahoma"/>
                <a:cs typeface="Tahoma"/>
              </a:rPr>
              <a:t>Entrada:</a:t>
            </a:r>
            <a:endParaRPr sz="2000">
              <a:latin typeface="Tahoma"/>
              <a:cs typeface="Tahoma"/>
            </a:endParaRPr>
          </a:p>
          <a:p>
            <a:pPr marL="315595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vetor de </a:t>
            </a:r>
            <a:r>
              <a:rPr sz="2000" dirty="0">
                <a:latin typeface="Tahoma"/>
                <a:cs typeface="Tahoma"/>
              </a:rPr>
              <a:t>tamanho =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1500" y="2333625"/>
            <a:ext cx="3313429" cy="16319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dirty="0">
                <a:latin typeface="Tahoma"/>
                <a:cs typeface="Tahoma"/>
              </a:rPr>
              <a:t>Variáveis:</a:t>
            </a:r>
            <a:endParaRPr sz="2000">
              <a:latin typeface="Tahoma"/>
              <a:cs typeface="Tahoma"/>
            </a:endParaRPr>
          </a:p>
          <a:p>
            <a:pPr marR="2059939" algn="r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tam 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  <a:p>
            <a:pPr marR="2037080" algn="r">
              <a:lnSpc>
                <a:spcPct val="100000"/>
              </a:lnSpc>
              <a:tabLst>
                <a:tab pos="216535" algn="l"/>
              </a:tabLst>
            </a:pPr>
            <a:r>
              <a:rPr sz="2000" dirty="0">
                <a:latin typeface="Tahoma"/>
                <a:cs typeface="Tahoma"/>
              </a:rPr>
              <a:t>i	=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  <a:p>
            <a:pPr marR="2023110" algn="r">
              <a:lnSpc>
                <a:spcPct val="100000"/>
              </a:lnSpc>
              <a:tabLst>
                <a:tab pos="229870" algn="l"/>
              </a:tabLst>
            </a:pPr>
            <a:r>
              <a:rPr sz="2000" dirty="0">
                <a:latin typeface="Tahoma"/>
                <a:cs typeface="Tahoma"/>
              </a:rPr>
              <a:t>j	=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  <a:p>
            <a:pPr marL="330200">
              <a:lnSpc>
                <a:spcPct val="100000"/>
              </a:lnSpc>
              <a:tabLst>
                <a:tab pos="889635" algn="l"/>
              </a:tabLst>
            </a:pPr>
            <a:r>
              <a:rPr sz="2000" dirty="0">
                <a:latin typeface="Tahoma"/>
                <a:cs typeface="Tahoma"/>
              </a:rPr>
              <a:t>aux	=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5.0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51500" y="4076700"/>
            <a:ext cx="3300729" cy="7080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000" b="1" spc="-5" dirty="0">
                <a:latin typeface="Tahoma"/>
                <a:cs typeface="Tahoma"/>
              </a:rPr>
              <a:t>Saída: </a:t>
            </a:r>
            <a:r>
              <a:rPr sz="2000" spc="-5" dirty="0">
                <a:latin typeface="Tahoma"/>
                <a:cs typeface="Tahoma"/>
              </a:rPr>
              <a:t>vetor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modificado</a:t>
            </a:r>
            <a:endParaRPr sz="20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ahoma"/>
                <a:cs typeface="Tahoma"/>
              </a:rPr>
              <a:t>(ordenado)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10486</Words>
  <Application>Microsoft Office PowerPoint</Application>
  <PresentationFormat>Apresentação na tela (4:3)</PresentationFormat>
  <Paragraphs>3966</Paragraphs>
  <Slides>113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113</vt:i4>
      </vt:variant>
    </vt:vector>
  </HeadingPairs>
  <TitlesOfParts>
    <vt:vector size="114" baseType="lpstr">
      <vt:lpstr>Office Theme</vt:lpstr>
      <vt:lpstr>Apresentação do PowerPoint</vt:lpstr>
      <vt:lpstr>Programa sem vetores</vt:lpstr>
      <vt:lpstr>Programa sem vetores</vt:lpstr>
      <vt:lpstr>Programa sem vetores</vt:lpstr>
      <vt:lpstr>Programa sem vetores</vt:lpstr>
      <vt:lpstr>Programa sem vetores</vt:lpstr>
      <vt:lpstr>Programa sem vetores</vt:lpstr>
      <vt:lpstr>Programa sem vetores</vt:lpstr>
      <vt:lpstr>Programa sem vetores</vt:lpstr>
      <vt:lpstr>Programa sem vetores</vt:lpstr>
      <vt:lpstr>Programa sem vetores</vt:lpstr>
      <vt:lpstr>Programa sem vetores</vt:lpstr>
      <vt:lpstr>Um vetor...</vt:lpstr>
      <vt:lpstr>Declarando um vetor</vt:lpstr>
      <vt:lpstr>Declarando um vetor</vt:lpstr>
      <vt:lpstr>Declarando um vetor</vt:lpstr>
      <vt:lpstr>Acessando elementos</vt:lpstr>
      <vt:lpstr>Acessando elementos</vt:lpstr>
      <vt:lpstr>Acessando elementos</vt:lpstr>
      <vt:lpstr>Acessando elementos</vt:lpstr>
      <vt:lpstr>Acessando elementos</vt:lpstr>
      <vt:lpstr>Acessando elementos</vt:lpstr>
      <vt:lpstr>Exemplo</vt:lpstr>
      <vt:lpstr>Exemplo</vt:lpstr>
      <vt:lpstr>Exemplo</vt:lpstr>
      <vt:lpstr>Inicialização de vetores</vt:lpstr>
      <vt:lpstr>Inicialização de vetores</vt:lpstr>
      <vt:lpstr>Inicialização de vetores</vt:lpstr>
      <vt:lpstr>Vetores: Exemplo 1</vt:lpstr>
      <vt:lpstr>Vetores: Exemplo 2</vt:lpstr>
      <vt:lpstr>Vetores: Exemplo 3</vt:lpstr>
      <vt:lpstr>Vetores: Exemplo 4</vt:lpstr>
      <vt:lpstr>Vetores e Sub-rotinas</vt:lpstr>
      <vt:lpstr>Vetores e Sub-rotinas</vt:lpstr>
      <vt:lpstr>Exercício resolvido 1</vt:lpstr>
      <vt:lpstr>Exercício 1: solução proposta</vt:lpstr>
      <vt:lpstr>Exercício 1: Teste de Mesa</vt:lpstr>
      <vt:lpstr>Exercício 1: Teste de Mesa</vt:lpstr>
      <vt:lpstr>Exercício 1: Teste de Mesa</vt:lpstr>
      <vt:lpstr>Exercício 1: Teste de Mesa</vt:lpstr>
      <vt:lpstr>Exercício 1: Teste de Mesa</vt:lpstr>
      <vt:lpstr>Exercício 1: Teste de Mesa</vt:lpstr>
      <vt:lpstr>Exercício 1: Teste de Mesa</vt:lpstr>
      <vt:lpstr>Exercício 1: Teste de Mesa</vt:lpstr>
      <vt:lpstr>Exercício 1: Teste de Mesa</vt:lpstr>
      <vt:lpstr>Exercício 1: Teste de Mesa</vt:lpstr>
      <vt:lpstr>Exercício 1: Teste de Mesa</vt:lpstr>
      <vt:lpstr>Exercício 1: Teste de Mesa</vt:lpstr>
      <vt:lpstr>Exercício 1: Teste de Mesa</vt:lpstr>
      <vt:lpstr>Exercício 1: Teste de Mesa</vt:lpstr>
      <vt:lpstr>Exercício 1: Teste de Mesa</vt:lpstr>
      <vt:lpstr>Exercício 1: Teste de Mesa</vt:lpstr>
      <vt:lpstr>Exercício 1: Teste de Mesa</vt:lpstr>
      <vt:lpstr>Exercício 1: Teste de Mesa</vt:lpstr>
      <vt:lpstr>Exercício 1: Teste de Mesa</vt:lpstr>
      <vt:lpstr>Exercício 1: Teste de Mesa</vt:lpstr>
      <vt:lpstr>A propriedade Length</vt:lpstr>
      <vt:lpstr>Exercício resolvido 2</vt:lpstr>
      <vt:lpstr>Exercício 2: solução proposta</vt:lpstr>
      <vt:lpstr>Exercício 2: Teste de Mesa</vt:lpstr>
      <vt:lpstr>Exercício 2: Teste de Mesa</vt:lpstr>
      <vt:lpstr>Exercício 2: Teste de Mesa</vt:lpstr>
      <vt:lpstr>Exercício 2: Teste de Mesa</vt:lpstr>
      <vt:lpstr>Exercício 2: Teste de Mesa</vt:lpstr>
      <vt:lpstr>Exercício 2: Teste de Mesa</vt:lpstr>
      <vt:lpstr>Exercício 2: Teste de Mesa</vt:lpstr>
      <vt:lpstr>Exercício 2: Teste de Mesa</vt:lpstr>
      <vt:lpstr>Exercício 2: Teste de Mesa</vt:lpstr>
      <vt:lpstr>Exercício 2: Teste de Mesa</vt:lpstr>
      <vt:lpstr>Exercício 2: Teste de Mesa</vt:lpstr>
      <vt:lpstr>Exercício 2: Teste de Mesa</vt:lpstr>
      <vt:lpstr>Exercício 2: Teste de Mesa</vt:lpstr>
      <vt:lpstr>Exercício 2: Teste de Mesa</vt:lpstr>
      <vt:lpstr>Exercício 2: Teste de Mesa</vt:lpstr>
      <vt:lpstr>Exercício 2: Teste de Mesa</vt:lpstr>
      <vt:lpstr>Exercício 2: Teste de Mesa</vt:lpstr>
      <vt:lpstr>Exercício 2: Teste de Mesa</vt:lpstr>
      <vt:lpstr>Exercício 2: Teste de Mesa</vt:lpstr>
      <vt:lpstr>Exercício 2: Teste de Mesa</vt:lpstr>
      <vt:lpstr>Exercício 2: Teste de Mesa</vt:lpstr>
      <vt:lpstr>Exercício 2: Teste de Mesa</vt:lpstr>
      <vt:lpstr>Exercício 2: Teste de Mesa</vt:lpstr>
      <vt:lpstr>Exercício 2: Teste de Mesa</vt:lpstr>
      <vt:lpstr>Exercício 2: Teste de Mesa</vt:lpstr>
      <vt:lpstr>Exercício 2: Teste de Mesa</vt:lpstr>
      <vt:lpstr>Exercício 2: Teste de Mesa</vt:lpstr>
      <vt:lpstr>Exercício 2: Teste de Mesa</vt:lpstr>
      <vt:lpstr>Exercício 2: Teste de Mesa</vt:lpstr>
      <vt:lpstr>Exercício 2: Teste de Mesa</vt:lpstr>
      <vt:lpstr>Exercício 2: Teste de Mesa</vt:lpstr>
      <vt:lpstr>Exercício 2: Teste de Mesa</vt:lpstr>
      <vt:lpstr>Exercício 2: Teste de Mesa</vt:lpstr>
      <vt:lpstr>Exercício 2: Teste de Mesa</vt:lpstr>
      <vt:lpstr>Exercício 2: Teste de Mesa</vt:lpstr>
      <vt:lpstr>Exercício 2: Teste de Mesa</vt:lpstr>
      <vt:lpstr>Exercício 2: Teste de Mesa</vt:lpstr>
      <vt:lpstr>Exercício 2: Teste de Mesa</vt:lpstr>
      <vt:lpstr>Exercício 2: Teste de Mesa</vt:lpstr>
      <vt:lpstr>Exercício 2: Teste de Mesa</vt:lpstr>
      <vt:lpstr>Exercício 2</vt:lpstr>
      <vt:lpstr>Exercícios</vt:lpstr>
      <vt:lpstr>Exercícios</vt:lpstr>
      <vt:lpstr>Exercícios</vt:lpstr>
      <vt:lpstr>Apresentação do PowerPoint</vt:lpstr>
      <vt:lpstr>Vetores</vt:lpstr>
      <vt:lpstr>Vetores: declaração</vt:lpstr>
      <vt:lpstr>Vetores: manipulação</vt:lpstr>
      <vt:lpstr>Vetores: exemplo</vt:lpstr>
      <vt:lpstr>Vetores e Sub-rotinas</vt:lpstr>
      <vt:lpstr>Vetores e Sub-rotinas: Exemplo</vt:lpstr>
      <vt:lpstr>Exercícios</vt:lpstr>
      <vt:lpstr>Exercícios</vt:lpstr>
      <vt:lpstr>Exercícios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Eduardo Pagani Julio</dc:creator>
  <cp:lastModifiedBy>Lucas Santos</cp:lastModifiedBy>
  <cp:revision>3</cp:revision>
  <dcterms:created xsi:type="dcterms:W3CDTF">2021-01-12T00:42:24Z</dcterms:created>
  <dcterms:modified xsi:type="dcterms:W3CDTF">2021-01-12T01:39:04Z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2016-10-07T00:00:00Z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2021-01-12T00:00:00Z</vt:filetime>
  </property>
</Properties>
</file>