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335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96769" y="2274570"/>
            <a:ext cx="495046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4D4D4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E7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4D4D4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4D4D4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477" y="119697"/>
            <a:ext cx="494284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4D4D4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02" y="1892617"/>
            <a:ext cx="7550784" cy="3766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7E7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30259" y="6462042"/>
            <a:ext cx="19304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2"/>
          <p:cNvGrpSpPr/>
          <p:nvPr/>
        </p:nvGrpSpPr>
        <p:grpSpPr>
          <a:xfrm>
            <a:off x="494287" y="1901222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4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8" name="object 7"/>
          <p:cNvSpPr txBox="1">
            <a:spLocks noGrp="1"/>
          </p:cNvSpPr>
          <p:nvPr/>
        </p:nvSpPr>
        <p:spPr>
          <a:xfrm>
            <a:off x="2264487" y="2564797"/>
            <a:ext cx="6123065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 err="1">
                <a:solidFill>
                  <a:srgbClr val="FFFFFF"/>
                </a:solidFill>
              </a:rPr>
              <a:t>Fundamentos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 smtClean="0">
                <a:solidFill>
                  <a:srgbClr val="FFFFFF"/>
                </a:solidFill>
              </a:rPr>
              <a:t>de</a:t>
            </a:r>
            <a:r>
              <a:rPr lang="pt-BR" sz="3200" spc="-35" dirty="0">
                <a:solidFill>
                  <a:srgbClr val="FFFFFF"/>
                </a:solidFill>
              </a:rPr>
              <a:t> </a:t>
            </a:r>
            <a:r>
              <a:rPr sz="3200" spc="-20" dirty="0" err="1" smtClean="0">
                <a:solidFill>
                  <a:srgbClr val="FFFFFF"/>
                </a:solidFill>
              </a:rPr>
              <a:t>Programação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19" name="object 8"/>
          <p:cNvSpPr txBox="1"/>
          <p:nvPr/>
        </p:nvSpPr>
        <p:spPr>
          <a:xfrm>
            <a:off x="2856487" y="3352681"/>
            <a:ext cx="4267200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FFFFFF"/>
                </a:solidFill>
                <a:cs typeface="Calibri"/>
              </a:rPr>
              <a:t>Matrizes </a:t>
            </a:r>
            <a:r>
              <a:rPr lang="pt-BR" sz="2000" dirty="0">
                <a:solidFill>
                  <a:srgbClr val="FFFFFF"/>
                </a:solidFill>
                <a:cs typeface="Calibri"/>
              </a:rPr>
              <a:t>– </a:t>
            </a:r>
            <a:r>
              <a:rPr lang="pt-BR" sz="2000" spc="-35" dirty="0">
                <a:solidFill>
                  <a:srgbClr val="FFFFFF"/>
                </a:solidFill>
                <a:cs typeface="Calibri"/>
              </a:rPr>
              <a:t>Vetores</a:t>
            </a:r>
            <a:r>
              <a:rPr lang="pt-BR" sz="2000" spc="-90" dirty="0">
                <a:solidFill>
                  <a:srgbClr val="FFFFFF"/>
                </a:solidFill>
                <a:cs typeface="Calibri"/>
              </a:rPr>
              <a:t> </a:t>
            </a:r>
            <a:r>
              <a:rPr lang="pt-BR" sz="2000" dirty="0">
                <a:solidFill>
                  <a:srgbClr val="FFFFFF"/>
                </a:solidFill>
                <a:cs typeface="Calibri"/>
              </a:rPr>
              <a:t>Multidimensionais</a:t>
            </a:r>
            <a:endParaRPr lang="pt-BR" sz="2000" dirty="0">
              <a:cs typeface="Calibri"/>
            </a:endParaRPr>
          </a:p>
        </p:txBody>
      </p:sp>
      <p:pic>
        <p:nvPicPr>
          <p:cNvPr id="20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0" y="2497572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92898"/>
            <a:ext cx="8227695" cy="16592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atribuição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5" dirty="0">
                <a:latin typeface="Calibri"/>
                <a:cs typeface="Calibri"/>
              </a:rPr>
              <a:t>um </a:t>
            </a:r>
            <a:r>
              <a:rPr sz="2800" spc="-10" dirty="0">
                <a:latin typeface="Calibri"/>
                <a:cs typeface="Calibri"/>
              </a:rPr>
              <a:t>valor </a:t>
            </a:r>
            <a:r>
              <a:rPr sz="2800" dirty="0">
                <a:latin typeface="Calibri"/>
                <a:cs typeface="Calibri"/>
              </a:rPr>
              <a:t>na </a:t>
            </a:r>
            <a:r>
              <a:rPr sz="2800" spc="-5" dirty="0">
                <a:latin typeface="Calibri"/>
                <a:cs typeface="Calibri"/>
              </a:rPr>
              <a:t>matriz </a:t>
            </a:r>
            <a:r>
              <a:rPr sz="2800" dirty="0">
                <a:latin typeface="Calibri"/>
                <a:cs typeface="Calibri"/>
              </a:rPr>
              <a:t>é </a:t>
            </a:r>
            <a:r>
              <a:rPr sz="2800" spc="-20" dirty="0">
                <a:latin typeface="Calibri"/>
                <a:cs typeface="Calibri"/>
              </a:rPr>
              <a:t>feito </a:t>
            </a:r>
            <a:r>
              <a:rPr sz="2800" spc="-10" dirty="0">
                <a:latin typeface="Calibri"/>
                <a:cs typeface="Calibri"/>
              </a:rPr>
              <a:t>explicitando </a:t>
            </a:r>
            <a:r>
              <a:rPr sz="2800" dirty="0">
                <a:latin typeface="Calibri"/>
                <a:cs typeface="Calibri"/>
              </a:rPr>
              <a:t>a  </a:t>
            </a:r>
            <a:r>
              <a:rPr sz="2800" spc="-5" dirty="0">
                <a:latin typeface="Calibri"/>
                <a:cs typeface="Calibri"/>
              </a:rPr>
              <a:t>posição </a:t>
            </a:r>
            <a:r>
              <a:rPr sz="2800" dirty="0">
                <a:latin typeface="Calibri"/>
                <a:cs typeface="Calibri"/>
              </a:rPr>
              <a:t>em que o </a:t>
            </a:r>
            <a:r>
              <a:rPr sz="2800" spc="-10" dirty="0">
                <a:latin typeface="Calibri"/>
                <a:cs typeface="Calibri"/>
              </a:rPr>
              <a:t>valor </a:t>
            </a:r>
            <a:r>
              <a:rPr sz="2800" spc="-15" dirty="0">
                <a:latin typeface="Calibri"/>
                <a:cs typeface="Calibri"/>
              </a:rPr>
              <a:t>será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armazenado.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Exemplo: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42722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Matrizes:</a:t>
            </a:r>
            <a:r>
              <a:rPr spc="-40" dirty="0"/>
              <a:t> </a:t>
            </a:r>
            <a:r>
              <a:rPr spc="-10" dirty="0"/>
              <a:t>atribuição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82687" y="3352800"/>
          <a:ext cx="7332979" cy="3108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7790"/>
                <a:gridCol w="723264"/>
                <a:gridCol w="716915"/>
                <a:gridCol w="655320"/>
                <a:gridCol w="59690"/>
              </a:tblGrid>
              <a:tr h="1139888">
                <a:tc gridSpan="4">
                  <a:txBody>
                    <a:bodyPr/>
                    <a:lstStyle/>
                    <a:p>
                      <a:pPr marL="91440" marR="3625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2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2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double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2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8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3.6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ts val="2005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2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800" spc="-10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2.7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231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2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800" spc="-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1.5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ts val="2740"/>
                        </a:lnSpc>
                        <a:spcBef>
                          <a:spcPts val="5"/>
                        </a:spcBef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2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800" spc="-10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5.0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3.6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2.7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84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9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5.0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4.1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2.3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20762">
                <a:tc grid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2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800" spc="-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4.1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2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800" spc="-1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2.3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654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032375" y="4869179"/>
            <a:ext cx="1276985" cy="132715"/>
          </a:xfrm>
          <a:custGeom>
            <a:avLst/>
            <a:gdLst/>
            <a:ahLst/>
            <a:cxnLst/>
            <a:rect l="l" t="t" r="r" b="b"/>
            <a:pathLst>
              <a:path w="1276985" h="132714">
                <a:moveTo>
                  <a:pt x="1219703" y="66357"/>
                </a:moveTo>
                <a:lnTo>
                  <a:pt x="1148334" y="107950"/>
                </a:lnTo>
                <a:lnTo>
                  <a:pt x="1146048" y="116713"/>
                </a:lnTo>
                <a:lnTo>
                  <a:pt x="1153922" y="130429"/>
                </a:lnTo>
                <a:lnTo>
                  <a:pt x="1162685" y="132715"/>
                </a:lnTo>
                <a:lnTo>
                  <a:pt x="1251866" y="80645"/>
                </a:lnTo>
                <a:lnTo>
                  <a:pt x="1248028" y="80645"/>
                </a:lnTo>
                <a:lnTo>
                  <a:pt x="1248028" y="78740"/>
                </a:lnTo>
                <a:lnTo>
                  <a:pt x="1240916" y="78740"/>
                </a:lnTo>
                <a:lnTo>
                  <a:pt x="1219703" y="66357"/>
                </a:lnTo>
                <a:close/>
              </a:path>
              <a:path w="1276985" h="132714">
                <a:moveTo>
                  <a:pt x="1195226" y="52070"/>
                </a:moveTo>
                <a:lnTo>
                  <a:pt x="0" y="52070"/>
                </a:lnTo>
                <a:lnTo>
                  <a:pt x="0" y="80645"/>
                </a:lnTo>
                <a:lnTo>
                  <a:pt x="1195226" y="80645"/>
                </a:lnTo>
                <a:lnTo>
                  <a:pt x="1219703" y="66357"/>
                </a:lnTo>
                <a:lnTo>
                  <a:pt x="1195226" y="52070"/>
                </a:lnTo>
                <a:close/>
              </a:path>
              <a:path w="1276985" h="132714">
                <a:moveTo>
                  <a:pt x="1252034" y="52070"/>
                </a:moveTo>
                <a:lnTo>
                  <a:pt x="1248028" y="52070"/>
                </a:lnTo>
                <a:lnTo>
                  <a:pt x="1248028" y="80645"/>
                </a:lnTo>
                <a:lnTo>
                  <a:pt x="1251866" y="80645"/>
                </a:lnTo>
                <a:lnTo>
                  <a:pt x="1276477" y="66294"/>
                </a:lnTo>
                <a:lnTo>
                  <a:pt x="1252034" y="52070"/>
                </a:lnTo>
                <a:close/>
              </a:path>
              <a:path w="1276985" h="132714">
                <a:moveTo>
                  <a:pt x="1240916" y="53975"/>
                </a:moveTo>
                <a:lnTo>
                  <a:pt x="1219703" y="66357"/>
                </a:lnTo>
                <a:lnTo>
                  <a:pt x="1240916" y="78740"/>
                </a:lnTo>
                <a:lnTo>
                  <a:pt x="1240916" y="53975"/>
                </a:lnTo>
                <a:close/>
              </a:path>
              <a:path w="1276985" h="132714">
                <a:moveTo>
                  <a:pt x="1248028" y="53975"/>
                </a:moveTo>
                <a:lnTo>
                  <a:pt x="1240916" y="53975"/>
                </a:lnTo>
                <a:lnTo>
                  <a:pt x="1240916" y="78740"/>
                </a:lnTo>
                <a:lnTo>
                  <a:pt x="1248028" y="78740"/>
                </a:lnTo>
                <a:lnTo>
                  <a:pt x="1248028" y="53975"/>
                </a:lnTo>
                <a:close/>
              </a:path>
              <a:path w="1276985" h="132714">
                <a:moveTo>
                  <a:pt x="1162685" y="0"/>
                </a:moveTo>
                <a:lnTo>
                  <a:pt x="1153922" y="2286"/>
                </a:lnTo>
                <a:lnTo>
                  <a:pt x="1146048" y="16002"/>
                </a:lnTo>
                <a:lnTo>
                  <a:pt x="1148334" y="24765"/>
                </a:lnTo>
                <a:lnTo>
                  <a:pt x="1219703" y="66357"/>
                </a:lnTo>
                <a:lnTo>
                  <a:pt x="1240916" y="53975"/>
                </a:lnTo>
                <a:lnTo>
                  <a:pt x="1248028" y="53975"/>
                </a:lnTo>
                <a:lnTo>
                  <a:pt x="1248028" y="52070"/>
                </a:lnTo>
                <a:lnTo>
                  <a:pt x="1252034" y="52070"/>
                </a:lnTo>
                <a:lnTo>
                  <a:pt x="1169542" y="4064"/>
                </a:lnTo>
                <a:lnTo>
                  <a:pt x="11626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9565" y="953706"/>
            <a:ext cx="8505190" cy="100901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marR="5080" indent="-343535">
              <a:lnSpc>
                <a:spcPct val="70600"/>
              </a:lnSpc>
              <a:spcBef>
                <a:spcPts val="10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Os elementos </a:t>
            </a:r>
            <a:r>
              <a:rPr sz="2800" dirty="0">
                <a:latin typeface="Calibri"/>
                <a:cs typeface="Calibri"/>
              </a:rPr>
              <a:t>das </a:t>
            </a:r>
            <a:r>
              <a:rPr sz="2800" spc="-15" dirty="0">
                <a:latin typeface="Calibri"/>
                <a:cs typeface="Calibri"/>
              </a:rPr>
              <a:t>matrizes </a:t>
            </a:r>
            <a:r>
              <a:rPr sz="2800" spc="-5" dirty="0">
                <a:latin typeface="Calibri"/>
                <a:cs typeface="Calibri"/>
              </a:rPr>
              <a:t>são </a:t>
            </a:r>
            <a:r>
              <a:rPr sz="2800" dirty="0">
                <a:latin typeface="Calibri"/>
                <a:cs typeface="Calibri"/>
              </a:rPr>
              <a:t>manipulados  </a:t>
            </a:r>
            <a:r>
              <a:rPr sz="2800" spc="-5" dirty="0">
                <a:latin typeface="Calibri"/>
                <a:cs typeface="Calibri"/>
              </a:rPr>
              <a:t>individualmente </a:t>
            </a:r>
            <a:r>
              <a:rPr sz="2800" dirty="0">
                <a:latin typeface="Calibri"/>
                <a:cs typeface="Calibri"/>
              </a:rPr>
              <a:t>por meio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índices </a:t>
            </a:r>
            <a:r>
              <a:rPr sz="2400" spc="-5" dirty="0">
                <a:latin typeface="Calibri"/>
                <a:cs typeface="Calibri"/>
              </a:rPr>
              <a:t>(iniciando de </a:t>
            </a:r>
            <a:r>
              <a:rPr sz="2400" spc="-25" dirty="0">
                <a:latin typeface="Calibri"/>
                <a:cs typeface="Calibri"/>
              </a:rPr>
              <a:t>zero) </a:t>
            </a:r>
            <a:r>
              <a:rPr sz="2400" spc="-15" dirty="0">
                <a:latin typeface="Calibri"/>
                <a:cs typeface="Calibri"/>
              </a:rPr>
              <a:t>entre  </a:t>
            </a:r>
            <a:r>
              <a:rPr sz="2400" spc="-10" dirty="0">
                <a:latin typeface="Calibri"/>
                <a:cs typeface="Calibri"/>
              </a:rPr>
              <a:t>colchetes.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2760" y="2229484"/>
            <a:ext cx="1168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65" y="4391723"/>
            <a:ext cx="3823335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70"/>
              </a:lnSpc>
              <a:spcBef>
                <a:spcPts val="100"/>
              </a:spcBef>
            </a:pPr>
            <a:r>
              <a:rPr sz="1900" i="1" dirty="0">
                <a:latin typeface="Calibri"/>
                <a:cs typeface="Calibri"/>
              </a:rPr>
              <a:t>A </a:t>
            </a:r>
            <a:r>
              <a:rPr sz="1900" i="1" spc="-5" dirty="0">
                <a:latin typeface="Calibri"/>
                <a:cs typeface="Calibri"/>
              </a:rPr>
              <a:t>instrução ao </a:t>
            </a:r>
            <a:r>
              <a:rPr sz="1900" i="1" dirty="0">
                <a:latin typeface="Calibri"/>
                <a:cs typeface="Calibri"/>
              </a:rPr>
              <a:t>lado atribui </a:t>
            </a:r>
            <a:r>
              <a:rPr sz="1900" i="1" spc="-5" dirty="0">
                <a:latin typeface="Calibri"/>
                <a:cs typeface="Calibri"/>
              </a:rPr>
              <a:t>um valor</a:t>
            </a:r>
            <a:r>
              <a:rPr sz="1900" i="1" spc="-165" dirty="0">
                <a:latin typeface="Calibri"/>
                <a:cs typeface="Calibri"/>
              </a:rPr>
              <a:t> </a:t>
            </a:r>
            <a:r>
              <a:rPr sz="1900" i="1" spc="-5" dirty="0">
                <a:latin typeface="Calibri"/>
                <a:cs typeface="Calibri"/>
              </a:rPr>
              <a:t>ao</a:t>
            </a:r>
            <a:endParaRPr sz="1900">
              <a:latin typeface="Calibri"/>
              <a:cs typeface="Calibri"/>
            </a:endParaRPr>
          </a:p>
          <a:p>
            <a:pPr marL="12700" marR="705485">
              <a:lnSpc>
                <a:spcPts val="2039"/>
              </a:lnSpc>
              <a:spcBef>
                <a:spcPts val="160"/>
              </a:spcBef>
            </a:pPr>
            <a:r>
              <a:rPr sz="1900" i="1" spc="-10" dirty="0">
                <a:latin typeface="Calibri"/>
                <a:cs typeface="Calibri"/>
              </a:rPr>
              <a:t>elemento </a:t>
            </a:r>
            <a:r>
              <a:rPr sz="1900" i="1" spc="-5" dirty="0">
                <a:latin typeface="Calibri"/>
                <a:cs typeface="Calibri"/>
              </a:rPr>
              <a:t>da </a:t>
            </a:r>
            <a:r>
              <a:rPr sz="1900" i="1" dirty="0">
                <a:latin typeface="Calibri"/>
                <a:cs typeface="Calibri"/>
              </a:rPr>
              <a:t>linha </a:t>
            </a:r>
            <a:r>
              <a:rPr sz="1900" i="1" spc="-5" dirty="0">
                <a:latin typeface="Calibri"/>
                <a:cs typeface="Calibri"/>
              </a:rPr>
              <a:t>zero </a:t>
            </a:r>
            <a:r>
              <a:rPr sz="1900" i="1" dirty="0">
                <a:latin typeface="Calibri"/>
                <a:cs typeface="Calibri"/>
              </a:rPr>
              <a:t>e</a:t>
            </a:r>
            <a:r>
              <a:rPr sz="1900" i="1" spc="-100" dirty="0">
                <a:latin typeface="Calibri"/>
                <a:cs typeface="Calibri"/>
              </a:rPr>
              <a:t> </a:t>
            </a:r>
            <a:r>
              <a:rPr sz="1900" i="1" spc="-5" dirty="0">
                <a:latin typeface="Calibri"/>
                <a:cs typeface="Calibri"/>
              </a:rPr>
              <a:t>coluna  um da </a:t>
            </a:r>
            <a:r>
              <a:rPr sz="1900" i="1" dirty="0">
                <a:latin typeface="Calibri"/>
                <a:cs typeface="Calibri"/>
              </a:rPr>
              <a:t>matriz</a:t>
            </a:r>
            <a:r>
              <a:rPr sz="1900" i="1" spc="-30" dirty="0">
                <a:latin typeface="Calibri"/>
                <a:cs typeface="Calibri"/>
              </a:rPr>
              <a:t> </a:t>
            </a:r>
            <a:r>
              <a:rPr sz="1900" b="1" i="1" spc="-5" dirty="0">
                <a:latin typeface="Calibri"/>
                <a:cs typeface="Calibri"/>
              </a:rPr>
              <a:t>mat</a:t>
            </a:r>
            <a:r>
              <a:rPr sz="1900" i="1" spc="-5" dirty="0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6654" y="2351659"/>
            <a:ext cx="136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65" y="2856547"/>
            <a:ext cx="3848735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29565" algn="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i="1" spc="-5" dirty="0">
                <a:latin typeface="Calibri"/>
                <a:cs typeface="Calibri"/>
              </a:rPr>
              <a:t>Acesso aos </a:t>
            </a:r>
            <a:r>
              <a:rPr sz="1900" i="1" spc="-10" dirty="0">
                <a:latin typeface="Calibri"/>
                <a:cs typeface="Calibri"/>
              </a:rPr>
              <a:t>elementos </a:t>
            </a:r>
            <a:r>
              <a:rPr sz="1900" i="1" spc="-5" dirty="0">
                <a:latin typeface="Calibri"/>
                <a:cs typeface="Calibri"/>
              </a:rPr>
              <a:t>da </a:t>
            </a:r>
            <a:r>
              <a:rPr sz="1900" i="1" dirty="0">
                <a:latin typeface="Calibri"/>
                <a:cs typeface="Calibri"/>
              </a:rPr>
              <a:t>matriz</a:t>
            </a:r>
            <a:r>
              <a:rPr sz="1900" i="1" spc="-75" dirty="0">
                <a:latin typeface="Calibri"/>
                <a:cs typeface="Calibri"/>
              </a:rPr>
              <a:t> </a:t>
            </a:r>
            <a:r>
              <a:rPr sz="1900" i="1" dirty="0">
                <a:latin typeface="Calibri"/>
                <a:cs typeface="Calibri"/>
              </a:rPr>
              <a:t>acima: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1734" y="1919541"/>
            <a:ext cx="12166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645" algn="l"/>
                <a:tab pos="1092200" algn="l"/>
              </a:tabLst>
            </a:pPr>
            <a:r>
              <a:rPr sz="1600" dirty="0">
                <a:latin typeface="Tahoma"/>
                <a:cs typeface="Tahoma"/>
              </a:rPr>
              <a:t>0	1	2</a:t>
            </a:r>
            <a:endParaRPr sz="16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054538" y="2159063"/>
          <a:ext cx="1655444" cy="1184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450"/>
                <a:gridCol w="550544"/>
                <a:gridCol w="552450"/>
              </a:tblGrid>
              <a:tr h="59207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8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220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9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48641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Matrizes:</a:t>
            </a:r>
            <a:r>
              <a:rPr spc="-30" dirty="0"/>
              <a:t> </a:t>
            </a:r>
            <a:r>
              <a:rPr spc="-10" dirty="0"/>
              <a:t>manipulação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84801" y="3868801"/>
            <a:ext cx="2162175" cy="584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0"/>
              </a:spcBef>
            </a:pPr>
            <a:r>
              <a:rPr sz="1600" dirty="0">
                <a:latin typeface="Courier New"/>
                <a:cs typeface="Courier New"/>
              </a:rPr>
              <a:t>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mat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b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mat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4801" y="4797361"/>
            <a:ext cx="2286000" cy="13544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latin typeface="Courier New"/>
                <a:cs typeface="Courier New"/>
              </a:rPr>
              <a:t>i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j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mat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15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//</a:t>
            </a:r>
            <a:r>
              <a:rPr sz="1600" spc="-10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ou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latin typeface="Courier New"/>
                <a:cs typeface="Courier New"/>
              </a:rPr>
              <a:t>mat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j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15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169" y="921003"/>
            <a:ext cx="80619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O </a:t>
            </a:r>
            <a:r>
              <a:rPr sz="2400" spc="-20" dirty="0">
                <a:latin typeface="Calibri"/>
                <a:cs typeface="Calibri"/>
              </a:rPr>
              <a:t>programa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35" dirty="0">
                <a:latin typeface="Calibri"/>
                <a:cs typeface="Calibri"/>
              </a:rPr>
              <a:t>seguir, </a:t>
            </a:r>
            <a:r>
              <a:rPr sz="2400" spc="-5" dirty="0">
                <a:latin typeface="Calibri"/>
                <a:cs typeface="Calibri"/>
              </a:rPr>
              <a:t>inicializa </a:t>
            </a: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spc="-25" dirty="0">
                <a:latin typeface="Calibri"/>
                <a:cs typeface="Calibri"/>
              </a:rPr>
              <a:t>zeros </a:t>
            </a:r>
            <a:r>
              <a:rPr sz="2400" spc="-5" dirty="0">
                <a:latin typeface="Calibri"/>
                <a:cs typeface="Calibri"/>
              </a:rPr>
              <a:t>os elementos de uma  matriz </a:t>
            </a:r>
            <a:r>
              <a:rPr sz="2400" spc="-15" dirty="0">
                <a:latin typeface="Calibri"/>
                <a:cs typeface="Calibri"/>
              </a:rPr>
              <a:t>inteira </a:t>
            </a:r>
            <a:r>
              <a:rPr sz="2400" b="1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5 </a:t>
            </a:r>
            <a:r>
              <a:rPr sz="2400" spc="-5" dirty="0">
                <a:latin typeface="Calibri"/>
                <a:cs typeface="Calibri"/>
              </a:rPr>
              <a:t>linhas </a:t>
            </a:r>
            <a:r>
              <a:rPr sz="2400" dirty="0">
                <a:latin typeface="Calibri"/>
                <a:cs typeface="Calibri"/>
              </a:rPr>
              <a:t>e 4 </a:t>
            </a:r>
            <a:r>
              <a:rPr sz="2400" spc="-10" dirty="0">
                <a:latin typeface="Calibri"/>
                <a:cs typeface="Calibri"/>
              </a:rPr>
              <a:t>colunas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imprime.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39312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Matrizes:</a:t>
            </a:r>
            <a:r>
              <a:rPr spc="-25" dirty="0"/>
              <a:t> </a:t>
            </a:r>
            <a:r>
              <a:rPr spc="-5" dirty="0"/>
              <a:t>exemplo</a:t>
            </a:r>
          </a:p>
        </p:txBody>
      </p:sp>
      <p:sp>
        <p:nvSpPr>
          <p:cNvPr id="4" name="object 4"/>
          <p:cNvSpPr/>
          <p:nvPr/>
        </p:nvSpPr>
        <p:spPr>
          <a:xfrm>
            <a:off x="6156325" y="2565400"/>
            <a:ext cx="2665730" cy="2800350"/>
          </a:xfrm>
          <a:custGeom>
            <a:avLst/>
            <a:gdLst/>
            <a:ahLst/>
            <a:cxnLst/>
            <a:rect l="l" t="t" r="r" b="b"/>
            <a:pathLst>
              <a:path w="2665729" h="2800350">
                <a:moveTo>
                  <a:pt x="0" y="2800350"/>
                </a:moveTo>
                <a:lnTo>
                  <a:pt x="2665476" y="2800350"/>
                </a:lnTo>
                <a:lnTo>
                  <a:pt x="2665476" y="0"/>
                </a:lnTo>
                <a:lnTo>
                  <a:pt x="0" y="0"/>
                </a:lnTo>
                <a:lnTo>
                  <a:pt x="0" y="2800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6325" y="2565400"/>
            <a:ext cx="2665730" cy="2800350"/>
          </a:xfrm>
          <a:custGeom>
            <a:avLst/>
            <a:gdLst/>
            <a:ahLst/>
            <a:cxnLst/>
            <a:rect l="l" t="t" r="r" b="b"/>
            <a:pathLst>
              <a:path w="2665729" h="2800350">
                <a:moveTo>
                  <a:pt x="0" y="2800350"/>
                </a:moveTo>
                <a:lnTo>
                  <a:pt x="2665476" y="2800350"/>
                </a:lnTo>
                <a:lnTo>
                  <a:pt x="2665476" y="0"/>
                </a:lnTo>
                <a:lnTo>
                  <a:pt x="0" y="0"/>
                </a:lnTo>
                <a:lnTo>
                  <a:pt x="0" y="2800350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36970" y="2576448"/>
            <a:ext cx="756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Matriz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56325" y="2867137"/>
          <a:ext cx="978534" cy="2498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/>
                <a:gridCol w="214629"/>
              </a:tblGrid>
              <a:tr h="237325"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Linha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43792">
                <a:tc>
                  <a:txBody>
                    <a:bodyPr/>
                    <a:lstStyle/>
                    <a:p>
                      <a:pPr marR="5334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43898">
                <a:tc>
                  <a:txBody>
                    <a:bodyPr/>
                    <a:lstStyle/>
                    <a:p>
                      <a:pPr marR="53340" algn="r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Linha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44146">
                <a:tc>
                  <a:txBody>
                    <a:bodyPr/>
                    <a:lstStyle/>
                    <a:p>
                      <a:pPr marR="52705" algn="r">
                        <a:lnSpc>
                          <a:spcPts val="171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1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43728">
                <a:tc>
                  <a:txBody>
                    <a:bodyPr/>
                    <a:lstStyle/>
                    <a:p>
                      <a:pPr marR="53340" algn="r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Linha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43903">
                <a:tc>
                  <a:txBody>
                    <a:bodyPr/>
                    <a:lstStyle/>
                    <a:p>
                      <a:pPr marR="5334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44030">
                <a:tc>
                  <a:txBody>
                    <a:bodyPr/>
                    <a:lstStyle/>
                    <a:p>
                      <a:pPr marR="53340" algn="r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Linha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43967">
                <a:tc>
                  <a:txBody>
                    <a:bodyPr/>
                    <a:lstStyle/>
                    <a:p>
                      <a:pPr marR="5334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R="53340" algn="r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Linha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09979">
                <a:tc>
                  <a:txBody>
                    <a:bodyPr/>
                    <a:lstStyle/>
                    <a:p>
                      <a:pPr marR="5334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11187" y="2106612"/>
            <a:ext cx="5311775" cy="4276725"/>
          </a:xfrm>
          <a:custGeom>
            <a:avLst/>
            <a:gdLst/>
            <a:ahLst/>
            <a:cxnLst/>
            <a:rect l="l" t="t" r="r" b="b"/>
            <a:pathLst>
              <a:path w="5311775" h="4276725">
                <a:moveTo>
                  <a:pt x="0" y="4276725"/>
                </a:moveTo>
                <a:lnTo>
                  <a:pt x="5311775" y="4276725"/>
                </a:lnTo>
                <a:lnTo>
                  <a:pt x="5311775" y="0"/>
                </a:lnTo>
                <a:lnTo>
                  <a:pt x="0" y="0"/>
                </a:lnTo>
                <a:lnTo>
                  <a:pt x="0" y="427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0244" y="2135123"/>
            <a:ext cx="4060190" cy="184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700" dirty="0">
                <a:latin typeface="Courier New"/>
                <a:cs typeface="Courier New"/>
              </a:rPr>
              <a:t>Main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7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args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</a:pPr>
            <a:r>
              <a:rPr sz="17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700" spc="-5" dirty="0">
                <a:latin typeface="Courier New"/>
                <a:cs typeface="Courier New"/>
              </a:rPr>
              <a:t>i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00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j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271780" marR="655320">
              <a:lnSpc>
                <a:spcPct val="100000"/>
              </a:lnSpc>
            </a:pPr>
            <a:r>
              <a:rPr sz="17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[,] </a:t>
            </a:r>
            <a:r>
              <a:rPr sz="1700" dirty="0">
                <a:latin typeface="Courier New"/>
                <a:cs typeface="Courier New"/>
              </a:rPr>
              <a:t>n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700" b="1" spc="-5" dirty="0">
                <a:solidFill>
                  <a:srgbClr val="00009F"/>
                </a:solidFill>
                <a:latin typeface="Courier New"/>
                <a:cs typeface="Courier New"/>
              </a:rPr>
              <a:t>new </a:t>
            </a: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70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0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17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7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spc="5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700" spc="-5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7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700">
              <a:latin typeface="Courier New"/>
              <a:cs typeface="Courier New"/>
            </a:endParaRPr>
          </a:p>
          <a:p>
            <a:pPr marL="792480" marR="1046480" indent="-261620">
              <a:lnSpc>
                <a:spcPct val="100000"/>
              </a:lnSpc>
            </a:pP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j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7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700" spc="-5" dirty="0">
                <a:latin typeface="Courier New"/>
                <a:cs typeface="Courier New"/>
              </a:rPr>
              <a:t>j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700" spc="1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700" spc="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700" spc="-5" dirty="0">
                <a:latin typeface="Courier New"/>
                <a:cs typeface="Courier New"/>
              </a:rPr>
              <a:t>j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++)  </a:t>
            </a:r>
            <a:r>
              <a:rPr sz="1700" dirty="0">
                <a:latin typeface="Courier New"/>
                <a:cs typeface="Courier New"/>
              </a:rPr>
              <a:t>n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00" dirty="0">
                <a:latin typeface="Courier New"/>
                <a:cs typeface="Courier New"/>
              </a:rPr>
              <a:t>j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] =</a:t>
            </a:r>
            <a:r>
              <a:rPr sz="17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90244" y="4208398"/>
            <a:ext cx="4972050" cy="210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ourier New"/>
                <a:cs typeface="Courier New"/>
              </a:rPr>
              <a:t>Console.Write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"{0}\n"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ourier New"/>
                <a:cs typeface="Courier New"/>
              </a:rPr>
              <a:t>"Matriz"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</a:pPr>
            <a:r>
              <a:rPr sz="17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7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700" dirty="0">
                <a:latin typeface="Courier New"/>
                <a:cs typeface="Courier New"/>
              </a:rPr>
              <a:t>i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700" spc="1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1700" spc="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700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i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53086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Console.Write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"\nLinha {0}\n"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  <a:p>
            <a:pPr marL="53086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j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7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700" dirty="0">
                <a:latin typeface="Courier New"/>
                <a:cs typeface="Courier New"/>
              </a:rPr>
              <a:t>j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7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700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j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700">
              <a:latin typeface="Courier New"/>
              <a:cs typeface="Courier New"/>
            </a:endParaRPr>
          </a:p>
          <a:p>
            <a:pPr marL="79248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Console.Write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"{0} "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n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700" spc="-5" dirty="0">
                <a:latin typeface="Courier New"/>
                <a:cs typeface="Courier New"/>
              </a:rPr>
              <a:t>i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00" spc="-5" dirty="0">
                <a:latin typeface="Courier New"/>
                <a:cs typeface="Courier New"/>
              </a:rPr>
              <a:t>j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]);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8739" y="974153"/>
            <a:ext cx="7859395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44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O </a:t>
            </a:r>
            <a:r>
              <a:rPr sz="2400" spc="-15" dirty="0">
                <a:latin typeface="Calibri"/>
                <a:cs typeface="Calibri"/>
              </a:rPr>
              <a:t>programa abaixo </a:t>
            </a:r>
            <a:r>
              <a:rPr sz="2400" spc="-5" dirty="0">
                <a:latin typeface="Calibri"/>
                <a:cs typeface="Calibri"/>
              </a:rPr>
              <a:t>inicializa os elementos de uma matriz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  <a:p>
            <a:pPr marL="355600" marR="5080">
              <a:lnSpc>
                <a:spcPct val="70100"/>
              </a:lnSpc>
              <a:spcBef>
                <a:spcPts val="420"/>
              </a:spcBef>
            </a:pP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5" dirty="0">
                <a:latin typeface="Calibri"/>
                <a:cs typeface="Calibri"/>
              </a:rPr>
              <a:t>valores </a:t>
            </a:r>
            <a:r>
              <a:rPr sz="2400" spc="-5" dirty="0">
                <a:latin typeface="Calibri"/>
                <a:cs typeface="Calibri"/>
              </a:rPr>
              <a:t>iguais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soma dos </a:t>
            </a:r>
            <a:r>
              <a:rPr sz="2400" dirty="0">
                <a:latin typeface="Calibri"/>
                <a:cs typeface="Calibri"/>
              </a:rPr>
              <a:t>índices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cada </a:t>
            </a:r>
            <a:r>
              <a:rPr sz="2400" spc="-5" dirty="0">
                <a:latin typeface="Calibri"/>
                <a:cs typeface="Calibri"/>
              </a:rPr>
              <a:t>elemento </a:t>
            </a:r>
            <a:r>
              <a:rPr sz="2400" dirty="0">
                <a:latin typeface="Calibri"/>
                <a:cs typeface="Calibri"/>
              </a:rPr>
              <a:t>e  imprime </a:t>
            </a:r>
            <a:r>
              <a:rPr sz="2400" spc="-10" dirty="0">
                <a:latin typeface="Calibri"/>
                <a:cs typeface="Calibri"/>
              </a:rPr>
              <a:t>cada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valor.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39312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Matrizes:</a:t>
            </a:r>
            <a:r>
              <a:rPr spc="-25" dirty="0"/>
              <a:t> </a:t>
            </a:r>
            <a:r>
              <a:rPr spc="-5" dirty="0"/>
              <a:t>exemplo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187" y="2330450"/>
          <a:ext cx="8929368" cy="3379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130"/>
                <a:gridCol w="2665729"/>
                <a:gridCol w="143509"/>
              </a:tblGrid>
              <a:tr h="2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677E34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430"/>
                        </a:lnSpc>
                        <a:spcBef>
                          <a:spcPts val="365"/>
                        </a:spcBef>
                        <a:tabLst>
                          <a:tab pos="588645" algn="l"/>
                        </a:tabLst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i=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	j= 0</a:t>
                      </a:r>
                      <a:r>
                        <a:rPr sz="1600" spc="4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elemento=0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677E34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7486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1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b="1" spc="-2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125" marR="246824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m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800" b="1" spc="-7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1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4008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5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588645" algn="l"/>
                        </a:tabLst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i=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	j= 1</a:t>
                      </a:r>
                      <a:r>
                        <a:rPr sz="1600" spc="3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elemento=1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88645" algn="l"/>
                        </a:tabLst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i=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	j= 0</a:t>
                      </a:r>
                      <a:r>
                        <a:rPr sz="1600" spc="434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elemento=1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tabLst>
                          <a:tab pos="588645" algn="l"/>
                        </a:tabLst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i=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	j= 1</a:t>
                      </a:r>
                      <a:r>
                        <a:rPr sz="1600" spc="3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elemento=2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tabLst>
                          <a:tab pos="588645" algn="l"/>
                        </a:tabLst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i=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	j= 0</a:t>
                      </a:r>
                      <a:r>
                        <a:rPr sz="1600" spc="3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elemento=2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tabLst>
                          <a:tab pos="588645" algn="l"/>
                        </a:tabLst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i=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	j= 1</a:t>
                      </a:r>
                      <a:r>
                        <a:rPr sz="1600" spc="434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elemento=3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8895" marB="0">
                    <a:lnL w="38100">
                      <a:solidFill>
                        <a:srgbClr val="677E34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63687">
                <a:tc gridSpan="3">
                  <a:txBody>
                    <a:bodyPr/>
                    <a:lstStyle/>
                    <a:p>
                      <a:pPr marL="64008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186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186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"i={0} j={1} elemento={2}\n"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400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54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47369" y="1136078"/>
            <a:ext cx="7872730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Matrizes serão </a:t>
            </a:r>
            <a:r>
              <a:rPr sz="2800" dirty="0">
                <a:latin typeface="Calibri"/>
                <a:cs typeface="Calibri"/>
              </a:rPr>
              <a:t>passadas </a:t>
            </a:r>
            <a:r>
              <a:rPr sz="2800" spc="-20" dirty="0">
                <a:latin typeface="Calibri"/>
                <a:cs typeface="Calibri"/>
              </a:rPr>
              <a:t>para </a:t>
            </a:r>
            <a:r>
              <a:rPr sz="2800" spc="-5" dirty="0">
                <a:latin typeface="Calibri"/>
                <a:cs typeface="Calibri"/>
              </a:rPr>
              <a:t>sub-rotinas </a:t>
            </a:r>
            <a:r>
              <a:rPr sz="2800" dirty="0">
                <a:latin typeface="Calibri"/>
                <a:cs typeface="Calibri"/>
              </a:rPr>
              <a:t>da </a:t>
            </a:r>
            <a:r>
              <a:rPr sz="2800" spc="-5" dirty="0">
                <a:latin typeface="Calibri"/>
                <a:cs typeface="Calibri"/>
              </a:rPr>
              <a:t>mesma  </a:t>
            </a:r>
            <a:r>
              <a:rPr sz="2800" spc="-15" dirty="0">
                <a:latin typeface="Calibri"/>
                <a:cs typeface="Calibri"/>
              </a:rPr>
              <a:t>forma </a:t>
            </a:r>
            <a:r>
              <a:rPr sz="2800" spc="-10" dirty="0">
                <a:latin typeface="Calibri"/>
                <a:cs typeface="Calibri"/>
              </a:rPr>
              <a:t>como</a:t>
            </a:r>
            <a:r>
              <a:rPr sz="2800" spc="-15" dirty="0">
                <a:latin typeface="Calibri"/>
                <a:cs typeface="Calibri"/>
              </a:rPr>
              <a:t> vetores.</a:t>
            </a:r>
            <a:endParaRPr sz="2800">
              <a:latin typeface="Calibri"/>
              <a:cs typeface="Calibri"/>
            </a:endParaRPr>
          </a:p>
          <a:p>
            <a:pPr marL="354965" marR="86995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propriedade </a:t>
            </a:r>
            <a:r>
              <a:rPr sz="2800" spc="-10" dirty="0">
                <a:latin typeface="Calibri"/>
                <a:cs typeface="Calibri"/>
              </a:rPr>
              <a:t>Length </a:t>
            </a:r>
            <a:r>
              <a:rPr sz="2800" spc="-15" dirty="0">
                <a:latin typeface="Calibri"/>
                <a:cs typeface="Calibri"/>
              </a:rPr>
              <a:t>retorna 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5" dirty="0">
                <a:latin typeface="Calibri"/>
                <a:cs typeface="Calibri"/>
              </a:rPr>
              <a:t>número </a:t>
            </a:r>
            <a:r>
              <a:rPr sz="2800" spc="-15" dirty="0">
                <a:latin typeface="Calibri"/>
                <a:cs typeface="Calibri"/>
              </a:rPr>
              <a:t>total </a:t>
            </a:r>
            <a:r>
              <a:rPr sz="2800" dirty="0">
                <a:latin typeface="Calibri"/>
                <a:cs typeface="Calibri"/>
              </a:rPr>
              <a:t>de  </a:t>
            </a:r>
            <a:r>
              <a:rPr sz="2800" spc="-5" dirty="0">
                <a:latin typeface="Calibri"/>
                <a:cs typeface="Calibri"/>
              </a:rPr>
              <a:t>elementos </a:t>
            </a:r>
            <a:r>
              <a:rPr sz="2800" dirty="0">
                <a:latin typeface="Calibri"/>
                <a:cs typeface="Calibri"/>
              </a:rPr>
              <a:t>em </a:t>
            </a:r>
            <a:r>
              <a:rPr sz="2800" spc="-5" dirty="0">
                <a:latin typeface="Calibri"/>
                <a:cs typeface="Calibri"/>
              </a:rPr>
              <a:t>todas </a:t>
            </a:r>
            <a:r>
              <a:rPr sz="2800" dirty="0">
                <a:latin typeface="Calibri"/>
                <a:cs typeface="Calibri"/>
              </a:rPr>
              <a:t>as dimensões da </a:t>
            </a:r>
            <a:r>
              <a:rPr sz="2800" spc="-5" dirty="0">
                <a:latin typeface="Calibri"/>
                <a:cs typeface="Calibri"/>
              </a:rPr>
              <a:t>matriz.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Dessa  </a:t>
            </a:r>
            <a:r>
              <a:rPr sz="2800" spc="-10" dirty="0">
                <a:latin typeface="Calibri"/>
                <a:cs typeface="Calibri"/>
              </a:rPr>
              <a:t>forma, </a:t>
            </a:r>
            <a:r>
              <a:rPr sz="2800" dirty="0">
                <a:latin typeface="Calibri"/>
                <a:cs typeface="Calibri"/>
              </a:rPr>
              <a:t>é </a:t>
            </a:r>
            <a:r>
              <a:rPr sz="2800" spc="-10" dirty="0">
                <a:latin typeface="Calibri"/>
                <a:cs typeface="Calibri"/>
              </a:rPr>
              <a:t>aconselhável </a:t>
            </a:r>
            <a:r>
              <a:rPr sz="2800" dirty="0">
                <a:latin typeface="Calibri"/>
                <a:cs typeface="Calibri"/>
              </a:rPr>
              <a:t>passarmos </a:t>
            </a:r>
            <a:r>
              <a:rPr sz="2800" spc="-5" dirty="0">
                <a:latin typeface="Calibri"/>
                <a:cs typeface="Calibri"/>
              </a:rPr>
              <a:t>por </a:t>
            </a:r>
            <a:r>
              <a:rPr sz="2800" spc="-15" dirty="0">
                <a:latin typeface="Calibri"/>
                <a:cs typeface="Calibri"/>
              </a:rPr>
              <a:t>parâmetro </a:t>
            </a:r>
            <a:r>
              <a:rPr sz="2800" dirty="0">
                <a:latin typeface="Calibri"/>
                <a:cs typeface="Calibri"/>
              </a:rPr>
              <a:t>o  </a:t>
            </a:r>
            <a:r>
              <a:rPr sz="2800" spc="-5" dirty="0">
                <a:latin typeface="Calibri"/>
                <a:cs typeface="Calibri"/>
              </a:rPr>
              <a:t>tamanho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cada </a:t>
            </a:r>
            <a:r>
              <a:rPr sz="2800" dirty="0">
                <a:latin typeface="Calibri"/>
                <a:cs typeface="Calibri"/>
              </a:rPr>
              <a:t>dimensão 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matriz.</a:t>
            </a:r>
            <a:endParaRPr sz="2800">
              <a:latin typeface="Calibri"/>
              <a:cs typeface="Calibri"/>
            </a:endParaRPr>
          </a:p>
          <a:p>
            <a:pPr marL="354965" marR="112395" indent="-3429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Um </a:t>
            </a:r>
            <a:r>
              <a:rPr sz="2800" spc="-10" dirty="0">
                <a:latin typeface="Calibri"/>
                <a:cs typeface="Calibri"/>
              </a:rPr>
              <a:t>procedimento </a:t>
            </a:r>
            <a:r>
              <a:rPr sz="2800" spc="-15" dirty="0">
                <a:latin typeface="Calibri"/>
                <a:cs typeface="Calibri"/>
              </a:rPr>
              <a:t>para </a:t>
            </a:r>
            <a:r>
              <a:rPr sz="2800" dirty="0">
                <a:latin typeface="Calibri"/>
                <a:cs typeface="Calibri"/>
              </a:rPr>
              <a:t>imprimir uma </a:t>
            </a:r>
            <a:r>
              <a:rPr sz="2800" spc="-5" dirty="0">
                <a:latin typeface="Calibri"/>
                <a:cs typeface="Calibri"/>
              </a:rPr>
              <a:t>matriz </a:t>
            </a:r>
            <a:r>
              <a:rPr sz="2800" spc="-10" dirty="0">
                <a:latin typeface="Calibri"/>
                <a:cs typeface="Calibri"/>
              </a:rPr>
              <a:t>teria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 </a:t>
            </a:r>
            <a:r>
              <a:rPr sz="2800" spc="-10" dirty="0">
                <a:latin typeface="Calibri"/>
                <a:cs typeface="Calibri"/>
              </a:rPr>
              <a:t>seguinte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declaração: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47218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Matrizes </a:t>
            </a:r>
            <a:r>
              <a:rPr dirty="0"/>
              <a:t>e</a:t>
            </a:r>
            <a:r>
              <a:rPr spc="-25" dirty="0"/>
              <a:t> </a:t>
            </a:r>
            <a:r>
              <a:rPr spc="-10" dirty="0"/>
              <a:t>sub-rotinas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664" y="5461634"/>
            <a:ext cx="904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latin typeface="Courier New"/>
                <a:cs typeface="Courier New"/>
              </a:rPr>
              <a:t>imprimeMatriz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[,] </a:t>
            </a:r>
            <a:r>
              <a:rPr sz="1800" spc="-10" dirty="0">
                <a:latin typeface="Courier New"/>
                <a:cs typeface="Courier New"/>
              </a:rPr>
              <a:t>mat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linhas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colunas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47369" y="1116329"/>
            <a:ext cx="7799705" cy="45053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marR="52069" indent="-342900">
              <a:lnSpc>
                <a:spcPct val="801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  <a:tab pos="5264150" algn="l"/>
              </a:tabLst>
            </a:pP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Problema</a:t>
            </a:r>
            <a:r>
              <a:rPr sz="3200" spc="-10" dirty="0">
                <a:latin typeface="Calibri"/>
                <a:cs typeface="Calibri"/>
              </a:rPr>
              <a:t>: </a:t>
            </a:r>
            <a:r>
              <a:rPr sz="3200" spc="-5" dirty="0">
                <a:latin typeface="Calibri"/>
                <a:cs typeface="Calibri"/>
              </a:rPr>
              <a:t>Criar uma função que receba uma  matriz </a:t>
            </a:r>
            <a:r>
              <a:rPr sz="3200" dirty="0">
                <a:latin typeface="Calibri"/>
                <a:cs typeface="Calibri"/>
              </a:rPr>
              <a:t>2 x 3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números </a:t>
            </a:r>
            <a:r>
              <a:rPr sz="3200" spc="-10" dirty="0">
                <a:latin typeface="Calibri"/>
                <a:cs typeface="Calibri"/>
              </a:rPr>
              <a:t>reais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5" dirty="0">
                <a:latin typeface="Calibri"/>
                <a:cs typeface="Calibri"/>
              </a:rPr>
              <a:t>retorne </a:t>
            </a:r>
            <a:r>
              <a:rPr sz="3200" dirty="0">
                <a:latin typeface="Calibri"/>
                <a:cs typeface="Calibri"/>
              </a:rPr>
              <a:t>a  média </a:t>
            </a:r>
            <a:r>
              <a:rPr sz="3200" spc="-10" dirty="0">
                <a:latin typeface="Calibri"/>
                <a:cs typeface="Calibri"/>
              </a:rPr>
              <a:t>dos </a:t>
            </a:r>
            <a:r>
              <a:rPr sz="3200" spc="-15" dirty="0">
                <a:latin typeface="Calibri"/>
                <a:cs typeface="Calibri"/>
              </a:rPr>
              <a:t>valores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matriz.	Crie uma  função principal que </a:t>
            </a:r>
            <a:r>
              <a:rPr sz="3200" dirty="0">
                <a:latin typeface="Calibri"/>
                <a:cs typeface="Calibri"/>
              </a:rPr>
              <a:t>chame a </a:t>
            </a:r>
            <a:r>
              <a:rPr sz="3200" spc="-5" dirty="0">
                <a:latin typeface="Calibri"/>
                <a:cs typeface="Calibri"/>
              </a:rPr>
              <a:t>sub-rotina </a:t>
            </a:r>
            <a:r>
              <a:rPr sz="3200" dirty="0">
                <a:latin typeface="Calibri"/>
                <a:cs typeface="Calibri"/>
              </a:rPr>
              <a:t>e  imprima a</a:t>
            </a:r>
            <a:r>
              <a:rPr sz="3200" spc="-5" dirty="0">
                <a:latin typeface="Calibri"/>
                <a:cs typeface="Calibri"/>
              </a:rPr>
              <a:t> média.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Solução:</a:t>
            </a:r>
            <a:endParaRPr sz="3200">
              <a:latin typeface="Calibri"/>
              <a:cs typeface="Calibri"/>
            </a:endParaRPr>
          </a:p>
          <a:p>
            <a:pPr marL="756920" marR="5080" lvl="1" indent="-287020">
              <a:lnSpc>
                <a:spcPct val="80200"/>
              </a:lnSpc>
              <a:spcBef>
                <a:spcPts val="665"/>
              </a:spcBef>
              <a:buFont typeface="Arial"/>
              <a:buChar char="•"/>
              <a:tabLst>
                <a:tab pos="756285" algn="l"/>
                <a:tab pos="756920" algn="l"/>
                <a:tab pos="3467735" algn="l"/>
              </a:tabLst>
            </a:pPr>
            <a:r>
              <a:rPr sz="2800" spc="-50" dirty="0">
                <a:latin typeface="Calibri"/>
                <a:cs typeface="Calibri"/>
              </a:rPr>
              <a:t>Todos </a:t>
            </a:r>
            <a:r>
              <a:rPr sz="2800" spc="-5" dirty="0">
                <a:latin typeface="Calibri"/>
                <a:cs typeface="Calibri"/>
              </a:rPr>
              <a:t>os </a:t>
            </a:r>
            <a:r>
              <a:rPr sz="2800" spc="-15" dirty="0">
                <a:latin typeface="Calibri"/>
                <a:cs typeface="Calibri"/>
              </a:rPr>
              <a:t>valores </a:t>
            </a:r>
            <a:r>
              <a:rPr sz="2800" dirty="0">
                <a:latin typeface="Calibri"/>
                <a:cs typeface="Calibri"/>
              </a:rPr>
              <a:t>da </a:t>
            </a:r>
            <a:r>
              <a:rPr sz="2800" spc="-5" dirty="0">
                <a:latin typeface="Calibri"/>
                <a:cs typeface="Calibri"/>
              </a:rPr>
              <a:t>matriz </a:t>
            </a:r>
            <a:r>
              <a:rPr sz="2800" spc="-15" dirty="0">
                <a:latin typeface="Calibri"/>
                <a:cs typeface="Calibri"/>
              </a:rPr>
              <a:t>serão </a:t>
            </a:r>
            <a:r>
              <a:rPr sz="2800" dirty="0">
                <a:latin typeface="Calibri"/>
                <a:cs typeface="Calibri"/>
              </a:rPr>
              <a:t>acumulados em  uma</a:t>
            </a:r>
            <a:r>
              <a:rPr sz="2800" spc="-15" dirty="0">
                <a:latin typeface="Calibri"/>
                <a:cs typeface="Calibri"/>
              </a:rPr>
              <a:t> variável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real.	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função </a:t>
            </a:r>
            <a:r>
              <a:rPr sz="2800" spc="-15" dirty="0">
                <a:latin typeface="Calibri"/>
                <a:cs typeface="Calibri"/>
              </a:rPr>
              <a:t>retornará 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valor  </a:t>
            </a:r>
            <a:r>
              <a:rPr sz="2800" dirty="0">
                <a:latin typeface="Calibri"/>
                <a:cs typeface="Calibri"/>
              </a:rPr>
              <a:t>dessa </a:t>
            </a:r>
            <a:r>
              <a:rPr sz="2800" spc="-15" dirty="0">
                <a:latin typeface="Calibri"/>
                <a:cs typeface="Calibri"/>
              </a:rPr>
              <a:t>variável </a:t>
            </a:r>
            <a:r>
              <a:rPr sz="2800" dirty="0">
                <a:latin typeface="Calibri"/>
                <a:cs typeface="Calibri"/>
              </a:rPr>
              <a:t>dividido pelo </a:t>
            </a:r>
            <a:r>
              <a:rPr sz="2800" spc="-5" dirty="0">
                <a:latin typeface="Calibri"/>
                <a:cs typeface="Calibri"/>
              </a:rPr>
              <a:t>número </a:t>
            </a:r>
            <a:r>
              <a:rPr sz="2800" dirty="0">
                <a:latin typeface="Calibri"/>
                <a:cs typeface="Calibri"/>
              </a:rPr>
              <a:t>de  </a:t>
            </a:r>
            <a:r>
              <a:rPr sz="2800" spc="-5" dirty="0">
                <a:latin typeface="Calibri"/>
                <a:cs typeface="Calibri"/>
              </a:rPr>
              <a:t>elementos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matriz.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39090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</a:t>
            </a:r>
            <a:r>
              <a:rPr dirty="0"/>
              <a:t> </a:t>
            </a:r>
            <a:r>
              <a:rPr spc="-10" dirty="0"/>
              <a:t>resolvido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39077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-</a:t>
            </a:r>
            <a:r>
              <a:rPr spc="-45" dirty="0"/>
              <a:t> </a:t>
            </a:r>
            <a:r>
              <a:rPr i="0" dirty="0">
                <a:latin typeface="Calibri"/>
                <a:cs typeface="Calibri"/>
              </a:rPr>
              <a:t>Solução</a:t>
            </a:r>
          </a:p>
        </p:txBody>
      </p:sp>
      <p:sp>
        <p:nvSpPr>
          <p:cNvPr id="3" name="object 3"/>
          <p:cNvSpPr/>
          <p:nvPr/>
        </p:nvSpPr>
        <p:spPr>
          <a:xfrm>
            <a:off x="539750" y="1196911"/>
            <a:ext cx="8083550" cy="5262880"/>
          </a:xfrm>
          <a:custGeom>
            <a:avLst/>
            <a:gdLst/>
            <a:ahLst/>
            <a:cxnLst/>
            <a:rect l="l" t="t" r="r" b="b"/>
            <a:pathLst>
              <a:path w="8083550" h="5262880">
                <a:moveTo>
                  <a:pt x="0" y="5262626"/>
                </a:moveTo>
                <a:lnTo>
                  <a:pt x="8083550" y="5262626"/>
                </a:lnTo>
                <a:lnTo>
                  <a:pt x="8083550" y="0"/>
                </a:lnTo>
                <a:lnTo>
                  <a:pt x="0" y="0"/>
                </a:lnTo>
                <a:lnTo>
                  <a:pt x="0" y="52626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807" y="1232915"/>
            <a:ext cx="7728584" cy="515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double </a:t>
            </a:r>
            <a:r>
              <a:rPr sz="1600" spc="-5" dirty="0">
                <a:latin typeface="Courier New"/>
                <a:cs typeface="Courier New"/>
              </a:rPr>
              <a:t>mediaMatriz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[,]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j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600" dirty="0">
                <a:latin typeface="Courier New"/>
                <a:cs typeface="Courier New"/>
              </a:rPr>
              <a:t>media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i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dirty="0">
                <a:latin typeface="Courier New"/>
                <a:cs typeface="Courier New"/>
              </a:rPr>
              <a:t>i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600" spc="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1600" spc="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j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dirty="0">
                <a:latin typeface="Courier New"/>
                <a:cs typeface="Courier New"/>
              </a:rPr>
              <a:t>j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600" spc="5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6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j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media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media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00" spc="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j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latin typeface="Courier New"/>
                <a:cs typeface="Courier New"/>
              </a:rPr>
              <a:t>media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6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6.0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600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5904" marR="508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[,] </a:t>
            </a:r>
            <a:r>
              <a:rPr sz="1600" spc="-5" dirty="0">
                <a:latin typeface="Courier New"/>
                <a:cs typeface="Courier New"/>
              </a:rPr>
              <a:t>mat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new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]{{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4.0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},{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2.0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1.1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4.9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}}; 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600" dirty="0">
                <a:latin typeface="Courier New"/>
                <a:cs typeface="Courier New"/>
              </a:rPr>
              <a:t>media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mediaMatriz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mat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"Media =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media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8209" cy="590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0805"/>
                <a:gridCol w="278129"/>
                <a:gridCol w="526414"/>
                <a:gridCol w="126364"/>
                <a:gridCol w="160019"/>
                <a:gridCol w="524509"/>
                <a:gridCol w="738504"/>
                <a:gridCol w="770890"/>
                <a:gridCol w="282575"/>
              </a:tblGrid>
              <a:tr h="9937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57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23975">
                <a:tc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22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59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4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2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88912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39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9775">
                <a:tc gridSpan="4">
                  <a:txBody>
                    <a:bodyPr/>
                    <a:lstStyle/>
                    <a:p>
                      <a:pPr marL="335280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08037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789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897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290544">
                <a:tc>
                  <a:txBody>
                    <a:bodyPr/>
                    <a:lstStyle/>
                    <a:p>
                      <a:pPr marL="90805">
                        <a:lnSpc>
                          <a:spcPts val="1875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93674">
                <a:tc gridSpan="2">
                  <a:txBody>
                    <a:bodyPr/>
                    <a:lstStyle/>
                    <a:p>
                      <a:pPr marL="90805">
                        <a:lnSpc>
                          <a:spcPts val="187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57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23975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22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59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90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554101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9674">
                <a:tc rowSpan="2">
                  <a:txBody>
                    <a:bodyPr/>
                    <a:lstStyle/>
                    <a:p>
                      <a:pPr marL="335280">
                        <a:lnSpc>
                          <a:spcPts val="1789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1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0899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23975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22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59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?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?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8739" y="1019873"/>
            <a:ext cx="8052434" cy="42513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33020" indent="-342900">
              <a:lnSpc>
                <a:spcPct val="901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Assim </a:t>
            </a:r>
            <a:r>
              <a:rPr sz="2800" spc="-10" dirty="0">
                <a:latin typeface="Calibri"/>
                <a:cs typeface="Calibri"/>
              </a:rPr>
              <a:t>como </a:t>
            </a:r>
            <a:r>
              <a:rPr sz="2800" spc="-5" dirty="0">
                <a:latin typeface="Calibri"/>
                <a:cs typeface="Calibri"/>
              </a:rPr>
              <a:t>os </a:t>
            </a:r>
            <a:r>
              <a:rPr sz="2800" spc="-15" dirty="0">
                <a:latin typeface="Calibri"/>
                <a:cs typeface="Calibri"/>
              </a:rPr>
              <a:t>vetores,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matrizes </a:t>
            </a:r>
            <a:r>
              <a:rPr sz="2800" spc="-5" dirty="0">
                <a:latin typeface="Calibri"/>
                <a:cs typeface="Calibri"/>
              </a:rPr>
              <a:t>são </a:t>
            </a:r>
            <a:r>
              <a:rPr sz="2800" spc="-10" dirty="0">
                <a:latin typeface="Calibri"/>
                <a:cs typeface="Calibri"/>
              </a:rPr>
              <a:t>estruturas </a:t>
            </a:r>
            <a:r>
              <a:rPr sz="2800" dirty="0">
                <a:latin typeface="Calibri"/>
                <a:cs typeface="Calibri"/>
              </a:rPr>
              <a:t>de  dados </a:t>
            </a:r>
            <a:r>
              <a:rPr sz="2800" b="1" spc="-10" dirty="0">
                <a:latin typeface="Calibri"/>
                <a:cs typeface="Calibri"/>
              </a:rPr>
              <a:t>homogêneas</a:t>
            </a:r>
            <a:r>
              <a:rPr sz="2800" spc="-10" dirty="0">
                <a:latin typeface="Calibri"/>
                <a:cs typeface="Calibri"/>
              </a:rPr>
              <a:t>. </a:t>
            </a:r>
            <a:r>
              <a:rPr sz="2800" spc="-15" dirty="0">
                <a:latin typeface="Calibri"/>
                <a:cs typeface="Calibri"/>
              </a:rPr>
              <a:t>Podem </a:t>
            </a:r>
            <a:r>
              <a:rPr sz="2800" dirty="0">
                <a:latin typeface="Calibri"/>
                <a:cs typeface="Calibri"/>
              </a:rPr>
              <a:t>ser </a:t>
            </a:r>
            <a:r>
              <a:rPr sz="2800" spc="-5" dirty="0">
                <a:latin typeface="Calibri"/>
                <a:cs typeface="Calibri"/>
              </a:rPr>
              <a:t>construídas dos  </a:t>
            </a:r>
            <a:r>
              <a:rPr sz="2800" spc="-10" dirty="0">
                <a:latin typeface="Calibri"/>
                <a:cs typeface="Calibri"/>
              </a:rPr>
              <a:t>diversos </a:t>
            </a:r>
            <a:r>
              <a:rPr sz="2800" dirty="0">
                <a:latin typeface="Calibri"/>
                <a:cs typeface="Calibri"/>
              </a:rPr>
              <a:t>tipos </a:t>
            </a:r>
            <a:r>
              <a:rPr sz="2800" spc="-5" dirty="0">
                <a:latin typeface="Calibri"/>
                <a:cs typeface="Calibri"/>
              </a:rPr>
              <a:t>básicos </a:t>
            </a:r>
            <a:r>
              <a:rPr sz="2800" spc="-10" dirty="0">
                <a:latin typeface="Calibri"/>
                <a:cs typeface="Calibri"/>
              </a:rPr>
              <a:t>primitivos (real, </a:t>
            </a:r>
            <a:r>
              <a:rPr sz="2800" spc="-20" dirty="0">
                <a:latin typeface="Calibri"/>
                <a:cs typeface="Calibri"/>
              </a:rPr>
              <a:t>inteiro,  </a:t>
            </a:r>
            <a:r>
              <a:rPr sz="2800" spc="-15" dirty="0">
                <a:latin typeface="Calibri"/>
                <a:cs typeface="Calibri"/>
              </a:rPr>
              <a:t>caractere).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55600" marR="440055" indent="-342900">
              <a:lnSpc>
                <a:spcPct val="90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Principal </a:t>
            </a:r>
            <a:r>
              <a:rPr sz="2800" spc="-10" dirty="0">
                <a:latin typeface="Calibri"/>
                <a:cs typeface="Calibri"/>
              </a:rPr>
              <a:t>diferença </a:t>
            </a:r>
            <a:r>
              <a:rPr sz="2800" dirty="0">
                <a:latin typeface="Calibri"/>
                <a:cs typeface="Calibri"/>
              </a:rPr>
              <a:t>em </a:t>
            </a:r>
            <a:r>
              <a:rPr sz="2800" spc="-10" dirty="0">
                <a:latin typeface="Calibri"/>
                <a:cs typeface="Calibri"/>
              </a:rPr>
              <a:t>relação </a:t>
            </a:r>
            <a:r>
              <a:rPr sz="2800" dirty="0">
                <a:latin typeface="Calibri"/>
                <a:cs typeface="Calibri"/>
              </a:rPr>
              <a:t>aos </a:t>
            </a:r>
            <a:r>
              <a:rPr sz="2800" spc="-15" dirty="0">
                <a:latin typeface="Calibri"/>
                <a:cs typeface="Calibri"/>
              </a:rPr>
              <a:t>vetores  </a:t>
            </a:r>
            <a:r>
              <a:rPr sz="2800" spc="-5" dirty="0">
                <a:latin typeface="Calibri"/>
                <a:cs typeface="Calibri"/>
              </a:rPr>
              <a:t>(unidimensionais): </a:t>
            </a:r>
            <a:r>
              <a:rPr sz="2800" dirty="0">
                <a:latin typeface="Calibri"/>
                <a:cs typeface="Calibri"/>
              </a:rPr>
              <a:t>possui uma </a:t>
            </a:r>
            <a:r>
              <a:rPr sz="2800" spc="-5" dirty="0">
                <a:latin typeface="Calibri"/>
                <a:cs typeface="Calibri"/>
              </a:rPr>
              <a:t>ou </a:t>
            </a:r>
            <a:r>
              <a:rPr sz="2800" dirty="0">
                <a:latin typeface="Calibri"/>
                <a:cs typeface="Calibri"/>
              </a:rPr>
              <a:t>mais dimensões  adicionais.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Maioria dos </a:t>
            </a:r>
            <a:r>
              <a:rPr sz="2800" spc="-5" dirty="0">
                <a:latin typeface="Calibri"/>
                <a:cs typeface="Calibri"/>
              </a:rPr>
              <a:t>casos: utiliza-se </a:t>
            </a:r>
            <a:r>
              <a:rPr sz="2800" spc="-15" dirty="0">
                <a:latin typeface="Calibri"/>
                <a:cs typeface="Calibri"/>
              </a:rPr>
              <a:t>matrizes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bidimensionais.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64115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Estruturas </a:t>
            </a:r>
            <a:r>
              <a:rPr dirty="0"/>
              <a:t>de dados</a:t>
            </a:r>
            <a:r>
              <a:rPr spc="10" dirty="0"/>
              <a:t> </a:t>
            </a:r>
            <a:r>
              <a:rPr spc="-5" dirty="0"/>
              <a:t>matriciais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90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1014412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73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2237">
                <a:tc rowSpan="2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36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9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?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30300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44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22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59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90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9937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57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1063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85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3687">
                <a:tc>
                  <a:txBody>
                    <a:bodyPr/>
                    <a:lstStyle/>
                    <a:p>
                      <a:pPr marL="579120">
                        <a:lnSpc>
                          <a:spcPts val="188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9224">
                <a:tc gridSpan="2">
                  <a:txBody>
                    <a:bodyPr/>
                    <a:lstStyle/>
                    <a:p>
                      <a:pPr marL="579120">
                        <a:lnSpc>
                          <a:spcPts val="149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22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59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90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9937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57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52487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72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 + 3.4 =</a:t>
                      </a:r>
                      <a:r>
                        <a:rPr sz="2000" spc="-7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3.4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3687">
                <a:tc>
                  <a:txBody>
                    <a:bodyPr/>
                    <a:lstStyle/>
                    <a:p>
                      <a:pPr marR="4076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7800">
                <a:tc gridSpan="2">
                  <a:txBody>
                    <a:bodyPr/>
                    <a:lstStyle/>
                    <a:p>
                      <a:pPr marL="579120">
                        <a:lnSpc>
                          <a:spcPts val="13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49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90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9937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57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00113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3.4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3687">
                <a:tc>
                  <a:txBody>
                    <a:bodyPr/>
                    <a:lstStyle/>
                    <a:p>
                      <a:pPr marL="579120">
                        <a:lnSpc>
                          <a:spcPts val="173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30174">
                <a:tc gridSpan="2">
                  <a:txBody>
                    <a:bodyPr/>
                    <a:lstStyle/>
                    <a:p>
                      <a:pPr marL="579120">
                        <a:lnSpc>
                          <a:spcPts val="134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22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59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90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9937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57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52487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72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3.4 + 5.6 =</a:t>
                      </a:r>
                      <a:r>
                        <a:rPr sz="2000" spc="-1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9.0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3687">
                <a:tc>
                  <a:txBody>
                    <a:bodyPr/>
                    <a:lstStyle/>
                    <a:p>
                      <a:pPr marR="4076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7800">
                <a:tc gridSpan="2">
                  <a:txBody>
                    <a:bodyPr/>
                    <a:lstStyle/>
                    <a:p>
                      <a:pPr marL="579120">
                        <a:lnSpc>
                          <a:spcPts val="13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90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9937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57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7413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90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9.0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3687">
                <a:tc>
                  <a:txBody>
                    <a:bodyPr/>
                    <a:lstStyle/>
                    <a:p>
                      <a:pPr marL="579120">
                        <a:lnSpc>
                          <a:spcPts val="183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2874">
                <a:tc gridSpan="2">
                  <a:txBody>
                    <a:bodyPr/>
                    <a:lstStyle/>
                    <a:p>
                      <a:pPr marL="579120">
                        <a:lnSpc>
                          <a:spcPts val="144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22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59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90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9937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57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52487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72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9.0 +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4.0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1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13.0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3687">
                <a:tc>
                  <a:txBody>
                    <a:bodyPr/>
                    <a:lstStyle/>
                    <a:p>
                      <a:pPr marR="4076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7800">
                <a:tc gridSpan="2">
                  <a:txBody>
                    <a:bodyPr/>
                    <a:lstStyle/>
                    <a:p>
                      <a:pPr marL="579120">
                        <a:lnSpc>
                          <a:spcPts val="13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90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9937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57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7413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90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13.0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3687">
                <a:tc>
                  <a:txBody>
                    <a:bodyPr/>
                    <a:lstStyle/>
                    <a:p>
                      <a:pPr marL="579120">
                        <a:lnSpc>
                          <a:spcPts val="183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2874">
                <a:tc gridSpan="2">
                  <a:txBody>
                    <a:bodyPr/>
                    <a:lstStyle/>
                    <a:p>
                      <a:pPr marL="579120">
                        <a:lnSpc>
                          <a:spcPts val="144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22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59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907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1003300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6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3350">
                <a:tc rowSpan="2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13.0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52525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614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22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59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90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9937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57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712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739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13.0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3687">
                <a:tc>
                  <a:txBody>
                    <a:bodyPr/>
                    <a:lstStyle/>
                    <a:p>
                      <a:pPr marL="5791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63575">
                <a:tc gridSpan="2">
                  <a:txBody>
                    <a:bodyPr/>
                    <a:lstStyle/>
                    <a:p>
                      <a:pPr marL="579120">
                        <a:lnSpc>
                          <a:spcPts val="160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22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59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65" y="1019873"/>
            <a:ext cx="7695565" cy="24676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3535">
              <a:lnSpc>
                <a:spcPct val="902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São </a:t>
            </a:r>
            <a:r>
              <a:rPr sz="2800" spc="-10" dirty="0">
                <a:latin typeface="Calibri"/>
                <a:cs typeface="Calibri"/>
              </a:rPr>
              <a:t>utilizadas </a:t>
            </a:r>
            <a:r>
              <a:rPr sz="2800" dirty="0">
                <a:latin typeface="Calibri"/>
                <a:cs typeface="Calibri"/>
              </a:rPr>
              <a:t>quando </a:t>
            </a:r>
            <a:r>
              <a:rPr sz="2800" spc="-5" dirty="0">
                <a:latin typeface="Calibri"/>
                <a:cs typeface="Calibri"/>
              </a:rPr>
              <a:t>os dados homogêneos  necessitam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uma </a:t>
            </a:r>
            <a:r>
              <a:rPr sz="2800" spc="-10" dirty="0">
                <a:latin typeface="Calibri"/>
                <a:cs typeface="Calibri"/>
              </a:rPr>
              <a:t>estruturação com </a:t>
            </a:r>
            <a:r>
              <a:rPr sz="2800" dirty="0">
                <a:latin typeface="Calibri"/>
                <a:cs typeface="Calibri"/>
              </a:rPr>
              <a:t>mais 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uma  dimensão.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Exemplo:</a:t>
            </a:r>
            <a:endParaRPr sz="2800">
              <a:latin typeface="Calibri"/>
              <a:cs typeface="Calibri"/>
            </a:endParaRPr>
          </a:p>
          <a:p>
            <a:pPr marL="756920" lvl="1" indent="-28765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400" spc="-15" dirty="0">
                <a:latin typeface="Calibri"/>
                <a:cs typeface="Calibri"/>
              </a:rPr>
              <a:t>Programar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jogo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xadrez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dirty="0">
                <a:latin typeface="Calibri"/>
                <a:cs typeface="Calibri"/>
              </a:rPr>
              <a:t>o </a:t>
            </a:r>
            <a:r>
              <a:rPr sz="2200" spc="-10" dirty="0">
                <a:latin typeface="Calibri"/>
                <a:cs typeface="Calibri"/>
              </a:rPr>
              <a:t>tabuleiro </a:t>
            </a:r>
            <a:r>
              <a:rPr sz="2200" dirty="0">
                <a:latin typeface="Calibri"/>
                <a:cs typeface="Calibri"/>
              </a:rPr>
              <a:t>é </a:t>
            </a:r>
            <a:r>
              <a:rPr sz="2200" spc="-10" dirty="0">
                <a:latin typeface="Calibri"/>
                <a:cs typeface="Calibri"/>
              </a:rPr>
              <a:t>naturalmente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bidimensional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18707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Matrizes</a:t>
            </a:r>
          </a:p>
        </p:txBody>
      </p:sp>
      <p:sp>
        <p:nvSpPr>
          <p:cNvPr id="4" name="object 4"/>
          <p:cNvSpPr/>
          <p:nvPr/>
        </p:nvSpPr>
        <p:spPr>
          <a:xfrm>
            <a:off x="4860035" y="3644976"/>
            <a:ext cx="3024377" cy="3024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90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9937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57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52487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72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13.0 + 2.0 =</a:t>
                      </a:r>
                      <a:r>
                        <a:rPr sz="2000" spc="-1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15.0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3687">
                <a:tc>
                  <a:txBody>
                    <a:bodyPr/>
                    <a:lstStyle/>
                    <a:p>
                      <a:pPr marR="4076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7800">
                <a:tc gridSpan="2">
                  <a:txBody>
                    <a:bodyPr/>
                    <a:lstStyle/>
                    <a:p>
                      <a:pPr marL="579120">
                        <a:lnSpc>
                          <a:spcPts val="13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431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90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9937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57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7413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90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15.0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3687">
                <a:tc>
                  <a:txBody>
                    <a:bodyPr/>
                    <a:lstStyle/>
                    <a:p>
                      <a:pPr marL="579120">
                        <a:lnSpc>
                          <a:spcPts val="183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2874">
                <a:tc gridSpan="2">
                  <a:txBody>
                    <a:bodyPr/>
                    <a:lstStyle/>
                    <a:p>
                      <a:pPr marL="579120">
                        <a:lnSpc>
                          <a:spcPts val="144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22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59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90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9937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57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39787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62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15.0 + 1.1 =</a:t>
                      </a:r>
                      <a:r>
                        <a:rPr sz="2000" spc="-1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16.1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3687">
                <a:tc>
                  <a:txBody>
                    <a:bodyPr/>
                    <a:lstStyle/>
                    <a:p>
                      <a:pPr marR="4076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500">
                <a:tc gridSpan="2">
                  <a:txBody>
                    <a:bodyPr/>
                    <a:lstStyle/>
                    <a:p>
                      <a:pPr marL="579120">
                        <a:lnSpc>
                          <a:spcPts val="14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90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9937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57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9475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84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16.1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5275">
                <a:tc>
                  <a:txBody>
                    <a:bodyPr/>
                    <a:lstStyle/>
                    <a:p>
                      <a:pPr marL="579120">
                        <a:lnSpc>
                          <a:spcPts val="189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9224">
                <a:tc gridSpan="2">
                  <a:txBody>
                    <a:bodyPr/>
                    <a:lstStyle/>
                    <a:p>
                      <a:pPr marL="579120">
                        <a:lnSpc>
                          <a:spcPts val="149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22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59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90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9937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57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52487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72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16.1 +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4.9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10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3687">
                <a:tc>
                  <a:txBody>
                    <a:bodyPr/>
                    <a:lstStyle/>
                    <a:p>
                      <a:pPr marR="4076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7800">
                <a:tc gridSpan="2">
                  <a:txBody>
                    <a:bodyPr/>
                    <a:lstStyle/>
                    <a:p>
                      <a:pPr marL="579120">
                        <a:lnSpc>
                          <a:spcPts val="13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90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9937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57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52487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72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3687">
                <a:tc>
                  <a:txBody>
                    <a:bodyPr/>
                    <a:lstStyle/>
                    <a:p>
                      <a:pPr marR="4076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7800">
                <a:tc gridSpan="2">
                  <a:txBody>
                    <a:bodyPr/>
                    <a:lstStyle/>
                    <a:p>
                      <a:pPr marL="579120">
                        <a:lnSpc>
                          <a:spcPts val="13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62" y="925512"/>
          <a:ext cx="8577575" cy="590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7179"/>
                <a:gridCol w="278129"/>
                <a:gridCol w="526414"/>
                <a:gridCol w="285750"/>
                <a:gridCol w="524509"/>
                <a:gridCol w="738504"/>
                <a:gridCol w="770890"/>
                <a:gridCol w="282575"/>
              </a:tblGrid>
              <a:tr h="1012856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72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3793">
                <a:tc rowSpan="2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8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34999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47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22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59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757" y="925512"/>
          <a:ext cx="8576308" cy="5508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3625"/>
                <a:gridCol w="296545"/>
                <a:gridCol w="279400"/>
                <a:gridCol w="524510"/>
                <a:gridCol w="285750"/>
                <a:gridCol w="524509"/>
                <a:gridCol w="738504"/>
                <a:gridCol w="770890"/>
                <a:gridCol w="282575"/>
              </a:tblGrid>
              <a:tr h="9937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57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2580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687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23975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22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59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502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98132"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4111">
                <a:tc rowSpan="2" gridSpan="3">
                  <a:txBody>
                    <a:bodyPr/>
                    <a:lstStyle/>
                    <a:p>
                      <a:pPr marL="90805">
                        <a:lnSpc>
                          <a:spcPts val="168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36725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3950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805" marR="21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447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– </a:t>
            </a:r>
            <a:r>
              <a:rPr spc="-80" dirty="0"/>
              <a:t>Teste </a:t>
            </a:r>
            <a:r>
              <a:rPr dirty="0"/>
              <a:t>de</a:t>
            </a:r>
            <a:r>
              <a:rPr spc="30" dirty="0"/>
              <a:t> </a:t>
            </a:r>
            <a:r>
              <a:rPr spc="-5" dirty="0"/>
              <a:t>Mesa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0" y="908050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0" y="1016000"/>
                </a:moveTo>
                <a:lnTo>
                  <a:pt x="3371850" y="1016000"/>
                </a:lnTo>
                <a:lnTo>
                  <a:pt x="3371850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2066925"/>
            <a:ext cx="3384550" cy="1323975"/>
          </a:xfrm>
          <a:custGeom>
            <a:avLst/>
            <a:gdLst/>
            <a:ahLst/>
            <a:cxnLst/>
            <a:rect l="l" t="t" r="r" b="b"/>
            <a:pathLst>
              <a:path w="3384550" h="1323975">
                <a:moveTo>
                  <a:pt x="0" y="1323975"/>
                </a:moveTo>
                <a:lnTo>
                  <a:pt x="3384550" y="1323975"/>
                </a:lnTo>
                <a:lnTo>
                  <a:pt x="3384550" y="0"/>
                </a:lnTo>
                <a:lnTo>
                  <a:pt x="0" y="0"/>
                </a:lnTo>
                <a:lnTo>
                  <a:pt x="0" y="132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114" y="3573513"/>
            <a:ext cx="782320" cy="366395"/>
          </a:xfrm>
          <a:custGeom>
            <a:avLst/>
            <a:gdLst/>
            <a:ahLst/>
            <a:cxnLst/>
            <a:rect l="l" t="t" r="r" b="b"/>
            <a:pathLst>
              <a:path w="782320" h="366395">
                <a:moveTo>
                  <a:pt x="0" y="366026"/>
                </a:moveTo>
                <a:lnTo>
                  <a:pt x="782205" y="366026"/>
                </a:lnTo>
                <a:lnTo>
                  <a:pt x="782205" y="0"/>
                </a:lnTo>
                <a:lnTo>
                  <a:pt x="0" y="0"/>
                </a:lnTo>
                <a:lnTo>
                  <a:pt x="0" y="36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5600" y="5765800"/>
            <a:ext cx="3371850" cy="708025"/>
          </a:xfrm>
          <a:custGeom>
            <a:avLst/>
            <a:gdLst/>
            <a:ahLst/>
            <a:cxnLst/>
            <a:rect l="l" t="t" r="r" b="b"/>
            <a:pathLst>
              <a:path w="3371850" h="708025">
                <a:moveTo>
                  <a:pt x="0" y="708025"/>
                </a:moveTo>
                <a:lnTo>
                  <a:pt x="3371850" y="708025"/>
                </a:lnTo>
                <a:lnTo>
                  <a:pt x="3371850" y="0"/>
                </a:lnTo>
                <a:lnTo>
                  <a:pt x="0" y="0"/>
                </a:lnTo>
                <a:lnTo>
                  <a:pt x="0" y="708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8762" y="925512"/>
          <a:ext cx="8572495" cy="5907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700"/>
                <a:gridCol w="75564"/>
                <a:gridCol w="280035"/>
                <a:gridCol w="526414"/>
                <a:gridCol w="285750"/>
                <a:gridCol w="524509"/>
                <a:gridCol w="738504"/>
                <a:gridCol w="770890"/>
                <a:gridCol w="278129"/>
              </a:tblGrid>
              <a:tr h="9937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ts val="157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4485" indent="-22352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Entrad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matriz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linha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4765" marR="353060" indent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elementos  s e 3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colunas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23975">
                <a:tc gridSpan="2">
                  <a:txBody>
                    <a:bodyPr/>
                    <a:lstStyle/>
                    <a:p>
                      <a:pPr marL="335280">
                        <a:lnSpc>
                          <a:spcPts val="1045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22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ts val="159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tabLst>
                          <a:tab pos="2159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28600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j	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media</a:t>
                      </a:r>
                      <a:r>
                        <a:rPr sz="2000" spc="-114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is da 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625">
                <a:tc gridSpan="5">
                  <a:txBody>
                    <a:bodyPr/>
                    <a:lstStyle/>
                    <a:p>
                      <a:pPr marL="335280" marR="21590">
                        <a:lnSpc>
                          <a:spcPts val="1115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13">
                <a:tc rowSpan="3" gridSpan="3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2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5.6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3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927100">
                <a:tc gridSpan="5">
                  <a:txBody>
                    <a:bodyPr/>
                    <a:lstStyle/>
                    <a:p>
                      <a:pPr marL="90805" marR="21590">
                        <a:lnSpc>
                          <a:spcPts val="142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66001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215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mediaMatriz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6525">
                <a:tc rowSpan="2">
                  <a:txBody>
                    <a:bodyPr/>
                    <a:lstStyle/>
                    <a:p>
                      <a:pPr marL="335280">
                        <a:lnSpc>
                          <a:spcPts val="18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“Media =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41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gridSpan="3">
                  <a:txBody>
                    <a:bodyPr/>
                    <a:lstStyle/>
                    <a:p>
                      <a:pPr marL="88265" marR="215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Saída: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38125" marR="215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Media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3.5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88950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7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17219" y="1072578"/>
            <a:ext cx="8268970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1) </a:t>
            </a:r>
            <a:r>
              <a:rPr sz="2400" dirty="0">
                <a:latin typeface="Calibri"/>
                <a:cs typeface="Calibri"/>
              </a:rPr>
              <a:t>Quais </a:t>
            </a:r>
            <a:r>
              <a:rPr sz="2400" spc="-5" dirty="0">
                <a:latin typeface="Calibri"/>
                <a:cs typeface="Calibri"/>
              </a:rPr>
              <a:t>são os elementos do </a:t>
            </a:r>
            <a:r>
              <a:rPr sz="2400" spc="-15" dirty="0">
                <a:latin typeface="Calibri"/>
                <a:cs typeface="Calibri"/>
              </a:rPr>
              <a:t>vetor referenciados </a:t>
            </a:r>
            <a:r>
              <a:rPr sz="2400" spc="-5" dirty="0">
                <a:latin typeface="Calibri"/>
                <a:cs typeface="Calibri"/>
              </a:rPr>
              <a:t>pelas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expressões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00"/>
              </a:lnSpc>
            </a:pP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2960" y="2465070"/>
            <a:ext cx="605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-17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219" y="3928745"/>
            <a:ext cx="779462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2) </a:t>
            </a:r>
            <a:r>
              <a:rPr sz="2400" dirty="0">
                <a:latin typeface="Calibri"/>
                <a:cs typeface="Calibri"/>
              </a:rPr>
              <a:t>Qual é a </a:t>
            </a:r>
            <a:r>
              <a:rPr sz="2400" spc="-15" dirty="0">
                <a:latin typeface="Calibri"/>
                <a:cs typeface="Calibri"/>
              </a:rPr>
              <a:t>diferença entre </a:t>
            </a: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0" dirty="0">
                <a:latin typeface="Calibri"/>
                <a:cs typeface="Calibri"/>
              </a:rPr>
              <a:t>números </a:t>
            </a:r>
            <a:r>
              <a:rPr sz="2400" spc="-5" dirty="0">
                <a:latin typeface="Calibri"/>
                <a:cs typeface="Calibri"/>
              </a:rPr>
              <a:t>“3” </a:t>
            </a:r>
            <a:r>
              <a:rPr sz="2400" spc="-10" dirty="0">
                <a:latin typeface="Calibri"/>
                <a:cs typeface="Calibri"/>
              </a:rPr>
              <a:t>das duas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instruções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spc="-15" dirty="0">
                <a:latin typeface="Calibri"/>
                <a:cs typeface="Calibri"/>
              </a:rPr>
              <a:t>abaixo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65388" y="1974913"/>
          <a:ext cx="1727835" cy="158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"/>
                <a:gridCol w="575945"/>
                <a:gridCol w="575945"/>
              </a:tblGrid>
              <a:tr h="5285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3.2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4.1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2.7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5.9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0.6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9.0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870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1.1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8.3.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6.4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20701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47259" y="2051303"/>
            <a:ext cx="2583815" cy="131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a)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mat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b)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mat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800" spc="-5" dirty="0">
                <a:latin typeface="Courier New"/>
                <a:cs typeface="Courier New"/>
              </a:rPr>
              <a:t>c)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mat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8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9575" y="5010651"/>
          <a:ext cx="5606415" cy="83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7585"/>
                <a:gridCol w="540385"/>
                <a:gridCol w="746760"/>
                <a:gridCol w="2051685"/>
              </a:tblGrid>
              <a:tr h="419854">
                <a:tc>
                  <a:txBody>
                    <a:bodyPr/>
                    <a:lstStyle/>
                    <a:p>
                      <a:pPr marL="31750">
                        <a:lnSpc>
                          <a:spcPts val="2890"/>
                        </a:lnSpc>
                      </a:pPr>
                      <a:r>
                        <a:rPr sz="2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[,]</a:t>
                      </a:r>
                      <a:r>
                        <a:rPr sz="2800" spc="-8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mat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 marR="3175">
                        <a:lnSpc>
                          <a:spcPts val="289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890"/>
                        </a:lnSpc>
                      </a:pPr>
                      <a:r>
                        <a:rPr sz="2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890"/>
                        </a:lnSpc>
                      </a:pPr>
                      <a:r>
                        <a:rPr sz="2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19854">
                <a:tc>
                  <a:txBody>
                    <a:bodyPr/>
                    <a:lstStyle/>
                    <a:p>
                      <a:pPr marL="31750">
                        <a:lnSpc>
                          <a:spcPts val="3025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mat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800" spc="-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025"/>
                        </a:lnSpc>
                      </a:pPr>
                      <a:r>
                        <a:rPr sz="2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65" y="1019873"/>
            <a:ext cx="7695565" cy="20967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3535">
              <a:lnSpc>
                <a:spcPct val="902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São </a:t>
            </a:r>
            <a:r>
              <a:rPr sz="2800" spc="-10" dirty="0">
                <a:latin typeface="Calibri"/>
                <a:cs typeface="Calibri"/>
              </a:rPr>
              <a:t>utilizadas </a:t>
            </a:r>
            <a:r>
              <a:rPr sz="2800" dirty="0">
                <a:latin typeface="Calibri"/>
                <a:cs typeface="Calibri"/>
              </a:rPr>
              <a:t>quando </a:t>
            </a:r>
            <a:r>
              <a:rPr sz="2800" spc="-5" dirty="0">
                <a:latin typeface="Calibri"/>
                <a:cs typeface="Calibri"/>
              </a:rPr>
              <a:t>os dados homogêneos  necessitam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uma </a:t>
            </a:r>
            <a:r>
              <a:rPr sz="2800" spc="-10" dirty="0">
                <a:latin typeface="Calibri"/>
                <a:cs typeface="Calibri"/>
              </a:rPr>
              <a:t>estruturação com </a:t>
            </a:r>
            <a:r>
              <a:rPr sz="2800" dirty="0">
                <a:latin typeface="Calibri"/>
                <a:cs typeface="Calibri"/>
              </a:rPr>
              <a:t>mais 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uma  dimensão.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Exemplo:</a:t>
            </a:r>
            <a:endParaRPr sz="2800">
              <a:latin typeface="Calibri"/>
              <a:cs typeface="Calibri"/>
            </a:endParaRPr>
          </a:p>
          <a:p>
            <a:pPr marL="756920" lvl="1" indent="-28765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400" spc="-10" dirty="0">
                <a:latin typeface="Calibri"/>
                <a:cs typeface="Calibri"/>
              </a:rPr>
              <a:t>Imagens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18707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Matrizes</a:t>
            </a:r>
          </a:p>
        </p:txBody>
      </p:sp>
      <p:sp>
        <p:nvSpPr>
          <p:cNvPr id="4" name="object 4"/>
          <p:cNvSpPr/>
          <p:nvPr/>
        </p:nvSpPr>
        <p:spPr>
          <a:xfrm>
            <a:off x="4067936" y="3146298"/>
            <a:ext cx="3960495" cy="3117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47369" y="1102931"/>
            <a:ext cx="8007984" cy="49657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90"/>
              </a:spcBef>
              <a:buClr>
                <a:srgbClr val="C00000"/>
              </a:buClr>
              <a:buAutoNum type="arabicParenR" startAt="3"/>
              <a:tabLst>
                <a:tab pos="327660" algn="l"/>
                <a:tab pos="2169160" algn="l"/>
              </a:tabLst>
            </a:pP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programa </a:t>
            </a:r>
            <a:r>
              <a:rPr sz="2400" spc="-20" dirty="0">
                <a:latin typeface="Calibri"/>
                <a:cs typeface="Calibri"/>
              </a:rPr>
              <a:t>para </a:t>
            </a:r>
            <a:r>
              <a:rPr sz="2400" spc="-10" dirty="0">
                <a:latin typeface="Calibri"/>
                <a:cs typeface="Calibri"/>
              </a:rPr>
              <a:t>exibir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soma de </a:t>
            </a:r>
            <a:r>
              <a:rPr sz="2400" spc="-10" dirty="0">
                <a:latin typeface="Calibri"/>
                <a:cs typeface="Calibri"/>
              </a:rPr>
              <a:t>duas </a:t>
            </a:r>
            <a:r>
              <a:rPr sz="2400" spc="-15" dirty="0">
                <a:latin typeface="Calibri"/>
                <a:cs typeface="Calibri"/>
              </a:rPr>
              <a:t>matrizes  quadradas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3.	</a:t>
            </a:r>
            <a:r>
              <a:rPr sz="2400" spc="-15" dirty="0">
                <a:latin typeface="Calibri"/>
                <a:cs typeface="Calibri"/>
              </a:rPr>
              <a:t>Deverá </a:t>
            </a:r>
            <a:r>
              <a:rPr sz="2400" spc="-5" dirty="0">
                <a:latin typeface="Calibri"/>
                <a:cs typeface="Calibri"/>
              </a:rPr>
              <a:t>ser criado um </a:t>
            </a:r>
            <a:r>
              <a:rPr sz="2400" spc="-10" dirty="0">
                <a:latin typeface="Calibri"/>
                <a:cs typeface="Calibri"/>
              </a:rPr>
              <a:t>procedimento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dirty="0">
                <a:latin typeface="Calibri"/>
                <a:cs typeface="Calibri"/>
              </a:rPr>
              <a:t>ler  </a:t>
            </a:r>
            <a:r>
              <a:rPr sz="2400" spc="-5" dirty="0">
                <a:latin typeface="Calibri"/>
                <a:cs typeface="Calibri"/>
              </a:rPr>
              <a:t>uma matriz </a:t>
            </a:r>
            <a:r>
              <a:rPr sz="2400" spc="-10" dirty="0">
                <a:latin typeface="Calibri"/>
                <a:cs typeface="Calibri"/>
              </a:rPr>
              <a:t>(será </a:t>
            </a:r>
            <a:r>
              <a:rPr sz="2400" spc="-5" dirty="0">
                <a:latin typeface="Calibri"/>
                <a:cs typeface="Calibri"/>
              </a:rPr>
              <a:t>chamado </a:t>
            </a:r>
            <a:r>
              <a:rPr sz="2400" spc="-10" dirty="0">
                <a:latin typeface="Calibri"/>
                <a:cs typeface="Calibri"/>
              </a:rPr>
              <a:t>duas </a:t>
            </a:r>
            <a:r>
              <a:rPr sz="2400" spc="-25" dirty="0">
                <a:latin typeface="Calibri"/>
                <a:cs typeface="Calibri"/>
              </a:rPr>
              <a:t>vezes </a:t>
            </a: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spc="-15" dirty="0">
                <a:latin typeface="Calibri"/>
                <a:cs typeface="Calibri"/>
              </a:rPr>
              <a:t>parâmetros  diferentes)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um segundo </a:t>
            </a:r>
            <a:r>
              <a:rPr sz="2400" spc="-10" dirty="0">
                <a:latin typeface="Calibri"/>
                <a:cs typeface="Calibri"/>
              </a:rPr>
              <a:t>procedimento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5" dirty="0">
                <a:latin typeface="Calibri"/>
                <a:cs typeface="Calibri"/>
              </a:rPr>
              <a:t>irá </a:t>
            </a:r>
            <a:r>
              <a:rPr sz="2400" dirty="0">
                <a:latin typeface="Calibri"/>
                <a:cs typeface="Calibri"/>
              </a:rPr>
              <a:t>imprimir a </a:t>
            </a:r>
            <a:r>
              <a:rPr sz="2400" spc="-5" dirty="0">
                <a:latin typeface="Calibri"/>
                <a:cs typeface="Calibri"/>
              </a:rPr>
              <a:t>soma  </a:t>
            </a:r>
            <a:r>
              <a:rPr sz="2400" spc="-10" dirty="0">
                <a:latin typeface="Calibri"/>
                <a:cs typeface="Calibri"/>
              </a:rPr>
              <a:t>das </a:t>
            </a:r>
            <a:r>
              <a:rPr sz="2400" spc="-15" dirty="0">
                <a:latin typeface="Calibri"/>
                <a:cs typeface="Calibri"/>
              </a:rPr>
              <a:t>matrizes </a:t>
            </a:r>
            <a:r>
              <a:rPr sz="2400" spc="-10" dirty="0">
                <a:latin typeface="Calibri"/>
                <a:cs typeface="Calibri"/>
              </a:rPr>
              <a:t>passadas como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parâmetro.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Calibri"/>
              <a:buAutoNum type="arabicParenR" startAt="3"/>
            </a:pPr>
            <a:endParaRPr sz="3250">
              <a:latin typeface="Times New Roman"/>
              <a:cs typeface="Times New Roman"/>
            </a:endParaRPr>
          </a:p>
          <a:p>
            <a:pPr marL="12700" marR="57785">
              <a:lnSpc>
                <a:spcPct val="90100"/>
              </a:lnSpc>
              <a:buClr>
                <a:srgbClr val="C00000"/>
              </a:buClr>
              <a:buAutoNum type="arabicParenR" startAt="3"/>
              <a:tabLst>
                <a:tab pos="327660" algn="l"/>
                <a:tab pos="5283835" algn="l"/>
              </a:tabLst>
            </a:pP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20" dirty="0">
                <a:latin typeface="Calibri"/>
                <a:cs typeface="Calibri"/>
              </a:rPr>
              <a:t>programa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leia </a:t>
            </a:r>
            <a:r>
              <a:rPr sz="2400" spc="-5" dirty="0">
                <a:latin typeface="Calibri"/>
                <a:cs typeface="Calibri"/>
              </a:rPr>
              <a:t>uma matriz </a:t>
            </a:r>
            <a:r>
              <a:rPr sz="2400" spc="-15" dirty="0">
                <a:latin typeface="Calibri"/>
                <a:cs typeface="Calibri"/>
              </a:rPr>
              <a:t>quadrada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tamanho  </a:t>
            </a:r>
            <a:r>
              <a:rPr sz="2400" dirty="0">
                <a:latin typeface="Calibri"/>
                <a:cs typeface="Calibri"/>
              </a:rPr>
              <a:t>10 e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procedimento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5" dirty="0">
                <a:latin typeface="Calibri"/>
                <a:cs typeface="Calibri"/>
              </a:rPr>
              <a:t>inverta </a:t>
            </a:r>
            <a:r>
              <a:rPr sz="2400" spc="-5" dirty="0">
                <a:latin typeface="Calibri"/>
                <a:cs typeface="Calibri"/>
              </a:rPr>
              <a:t>as linhas pelas </a:t>
            </a:r>
            <a:r>
              <a:rPr sz="2400" spc="-10" dirty="0">
                <a:latin typeface="Calibri"/>
                <a:cs typeface="Calibri"/>
              </a:rPr>
              <a:t>colunas </a:t>
            </a:r>
            <a:r>
              <a:rPr sz="2400" dirty="0">
                <a:latin typeface="Calibri"/>
                <a:cs typeface="Calibri"/>
              </a:rPr>
              <a:t>em  </a:t>
            </a:r>
            <a:r>
              <a:rPr sz="2400" spc="-5" dirty="0">
                <a:latin typeface="Calibri"/>
                <a:cs typeface="Calibri"/>
              </a:rPr>
              <a:t>uma segunda matriz de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mesmo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tamanho.	</a:t>
            </a:r>
            <a:r>
              <a:rPr sz="2400" dirty="0">
                <a:latin typeface="Calibri"/>
                <a:cs typeface="Calibri"/>
              </a:rPr>
              <a:t>Imprima </a:t>
            </a:r>
            <a:r>
              <a:rPr sz="2400" spc="-5" dirty="0">
                <a:latin typeface="Calibri"/>
                <a:cs typeface="Calibri"/>
              </a:rPr>
              <a:t>ao final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segunda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matriz.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Calibri"/>
              <a:buAutoNum type="arabicParenR" startAt="3"/>
            </a:pPr>
            <a:endParaRPr sz="3250">
              <a:latin typeface="Times New Roman"/>
              <a:cs typeface="Times New Roman"/>
            </a:endParaRPr>
          </a:p>
          <a:p>
            <a:pPr marL="12700" marR="24765">
              <a:lnSpc>
                <a:spcPct val="90000"/>
              </a:lnSpc>
              <a:buClr>
                <a:srgbClr val="C00000"/>
              </a:buClr>
              <a:buAutoNum type="arabicParenR" startAt="3"/>
              <a:tabLst>
                <a:tab pos="327660" algn="l"/>
                <a:tab pos="3771265" algn="l"/>
              </a:tabLst>
            </a:pP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procedimento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0" dirty="0">
                <a:latin typeface="Calibri"/>
                <a:cs typeface="Calibri"/>
              </a:rPr>
              <a:t>receba </a:t>
            </a:r>
            <a:r>
              <a:rPr sz="2400" spc="-5" dirty="0">
                <a:latin typeface="Calibri"/>
                <a:cs typeface="Calibri"/>
              </a:rPr>
              <a:t>uma matriz </a:t>
            </a:r>
            <a:r>
              <a:rPr sz="2400" spc="-15" dirty="0">
                <a:latin typeface="Calibri"/>
                <a:cs typeface="Calibri"/>
              </a:rPr>
              <a:t>quadrada </a:t>
            </a:r>
            <a:r>
              <a:rPr sz="2400" dirty="0">
                <a:latin typeface="Calibri"/>
                <a:cs typeface="Calibri"/>
              </a:rPr>
              <a:t>5 x 5  e crie </a:t>
            </a:r>
            <a:r>
              <a:rPr sz="2400" spc="-5" dirty="0">
                <a:latin typeface="Calibri"/>
                <a:cs typeface="Calibri"/>
              </a:rPr>
              <a:t>uma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matriz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identidade.	</a:t>
            </a:r>
            <a:r>
              <a:rPr sz="2400" dirty="0">
                <a:latin typeface="Calibri"/>
                <a:cs typeface="Calibri"/>
              </a:rPr>
              <a:t>Imprima a </a:t>
            </a:r>
            <a:r>
              <a:rPr sz="2400" spc="-5" dirty="0">
                <a:latin typeface="Calibri"/>
                <a:cs typeface="Calibri"/>
              </a:rPr>
              <a:t>matriz </a:t>
            </a:r>
            <a:r>
              <a:rPr sz="2400" spc="-10" dirty="0">
                <a:latin typeface="Calibri"/>
                <a:cs typeface="Calibri"/>
              </a:rPr>
              <a:t>após </a:t>
            </a:r>
            <a:r>
              <a:rPr sz="2400" spc="-5" dirty="0">
                <a:latin typeface="Calibri"/>
                <a:cs typeface="Calibri"/>
              </a:rPr>
              <a:t>sua  </a:t>
            </a:r>
            <a:r>
              <a:rPr sz="2400" spc="-10" dirty="0">
                <a:latin typeface="Calibri"/>
                <a:cs typeface="Calibri"/>
              </a:rPr>
              <a:t>inicialização </a:t>
            </a:r>
            <a:r>
              <a:rPr sz="2400" dirty="0">
                <a:latin typeface="Calibri"/>
                <a:cs typeface="Calibri"/>
              </a:rPr>
              <a:t>em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outro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procedimento.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20701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53732" y="1138491"/>
            <a:ext cx="7705090" cy="397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indent="-31496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arenR" startAt="6"/>
              <a:tabLst>
                <a:tab pos="327660" algn="l"/>
              </a:tabLst>
            </a:pPr>
            <a:r>
              <a:rPr sz="2400" spc="-5" dirty="0">
                <a:latin typeface="Calibri"/>
                <a:cs typeface="Calibri"/>
              </a:rPr>
              <a:t>Crie uma </a:t>
            </a:r>
            <a:r>
              <a:rPr sz="2400" spc="-10" dirty="0">
                <a:latin typeface="Calibri"/>
                <a:cs typeface="Calibri"/>
              </a:rPr>
              <a:t>função </a:t>
            </a:r>
            <a:r>
              <a:rPr sz="2400" spc="-5" dirty="0">
                <a:latin typeface="Calibri"/>
                <a:cs typeface="Calibri"/>
              </a:rPr>
              <a:t>que receba uma matriz de </a:t>
            </a:r>
            <a:r>
              <a:rPr sz="2400" spc="-10" dirty="0">
                <a:latin typeface="Calibri"/>
                <a:cs typeface="Calibri"/>
              </a:rPr>
              <a:t>números reais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retorne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soma dos elementos </a:t>
            </a:r>
            <a:r>
              <a:rPr sz="2400" spc="-15" dirty="0">
                <a:latin typeface="Calibri"/>
                <a:cs typeface="Calibri"/>
              </a:rPr>
              <a:t>desta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matriz.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123189">
              <a:lnSpc>
                <a:spcPct val="100000"/>
              </a:lnSpc>
              <a:buClr>
                <a:srgbClr val="C00000"/>
              </a:buClr>
              <a:buAutoNum type="arabicParenR" startAt="7"/>
              <a:tabLst>
                <a:tab pos="327660" algn="l"/>
              </a:tabLst>
            </a:pP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20" dirty="0">
                <a:latin typeface="Calibri"/>
                <a:cs typeface="Calibri"/>
              </a:rPr>
              <a:t>programa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leia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vetor </a:t>
            </a:r>
            <a:r>
              <a:rPr sz="2400" spc="-5" dirty="0">
                <a:latin typeface="Calibri"/>
                <a:cs typeface="Calibri"/>
              </a:rPr>
              <a:t>de dimensão </a:t>
            </a:r>
            <a:r>
              <a:rPr sz="2400" dirty="0">
                <a:latin typeface="Calibri"/>
                <a:cs typeface="Calibri"/>
              </a:rPr>
              <a:t>5 e </a:t>
            </a:r>
            <a:r>
              <a:rPr sz="2400" spc="-5" dirty="0">
                <a:latin typeface="Calibri"/>
                <a:cs typeface="Calibri"/>
              </a:rPr>
              <a:t>uma  matriz </a:t>
            </a:r>
            <a:r>
              <a:rPr sz="2400" spc="-15" dirty="0">
                <a:latin typeface="Calibri"/>
                <a:cs typeface="Calibri"/>
              </a:rPr>
              <a:t>quadrada </a:t>
            </a:r>
            <a:r>
              <a:rPr sz="2400" spc="-5" dirty="0">
                <a:latin typeface="Calibri"/>
                <a:cs typeface="Calibri"/>
              </a:rPr>
              <a:t>de dimensão </a:t>
            </a:r>
            <a:r>
              <a:rPr sz="2400" dirty="0">
                <a:latin typeface="Calibri"/>
                <a:cs typeface="Calibri"/>
              </a:rPr>
              <a:t>5. </a:t>
            </a:r>
            <a:r>
              <a:rPr sz="2400" spc="-5" dirty="0">
                <a:latin typeface="Calibri"/>
                <a:cs typeface="Calibri"/>
              </a:rPr>
              <a:t>Crie um </a:t>
            </a:r>
            <a:r>
              <a:rPr sz="2400" spc="-10" dirty="0">
                <a:latin typeface="Calibri"/>
                <a:cs typeface="Calibri"/>
              </a:rPr>
              <a:t>procedimento </a:t>
            </a:r>
            <a:r>
              <a:rPr sz="2400" spc="-5" dirty="0">
                <a:latin typeface="Calibri"/>
                <a:cs typeface="Calibri"/>
              </a:rPr>
              <a:t>que  </a:t>
            </a:r>
            <a:r>
              <a:rPr sz="2400" dirty="0">
                <a:latin typeface="Calibri"/>
                <a:cs typeface="Calibri"/>
              </a:rPr>
              <a:t>multiplique o </a:t>
            </a:r>
            <a:r>
              <a:rPr sz="2400" spc="-20" dirty="0">
                <a:latin typeface="Calibri"/>
                <a:cs typeface="Calibri"/>
              </a:rPr>
              <a:t>vetor </a:t>
            </a:r>
            <a:r>
              <a:rPr sz="2400" spc="-5" dirty="0">
                <a:latin typeface="Calibri"/>
                <a:cs typeface="Calibri"/>
              </a:rPr>
              <a:t>pela matriz. </a:t>
            </a:r>
            <a:r>
              <a:rPr sz="2400" dirty="0">
                <a:latin typeface="Calibri"/>
                <a:cs typeface="Calibri"/>
              </a:rPr>
              <a:t>Imprima 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resultado.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arenR" startAt="7"/>
            </a:pPr>
            <a:endParaRPr sz="3500">
              <a:latin typeface="Times New Roman"/>
              <a:cs typeface="Times New Roman"/>
            </a:endParaRPr>
          </a:p>
          <a:p>
            <a:pPr marL="12700" marR="323215">
              <a:lnSpc>
                <a:spcPct val="100000"/>
              </a:lnSpc>
              <a:buClr>
                <a:srgbClr val="C0504D"/>
              </a:buClr>
              <a:buAutoNum type="arabicParenR" startAt="7"/>
              <a:tabLst>
                <a:tab pos="327660" algn="l"/>
              </a:tabLst>
            </a:pP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20" dirty="0">
                <a:latin typeface="Calibri"/>
                <a:cs typeface="Calibri"/>
              </a:rPr>
              <a:t>programa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leia </a:t>
            </a:r>
            <a:r>
              <a:rPr sz="2400" spc="-10" dirty="0">
                <a:latin typeface="Calibri"/>
                <a:cs typeface="Calibri"/>
              </a:rPr>
              <a:t>duas </a:t>
            </a:r>
            <a:r>
              <a:rPr sz="2400" spc="-15" dirty="0">
                <a:latin typeface="Calibri"/>
                <a:cs typeface="Calibri"/>
              </a:rPr>
              <a:t>matrizes quadradas </a:t>
            </a:r>
            <a:r>
              <a:rPr sz="2400" spc="-5" dirty="0">
                <a:latin typeface="Calibri"/>
                <a:cs typeface="Calibri"/>
              </a:rPr>
              <a:t>de  dimensão </a:t>
            </a:r>
            <a:r>
              <a:rPr sz="2400" dirty="0">
                <a:latin typeface="Calibri"/>
                <a:cs typeface="Calibri"/>
              </a:rPr>
              <a:t>3. </a:t>
            </a:r>
            <a:r>
              <a:rPr sz="2400" spc="-5" dirty="0">
                <a:latin typeface="Calibri"/>
                <a:cs typeface="Calibri"/>
              </a:rPr>
              <a:t>Crie um </a:t>
            </a:r>
            <a:r>
              <a:rPr sz="2400" spc="-10" dirty="0">
                <a:latin typeface="Calibri"/>
                <a:cs typeface="Calibri"/>
              </a:rPr>
              <a:t>procedimento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multiplique </a:t>
            </a: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duas  </a:t>
            </a:r>
            <a:r>
              <a:rPr sz="2400" spc="-15" dirty="0">
                <a:latin typeface="Calibri"/>
                <a:cs typeface="Calibri"/>
              </a:rPr>
              <a:t>matrizes. </a:t>
            </a:r>
            <a:r>
              <a:rPr sz="2400" dirty="0">
                <a:latin typeface="Calibri"/>
                <a:cs typeface="Calibri"/>
              </a:rPr>
              <a:t>Imprima 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resultado.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20701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Matrizes</a:t>
            </a:r>
          </a:p>
          <a:p>
            <a:pPr algn="ctr">
              <a:lnSpc>
                <a:spcPct val="100000"/>
              </a:lnSpc>
            </a:pPr>
            <a:r>
              <a:rPr spc="-45" dirty="0"/>
              <a:t>Vetores</a:t>
            </a:r>
            <a:r>
              <a:rPr spc="-80" dirty="0"/>
              <a:t> </a:t>
            </a:r>
            <a:r>
              <a:rPr spc="-5" dirty="0"/>
              <a:t>multidimensionais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10" y="3895470"/>
            <a:ext cx="29743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Aula de</a:t>
            </a:r>
            <a:r>
              <a:rPr sz="3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888888"/>
                </a:solidFill>
                <a:latin typeface="Calibri"/>
                <a:cs typeface="Calibri"/>
              </a:rPr>
              <a:t>Exercícios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Declaração </a:t>
            </a:r>
            <a:r>
              <a:rPr dirty="0"/>
              <a:t>de</a:t>
            </a:r>
            <a:r>
              <a:rPr spc="20" dirty="0"/>
              <a:t> </a:t>
            </a:r>
            <a:r>
              <a:rPr spc="-10" dirty="0"/>
              <a:t>matrizes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7945" y="123062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E7E7E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82987" y="1619313"/>
          <a:ext cx="3351528" cy="2371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565"/>
                <a:gridCol w="838835"/>
                <a:gridCol w="837564"/>
                <a:gridCol w="837564"/>
              </a:tblGrid>
              <a:tr h="703961"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44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0,1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0,3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3882"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1,1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1,3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3881"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2,1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2,3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554090" y="124332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E7E7E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17725" y="2711450"/>
            <a:ext cx="4215130" cy="508000"/>
          </a:xfrm>
          <a:custGeom>
            <a:avLst/>
            <a:gdLst/>
            <a:ahLst/>
            <a:cxnLst/>
            <a:rect l="l" t="t" r="r" b="b"/>
            <a:pathLst>
              <a:path w="4215130" h="508000">
                <a:moveTo>
                  <a:pt x="4128057" y="28472"/>
                </a:moveTo>
                <a:lnTo>
                  <a:pt x="0" y="479551"/>
                </a:lnTo>
                <a:lnTo>
                  <a:pt x="3175" y="507873"/>
                </a:lnTo>
                <a:lnTo>
                  <a:pt x="4131139" y="56803"/>
                </a:lnTo>
                <a:lnTo>
                  <a:pt x="4128057" y="28472"/>
                </a:lnTo>
                <a:close/>
              </a:path>
              <a:path w="4215130" h="508000">
                <a:moveTo>
                  <a:pt x="4197337" y="26924"/>
                </a:moveTo>
                <a:lnTo>
                  <a:pt x="4142232" y="26924"/>
                </a:lnTo>
                <a:lnTo>
                  <a:pt x="4145407" y="55245"/>
                </a:lnTo>
                <a:lnTo>
                  <a:pt x="4131139" y="56803"/>
                </a:lnTo>
                <a:lnTo>
                  <a:pt x="4134230" y="85216"/>
                </a:lnTo>
                <a:lnTo>
                  <a:pt x="4214749" y="33400"/>
                </a:lnTo>
                <a:lnTo>
                  <a:pt x="4197337" y="26924"/>
                </a:lnTo>
                <a:close/>
              </a:path>
              <a:path w="4215130" h="508000">
                <a:moveTo>
                  <a:pt x="4142232" y="26924"/>
                </a:moveTo>
                <a:lnTo>
                  <a:pt x="4128057" y="28472"/>
                </a:lnTo>
                <a:lnTo>
                  <a:pt x="4131139" y="56803"/>
                </a:lnTo>
                <a:lnTo>
                  <a:pt x="4145407" y="55245"/>
                </a:lnTo>
                <a:lnTo>
                  <a:pt x="4142232" y="26924"/>
                </a:lnTo>
                <a:close/>
              </a:path>
              <a:path w="4215130" h="508000">
                <a:moveTo>
                  <a:pt x="4124960" y="0"/>
                </a:moveTo>
                <a:lnTo>
                  <a:pt x="4128057" y="28472"/>
                </a:lnTo>
                <a:lnTo>
                  <a:pt x="4142232" y="26924"/>
                </a:lnTo>
                <a:lnTo>
                  <a:pt x="4197337" y="26924"/>
                </a:lnTo>
                <a:lnTo>
                  <a:pt x="41249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4010">
              <a:lnSpc>
                <a:spcPct val="100000"/>
              </a:lnSpc>
              <a:spcBef>
                <a:spcPts val="100"/>
              </a:spcBef>
            </a:pPr>
            <a:r>
              <a:rPr dirty="0"/>
              <a:t>0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2835910">
              <a:lnSpc>
                <a:spcPct val="100000"/>
              </a:lnSpc>
            </a:pPr>
            <a:r>
              <a:rPr dirty="0"/>
              <a:t>1</a:t>
            </a:r>
          </a:p>
          <a:p>
            <a:pPr marL="303530">
              <a:lnSpc>
                <a:spcPct val="100000"/>
              </a:lnSpc>
              <a:spcBef>
                <a:spcPts val="1050"/>
              </a:spcBef>
            </a:pP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mat[1,2]</a:t>
            </a:r>
            <a:endParaRPr sz="2400">
              <a:latin typeface="Tahoma"/>
              <a:cs typeface="Tahoma"/>
            </a:endParaRPr>
          </a:p>
          <a:p>
            <a:pPr marL="2835910">
              <a:lnSpc>
                <a:spcPct val="100000"/>
              </a:lnSpc>
              <a:spcBef>
                <a:spcPts val="715"/>
              </a:spcBef>
            </a:pPr>
            <a:r>
              <a:rPr dirty="0"/>
              <a:t>2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0" spc="-10" dirty="0">
                <a:solidFill>
                  <a:srgbClr val="000000"/>
                </a:solidFill>
                <a:latin typeface="Tahoma"/>
                <a:cs typeface="Tahoma"/>
              </a:rPr>
              <a:t>Declaração </a:t>
            </a:r>
            <a:r>
              <a:rPr sz="2000" b="0" dirty="0">
                <a:solidFill>
                  <a:srgbClr val="000000"/>
                </a:solidFill>
                <a:latin typeface="Tahoma"/>
                <a:cs typeface="Tahoma"/>
              </a:rPr>
              <a:t>de </a:t>
            </a:r>
            <a:r>
              <a:rPr sz="2000" b="0" spc="-10" dirty="0">
                <a:solidFill>
                  <a:srgbClr val="000000"/>
                </a:solidFill>
                <a:latin typeface="Tahoma"/>
                <a:cs typeface="Tahoma"/>
              </a:rPr>
              <a:t>matrizes </a:t>
            </a:r>
            <a:r>
              <a:rPr sz="2000" b="0" spc="-5" dirty="0">
                <a:solidFill>
                  <a:srgbClr val="000000"/>
                </a:solidFill>
                <a:latin typeface="Tahoma"/>
                <a:cs typeface="Tahoma"/>
              </a:rPr>
              <a:t>com mais </a:t>
            </a:r>
            <a:r>
              <a:rPr sz="2000" b="0" spc="-10" dirty="0">
                <a:solidFill>
                  <a:srgbClr val="000000"/>
                </a:solidFill>
                <a:latin typeface="Tahoma"/>
                <a:cs typeface="Tahoma"/>
              </a:rPr>
              <a:t>de </a:t>
            </a:r>
            <a:r>
              <a:rPr sz="2000" b="0" dirty="0">
                <a:solidFill>
                  <a:srgbClr val="000000"/>
                </a:solidFill>
                <a:latin typeface="Tahoma"/>
                <a:cs typeface="Tahoma"/>
              </a:rPr>
              <a:t>2</a:t>
            </a:r>
            <a:r>
              <a:rPr sz="2000" b="0" spc="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ahoma"/>
                <a:cs typeface="Tahoma"/>
              </a:rPr>
              <a:t>dimensões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962025">
              <a:lnSpc>
                <a:spcPct val="100000"/>
              </a:lnSpc>
              <a:tabLst>
                <a:tab pos="3883660" algn="l"/>
              </a:tabLst>
            </a:pPr>
            <a:r>
              <a:rPr sz="2400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2400" b="0" spc="-5" dirty="0">
                <a:solidFill>
                  <a:srgbClr val="FF0000"/>
                </a:solidFill>
                <a:latin typeface="Courier New"/>
                <a:cs typeface="Courier New"/>
              </a:rPr>
              <a:t>[,,]</a:t>
            </a:r>
            <a:r>
              <a:rPr sz="2400" b="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0" spc="-15" dirty="0">
                <a:solidFill>
                  <a:srgbClr val="000000"/>
                </a:solidFill>
                <a:latin typeface="Courier New"/>
                <a:cs typeface="Courier New"/>
              </a:rPr>
              <a:t>mat2	</a:t>
            </a:r>
            <a:r>
              <a:rPr sz="2400" b="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400" spc="-4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2400" b="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b="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b="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b="0" spc="-1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400" b="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b="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400" b="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  <a:p>
            <a:pPr marL="299720" indent="-287655">
              <a:lnSpc>
                <a:spcPct val="100000"/>
              </a:lnSpc>
              <a:spcBef>
                <a:spcPts val="2105"/>
              </a:spcBef>
              <a:buFont typeface="Arial"/>
              <a:buChar char="•"/>
              <a:tabLst>
                <a:tab pos="299720" algn="l"/>
                <a:tab pos="300355" algn="l"/>
              </a:tabLst>
            </a:pPr>
            <a:r>
              <a:rPr sz="2000" b="0" spc="-10" dirty="0">
                <a:solidFill>
                  <a:srgbClr val="000000"/>
                </a:solidFill>
                <a:latin typeface="Tahoma"/>
                <a:cs typeface="Tahoma"/>
              </a:rPr>
              <a:t>Operações </a:t>
            </a:r>
            <a:r>
              <a:rPr sz="2000" b="0" dirty="0">
                <a:solidFill>
                  <a:srgbClr val="000000"/>
                </a:solidFill>
                <a:latin typeface="Tahoma"/>
                <a:cs typeface="Tahoma"/>
              </a:rPr>
              <a:t>em</a:t>
            </a:r>
            <a:r>
              <a:rPr sz="2000" b="0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Tahoma"/>
                <a:cs typeface="Tahoma"/>
              </a:rPr>
              <a:t>matrizes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62902" y="627761"/>
            <a:ext cx="4777105" cy="91566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[,] </a:t>
            </a:r>
            <a:r>
              <a:rPr sz="2400" spc="-5" dirty="0">
                <a:latin typeface="Courier New"/>
                <a:cs typeface="Courier New"/>
              </a:rPr>
              <a:t>mat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400" b="1" spc="-114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  <a:p>
            <a:pPr marR="249554" algn="r">
              <a:lnSpc>
                <a:spcPct val="100000"/>
              </a:lnSpc>
              <a:spcBef>
                <a:spcPts val="844"/>
              </a:spcBef>
              <a:tabLst>
                <a:tab pos="791845" algn="l"/>
              </a:tabLst>
            </a:pPr>
            <a:r>
              <a:rPr sz="1800" b="1" dirty="0">
                <a:solidFill>
                  <a:srgbClr val="7E7E7E"/>
                </a:solidFill>
                <a:latin typeface="Tahoma"/>
                <a:cs typeface="Tahoma"/>
              </a:rPr>
              <a:t>0	1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95475" y="5880348"/>
          <a:ext cx="5177153" cy="70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8475"/>
                <a:gridCol w="365760"/>
                <a:gridCol w="1824989"/>
                <a:gridCol w="1217929"/>
              </a:tblGrid>
              <a:tr h="35171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mat2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480"/>
                        </a:lnSpc>
                      </a:pPr>
                      <a:r>
                        <a:rPr sz="2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1710">
                <a:tc>
                  <a:txBody>
                    <a:bodyPr/>
                    <a:lstStyle/>
                    <a:p>
                      <a:pPr marL="31750">
                        <a:lnSpc>
                          <a:spcPts val="253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mat2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53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53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mat2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3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4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8.6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1650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Inicialização </a:t>
            </a:r>
            <a:r>
              <a:rPr dirty="0"/>
              <a:t>de</a:t>
            </a:r>
            <a:r>
              <a:rPr spc="-10" dirty="0"/>
              <a:t> matrizes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46123"/>
            <a:ext cx="8619490" cy="31356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689610" indent="-3429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Pode-se fornecer </a:t>
            </a:r>
            <a:r>
              <a:rPr sz="2400" spc="-15" dirty="0">
                <a:latin typeface="Calibri"/>
                <a:cs typeface="Calibri"/>
              </a:rPr>
              <a:t>valores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cada </a:t>
            </a:r>
            <a:r>
              <a:rPr sz="2400" spc="-5" dirty="0">
                <a:latin typeface="Calibri"/>
                <a:cs typeface="Calibri"/>
              </a:rPr>
              <a:t>elemento de uma matriz na  </a:t>
            </a:r>
            <a:r>
              <a:rPr sz="2400" spc="-15" dirty="0">
                <a:latin typeface="Calibri"/>
                <a:cs typeface="Calibri"/>
              </a:rPr>
              <a:t>declaração, </a:t>
            </a:r>
            <a:r>
              <a:rPr sz="2400" spc="-5" dirty="0">
                <a:latin typeface="Calibri"/>
                <a:cs typeface="Calibri"/>
              </a:rPr>
              <a:t>da </a:t>
            </a:r>
            <a:r>
              <a:rPr sz="2400" dirty="0">
                <a:latin typeface="Calibri"/>
                <a:cs typeface="Calibri"/>
              </a:rPr>
              <a:t>mesma </a:t>
            </a:r>
            <a:r>
              <a:rPr sz="2400" spc="-15" dirty="0">
                <a:latin typeface="Calibri"/>
                <a:cs typeface="Calibri"/>
              </a:rPr>
              <a:t>forma </a:t>
            </a:r>
            <a:r>
              <a:rPr sz="2400" spc="-5" dirty="0">
                <a:latin typeface="Calibri"/>
                <a:cs typeface="Calibri"/>
              </a:rPr>
              <a:t>que nos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vetores.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Exemplo:</a:t>
            </a:r>
            <a:endParaRPr sz="2400">
              <a:latin typeface="Calibri"/>
              <a:cs typeface="Calibri"/>
            </a:endParaRPr>
          </a:p>
          <a:p>
            <a:pPr marL="191770">
              <a:lnSpc>
                <a:spcPct val="100000"/>
              </a:lnSpc>
              <a:spcBef>
                <a:spcPts val="2170"/>
              </a:spcBef>
            </a:pPr>
            <a:r>
              <a:rPr sz="22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[,] </a:t>
            </a:r>
            <a:r>
              <a:rPr sz="2200" spc="-5" dirty="0">
                <a:latin typeface="Courier New"/>
                <a:cs typeface="Courier New"/>
              </a:rPr>
              <a:t>num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200" b="1" spc="-5" dirty="0">
                <a:solidFill>
                  <a:srgbClr val="00009F"/>
                </a:solidFill>
                <a:latin typeface="Courier New"/>
                <a:cs typeface="Courier New"/>
              </a:rPr>
              <a:t>new </a:t>
            </a: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20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20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] = {{</a:t>
            </a:r>
            <a:r>
              <a:rPr sz="2200" dirty="0">
                <a:solidFill>
                  <a:srgbClr val="EF00EF"/>
                </a:solidFill>
                <a:latin typeface="Courier New"/>
                <a:cs typeface="Courier New"/>
              </a:rPr>
              <a:t>3.6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200" spc="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EF00EF"/>
                </a:solidFill>
                <a:latin typeface="Courier New"/>
                <a:cs typeface="Courier New"/>
              </a:rPr>
              <a:t>2.7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200" dirty="0">
                <a:solidFill>
                  <a:srgbClr val="EF00EF"/>
                </a:solidFill>
                <a:latin typeface="Courier New"/>
                <a:cs typeface="Courier New"/>
              </a:rPr>
              <a:t>1.5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},</a:t>
            </a:r>
            <a:endParaRPr sz="2200">
              <a:latin typeface="Courier New"/>
              <a:cs typeface="Courier New"/>
            </a:endParaRPr>
          </a:p>
          <a:p>
            <a:pPr marL="3388360">
              <a:lnSpc>
                <a:spcPct val="100000"/>
              </a:lnSpc>
              <a:spcBef>
                <a:spcPts val="60"/>
              </a:spcBef>
            </a:pP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2200" dirty="0">
                <a:solidFill>
                  <a:srgbClr val="EF00EF"/>
                </a:solidFill>
                <a:latin typeface="Courier New"/>
                <a:cs typeface="Courier New"/>
              </a:rPr>
              <a:t>5.0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200" dirty="0">
                <a:solidFill>
                  <a:srgbClr val="EF00EF"/>
                </a:solidFill>
                <a:latin typeface="Courier New"/>
                <a:cs typeface="Courier New"/>
              </a:rPr>
              <a:t>4.1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200" dirty="0">
                <a:solidFill>
                  <a:srgbClr val="EF00EF"/>
                </a:solidFill>
                <a:latin typeface="Courier New"/>
                <a:cs typeface="Courier New"/>
              </a:rPr>
              <a:t>2.3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}};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Ou seja, </a:t>
            </a:r>
            <a:r>
              <a:rPr sz="2400" spc="-10" dirty="0">
                <a:latin typeface="Calibri"/>
                <a:cs typeface="Calibri"/>
              </a:rPr>
              <a:t>fornece-se </a:t>
            </a: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5" dirty="0">
                <a:latin typeface="Calibri"/>
                <a:cs typeface="Calibri"/>
              </a:rPr>
              <a:t>valores </a:t>
            </a:r>
            <a:r>
              <a:rPr sz="2400" dirty="0">
                <a:latin typeface="Calibri"/>
                <a:cs typeface="Calibri"/>
              </a:rPr>
              <a:t>linha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linha.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9565" y="1555750"/>
            <a:ext cx="7990205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Observação: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801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Em </a:t>
            </a:r>
            <a:r>
              <a:rPr sz="2800" spc="5" dirty="0">
                <a:latin typeface="Calibri"/>
                <a:cs typeface="Calibri"/>
              </a:rPr>
              <a:t>C#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matrizes </a:t>
            </a:r>
            <a:r>
              <a:rPr sz="2800" spc="-5" dirty="0">
                <a:latin typeface="Calibri"/>
                <a:cs typeface="Calibri"/>
              </a:rPr>
              <a:t>são inicializadas </a:t>
            </a:r>
            <a:r>
              <a:rPr sz="2800" spc="-10" dirty="0">
                <a:latin typeface="Calibri"/>
                <a:cs typeface="Calibri"/>
              </a:rPr>
              <a:t>automaticamente  com 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valor padrão </a:t>
            </a:r>
            <a:r>
              <a:rPr sz="2800" spc="-15" dirty="0">
                <a:latin typeface="Calibri"/>
                <a:cs typeface="Calibri"/>
              </a:rPr>
              <a:t>para </a:t>
            </a:r>
            <a:r>
              <a:rPr sz="2800" dirty="0">
                <a:latin typeface="Calibri"/>
                <a:cs typeface="Calibri"/>
              </a:rPr>
              <a:t>o tipo de </a:t>
            </a:r>
            <a:r>
              <a:rPr sz="2800" spc="-5" dirty="0">
                <a:latin typeface="Calibri"/>
                <a:cs typeface="Calibri"/>
              </a:rPr>
              <a:t>dado: </a:t>
            </a:r>
            <a:r>
              <a:rPr sz="2800" dirty="0">
                <a:latin typeface="Calibri"/>
                <a:cs typeface="Calibri"/>
              </a:rPr>
              <a:t>0 </a:t>
            </a:r>
            <a:r>
              <a:rPr sz="2800" spc="-15" dirty="0">
                <a:latin typeface="Calibri"/>
                <a:cs typeface="Calibri"/>
              </a:rPr>
              <a:t>para </a:t>
            </a:r>
            <a:r>
              <a:rPr sz="2800" dirty="0">
                <a:latin typeface="Calibri"/>
                <a:cs typeface="Calibri"/>
              </a:rPr>
              <a:t>tipos  </a:t>
            </a:r>
            <a:r>
              <a:rPr sz="2800" spc="-5" dirty="0">
                <a:latin typeface="Calibri"/>
                <a:cs typeface="Calibri"/>
              </a:rPr>
              <a:t>numéricos ou 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20" dirty="0">
                <a:latin typeface="Calibri"/>
                <a:cs typeface="Calibri"/>
              </a:rPr>
              <a:t>caractere </a:t>
            </a:r>
            <a:r>
              <a:rPr sz="2800" dirty="0">
                <a:latin typeface="Calibri"/>
                <a:cs typeface="Calibri"/>
              </a:rPr>
              <a:t>nulo (‘\0’) </a:t>
            </a:r>
            <a:r>
              <a:rPr sz="2800" spc="-15" dirty="0">
                <a:latin typeface="Calibri"/>
                <a:cs typeface="Calibri"/>
              </a:rPr>
              <a:t>para </a:t>
            </a:r>
            <a:r>
              <a:rPr sz="2800" dirty="0">
                <a:latin typeface="Calibri"/>
                <a:cs typeface="Calibri"/>
              </a:rPr>
              <a:t>o tipo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char.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1650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Inicialização </a:t>
            </a:r>
            <a:r>
              <a:rPr dirty="0"/>
              <a:t>de</a:t>
            </a:r>
            <a:r>
              <a:rPr spc="-10" dirty="0"/>
              <a:t> matrizes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8739" y="974153"/>
            <a:ext cx="7859395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44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O </a:t>
            </a:r>
            <a:r>
              <a:rPr sz="2400" spc="-15" dirty="0">
                <a:latin typeface="Calibri"/>
                <a:cs typeface="Calibri"/>
              </a:rPr>
              <a:t>programa abaixo </a:t>
            </a:r>
            <a:r>
              <a:rPr sz="2400" spc="-5" dirty="0">
                <a:latin typeface="Calibri"/>
                <a:cs typeface="Calibri"/>
              </a:rPr>
              <a:t>inicializa os elementos de uma matriz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  <a:p>
            <a:pPr marL="355600" marR="5080">
              <a:lnSpc>
                <a:spcPct val="70100"/>
              </a:lnSpc>
              <a:spcBef>
                <a:spcPts val="420"/>
              </a:spcBef>
            </a:pP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5" dirty="0">
                <a:latin typeface="Calibri"/>
                <a:cs typeface="Calibri"/>
              </a:rPr>
              <a:t>valores </a:t>
            </a:r>
            <a:r>
              <a:rPr sz="2400" spc="-5" dirty="0">
                <a:latin typeface="Calibri"/>
                <a:cs typeface="Calibri"/>
              </a:rPr>
              <a:t>iguais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soma dos </a:t>
            </a:r>
            <a:r>
              <a:rPr sz="2400" dirty="0">
                <a:latin typeface="Calibri"/>
                <a:cs typeface="Calibri"/>
              </a:rPr>
              <a:t>índices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cada </a:t>
            </a:r>
            <a:r>
              <a:rPr sz="2400" spc="-5" dirty="0">
                <a:latin typeface="Calibri"/>
                <a:cs typeface="Calibri"/>
              </a:rPr>
              <a:t>elemento </a:t>
            </a:r>
            <a:r>
              <a:rPr sz="2400" dirty="0">
                <a:latin typeface="Calibri"/>
                <a:cs typeface="Calibri"/>
              </a:rPr>
              <a:t>e  imprime </a:t>
            </a:r>
            <a:r>
              <a:rPr sz="2400" spc="-10" dirty="0">
                <a:latin typeface="Calibri"/>
                <a:cs typeface="Calibri"/>
              </a:rPr>
              <a:t>cada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valor.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39312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Matrizes:</a:t>
            </a:r>
            <a:r>
              <a:rPr spc="-25" dirty="0"/>
              <a:t> </a:t>
            </a:r>
            <a:r>
              <a:rPr spc="-5" dirty="0"/>
              <a:t>exemplo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5287" y="2451036"/>
            <a:ext cx="5616575" cy="341820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8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800" b="1" spc="-3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5" dirty="0">
                <a:latin typeface="Courier New"/>
                <a:cs typeface="Courier New"/>
              </a:rPr>
              <a:t>j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65760" marR="196532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[,] </a:t>
            </a:r>
            <a:r>
              <a:rPr sz="1800" dirty="0">
                <a:latin typeface="Courier New"/>
                <a:cs typeface="Courier New"/>
              </a:rPr>
              <a:t>m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1800" b="1" spc="-8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1800" b="1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800" dirty="0">
                <a:latin typeface="Courier New"/>
                <a:cs typeface="Courier New"/>
              </a:rPr>
              <a:t>i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80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800" spc="-1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800" dirty="0">
                <a:latin typeface="Courier New"/>
                <a:cs typeface="Courier New"/>
              </a:rPr>
              <a:t>j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800" spc="-15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8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j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1860" marR="114236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m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dirty="0">
                <a:latin typeface="Courier New"/>
                <a:cs typeface="Courier New"/>
              </a:rPr>
              <a:t>i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800" spc="-5" dirty="0">
                <a:latin typeface="Courier New"/>
                <a:cs typeface="Courier New"/>
              </a:rPr>
              <a:t>j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spc="-10" dirty="0">
                <a:latin typeface="Courier New"/>
                <a:cs typeface="Courier New"/>
              </a:rPr>
              <a:t>Console.Write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"i={0}</a:t>
            </a:r>
            <a:r>
              <a:rPr sz="18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j={1}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ts val="2160"/>
              </a:lnSpc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elemento={2}\n"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j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]);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08776" y="2852801"/>
          <a:ext cx="2665730" cy="1816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145"/>
                <a:gridCol w="506730"/>
                <a:gridCol w="1633855"/>
              </a:tblGrid>
              <a:tr h="291381">
                <a:tc>
                  <a:txBody>
                    <a:bodyPr/>
                    <a:lstStyle/>
                    <a:p>
                      <a:pPr marL="29209" algn="ctr">
                        <a:lnSpc>
                          <a:spcPts val="1825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i=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25"/>
                        </a:lnSpc>
                        <a:spcBef>
                          <a:spcPts val="37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j=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T w="38100">
                      <a:solidFill>
                        <a:srgbClr val="677E34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elemento=0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29209" algn="ctr">
                        <a:lnSpc>
                          <a:spcPts val="182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i=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2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j=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elemento=1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38100">
                      <a:solidFill>
                        <a:srgbClr val="677E34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</a:tr>
              <a:tr h="243871">
                <a:tc>
                  <a:txBody>
                    <a:bodyPr/>
                    <a:lstStyle/>
                    <a:p>
                      <a:pPr marL="29209" algn="ctr">
                        <a:lnSpc>
                          <a:spcPts val="182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i=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2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j=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elemento=1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38100">
                      <a:solidFill>
                        <a:srgbClr val="677E34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</a:tr>
              <a:tr h="244158">
                <a:tc>
                  <a:txBody>
                    <a:bodyPr/>
                    <a:lstStyle/>
                    <a:p>
                      <a:pPr marL="29209"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i=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2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j=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elemento=2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38100">
                      <a:solidFill>
                        <a:srgbClr val="677E34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</a:tr>
              <a:tr h="243807">
                <a:tc>
                  <a:txBody>
                    <a:bodyPr/>
                    <a:lstStyle/>
                    <a:p>
                      <a:pPr marL="29209" algn="ctr">
                        <a:lnSpc>
                          <a:spcPts val="182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i=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2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j=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elemento=2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38100">
                      <a:solidFill>
                        <a:srgbClr val="677E34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</a:tr>
              <a:tr h="549040">
                <a:tc>
                  <a:txBody>
                    <a:bodyPr/>
                    <a:lstStyle/>
                    <a:p>
                      <a:pPr marL="29209" algn="ctr">
                        <a:lnSpc>
                          <a:spcPts val="1914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i=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4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j=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914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elemento=3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38100">
                      <a:solidFill>
                        <a:srgbClr val="677E34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47523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Matrizes </a:t>
            </a:r>
            <a:r>
              <a:rPr dirty="0"/>
              <a:t>e</a:t>
            </a:r>
            <a:r>
              <a:rPr spc="-20" dirty="0"/>
              <a:t> </a:t>
            </a:r>
            <a:r>
              <a:rPr spc="-10" dirty="0"/>
              <a:t>Sub-rotinas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590" y="1354709"/>
            <a:ext cx="8562975" cy="338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0" marR="94043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88950" algn="l"/>
                <a:tab pos="489584" algn="l"/>
              </a:tabLst>
            </a:pPr>
            <a:r>
              <a:rPr sz="2600" spc="-15" dirty="0">
                <a:latin typeface="Calibri"/>
                <a:cs typeface="Calibri"/>
              </a:rPr>
              <a:t>Matrizes serão </a:t>
            </a:r>
            <a:r>
              <a:rPr sz="2600" spc="-5" dirty="0">
                <a:latin typeface="Calibri"/>
                <a:cs typeface="Calibri"/>
              </a:rPr>
              <a:t>passadas </a:t>
            </a:r>
            <a:r>
              <a:rPr sz="2600" spc="-25" dirty="0">
                <a:latin typeface="Calibri"/>
                <a:cs typeface="Calibri"/>
              </a:rPr>
              <a:t>para </a:t>
            </a:r>
            <a:r>
              <a:rPr sz="2600" spc="-10" dirty="0">
                <a:latin typeface="Calibri"/>
                <a:cs typeface="Calibri"/>
              </a:rPr>
              <a:t>subrotinas da </a:t>
            </a:r>
            <a:r>
              <a:rPr sz="2600" dirty="0">
                <a:latin typeface="Calibri"/>
                <a:cs typeface="Calibri"/>
              </a:rPr>
              <a:t>mesma  </a:t>
            </a:r>
            <a:r>
              <a:rPr sz="2600" spc="-15" dirty="0">
                <a:latin typeface="Calibri"/>
                <a:cs typeface="Calibri"/>
              </a:rPr>
              <a:t>forma </a:t>
            </a:r>
            <a:r>
              <a:rPr sz="2600" spc="-5" dirty="0">
                <a:latin typeface="Calibri"/>
                <a:cs typeface="Calibri"/>
              </a:rPr>
              <a:t>como </a:t>
            </a:r>
            <a:r>
              <a:rPr sz="2600" dirty="0">
                <a:latin typeface="Calibri"/>
                <a:cs typeface="Calibri"/>
              </a:rPr>
              <a:t>os </a:t>
            </a:r>
            <a:r>
              <a:rPr sz="2600" spc="-15" dirty="0">
                <a:latin typeface="Calibri"/>
                <a:cs typeface="Calibri"/>
              </a:rPr>
              <a:t>vetores </a:t>
            </a:r>
            <a:r>
              <a:rPr sz="2600" spc="-5" dirty="0">
                <a:latin typeface="Calibri"/>
                <a:cs typeface="Calibri"/>
              </a:rPr>
              <a:t>são passados, </a:t>
            </a:r>
            <a:r>
              <a:rPr sz="2600" dirty="0">
                <a:latin typeface="Calibri"/>
                <a:cs typeface="Calibri"/>
              </a:rPr>
              <a:t>a menos </a:t>
            </a:r>
            <a:r>
              <a:rPr sz="2600" spc="-5" dirty="0">
                <a:latin typeface="Calibri"/>
                <a:cs typeface="Calibri"/>
              </a:rPr>
              <a:t>de um  </a:t>
            </a:r>
            <a:r>
              <a:rPr sz="2600" spc="-10" dirty="0">
                <a:latin typeface="Calibri"/>
                <a:cs typeface="Calibri"/>
              </a:rPr>
              <a:t>detalhe: </a:t>
            </a:r>
            <a:r>
              <a:rPr sz="2600" b="1" dirty="0">
                <a:latin typeface="Calibri"/>
                <a:cs typeface="Calibri"/>
              </a:rPr>
              <a:t>os </a:t>
            </a:r>
            <a:r>
              <a:rPr sz="2600" b="1" spc="-5" dirty="0">
                <a:latin typeface="Calibri"/>
                <a:cs typeface="Calibri"/>
              </a:rPr>
              <a:t>tamanhos </a:t>
            </a:r>
            <a:r>
              <a:rPr sz="2600" b="1" dirty="0">
                <a:latin typeface="Calibri"/>
                <a:cs typeface="Calibri"/>
              </a:rPr>
              <a:t>de </a:t>
            </a:r>
            <a:r>
              <a:rPr sz="2600" b="1" spc="-10" dirty="0">
                <a:latin typeface="Calibri"/>
                <a:cs typeface="Calibri"/>
              </a:rPr>
              <a:t>cada </a:t>
            </a:r>
            <a:r>
              <a:rPr sz="2600" b="1" spc="-5" dirty="0">
                <a:latin typeface="Calibri"/>
                <a:cs typeface="Calibri"/>
              </a:rPr>
              <a:t>dimensão, </a:t>
            </a:r>
            <a:r>
              <a:rPr sz="2600" b="1" dirty="0">
                <a:latin typeface="Calibri"/>
                <a:cs typeface="Calibri"/>
              </a:rPr>
              <a:t>se não  </a:t>
            </a:r>
            <a:r>
              <a:rPr sz="2600" b="1" spc="-15" dirty="0">
                <a:latin typeface="Calibri"/>
                <a:cs typeface="Calibri"/>
              </a:rPr>
              <a:t>previamente </a:t>
            </a:r>
            <a:r>
              <a:rPr sz="2600" b="1" spc="-5" dirty="0">
                <a:latin typeface="Calibri"/>
                <a:cs typeface="Calibri"/>
              </a:rPr>
              <a:t>definidos, precisam </a:t>
            </a:r>
            <a:r>
              <a:rPr sz="2600" b="1" dirty="0">
                <a:latin typeface="Calibri"/>
                <a:cs typeface="Calibri"/>
              </a:rPr>
              <a:t>ser passados por  </a:t>
            </a:r>
            <a:r>
              <a:rPr sz="2600" b="1" spc="-15" dirty="0">
                <a:latin typeface="Calibri"/>
                <a:cs typeface="Calibri"/>
              </a:rPr>
              <a:t>parâmetro.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488950" indent="-343535">
              <a:lnSpc>
                <a:spcPct val="100000"/>
              </a:lnSpc>
              <a:buFont typeface="Arial"/>
              <a:buChar char="•"/>
              <a:tabLst>
                <a:tab pos="488950" algn="l"/>
                <a:tab pos="489584" algn="l"/>
              </a:tabLst>
            </a:pPr>
            <a:r>
              <a:rPr sz="2600" b="1" spc="-10" dirty="0">
                <a:latin typeface="Calibri"/>
                <a:cs typeface="Calibri"/>
              </a:rPr>
              <a:t>Exemplo: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imprimeMatriz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[,] </a:t>
            </a:r>
            <a:r>
              <a:rPr sz="2000" spc="-5" dirty="0">
                <a:latin typeface="Courier New"/>
                <a:cs typeface="Courier New"/>
              </a:rPr>
              <a:t>m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0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linhas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000" b="1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000" b="1" spc="6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colunas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53732" y="855090"/>
            <a:ext cx="8353425" cy="551434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164465">
              <a:lnSpc>
                <a:spcPct val="80100"/>
              </a:lnSpc>
              <a:spcBef>
                <a:spcPts val="670"/>
              </a:spcBef>
              <a:buClr>
                <a:srgbClr val="C00000"/>
              </a:buClr>
              <a:buAutoNum type="arabicParenR"/>
              <a:tabLst>
                <a:tab pos="327660" algn="l"/>
              </a:tabLst>
            </a:pP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procedimento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5" dirty="0">
                <a:latin typeface="Calibri"/>
                <a:cs typeface="Calibri"/>
              </a:rPr>
              <a:t>calcular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multiplicação de uma  matriz </a:t>
            </a:r>
            <a:r>
              <a:rPr sz="2400" dirty="0">
                <a:latin typeface="Calibri"/>
                <a:cs typeface="Calibri"/>
              </a:rPr>
              <a:t>3 x 4 </a:t>
            </a:r>
            <a:r>
              <a:rPr sz="2400" spc="-5" dirty="0">
                <a:latin typeface="Calibri"/>
                <a:cs typeface="Calibri"/>
              </a:rPr>
              <a:t>por um </a:t>
            </a:r>
            <a:r>
              <a:rPr sz="2400" spc="-35" dirty="0">
                <a:latin typeface="Calibri"/>
                <a:cs typeface="Calibri"/>
              </a:rPr>
              <a:t>escalar. </a:t>
            </a: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spc="-10" dirty="0">
                <a:latin typeface="Calibri"/>
                <a:cs typeface="Calibri"/>
              </a:rPr>
              <a:t>também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procedimento capaz 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imprimir </a:t>
            </a:r>
            <a:r>
              <a:rPr sz="2400" spc="-10" dirty="0">
                <a:latin typeface="Calibri"/>
                <a:cs typeface="Calibri"/>
              </a:rPr>
              <a:t>esta </a:t>
            </a:r>
            <a:r>
              <a:rPr sz="2400" spc="-5" dirty="0">
                <a:latin typeface="Calibri"/>
                <a:cs typeface="Calibri"/>
              </a:rPr>
              <a:t>matriz. Ao final, </a:t>
            </a:r>
            <a:r>
              <a:rPr sz="2400" spc="-15" dirty="0">
                <a:latin typeface="Calibri"/>
                <a:cs typeface="Calibri"/>
              </a:rPr>
              <a:t>desenvolva </a:t>
            </a:r>
            <a:r>
              <a:rPr sz="2400" spc="-5" dirty="0">
                <a:latin typeface="Calibri"/>
                <a:cs typeface="Calibri"/>
              </a:rPr>
              <a:t>uma </a:t>
            </a:r>
            <a:r>
              <a:rPr sz="2400" spc="-10" dirty="0">
                <a:latin typeface="Calibri"/>
                <a:cs typeface="Calibri"/>
              </a:rPr>
              <a:t>função </a:t>
            </a:r>
            <a:r>
              <a:rPr sz="2400" spc="-5" dirty="0">
                <a:latin typeface="Calibri"/>
                <a:cs typeface="Calibri"/>
              </a:rPr>
              <a:t>principal  onde </a:t>
            </a:r>
            <a:r>
              <a:rPr sz="2400" spc="-15" dirty="0">
                <a:latin typeface="Calibri"/>
                <a:cs typeface="Calibri"/>
              </a:rPr>
              <a:t>será </a:t>
            </a:r>
            <a:r>
              <a:rPr sz="2400" spc="-5" dirty="0">
                <a:latin typeface="Calibri"/>
                <a:cs typeface="Calibri"/>
              </a:rPr>
              <a:t>criada </a:t>
            </a:r>
            <a:r>
              <a:rPr sz="2400" dirty="0">
                <a:latin typeface="Calibri"/>
                <a:cs typeface="Calibri"/>
              </a:rPr>
              <a:t>e lida </a:t>
            </a:r>
            <a:r>
              <a:rPr sz="2400" spc="-5" dirty="0">
                <a:latin typeface="Calibri"/>
                <a:cs typeface="Calibri"/>
              </a:rPr>
              <a:t>uma matriz </a:t>
            </a:r>
            <a:r>
              <a:rPr sz="2400" dirty="0">
                <a:latin typeface="Calibri"/>
                <a:cs typeface="Calibri"/>
              </a:rPr>
              <a:t>3 x 4. </a:t>
            </a:r>
            <a:r>
              <a:rPr sz="2400" spc="-30" dirty="0">
                <a:latin typeface="Calibri"/>
                <a:cs typeface="Calibri"/>
              </a:rPr>
              <a:t>Faça </a:t>
            </a:r>
            <a:r>
              <a:rPr sz="2400" spc="-15" dirty="0">
                <a:latin typeface="Calibri"/>
                <a:cs typeface="Calibri"/>
              </a:rPr>
              <a:t>nesta </a:t>
            </a:r>
            <a:r>
              <a:rPr sz="2400" spc="-10" dirty="0">
                <a:latin typeface="Calibri"/>
                <a:cs typeface="Calibri"/>
              </a:rPr>
              <a:t>função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chamada dos dois </a:t>
            </a:r>
            <a:r>
              <a:rPr sz="2400" spc="-10" dirty="0">
                <a:latin typeface="Calibri"/>
                <a:cs typeface="Calibri"/>
              </a:rPr>
              <a:t>procedimentos </a:t>
            </a:r>
            <a:r>
              <a:rPr sz="2400" spc="-5" dirty="0">
                <a:latin typeface="Calibri"/>
                <a:cs typeface="Calibri"/>
              </a:rPr>
              <a:t>criados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anteriormente.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Calibri"/>
              <a:buAutoNum type="arabicParenR"/>
            </a:pPr>
            <a:endParaRPr sz="2500">
              <a:latin typeface="Times New Roman"/>
              <a:cs typeface="Times New Roman"/>
            </a:endParaRPr>
          </a:p>
          <a:p>
            <a:pPr marL="327660" indent="-314960">
              <a:lnSpc>
                <a:spcPts val="2590"/>
              </a:lnSpc>
              <a:buClr>
                <a:srgbClr val="C00000"/>
              </a:buClr>
              <a:buAutoNum type="arabicParenR"/>
              <a:tabLst>
                <a:tab pos="327660" algn="l"/>
              </a:tabLst>
            </a:pP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programa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leia </a:t>
            </a:r>
            <a:r>
              <a:rPr sz="2400" spc="-5" dirty="0">
                <a:latin typeface="Calibri"/>
                <a:cs typeface="Calibri"/>
              </a:rPr>
              <a:t>uma matriz </a:t>
            </a:r>
            <a:r>
              <a:rPr sz="2400" dirty="0">
                <a:latin typeface="Calibri"/>
                <a:cs typeface="Calibri"/>
              </a:rPr>
              <a:t>7 x 5 e imprima 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terceira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spc="-10" dirty="0">
                <a:latin typeface="Calibri"/>
                <a:cs typeface="Calibri"/>
              </a:rPr>
              <a:t>coluna.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304800">
              <a:lnSpc>
                <a:spcPct val="80100"/>
              </a:lnSpc>
              <a:buClr>
                <a:srgbClr val="C00000"/>
              </a:buClr>
              <a:buAutoNum type="arabicParenR" startAt="3"/>
              <a:tabLst>
                <a:tab pos="327660" algn="l"/>
              </a:tabLst>
            </a:pP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20" dirty="0">
                <a:latin typeface="Calibri"/>
                <a:cs typeface="Calibri"/>
              </a:rPr>
              <a:t>programa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leia </a:t>
            </a:r>
            <a:r>
              <a:rPr sz="2400" spc="-5" dirty="0">
                <a:latin typeface="Calibri"/>
                <a:cs typeface="Calibri"/>
              </a:rPr>
              <a:t>uma matriz </a:t>
            </a:r>
            <a:r>
              <a:rPr sz="2400" spc="-15" dirty="0">
                <a:latin typeface="Calibri"/>
                <a:cs typeface="Calibri"/>
              </a:rPr>
              <a:t>quadrada </a:t>
            </a:r>
            <a:r>
              <a:rPr sz="2400" spc="-5" dirty="0">
                <a:latin typeface="Calibri"/>
                <a:cs typeface="Calibri"/>
              </a:rPr>
              <a:t>de dimensão  </a:t>
            </a:r>
            <a:r>
              <a:rPr sz="2400" dirty="0">
                <a:latin typeface="Calibri"/>
                <a:cs typeface="Calibri"/>
              </a:rPr>
              <a:t>10, </a:t>
            </a:r>
            <a:r>
              <a:rPr sz="2400" spc="-5" dirty="0">
                <a:latin typeface="Calibri"/>
                <a:cs typeface="Calibri"/>
              </a:rPr>
              <a:t>uma </a:t>
            </a:r>
            <a:r>
              <a:rPr sz="2400" spc="-10" dirty="0">
                <a:latin typeface="Calibri"/>
                <a:cs typeface="Calibri"/>
              </a:rPr>
              <a:t>função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5" dirty="0">
                <a:latin typeface="Calibri"/>
                <a:cs typeface="Calibri"/>
              </a:rPr>
              <a:t>encontre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maior </a:t>
            </a:r>
            <a:r>
              <a:rPr sz="2400" spc="-15" dirty="0">
                <a:latin typeface="Calibri"/>
                <a:cs typeface="Calibri"/>
              </a:rPr>
              <a:t>valor desta </a:t>
            </a:r>
            <a:r>
              <a:rPr sz="2400" spc="-5" dirty="0">
                <a:latin typeface="Calibri"/>
                <a:cs typeface="Calibri"/>
              </a:rPr>
              <a:t>matriz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uma  </a:t>
            </a:r>
            <a:r>
              <a:rPr sz="2400" spc="-10" dirty="0">
                <a:latin typeface="Calibri"/>
                <a:cs typeface="Calibri"/>
              </a:rPr>
              <a:t>função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5" dirty="0">
                <a:latin typeface="Calibri"/>
                <a:cs typeface="Calibri"/>
              </a:rPr>
              <a:t>encontre </a:t>
            </a:r>
            <a:r>
              <a:rPr sz="2400" dirty="0">
                <a:latin typeface="Calibri"/>
                <a:cs typeface="Calibri"/>
              </a:rPr>
              <a:t>o menor </a:t>
            </a:r>
            <a:r>
              <a:rPr sz="2400" spc="-55" dirty="0">
                <a:latin typeface="Calibri"/>
                <a:cs typeface="Calibri"/>
              </a:rPr>
              <a:t>valor. </a:t>
            </a:r>
            <a:r>
              <a:rPr sz="2400" dirty="0">
                <a:latin typeface="Calibri"/>
                <a:cs typeface="Calibri"/>
              </a:rPr>
              <a:t>Imprima </a:t>
            </a:r>
            <a:r>
              <a:rPr sz="2400" spc="-10" dirty="0">
                <a:latin typeface="Calibri"/>
                <a:cs typeface="Calibri"/>
              </a:rPr>
              <a:t>os </a:t>
            </a:r>
            <a:r>
              <a:rPr sz="2400" spc="-15" dirty="0">
                <a:latin typeface="Calibri"/>
                <a:cs typeface="Calibri"/>
              </a:rPr>
              <a:t>valores  </a:t>
            </a:r>
            <a:r>
              <a:rPr sz="2400" spc="-10" dirty="0">
                <a:latin typeface="Calibri"/>
                <a:cs typeface="Calibri"/>
              </a:rPr>
              <a:t>encontrados </a:t>
            </a:r>
            <a:r>
              <a:rPr sz="2400" spc="-5" dirty="0">
                <a:latin typeface="Calibri"/>
                <a:cs typeface="Calibri"/>
              </a:rPr>
              <a:t>na </a:t>
            </a:r>
            <a:r>
              <a:rPr sz="2400" spc="-10" dirty="0">
                <a:latin typeface="Calibri"/>
                <a:cs typeface="Calibri"/>
              </a:rPr>
              <a:t>função </a:t>
            </a:r>
            <a:r>
              <a:rPr sz="2400" spc="-5" dirty="0">
                <a:latin typeface="Calibri"/>
                <a:cs typeface="Calibri"/>
              </a:rPr>
              <a:t>principal.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Calibri"/>
              <a:buAutoNum type="arabicParenR" startAt="3"/>
            </a:pPr>
            <a:endParaRPr sz="3000">
              <a:latin typeface="Times New Roman"/>
              <a:cs typeface="Times New Roman"/>
            </a:endParaRPr>
          </a:p>
          <a:p>
            <a:pPr marL="12700" marR="25400" algn="just">
              <a:lnSpc>
                <a:spcPct val="79900"/>
              </a:lnSpc>
              <a:buClr>
                <a:srgbClr val="C00000"/>
              </a:buClr>
              <a:buAutoNum type="arabicParenR" startAt="3"/>
              <a:tabLst>
                <a:tab pos="327660" algn="l"/>
              </a:tabLst>
            </a:pP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20" dirty="0">
                <a:latin typeface="Calibri"/>
                <a:cs typeface="Calibri"/>
              </a:rPr>
              <a:t>programa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leia </a:t>
            </a:r>
            <a:r>
              <a:rPr sz="2400" spc="-5" dirty="0">
                <a:latin typeface="Calibri"/>
                <a:cs typeface="Calibri"/>
              </a:rPr>
              <a:t>uma matriz </a:t>
            </a:r>
            <a:r>
              <a:rPr sz="2400" dirty="0">
                <a:latin typeface="Calibri"/>
                <a:cs typeface="Calibri"/>
              </a:rPr>
              <a:t>6 x 3 e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procedimento 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20" dirty="0">
                <a:latin typeface="Calibri"/>
                <a:cs typeface="Calibri"/>
              </a:rPr>
              <a:t>gere </a:t>
            </a:r>
            <a:r>
              <a:rPr sz="2400" spc="-10" dirty="0">
                <a:latin typeface="Calibri"/>
                <a:cs typeface="Calibri"/>
              </a:rPr>
              <a:t>duas </a:t>
            </a:r>
            <a:r>
              <a:rPr sz="2400" spc="-15" dirty="0">
                <a:latin typeface="Calibri"/>
                <a:cs typeface="Calibri"/>
              </a:rPr>
              <a:t>matrizes </a:t>
            </a:r>
            <a:r>
              <a:rPr sz="2400" dirty="0">
                <a:latin typeface="Calibri"/>
                <a:cs typeface="Calibri"/>
              </a:rPr>
              <a:t>3 x 3, a </a:t>
            </a:r>
            <a:r>
              <a:rPr sz="2400" spc="-5" dirty="0">
                <a:latin typeface="Calibri"/>
                <a:cs typeface="Calibri"/>
              </a:rPr>
              <a:t>primeira </a:t>
            </a: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5" dirty="0">
                <a:latin typeface="Calibri"/>
                <a:cs typeface="Calibri"/>
              </a:rPr>
              <a:t>primeiras linhas </a:t>
            </a:r>
            <a:r>
              <a:rPr sz="2400" dirty="0">
                <a:latin typeface="Calibri"/>
                <a:cs typeface="Calibri"/>
              </a:rPr>
              <a:t>e  a </a:t>
            </a:r>
            <a:r>
              <a:rPr sz="2400" spc="-15" dirty="0">
                <a:latin typeface="Calibri"/>
                <a:cs typeface="Calibri"/>
              </a:rPr>
              <a:t>outra </a:t>
            </a: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restantes.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20701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53732" y="1174750"/>
            <a:ext cx="8370570" cy="46348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37465">
              <a:lnSpc>
                <a:spcPct val="90100"/>
              </a:lnSpc>
              <a:spcBef>
                <a:spcPts val="385"/>
              </a:spcBef>
              <a:buClr>
                <a:srgbClr val="C00000"/>
              </a:buClr>
              <a:buAutoNum type="arabicParenR" startAt="5"/>
              <a:tabLst>
                <a:tab pos="327660" algn="l"/>
              </a:tabLst>
            </a:pP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20" dirty="0">
                <a:latin typeface="Calibri"/>
                <a:cs typeface="Calibri"/>
              </a:rPr>
              <a:t>programa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leia </a:t>
            </a:r>
            <a:r>
              <a:rPr sz="2400" spc="-5" dirty="0">
                <a:latin typeface="Calibri"/>
                <a:cs typeface="Calibri"/>
              </a:rPr>
              <a:t>uma matriz de </a:t>
            </a:r>
            <a:r>
              <a:rPr sz="2400" spc="-15" dirty="0">
                <a:latin typeface="Calibri"/>
                <a:cs typeface="Calibri"/>
              </a:rPr>
              <a:t>caracteres </a:t>
            </a:r>
            <a:r>
              <a:rPr sz="2400" dirty="0">
                <a:latin typeface="Calibri"/>
                <a:cs typeface="Calibri"/>
              </a:rPr>
              <a:t>5 x 10 e  </a:t>
            </a:r>
            <a:r>
              <a:rPr sz="2400" spc="-5" dirty="0">
                <a:latin typeface="Calibri"/>
                <a:cs typeface="Calibri"/>
              </a:rPr>
              <a:t>uma </a:t>
            </a:r>
            <a:r>
              <a:rPr sz="2400" spc="-10" dirty="0">
                <a:latin typeface="Calibri"/>
                <a:cs typeface="Calibri"/>
              </a:rPr>
              <a:t>função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5" dirty="0">
                <a:latin typeface="Calibri"/>
                <a:cs typeface="Calibri"/>
              </a:rPr>
              <a:t>conte quantas letras </a:t>
            </a:r>
            <a:r>
              <a:rPr sz="2400" spc="-25" dirty="0">
                <a:latin typeface="Calibri"/>
                <a:cs typeface="Calibri"/>
              </a:rPr>
              <a:t>“a” </a:t>
            </a:r>
            <a:r>
              <a:rPr sz="2400" spc="-10" dirty="0">
                <a:latin typeface="Calibri"/>
                <a:cs typeface="Calibri"/>
              </a:rPr>
              <a:t>aparecem </a:t>
            </a:r>
            <a:r>
              <a:rPr sz="2400" spc="-5" dirty="0">
                <a:latin typeface="Calibri"/>
                <a:cs typeface="Calibri"/>
              </a:rPr>
              <a:t>na matriz. </a:t>
            </a:r>
            <a:r>
              <a:rPr sz="2400" spc="-30" dirty="0">
                <a:latin typeface="Calibri"/>
                <a:cs typeface="Calibri"/>
              </a:rPr>
              <a:t>Você  </a:t>
            </a:r>
            <a:r>
              <a:rPr sz="2400" spc="-10" dirty="0">
                <a:latin typeface="Calibri"/>
                <a:cs typeface="Calibri"/>
              </a:rPr>
              <a:t>poderá </a:t>
            </a:r>
            <a:r>
              <a:rPr sz="2400" spc="-25" dirty="0">
                <a:latin typeface="Calibri"/>
                <a:cs typeface="Calibri"/>
              </a:rPr>
              <a:t>fazer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leitura </a:t>
            </a:r>
            <a:r>
              <a:rPr sz="2400" spc="-15" dirty="0">
                <a:latin typeface="Calibri"/>
                <a:cs typeface="Calibri"/>
              </a:rPr>
              <a:t>letra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letra </a:t>
            </a:r>
            <a:r>
              <a:rPr sz="2400" spc="-10" dirty="0">
                <a:latin typeface="Calibri"/>
                <a:cs typeface="Calibri"/>
              </a:rPr>
              <a:t>ou considerar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0" dirty="0">
                <a:latin typeface="Calibri"/>
                <a:cs typeface="Calibri"/>
              </a:rPr>
              <a:t>cada </a:t>
            </a:r>
            <a:r>
              <a:rPr sz="2400" dirty="0">
                <a:latin typeface="Calibri"/>
                <a:cs typeface="Calibri"/>
              </a:rPr>
              <a:t>linha </a:t>
            </a:r>
            <a:r>
              <a:rPr sz="2400" spc="-5" dirty="0">
                <a:latin typeface="Calibri"/>
                <a:cs typeface="Calibri"/>
              </a:rPr>
              <a:t>da  matriz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5" dirty="0">
                <a:latin typeface="Calibri"/>
                <a:cs typeface="Calibri"/>
              </a:rPr>
              <a:t>uma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string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Calibri"/>
              <a:buAutoNum type="arabicParenR" startAt="5"/>
            </a:pPr>
            <a:endParaRPr sz="3250">
              <a:latin typeface="Times New Roman"/>
              <a:cs typeface="Times New Roman"/>
            </a:endParaRPr>
          </a:p>
          <a:p>
            <a:pPr marL="12700" marR="104775">
              <a:lnSpc>
                <a:spcPct val="90000"/>
              </a:lnSpc>
              <a:buClr>
                <a:srgbClr val="C00000"/>
              </a:buClr>
              <a:buAutoNum type="arabicParenR" startAt="5"/>
              <a:tabLst>
                <a:tab pos="327660" algn="l"/>
              </a:tabLst>
            </a:pP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20" dirty="0">
                <a:latin typeface="Calibri"/>
                <a:cs typeface="Calibri"/>
              </a:rPr>
              <a:t>programa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leia 3 </a:t>
            </a:r>
            <a:r>
              <a:rPr sz="2400" spc="-20" dirty="0">
                <a:latin typeface="Calibri"/>
                <a:cs typeface="Calibri"/>
              </a:rPr>
              <a:t>vetores </a:t>
            </a:r>
            <a:r>
              <a:rPr sz="2400" spc="-10" dirty="0">
                <a:latin typeface="Calibri"/>
                <a:cs typeface="Calibri"/>
              </a:rPr>
              <a:t>reais </a:t>
            </a:r>
            <a:r>
              <a:rPr sz="2400" spc="-5" dirty="0">
                <a:latin typeface="Calibri"/>
                <a:cs typeface="Calibri"/>
              </a:rPr>
              <a:t>de dimensão </a:t>
            </a:r>
            <a:r>
              <a:rPr sz="2400" dirty="0">
                <a:latin typeface="Calibri"/>
                <a:cs typeface="Calibri"/>
              </a:rPr>
              <a:t>10 e </a:t>
            </a:r>
            <a:r>
              <a:rPr sz="2400" spc="-5" dirty="0">
                <a:latin typeface="Calibri"/>
                <a:cs typeface="Calibri"/>
              </a:rPr>
              <a:t>um  </a:t>
            </a:r>
            <a:r>
              <a:rPr sz="2400" spc="-10" dirty="0">
                <a:latin typeface="Calibri"/>
                <a:cs typeface="Calibri"/>
              </a:rPr>
              <a:t>procedimento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20" dirty="0">
                <a:latin typeface="Calibri"/>
                <a:cs typeface="Calibri"/>
              </a:rPr>
              <a:t>gere </a:t>
            </a:r>
            <a:r>
              <a:rPr sz="2400" spc="-5" dirty="0">
                <a:latin typeface="Calibri"/>
                <a:cs typeface="Calibri"/>
              </a:rPr>
              <a:t>uma matriz (10 </a:t>
            </a:r>
            <a:r>
              <a:rPr sz="2400" dirty="0">
                <a:latin typeface="Calibri"/>
                <a:cs typeface="Calibri"/>
              </a:rPr>
              <a:t>x 3) </a:t>
            </a:r>
            <a:r>
              <a:rPr sz="2400" spc="-10" dirty="0">
                <a:latin typeface="Calibri"/>
                <a:cs typeface="Calibri"/>
              </a:rPr>
              <a:t>onde cada coluna </a:t>
            </a:r>
            <a:r>
              <a:rPr sz="2400" dirty="0">
                <a:latin typeface="Calibri"/>
                <a:cs typeface="Calibri"/>
              </a:rPr>
              <a:t>é  </a:t>
            </a:r>
            <a:r>
              <a:rPr sz="2400" spc="-5" dirty="0">
                <a:latin typeface="Calibri"/>
                <a:cs typeface="Calibri"/>
              </a:rPr>
              <a:t>dada por um </a:t>
            </a:r>
            <a:r>
              <a:rPr sz="2400" spc="-10" dirty="0">
                <a:latin typeface="Calibri"/>
                <a:cs typeface="Calibri"/>
              </a:rPr>
              <a:t>destes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vetores.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00000"/>
              </a:buClr>
              <a:buFont typeface="Calibri"/>
              <a:buAutoNum type="arabicParenR" startAt="5"/>
            </a:pPr>
            <a:endParaRPr sz="3250">
              <a:latin typeface="Times New Roman"/>
              <a:cs typeface="Times New Roman"/>
            </a:endParaRPr>
          </a:p>
          <a:p>
            <a:pPr marL="12700" marR="5080">
              <a:lnSpc>
                <a:spcPct val="89800"/>
              </a:lnSpc>
              <a:buClr>
                <a:srgbClr val="C00000"/>
              </a:buClr>
              <a:buAutoNum type="arabicParenR" startAt="5"/>
              <a:tabLst>
                <a:tab pos="327660" algn="l"/>
              </a:tabLst>
            </a:pPr>
            <a:r>
              <a:rPr sz="2400" spc="-5" dirty="0">
                <a:latin typeface="Calibri"/>
                <a:cs typeface="Calibri"/>
              </a:rPr>
              <a:t>Crie uma matriz </a:t>
            </a:r>
            <a:r>
              <a:rPr sz="2400" dirty="0">
                <a:latin typeface="Calibri"/>
                <a:cs typeface="Calibri"/>
              </a:rPr>
              <a:t>tridimensional </a:t>
            </a:r>
            <a:r>
              <a:rPr sz="2400" spc="-5" dirty="0">
                <a:latin typeface="Calibri"/>
                <a:cs typeface="Calibri"/>
              </a:rPr>
              <a:t>onde </a:t>
            </a:r>
            <a:r>
              <a:rPr sz="2400" spc="-1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linhas indicam as </a:t>
            </a:r>
            <a:r>
              <a:rPr sz="2400" spc="-10" dirty="0">
                <a:latin typeface="Calibri"/>
                <a:cs typeface="Calibri"/>
              </a:rPr>
              <a:t>notas 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matemática, história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5" dirty="0">
                <a:latin typeface="Calibri"/>
                <a:cs typeface="Calibri"/>
              </a:rPr>
              <a:t>geografia </a:t>
            </a:r>
            <a:r>
              <a:rPr sz="2400" dirty="0">
                <a:latin typeface="Calibri"/>
                <a:cs typeface="Calibri"/>
              </a:rPr>
              <a:t>em </a:t>
            </a:r>
            <a:r>
              <a:rPr sz="2400" spc="-15" dirty="0">
                <a:latin typeface="Calibri"/>
                <a:cs typeface="Calibri"/>
              </a:rPr>
              <a:t>três </a:t>
            </a:r>
            <a:r>
              <a:rPr sz="2400" spc="-20" dirty="0">
                <a:latin typeface="Calibri"/>
                <a:cs typeface="Calibri"/>
              </a:rPr>
              <a:t>provas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10 </a:t>
            </a:r>
            <a:r>
              <a:rPr sz="2400" spc="-5" dirty="0">
                <a:latin typeface="Calibri"/>
                <a:cs typeface="Calibri"/>
              </a:rPr>
              <a:t>alunos </a:t>
            </a:r>
            <a:r>
              <a:rPr sz="2400" dirty="0">
                <a:latin typeface="Calibri"/>
                <a:cs typeface="Calibri"/>
              </a:rPr>
              <a:t>e  crie </a:t>
            </a:r>
            <a:r>
              <a:rPr sz="2400" spc="-5" dirty="0">
                <a:latin typeface="Calibri"/>
                <a:cs typeface="Calibri"/>
              </a:rPr>
              <a:t>uma </a:t>
            </a:r>
            <a:r>
              <a:rPr sz="2400" spc="-10" dirty="0">
                <a:latin typeface="Calibri"/>
                <a:cs typeface="Calibri"/>
              </a:rPr>
              <a:t>função </a:t>
            </a:r>
            <a:r>
              <a:rPr sz="2400" spc="-5" dirty="0">
                <a:latin typeface="Calibri"/>
                <a:cs typeface="Calibri"/>
              </a:rPr>
              <a:t>que verifique </a:t>
            </a:r>
            <a:r>
              <a:rPr sz="2400" spc="-15" dirty="0">
                <a:latin typeface="Calibri"/>
                <a:cs typeface="Calibri"/>
              </a:rPr>
              <a:t>quantos </a:t>
            </a:r>
            <a:r>
              <a:rPr sz="2400" spc="-5" dirty="0">
                <a:latin typeface="Calibri"/>
                <a:cs typeface="Calibri"/>
              </a:rPr>
              <a:t>alunos </a:t>
            </a:r>
            <a:r>
              <a:rPr sz="2400" spc="-10" dirty="0">
                <a:latin typeface="Calibri"/>
                <a:cs typeface="Calibri"/>
              </a:rPr>
              <a:t>passaram, ou </a:t>
            </a:r>
            <a:r>
              <a:rPr sz="2400" spc="-5" dirty="0">
                <a:latin typeface="Calibri"/>
                <a:cs typeface="Calibri"/>
              </a:rPr>
              <a:t>seja, os  que tenham </a:t>
            </a:r>
            <a:r>
              <a:rPr sz="2400" dirty="0">
                <a:latin typeface="Calibri"/>
                <a:cs typeface="Calibri"/>
              </a:rPr>
              <a:t>média </a:t>
            </a:r>
            <a:r>
              <a:rPr sz="2400" spc="-5" dirty="0">
                <a:latin typeface="Calibri"/>
                <a:cs typeface="Calibri"/>
              </a:rPr>
              <a:t>aritmética </a:t>
            </a:r>
            <a:r>
              <a:rPr sz="2400" dirty="0">
                <a:latin typeface="Calibri"/>
                <a:cs typeface="Calibri"/>
              </a:rPr>
              <a:t>&gt; 60 </a:t>
            </a:r>
            <a:r>
              <a:rPr sz="2400" spc="-10" dirty="0">
                <a:latin typeface="Calibri"/>
                <a:cs typeface="Calibri"/>
              </a:rPr>
              <a:t>nas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disciplinas.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20701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9565" y="1019873"/>
            <a:ext cx="7695565" cy="20967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3535">
              <a:lnSpc>
                <a:spcPct val="902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São </a:t>
            </a:r>
            <a:r>
              <a:rPr sz="2800" spc="-10" dirty="0">
                <a:latin typeface="Calibri"/>
                <a:cs typeface="Calibri"/>
              </a:rPr>
              <a:t>utilizadas </a:t>
            </a:r>
            <a:r>
              <a:rPr sz="2800" dirty="0">
                <a:latin typeface="Calibri"/>
                <a:cs typeface="Calibri"/>
              </a:rPr>
              <a:t>quando </a:t>
            </a:r>
            <a:r>
              <a:rPr sz="2800" spc="-5" dirty="0">
                <a:latin typeface="Calibri"/>
                <a:cs typeface="Calibri"/>
              </a:rPr>
              <a:t>os dados homogêneos  necessitam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uma </a:t>
            </a:r>
            <a:r>
              <a:rPr sz="2800" spc="-10" dirty="0">
                <a:latin typeface="Calibri"/>
                <a:cs typeface="Calibri"/>
              </a:rPr>
              <a:t>estruturação com </a:t>
            </a:r>
            <a:r>
              <a:rPr sz="2800" dirty="0">
                <a:latin typeface="Calibri"/>
                <a:cs typeface="Calibri"/>
              </a:rPr>
              <a:t>mais 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uma  dimensão.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Exemplo:</a:t>
            </a:r>
            <a:endParaRPr sz="2800">
              <a:latin typeface="Calibri"/>
              <a:cs typeface="Calibri"/>
            </a:endParaRPr>
          </a:p>
          <a:p>
            <a:pPr marL="756920" lvl="1" indent="-28765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400" spc="-10" dirty="0">
                <a:latin typeface="Calibri"/>
                <a:cs typeface="Calibri"/>
              </a:rPr>
              <a:t>Cesta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compras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18707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Matrizes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9268" y="3422650"/>
          <a:ext cx="6096000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0" dirty="0">
                          <a:solidFill>
                            <a:srgbClr val="00009F"/>
                          </a:solidFill>
                          <a:latin typeface="Calibri"/>
                          <a:cs typeface="Calibri"/>
                        </a:rPr>
                        <a:t>Pão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alibri"/>
                          <a:cs typeface="Calibri"/>
                        </a:rPr>
                        <a:t>Leite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alibri"/>
                          <a:cs typeface="Calibri"/>
                        </a:rPr>
                        <a:t>Açúcar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alibri"/>
                          <a:cs typeface="Calibri"/>
                        </a:rPr>
                        <a:t>Sal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alibri"/>
                          <a:cs typeface="Calibri"/>
                        </a:rPr>
                        <a:t>Arroz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20" dirty="0">
                          <a:solidFill>
                            <a:srgbClr val="00009F"/>
                          </a:solidFill>
                          <a:latin typeface="Calibri"/>
                          <a:cs typeface="Calibri"/>
                        </a:rPr>
                        <a:t>Venda</a:t>
                      </a:r>
                      <a:r>
                        <a:rPr sz="1600" b="1" spc="-10" dirty="0">
                          <a:solidFill>
                            <a:srgbClr val="0000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20" dirty="0">
                          <a:solidFill>
                            <a:srgbClr val="00009F"/>
                          </a:solidFill>
                          <a:latin typeface="Calibri"/>
                          <a:cs typeface="Calibri"/>
                        </a:rPr>
                        <a:t>Venda</a:t>
                      </a:r>
                      <a:r>
                        <a:rPr sz="1600" b="1" spc="-10" dirty="0">
                          <a:solidFill>
                            <a:srgbClr val="0000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20" dirty="0">
                          <a:solidFill>
                            <a:srgbClr val="00009F"/>
                          </a:solidFill>
                          <a:latin typeface="Calibri"/>
                          <a:cs typeface="Calibri"/>
                        </a:rPr>
                        <a:t>Venda</a:t>
                      </a:r>
                      <a:r>
                        <a:rPr sz="1600" b="1" spc="-10" dirty="0">
                          <a:solidFill>
                            <a:srgbClr val="0000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20" dirty="0">
                          <a:solidFill>
                            <a:srgbClr val="00009F"/>
                          </a:solidFill>
                          <a:latin typeface="Calibri"/>
                          <a:cs typeface="Calibri"/>
                        </a:rPr>
                        <a:t>Venda</a:t>
                      </a:r>
                      <a:r>
                        <a:rPr sz="1600" b="1" spc="-10" dirty="0">
                          <a:solidFill>
                            <a:srgbClr val="0000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732" y="862584"/>
            <a:ext cx="8403590" cy="54940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ts val="2120"/>
              </a:lnSpc>
              <a:spcBef>
                <a:spcPts val="605"/>
              </a:spcBef>
              <a:buClr>
                <a:srgbClr val="C00000"/>
              </a:buClr>
              <a:buAutoNum type="arabicParenR" startAt="8"/>
              <a:tabLst>
                <a:tab pos="302260" algn="l"/>
              </a:tabLst>
            </a:pPr>
            <a:r>
              <a:rPr sz="2200" spc="-15" dirty="0">
                <a:latin typeface="Calibri"/>
                <a:cs typeface="Calibri"/>
              </a:rPr>
              <a:t>Faça </a:t>
            </a:r>
            <a:r>
              <a:rPr sz="2200" spc="-5" dirty="0">
                <a:latin typeface="Calibri"/>
                <a:cs typeface="Calibri"/>
              </a:rPr>
              <a:t>um </a:t>
            </a:r>
            <a:r>
              <a:rPr sz="2200" spc="-15" dirty="0">
                <a:latin typeface="Calibri"/>
                <a:cs typeface="Calibri"/>
              </a:rPr>
              <a:t>programa para </a:t>
            </a:r>
            <a:r>
              <a:rPr sz="2200" dirty="0">
                <a:latin typeface="Calibri"/>
                <a:cs typeface="Calibri"/>
              </a:rPr>
              <a:t>ler a </a:t>
            </a:r>
            <a:r>
              <a:rPr sz="2200" spc="-5" dirty="0">
                <a:latin typeface="Calibri"/>
                <a:cs typeface="Calibri"/>
              </a:rPr>
              <a:t>quantidade de um </a:t>
            </a:r>
            <a:r>
              <a:rPr sz="2200" spc="-10" dirty="0">
                <a:latin typeface="Calibri"/>
                <a:cs typeface="Calibri"/>
              </a:rPr>
              <a:t>total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dirty="0">
                <a:latin typeface="Calibri"/>
                <a:cs typeface="Calibri"/>
              </a:rPr>
              <a:t>5 </a:t>
            </a:r>
            <a:r>
              <a:rPr sz="2200" spc="-10" dirty="0">
                <a:latin typeface="Calibri"/>
                <a:cs typeface="Calibri"/>
              </a:rPr>
              <a:t>produtos </a:t>
            </a:r>
            <a:r>
              <a:rPr sz="2200" dirty="0">
                <a:latin typeface="Calibri"/>
                <a:cs typeface="Calibri"/>
              </a:rPr>
              <a:t>que  </a:t>
            </a:r>
            <a:r>
              <a:rPr sz="2200" spc="-5" dirty="0">
                <a:latin typeface="Calibri"/>
                <a:cs typeface="Calibri"/>
              </a:rPr>
              <a:t>uma empresa </a:t>
            </a:r>
            <a:r>
              <a:rPr sz="2200" spc="-10" dirty="0">
                <a:latin typeface="Calibri"/>
                <a:cs typeface="Calibri"/>
              </a:rPr>
              <a:t>tem </a:t>
            </a:r>
            <a:r>
              <a:rPr sz="2200" dirty="0">
                <a:latin typeface="Calibri"/>
                <a:cs typeface="Calibri"/>
              </a:rPr>
              <a:t>em suas 7 </a:t>
            </a:r>
            <a:r>
              <a:rPr sz="2200" spc="-5" dirty="0">
                <a:latin typeface="Calibri"/>
                <a:cs typeface="Calibri"/>
              </a:rPr>
              <a:t>lojas 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imprimir </a:t>
            </a:r>
            <a:r>
              <a:rPr sz="2200" dirty="0">
                <a:latin typeface="Calibri"/>
                <a:cs typeface="Calibri"/>
              </a:rPr>
              <a:t>em uma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tabela:</a:t>
            </a:r>
            <a:endParaRPr sz="2200">
              <a:latin typeface="Calibri"/>
              <a:cs typeface="Calibri"/>
            </a:endParaRPr>
          </a:p>
          <a:p>
            <a:pPr marL="484505" lvl="1" indent="-282575">
              <a:lnSpc>
                <a:spcPct val="100000"/>
              </a:lnSpc>
              <a:spcBef>
                <a:spcPts val="15"/>
              </a:spcBef>
              <a:buAutoNum type="alphaLcParenR"/>
              <a:tabLst>
                <a:tab pos="485140" algn="l"/>
              </a:tabLst>
            </a:pPr>
            <a:r>
              <a:rPr sz="2200" dirty="0">
                <a:latin typeface="Calibri"/>
                <a:cs typeface="Calibri"/>
              </a:rPr>
              <a:t>o </a:t>
            </a:r>
            <a:r>
              <a:rPr sz="2200" spc="-10" dirty="0">
                <a:latin typeface="Calibri"/>
                <a:cs typeface="Calibri"/>
              </a:rPr>
              <a:t>total </a:t>
            </a:r>
            <a:r>
              <a:rPr sz="2200" spc="-5" dirty="0">
                <a:latin typeface="Calibri"/>
                <a:cs typeface="Calibri"/>
              </a:rPr>
              <a:t>de cada </a:t>
            </a:r>
            <a:r>
              <a:rPr sz="2200" spc="-15" dirty="0">
                <a:latin typeface="Calibri"/>
                <a:cs typeface="Calibri"/>
              </a:rPr>
              <a:t>produto </a:t>
            </a:r>
            <a:r>
              <a:rPr sz="2200" spc="-10" dirty="0">
                <a:latin typeface="Calibri"/>
                <a:cs typeface="Calibri"/>
              </a:rPr>
              <a:t>nestas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lojas</a:t>
            </a:r>
            <a:endParaRPr sz="2200">
              <a:latin typeface="Calibri"/>
              <a:cs typeface="Calibri"/>
            </a:endParaRPr>
          </a:p>
          <a:p>
            <a:pPr marL="497205" lvl="1" indent="-29527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97840" algn="l"/>
              </a:tabLst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loja </a:t>
            </a:r>
            <a:r>
              <a:rPr sz="2200" dirty="0">
                <a:latin typeface="Calibri"/>
                <a:cs typeface="Calibri"/>
              </a:rPr>
              <a:t>que </a:t>
            </a:r>
            <a:r>
              <a:rPr sz="2200" spc="-10" dirty="0">
                <a:latin typeface="Calibri"/>
                <a:cs typeface="Calibri"/>
              </a:rPr>
              <a:t>tem </a:t>
            </a:r>
            <a:r>
              <a:rPr sz="2200" dirty="0">
                <a:latin typeface="Calibri"/>
                <a:cs typeface="Calibri"/>
              </a:rPr>
              <a:t>menos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produtos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libri"/>
              <a:buAutoNum type="alphaLcParenR"/>
            </a:pPr>
            <a:endParaRPr sz="225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buClr>
                <a:srgbClr val="C00000"/>
              </a:buClr>
              <a:buAutoNum type="arabicParenR" startAt="8"/>
              <a:tabLst>
                <a:tab pos="302260" algn="l"/>
              </a:tabLst>
            </a:pPr>
            <a:r>
              <a:rPr sz="2200" dirty="0">
                <a:latin typeface="Calibri"/>
                <a:cs typeface="Calibri"/>
              </a:rPr>
              <a:t>Idem ao </a:t>
            </a:r>
            <a:r>
              <a:rPr sz="2200" spc="-15" dirty="0">
                <a:latin typeface="Calibri"/>
                <a:cs typeface="Calibri"/>
              </a:rPr>
              <a:t>exercício </a:t>
            </a:r>
            <a:r>
              <a:rPr sz="2200" dirty="0">
                <a:latin typeface="Calibri"/>
                <a:cs typeface="Calibri"/>
              </a:rPr>
              <a:t>1, </a:t>
            </a:r>
            <a:r>
              <a:rPr sz="2200" spc="-15" dirty="0">
                <a:latin typeface="Calibri"/>
                <a:cs typeface="Calibri"/>
              </a:rPr>
              <a:t>agora </a:t>
            </a:r>
            <a:r>
              <a:rPr sz="2200" spc="-10" dirty="0">
                <a:latin typeface="Calibri"/>
                <a:cs typeface="Calibri"/>
              </a:rPr>
              <a:t>com </a:t>
            </a:r>
            <a:r>
              <a:rPr sz="2200" dirty="0">
                <a:latin typeface="Calibri"/>
                <a:cs typeface="Calibri"/>
              </a:rPr>
              <a:t>o </a:t>
            </a:r>
            <a:r>
              <a:rPr sz="2200" spc="-10" dirty="0">
                <a:latin typeface="Calibri"/>
                <a:cs typeface="Calibri"/>
              </a:rPr>
              <a:t>seguinte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“Menu”:</a:t>
            </a:r>
            <a:endParaRPr sz="2200">
              <a:latin typeface="Calibri"/>
              <a:cs typeface="Calibri"/>
            </a:endParaRPr>
          </a:p>
          <a:p>
            <a:pPr marL="456565">
              <a:lnSpc>
                <a:spcPct val="100000"/>
              </a:lnSpc>
              <a:spcBef>
                <a:spcPts val="605"/>
              </a:spcBef>
            </a:pPr>
            <a:r>
              <a:rPr sz="2200" i="1" spc="-5" dirty="0">
                <a:latin typeface="Calibri"/>
                <a:cs typeface="Calibri"/>
              </a:rPr>
              <a:t>Escolha </a:t>
            </a:r>
            <a:r>
              <a:rPr sz="2200" i="1" dirty="0">
                <a:latin typeface="Calibri"/>
                <a:cs typeface="Calibri"/>
              </a:rPr>
              <a:t>uma </a:t>
            </a:r>
            <a:r>
              <a:rPr sz="2200" i="1" spc="-5" dirty="0">
                <a:latin typeface="Calibri"/>
                <a:cs typeface="Calibri"/>
              </a:rPr>
              <a:t>opção </a:t>
            </a:r>
            <a:r>
              <a:rPr sz="2200" i="1" dirty="0">
                <a:latin typeface="Calibri"/>
                <a:cs typeface="Calibri"/>
              </a:rPr>
              <a:t>de </a:t>
            </a:r>
            <a:r>
              <a:rPr sz="2200" i="1" spc="-5" dirty="0">
                <a:latin typeface="Calibri"/>
                <a:cs typeface="Calibri"/>
              </a:rPr>
              <a:t>cálculo </a:t>
            </a:r>
            <a:r>
              <a:rPr sz="2200" i="1" dirty="0">
                <a:latin typeface="Calibri"/>
                <a:cs typeface="Calibri"/>
              </a:rPr>
              <a:t>para</a:t>
            </a:r>
            <a:r>
              <a:rPr sz="2200" i="1" spc="-20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matrizes:</a:t>
            </a:r>
            <a:endParaRPr sz="2200">
              <a:latin typeface="Calibri"/>
              <a:cs typeface="Calibri"/>
            </a:endParaRPr>
          </a:p>
          <a:p>
            <a:pPr marL="683260" indent="-290830">
              <a:lnSpc>
                <a:spcPct val="100000"/>
              </a:lnSpc>
              <a:buAutoNum type="arabicParenR"/>
              <a:tabLst>
                <a:tab pos="683895" algn="l"/>
              </a:tabLst>
            </a:pPr>
            <a:r>
              <a:rPr sz="2200" i="1" spc="-5" dirty="0">
                <a:latin typeface="Calibri"/>
                <a:cs typeface="Calibri"/>
              </a:rPr>
              <a:t>Soma</a:t>
            </a:r>
            <a:endParaRPr sz="2200">
              <a:latin typeface="Calibri"/>
              <a:cs typeface="Calibri"/>
            </a:endParaRPr>
          </a:p>
          <a:p>
            <a:pPr marL="683260" indent="-290830">
              <a:lnSpc>
                <a:spcPct val="100000"/>
              </a:lnSpc>
              <a:buAutoNum type="arabicParenR"/>
              <a:tabLst>
                <a:tab pos="683895" algn="l"/>
              </a:tabLst>
            </a:pPr>
            <a:r>
              <a:rPr sz="2200" i="1" spc="-5" dirty="0">
                <a:latin typeface="Calibri"/>
                <a:cs typeface="Calibri"/>
              </a:rPr>
              <a:t>Diferença</a:t>
            </a:r>
            <a:endParaRPr sz="2200">
              <a:latin typeface="Calibri"/>
              <a:cs typeface="Calibri"/>
            </a:endParaRPr>
          </a:p>
          <a:p>
            <a:pPr marL="683260" indent="-290830">
              <a:lnSpc>
                <a:spcPct val="100000"/>
              </a:lnSpc>
              <a:buAutoNum type="arabicParenR"/>
              <a:tabLst>
                <a:tab pos="683895" algn="l"/>
              </a:tabLst>
            </a:pPr>
            <a:r>
              <a:rPr sz="2200" i="1" spc="-20" dirty="0">
                <a:latin typeface="Calibri"/>
                <a:cs typeface="Calibri"/>
              </a:rPr>
              <a:t>Transposta</a:t>
            </a:r>
            <a:endParaRPr sz="2200">
              <a:latin typeface="Calibri"/>
              <a:cs typeface="Calibri"/>
            </a:endParaRPr>
          </a:p>
          <a:p>
            <a:pPr marL="683260" indent="-290830">
              <a:lnSpc>
                <a:spcPct val="100000"/>
              </a:lnSpc>
              <a:buAutoNum type="arabicParenR"/>
              <a:tabLst>
                <a:tab pos="683895" algn="l"/>
              </a:tabLst>
            </a:pPr>
            <a:r>
              <a:rPr sz="2200" i="1" spc="-5" dirty="0">
                <a:latin typeface="Calibri"/>
                <a:cs typeface="Calibri"/>
              </a:rPr>
              <a:t>Produto</a:t>
            </a:r>
            <a:endParaRPr sz="2200">
              <a:latin typeface="Calibri"/>
              <a:cs typeface="Calibri"/>
            </a:endParaRPr>
          </a:p>
          <a:p>
            <a:pPr marL="393065" marR="686054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683895" algn="l"/>
                <a:tab pos="1534160" algn="l"/>
              </a:tabLst>
            </a:pPr>
            <a:r>
              <a:rPr sz="2200" i="1" dirty="0">
                <a:latin typeface="Calibri"/>
                <a:cs typeface="Calibri"/>
              </a:rPr>
              <a:t>Sair  </a:t>
            </a:r>
            <a:r>
              <a:rPr sz="2200" i="1" spc="-10" dirty="0">
                <a:latin typeface="Calibri"/>
                <a:cs typeface="Calibri"/>
              </a:rPr>
              <a:t>Opção:</a:t>
            </a:r>
            <a:r>
              <a:rPr sz="220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200" dirty="0">
                <a:latin typeface="Calibri"/>
                <a:cs typeface="Calibri"/>
              </a:rPr>
              <a:t>Na </a:t>
            </a:r>
            <a:r>
              <a:rPr sz="2200" spc="-5" dirty="0">
                <a:latin typeface="Calibri"/>
                <a:cs typeface="Calibri"/>
              </a:rPr>
              <a:t>opção (3) </a:t>
            </a:r>
            <a:r>
              <a:rPr sz="2200" dirty="0">
                <a:latin typeface="Calibri"/>
                <a:cs typeface="Calibri"/>
              </a:rPr>
              <a:t>o </a:t>
            </a:r>
            <a:r>
              <a:rPr sz="2200" spc="-5" dirty="0">
                <a:latin typeface="Calibri"/>
                <a:cs typeface="Calibri"/>
              </a:rPr>
              <a:t>usuário só precisa </a:t>
            </a:r>
            <a:r>
              <a:rPr sz="2200" spc="-10" dirty="0">
                <a:latin typeface="Calibri"/>
                <a:cs typeface="Calibri"/>
              </a:rPr>
              <a:t>fornecer </a:t>
            </a:r>
            <a:r>
              <a:rPr sz="2200" spc="-5" dirty="0">
                <a:latin typeface="Calibri"/>
                <a:cs typeface="Calibri"/>
              </a:rPr>
              <a:t>uma </a:t>
            </a:r>
            <a:r>
              <a:rPr sz="2200" spc="-10" dirty="0">
                <a:latin typeface="Calibri"/>
                <a:cs typeface="Calibri"/>
              </a:rPr>
              <a:t>matriz, </a:t>
            </a:r>
            <a:r>
              <a:rPr sz="2200" dirty="0">
                <a:latin typeface="Calibri"/>
                <a:cs typeface="Calibri"/>
              </a:rPr>
              <a:t>nas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opções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(1), (2) 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(4) </a:t>
            </a:r>
            <a:r>
              <a:rPr sz="2200" dirty="0">
                <a:latin typeface="Calibri"/>
                <a:cs typeface="Calibri"/>
              </a:rPr>
              <a:t>o </a:t>
            </a:r>
            <a:r>
              <a:rPr sz="2200" spc="-5" dirty="0">
                <a:latin typeface="Calibri"/>
                <a:cs typeface="Calibri"/>
              </a:rPr>
              <a:t>usuário </a:t>
            </a:r>
            <a:r>
              <a:rPr sz="2200" spc="-10" dirty="0">
                <a:latin typeface="Calibri"/>
                <a:cs typeface="Calibri"/>
              </a:rPr>
              <a:t>deve fornecer </a:t>
            </a:r>
            <a:r>
              <a:rPr sz="2200" dirty="0">
                <a:latin typeface="Calibri"/>
                <a:cs typeface="Calibri"/>
              </a:rPr>
              <a:t>duas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matrizes.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Observação,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matriz </a:t>
            </a:r>
            <a:r>
              <a:rPr sz="2200" spc="-10" dirty="0">
                <a:latin typeface="Calibri"/>
                <a:cs typeface="Calibri"/>
              </a:rPr>
              <a:t>deve </a:t>
            </a:r>
            <a:r>
              <a:rPr sz="2200" spc="-5" dirty="0">
                <a:latin typeface="Calibri"/>
                <a:cs typeface="Calibri"/>
              </a:rPr>
              <a:t>ser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3x3.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7712" y="3213100"/>
            <a:ext cx="6410325" cy="2087880"/>
          </a:xfrm>
          <a:custGeom>
            <a:avLst/>
            <a:gdLst/>
            <a:ahLst/>
            <a:cxnLst/>
            <a:rect l="l" t="t" r="r" b="b"/>
            <a:pathLst>
              <a:path w="6410325" h="2087879">
                <a:moveTo>
                  <a:pt x="0" y="2087626"/>
                </a:moveTo>
                <a:lnTo>
                  <a:pt x="6410325" y="2087626"/>
                </a:lnTo>
                <a:lnTo>
                  <a:pt x="6410325" y="0"/>
                </a:lnTo>
                <a:lnTo>
                  <a:pt x="0" y="0"/>
                </a:lnTo>
                <a:lnTo>
                  <a:pt x="0" y="20876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20701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882" y="948054"/>
            <a:ext cx="7698105" cy="20961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>
              <a:lnSpc>
                <a:spcPct val="902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São utilizadas </a:t>
            </a:r>
            <a:r>
              <a:rPr sz="2800" dirty="0">
                <a:latin typeface="Calibri"/>
                <a:cs typeface="Calibri"/>
              </a:rPr>
              <a:t>quando </a:t>
            </a:r>
            <a:r>
              <a:rPr sz="2800" spc="-5" dirty="0">
                <a:latin typeface="Calibri"/>
                <a:cs typeface="Calibri"/>
              </a:rPr>
              <a:t>os </a:t>
            </a:r>
            <a:r>
              <a:rPr sz="2800" dirty="0">
                <a:latin typeface="Calibri"/>
                <a:cs typeface="Calibri"/>
              </a:rPr>
              <a:t>dados homogêneos  </a:t>
            </a:r>
            <a:r>
              <a:rPr sz="2800" spc="-5" dirty="0">
                <a:latin typeface="Calibri"/>
                <a:cs typeface="Calibri"/>
              </a:rPr>
              <a:t>necessitam </a:t>
            </a:r>
            <a:r>
              <a:rPr sz="2800" dirty="0">
                <a:latin typeface="Calibri"/>
                <a:cs typeface="Calibri"/>
              </a:rPr>
              <a:t>de uma </a:t>
            </a:r>
            <a:r>
              <a:rPr sz="2800" spc="-10" dirty="0">
                <a:latin typeface="Calibri"/>
                <a:cs typeface="Calibri"/>
              </a:rPr>
              <a:t>estruturação com </a:t>
            </a:r>
            <a:r>
              <a:rPr sz="2800" dirty="0">
                <a:latin typeface="Calibri"/>
                <a:cs typeface="Calibri"/>
              </a:rPr>
              <a:t>mais de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  </a:t>
            </a:r>
            <a:r>
              <a:rPr sz="2800" spc="-5" dirty="0">
                <a:latin typeface="Calibri"/>
                <a:cs typeface="Calibri"/>
              </a:rPr>
              <a:t>dimensão.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Exemplo:</a:t>
            </a:r>
            <a:endParaRPr sz="28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Cesta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5" dirty="0">
                <a:latin typeface="Calibri"/>
                <a:cs typeface="Calibri"/>
              </a:rPr>
              <a:t>compras </a:t>
            </a:r>
            <a:r>
              <a:rPr sz="2400" spc="-25" dirty="0">
                <a:latin typeface="Calibri"/>
                <a:cs typeface="Calibri"/>
              </a:rPr>
              <a:t>(Venda </a:t>
            </a:r>
            <a:r>
              <a:rPr sz="2400" spc="-5" dirty="0">
                <a:latin typeface="Calibri"/>
                <a:cs typeface="Calibri"/>
              </a:rPr>
              <a:t>diária </a:t>
            </a:r>
            <a:r>
              <a:rPr sz="2400" dirty="0">
                <a:latin typeface="Calibri"/>
                <a:cs typeface="Calibri"/>
              </a:rPr>
              <a:t>– 3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dimensões)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18707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Matrizes</a:t>
            </a:r>
          </a:p>
        </p:txBody>
      </p:sp>
      <p:sp>
        <p:nvSpPr>
          <p:cNvPr id="4" name="object 4"/>
          <p:cNvSpPr/>
          <p:nvPr/>
        </p:nvSpPr>
        <p:spPr>
          <a:xfrm>
            <a:off x="1115618" y="3429000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1567" y="3429000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7567" y="3429000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3567" y="3429000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9567" y="3429000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95567" y="3429000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5999" y="370839"/>
                </a:lnTo>
                <a:lnTo>
                  <a:pt x="1015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5618" y="3799840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1567" y="3799840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47567" y="3799840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3567" y="3799840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79567" y="3799840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95567" y="3799840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5999" y="370839"/>
                </a:lnTo>
                <a:lnTo>
                  <a:pt x="1015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5618" y="417067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1567" y="417067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7567" y="417067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3567" y="417067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79567" y="417067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95567" y="417067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5999" y="370840"/>
                </a:lnTo>
                <a:lnTo>
                  <a:pt x="1015999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15618" y="4541520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567" y="4541520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47567" y="4541520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3567" y="4541520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79567" y="4541520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95567" y="4541520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5999" y="370839"/>
                </a:lnTo>
                <a:lnTo>
                  <a:pt x="1015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5618" y="491235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31567" y="491235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47567" y="491235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3567" y="491235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79567" y="491235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95567" y="491235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5999" y="370839"/>
                </a:lnTo>
                <a:lnTo>
                  <a:pt x="1015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31567" y="3422650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32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47567" y="3422650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32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3567" y="3422650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32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79567" y="3422650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32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95567" y="3422650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32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09268" y="3799840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5">
                <a:moveTo>
                  <a:pt x="0" y="0"/>
                </a:moveTo>
                <a:lnTo>
                  <a:pt x="48813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9268" y="4170679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5">
                <a:moveTo>
                  <a:pt x="0" y="0"/>
                </a:moveTo>
                <a:lnTo>
                  <a:pt x="48813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9268" y="4541520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5">
                <a:moveTo>
                  <a:pt x="0" y="0"/>
                </a:moveTo>
                <a:lnTo>
                  <a:pt x="48813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09268" y="4912359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5">
                <a:moveTo>
                  <a:pt x="0" y="0"/>
                </a:moveTo>
                <a:lnTo>
                  <a:pt x="48813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15618" y="3422650"/>
            <a:ext cx="0" cy="1866900"/>
          </a:xfrm>
          <a:custGeom>
            <a:avLst/>
            <a:gdLst/>
            <a:ahLst/>
            <a:cxnLst/>
            <a:rect l="l" t="t" r="r" b="b"/>
            <a:pathLst>
              <a:path h="1866900">
                <a:moveTo>
                  <a:pt x="0" y="0"/>
                </a:moveTo>
                <a:lnTo>
                  <a:pt x="0" y="1866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11568" y="3422650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3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09268" y="3429000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6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09268" y="5283200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5">
                <a:moveTo>
                  <a:pt x="0" y="0"/>
                </a:moveTo>
                <a:lnTo>
                  <a:pt x="4881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194752" y="3448050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00009F"/>
                </a:solidFill>
                <a:latin typeface="Calibri"/>
                <a:cs typeface="Calibri"/>
              </a:rPr>
              <a:t>P</a:t>
            </a:r>
            <a:r>
              <a:rPr sz="1800" b="1" spc="-10" dirty="0">
                <a:solidFill>
                  <a:srgbClr val="00009F"/>
                </a:solidFill>
                <a:latin typeface="Calibri"/>
                <a:cs typeface="Calibri"/>
              </a:rPr>
              <a:t>ã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23770" y="3517900"/>
            <a:ext cx="3467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00009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66816" y="3517900"/>
            <a:ext cx="11271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673100" algn="l"/>
              </a:tabLst>
            </a:pP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e	</a:t>
            </a:r>
            <a:r>
              <a:rPr sz="1800" b="1" spc="5" dirty="0">
                <a:solidFill>
                  <a:srgbClr val="00009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ç</a:t>
            </a:r>
            <a:r>
              <a:rPr sz="1800" b="1" spc="-10" dirty="0">
                <a:solidFill>
                  <a:srgbClr val="00009F"/>
                </a:solidFill>
                <a:latin typeface="Calibri"/>
                <a:cs typeface="Calibri"/>
              </a:rPr>
              <a:t>ú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91635" y="3517900"/>
            <a:ext cx="8420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564515" algn="l"/>
              </a:tabLst>
            </a:pPr>
            <a:r>
              <a:rPr sz="1800" b="1" spc="-10" dirty="0">
                <a:solidFill>
                  <a:srgbClr val="00009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r	</a:t>
            </a:r>
            <a:r>
              <a:rPr sz="1800" b="1" spc="5" dirty="0">
                <a:solidFill>
                  <a:srgbClr val="00009F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00009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72404" y="3517900"/>
            <a:ext cx="4235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5" dirty="0">
                <a:solidFill>
                  <a:srgbClr val="00009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009F"/>
                </a:solidFill>
                <a:latin typeface="Calibri"/>
                <a:cs typeface="Calibri"/>
              </a:rPr>
              <a:t>r</a:t>
            </a:r>
            <a:r>
              <a:rPr sz="1800" b="1" spc="-15" dirty="0">
                <a:solidFill>
                  <a:srgbClr val="00009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92571" y="3517900"/>
            <a:ext cx="914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94752" y="38192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23770" y="3889121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40151" y="3889121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56404" y="3889121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272404" y="3889121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288659" y="3885184"/>
            <a:ext cx="3200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spc="-90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717817" y="3885184"/>
            <a:ext cx="2508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94752" y="41899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223770" y="4259834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40151" y="4259834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256404" y="4259834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272404" y="4259834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88659" y="4256023"/>
            <a:ext cx="3200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spc="-90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717817" y="4256023"/>
            <a:ext cx="2508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94752" y="456120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223770" y="4631054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240151" y="4631054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256404" y="4631054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72404" y="4631054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88659" y="4627245"/>
            <a:ext cx="3200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spc="-90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717817" y="4627245"/>
            <a:ext cx="2508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94752" y="49320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23770" y="5001895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240151" y="5001895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56404" y="5001895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272404" y="5001895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288659" y="4998084"/>
            <a:ext cx="3200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spc="-90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717817" y="4998084"/>
            <a:ext cx="2508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597405" y="3593972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13405" y="3593972"/>
            <a:ext cx="1016000" cy="358140"/>
          </a:xfrm>
          <a:custGeom>
            <a:avLst/>
            <a:gdLst/>
            <a:ahLst/>
            <a:cxnLst/>
            <a:rect l="l" t="t" r="r" b="b"/>
            <a:pathLst>
              <a:path w="1016000" h="358139">
                <a:moveTo>
                  <a:pt x="0" y="357886"/>
                </a:moveTo>
                <a:lnTo>
                  <a:pt x="1015999" y="357886"/>
                </a:lnTo>
                <a:lnTo>
                  <a:pt x="1015999" y="0"/>
                </a:lnTo>
                <a:lnTo>
                  <a:pt x="0" y="0"/>
                </a:lnTo>
                <a:lnTo>
                  <a:pt x="0" y="3578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29405" y="3593972"/>
            <a:ext cx="1016000" cy="358140"/>
          </a:xfrm>
          <a:custGeom>
            <a:avLst/>
            <a:gdLst/>
            <a:ahLst/>
            <a:cxnLst/>
            <a:rect l="l" t="t" r="r" b="b"/>
            <a:pathLst>
              <a:path w="1016000" h="358139">
                <a:moveTo>
                  <a:pt x="0" y="357886"/>
                </a:moveTo>
                <a:lnTo>
                  <a:pt x="1016000" y="357886"/>
                </a:lnTo>
                <a:lnTo>
                  <a:pt x="1016000" y="0"/>
                </a:lnTo>
                <a:lnTo>
                  <a:pt x="0" y="0"/>
                </a:lnTo>
                <a:lnTo>
                  <a:pt x="0" y="3578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45405" y="3593972"/>
            <a:ext cx="1016000" cy="358140"/>
          </a:xfrm>
          <a:custGeom>
            <a:avLst/>
            <a:gdLst/>
            <a:ahLst/>
            <a:cxnLst/>
            <a:rect l="l" t="t" r="r" b="b"/>
            <a:pathLst>
              <a:path w="1016000" h="358139">
                <a:moveTo>
                  <a:pt x="0" y="357886"/>
                </a:moveTo>
                <a:lnTo>
                  <a:pt x="1016000" y="357886"/>
                </a:lnTo>
                <a:lnTo>
                  <a:pt x="1016000" y="0"/>
                </a:lnTo>
                <a:lnTo>
                  <a:pt x="0" y="0"/>
                </a:lnTo>
                <a:lnTo>
                  <a:pt x="0" y="3578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61405" y="3593972"/>
            <a:ext cx="1016000" cy="358140"/>
          </a:xfrm>
          <a:custGeom>
            <a:avLst/>
            <a:gdLst/>
            <a:ahLst/>
            <a:cxnLst/>
            <a:rect l="l" t="t" r="r" b="b"/>
            <a:pathLst>
              <a:path w="1016000" h="358139">
                <a:moveTo>
                  <a:pt x="0" y="357886"/>
                </a:moveTo>
                <a:lnTo>
                  <a:pt x="1016000" y="357886"/>
                </a:lnTo>
                <a:lnTo>
                  <a:pt x="1016000" y="0"/>
                </a:lnTo>
                <a:lnTo>
                  <a:pt x="0" y="0"/>
                </a:lnTo>
                <a:lnTo>
                  <a:pt x="0" y="3578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77406" y="3593972"/>
            <a:ext cx="1016000" cy="358140"/>
          </a:xfrm>
          <a:custGeom>
            <a:avLst/>
            <a:gdLst/>
            <a:ahLst/>
            <a:cxnLst/>
            <a:rect l="l" t="t" r="r" b="b"/>
            <a:pathLst>
              <a:path w="1016000" h="358139">
                <a:moveTo>
                  <a:pt x="0" y="357886"/>
                </a:moveTo>
                <a:lnTo>
                  <a:pt x="1016000" y="357886"/>
                </a:lnTo>
                <a:lnTo>
                  <a:pt x="1016000" y="0"/>
                </a:lnTo>
                <a:lnTo>
                  <a:pt x="0" y="0"/>
                </a:lnTo>
                <a:lnTo>
                  <a:pt x="0" y="3578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97405" y="3964813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97405" y="4335653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97405" y="4706492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97405" y="5077333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13405" y="3587622"/>
            <a:ext cx="0" cy="182245"/>
          </a:xfrm>
          <a:custGeom>
            <a:avLst/>
            <a:gdLst/>
            <a:ahLst/>
            <a:cxnLst/>
            <a:rect l="l" t="t" r="r" b="b"/>
            <a:pathLst>
              <a:path h="182245">
                <a:moveTo>
                  <a:pt x="0" y="0"/>
                </a:moveTo>
                <a:lnTo>
                  <a:pt x="0" y="18186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29405" y="3587622"/>
            <a:ext cx="0" cy="182245"/>
          </a:xfrm>
          <a:custGeom>
            <a:avLst/>
            <a:gdLst/>
            <a:ahLst/>
            <a:cxnLst/>
            <a:rect l="l" t="t" r="r" b="b"/>
            <a:pathLst>
              <a:path h="182245">
                <a:moveTo>
                  <a:pt x="0" y="0"/>
                </a:moveTo>
                <a:lnTo>
                  <a:pt x="0" y="18186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45405" y="3587622"/>
            <a:ext cx="0" cy="182245"/>
          </a:xfrm>
          <a:custGeom>
            <a:avLst/>
            <a:gdLst/>
            <a:ahLst/>
            <a:cxnLst/>
            <a:rect l="l" t="t" r="r" b="b"/>
            <a:pathLst>
              <a:path h="182245">
                <a:moveTo>
                  <a:pt x="0" y="0"/>
                </a:moveTo>
                <a:lnTo>
                  <a:pt x="0" y="18186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61405" y="3587622"/>
            <a:ext cx="0" cy="182245"/>
          </a:xfrm>
          <a:custGeom>
            <a:avLst/>
            <a:gdLst/>
            <a:ahLst/>
            <a:cxnLst/>
            <a:rect l="l" t="t" r="r" b="b"/>
            <a:pathLst>
              <a:path h="182245">
                <a:moveTo>
                  <a:pt x="0" y="0"/>
                </a:moveTo>
                <a:lnTo>
                  <a:pt x="0" y="18186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677406" y="3587622"/>
            <a:ext cx="0" cy="182245"/>
          </a:xfrm>
          <a:custGeom>
            <a:avLst/>
            <a:gdLst/>
            <a:ahLst/>
            <a:cxnLst/>
            <a:rect l="l" t="t" r="r" b="b"/>
            <a:pathLst>
              <a:path h="182245">
                <a:moveTo>
                  <a:pt x="0" y="0"/>
                </a:moveTo>
                <a:lnTo>
                  <a:pt x="0" y="18186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91055" y="3964813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761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91055" y="4335653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76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91055" y="4706492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76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91055" y="5077333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76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97405" y="3587622"/>
            <a:ext cx="0" cy="1866900"/>
          </a:xfrm>
          <a:custGeom>
            <a:avLst/>
            <a:gdLst/>
            <a:ahLst/>
            <a:cxnLst/>
            <a:rect l="l" t="t" r="r" b="b"/>
            <a:pathLst>
              <a:path h="1866900">
                <a:moveTo>
                  <a:pt x="0" y="0"/>
                </a:moveTo>
                <a:lnTo>
                  <a:pt x="0" y="1866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93406" y="3587622"/>
            <a:ext cx="0" cy="182245"/>
          </a:xfrm>
          <a:custGeom>
            <a:avLst/>
            <a:gdLst/>
            <a:ahLst/>
            <a:cxnLst/>
            <a:rect l="l" t="t" r="r" b="b"/>
            <a:pathLst>
              <a:path h="182245">
                <a:moveTo>
                  <a:pt x="0" y="0"/>
                </a:moveTo>
                <a:lnTo>
                  <a:pt x="0" y="1818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91055" y="359397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91055" y="5448172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76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1676654" y="3613150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00009F"/>
                </a:solidFill>
                <a:latin typeface="Calibri"/>
                <a:cs typeface="Calibri"/>
              </a:rPr>
              <a:t>P</a:t>
            </a:r>
            <a:r>
              <a:rPr sz="1800" b="1" spc="-10" dirty="0">
                <a:solidFill>
                  <a:srgbClr val="00009F"/>
                </a:solidFill>
                <a:latin typeface="Calibri"/>
                <a:cs typeface="Calibri"/>
              </a:rPr>
              <a:t>ã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705735" y="3683000"/>
            <a:ext cx="3467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00009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048781" y="3683000"/>
            <a:ext cx="10318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673100" algn="l"/>
              </a:tabLst>
            </a:pP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e	</a:t>
            </a:r>
            <a:r>
              <a:rPr sz="1800" b="1" spc="5" dirty="0">
                <a:solidFill>
                  <a:srgbClr val="00009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çú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079646" y="3683000"/>
            <a:ext cx="9359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657860" algn="l"/>
              </a:tabLst>
            </a:pPr>
            <a:r>
              <a:rPr sz="1800" b="1" spc="-15" dirty="0">
                <a:solidFill>
                  <a:srgbClr val="00009F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00009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r	</a:t>
            </a:r>
            <a:r>
              <a:rPr sz="1800" b="1" spc="5" dirty="0">
                <a:solidFill>
                  <a:srgbClr val="00009F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00009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754370" y="3683000"/>
            <a:ext cx="42290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5" dirty="0">
                <a:solidFill>
                  <a:srgbClr val="00009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009F"/>
                </a:solidFill>
                <a:latin typeface="Calibri"/>
                <a:cs typeface="Calibri"/>
              </a:rPr>
              <a:t>r</a:t>
            </a:r>
            <a:r>
              <a:rPr sz="1800" b="1" spc="-20" dirty="0">
                <a:solidFill>
                  <a:srgbClr val="00009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173165" y="3683000"/>
            <a:ext cx="54483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  <a:p>
            <a:pPr marL="434975">
              <a:lnSpc>
                <a:spcPts val="1660"/>
              </a:lnSpc>
            </a:pPr>
            <a:r>
              <a:rPr sz="1600" b="1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676654" y="398405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705735" y="4053982"/>
            <a:ext cx="1162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722115" y="4053982"/>
            <a:ext cx="1162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738115" y="4053982"/>
            <a:ext cx="1162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754370" y="4053982"/>
            <a:ext cx="1162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608698" y="4050029"/>
            <a:ext cx="59182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370"/>
              </a:lnSpc>
            </a:pPr>
            <a:r>
              <a:rPr sz="1600" b="1" spc="-90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nd</a:t>
            </a:r>
            <a:endParaRPr sz="1600">
              <a:latin typeface="Calibri"/>
              <a:cs typeface="Calibri"/>
            </a:endParaRPr>
          </a:p>
          <a:p>
            <a:pPr>
              <a:lnSpc>
                <a:spcPts val="1770"/>
              </a:lnSpc>
            </a:pPr>
            <a:r>
              <a:rPr sz="1600" b="1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199909" y="4050029"/>
            <a:ext cx="2508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676654" y="43550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705735" y="4424934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722115" y="4424934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738115" y="4424934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754370" y="4424934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608698" y="4421123"/>
            <a:ext cx="59182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370"/>
              </a:lnSpc>
            </a:pPr>
            <a:r>
              <a:rPr sz="1600" b="1" spc="-90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nd</a:t>
            </a:r>
            <a:endParaRPr sz="1600">
              <a:latin typeface="Calibri"/>
              <a:cs typeface="Calibri"/>
            </a:endParaRPr>
          </a:p>
          <a:p>
            <a:pPr>
              <a:lnSpc>
                <a:spcPts val="1770"/>
              </a:lnSpc>
            </a:pPr>
            <a:r>
              <a:rPr sz="1600" b="1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199909" y="4421123"/>
            <a:ext cx="2508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676654" y="472592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705735" y="4795773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722115" y="4795773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738115" y="4795773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754370" y="4795773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608698" y="4792090"/>
            <a:ext cx="59182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370"/>
              </a:lnSpc>
            </a:pPr>
            <a:r>
              <a:rPr sz="1600" b="1" spc="-90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nd</a:t>
            </a:r>
            <a:endParaRPr sz="1600">
              <a:latin typeface="Calibri"/>
              <a:cs typeface="Calibri"/>
            </a:endParaRPr>
          </a:p>
          <a:p>
            <a:pPr>
              <a:lnSpc>
                <a:spcPts val="1770"/>
              </a:lnSpc>
            </a:pPr>
            <a:r>
              <a:rPr sz="1600" b="1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199909" y="4792090"/>
            <a:ext cx="2508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676654" y="5097145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705735" y="5166995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722115" y="5166995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738115" y="5166995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754370" y="5166995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770751" y="5163184"/>
            <a:ext cx="42925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spc="-90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nd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199909" y="5163184"/>
            <a:ext cx="2508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2098675" y="3769486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114675" y="3769486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130675" y="3769486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146675" y="3769486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162675" y="3769486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178675" y="3769486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098675" y="4140327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114675" y="4140327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130675" y="4140327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46675" y="4140327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162675" y="4140327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178675" y="4140327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098675" y="4511166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114675" y="4511166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130675" y="4511166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46675" y="4511166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162675" y="4511166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178675" y="4511166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098675" y="4882007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114675" y="4882007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130675" y="4882007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46675" y="4882007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162675" y="4882007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178675" y="4882007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098675" y="5252834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114675" y="5252834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130675" y="5252834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146675" y="5252834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162675" y="5252834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178675" y="5252834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114675" y="3763136"/>
            <a:ext cx="0" cy="189230"/>
          </a:xfrm>
          <a:custGeom>
            <a:avLst/>
            <a:gdLst/>
            <a:ahLst/>
            <a:cxnLst/>
            <a:rect l="l" t="t" r="r" b="b"/>
            <a:pathLst>
              <a:path h="189229">
                <a:moveTo>
                  <a:pt x="0" y="0"/>
                </a:moveTo>
                <a:lnTo>
                  <a:pt x="0" y="18872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130675" y="3763136"/>
            <a:ext cx="0" cy="189230"/>
          </a:xfrm>
          <a:custGeom>
            <a:avLst/>
            <a:gdLst/>
            <a:ahLst/>
            <a:cxnLst/>
            <a:rect l="l" t="t" r="r" b="b"/>
            <a:pathLst>
              <a:path h="189229">
                <a:moveTo>
                  <a:pt x="0" y="0"/>
                </a:moveTo>
                <a:lnTo>
                  <a:pt x="0" y="18872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46675" y="3763136"/>
            <a:ext cx="0" cy="189230"/>
          </a:xfrm>
          <a:custGeom>
            <a:avLst/>
            <a:gdLst/>
            <a:ahLst/>
            <a:cxnLst/>
            <a:rect l="l" t="t" r="r" b="b"/>
            <a:pathLst>
              <a:path h="189229">
                <a:moveTo>
                  <a:pt x="0" y="0"/>
                </a:moveTo>
                <a:lnTo>
                  <a:pt x="0" y="18872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62675" y="3763136"/>
            <a:ext cx="0" cy="189230"/>
          </a:xfrm>
          <a:custGeom>
            <a:avLst/>
            <a:gdLst/>
            <a:ahLst/>
            <a:cxnLst/>
            <a:rect l="l" t="t" r="r" b="b"/>
            <a:pathLst>
              <a:path h="189229">
                <a:moveTo>
                  <a:pt x="0" y="0"/>
                </a:moveTo>
                <a:lnTo>
                  <a:pt x="0" y="18872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178675" y="3763136"/>
            <a:ext cx="0" cy="189230"/>
          </a:xfrm>
          <a:custGeom>
            <a:avLst/>
            <a:gdLst/>
            <a:ahLst/>
            <a:cxnLst/>
            <a:rect l="l" t="t" r="r" b="b"/>
            <a:pathLst>
              <a:path h="189229">
                <a:moveTo>
                  <a:pt x="0" y="0"/>
                </a:moveTo>
                <a:lnTo>
                  <a:pt x="0" y="18872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092325" y="4140327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206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092325" y="4511166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20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092325" y="4882007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20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092325" y="5252846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20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098675" y="3763136"/>
            <a:ext cx="0" cy="1866900"/>
          </a:xfrm>
          <a:custGeom>
            <a:avLst/>
            <a:gdLst/>
            <a:ahLst/>
            <a:cxnLst/>
            <a:rect l="l" t="t" r="r" b="b"/>
            <a:pathLst>
              <a:path h="1866900">
                <a:moveTo>
                  <a:pt x="0" y="0"/>
                </a:moveTo>
                <a:lnTo>
                  <a:pt x="0" y="18668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194675" y="3763136"/>
            <a:ext cx="0" cy="189230"/>
          </a:xfrm>
          <a:custGeom>
            <a:avLst/>
            <a:gdLst/>
            <a:ahLst/>
            <a:cxnLst/>
            <a:rect l="l" t="t" r="r" b="b"/>
            <a:pathLst>
              <a:path h="189229">
                <a:moveTo>
                  <a:pt x="0" y="0"/>
                </a:moveTo>
                <a:lnTo>
                  <a:pt x="0" y="1887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092325" y="3769486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092325" y="5623674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20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2178050" y="3788791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00009F"/>
                </a:solidFill>
                <a:latin typeface="Calibri"/>
                <a:cs typeface="Calibri"/>
              </a:rPr>
              <a:t>P</a:t>
            </a:r>
            <a:r>
              <a:rPr sz="1800" b="1" spc="-10" dirty="0">
                <a:solidFill>
                  <a:srgbClr val="00009F"/>
                </a:solidFill>
                <a:latin typeface="Calibri"/>
                <a:cs typeface="Calibri"/>
              </a:rPr>
              <a:t>ã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207004" y="3858640"/>
            <a:ext cx="3467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00009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3550050" y="3858640"/>
            <a:ext cx="11271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673100" algn="l"/>
              </a:tabLst>
            </a:pP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e	</a:t>
            </a:r>
            <a:r>
              <a:rPr sz="1800" b="1" spc="5" dirty="0">
                <a:solidFill>
                  <a:srgbClr val="00009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ç</a:t>
            </a:r>
            <a:r>
              <a:rPr sz="1800" b="1" spc="-10" dirty="0">
                <a:solidFill>
                  <a:srgbClr val="00009F"/>
                </a:solidFill>
                <a:latin typeface="Calibri"/>
                <a:cs typeface="Calibri"/>
              </a:rPr>
              <a:t>ú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4674870" y="3858640"/>
            <a:ext cx="8420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564515" algn="l"/>
              </a:tabLst>
            </a:pPr>
            <a:r>
              <a:rPr sz="1800" b="1" spc="-10" dirty="0">
                <a:solidFill>
                  <a:srgbClr val="00009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r	</a:t>
            </a:r>
            <a:r>
              <a:rPr sz="1800" b="1" spc="5" dirty="0">
                <a:solidFill>
                  <a:srgbClr val="00009F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00009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6256020" y="3858640"/>
            <a:ext cx="42290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5" dirty="0">
                <a:solidFill>
                  <a:srgbClr val="00009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009F"/>
                </a:solidFill>
                <a:latin typeface="Calibri"/>
                <a:cs typeface="Calibri"/>
              </a:rPr>
              <a:t>r</a:t>
            </a:r>
            <a:r>
              <a:rPr sz="1800" b="1" spc="-20" dirty="0">
                <a:solidFill>
                  <a:srgbClr val="00009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6674815" y="3858640"/>
            <a:ext cx="914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2178050" y="415956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3207004" y="4229496"/>
            <a:ext cx="1162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4223384" y="4229496"/>
            <a:ext cx="1162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5239765" y="4229496"/>
            <a:ext cx="1162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6256020" y="4229496"/>
            <a:ext cx="1162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7272401" y="4225687"/>
            <a:ext cx="4298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spc="-90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nd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7701822" y="4225687"/>
            <a:ext cx="2508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9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2178050" y="453072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207004" y="4600575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4223384" y="4600575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5239765" y="4600575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6256020" y="4600575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7272401" y="4596765"/>
            <a:ext cx="42925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spc="-90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nd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7701559" y="4596765"/>
            <a:ext cx="2508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2178050" y="490162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3207004" y="4971557"/>
            <a:ext cx="1162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4223384" y="4971557"/>
            <a:ext cx="1162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5239765" y="4971557"/>
            <a:ext cx="1162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6256020" y="4971557"/>
            <a:ext cx="1162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7272401" y="4967604"/>
            <a:ext cx="42925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spc="-90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nd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7701559" y="4967604"/>
            <a:ext cx="2508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2178050" y="527265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3207004" y="534250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4223384" y="534250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5239765" y="534250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6256020" y="534250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7272401" y="5338826"/>
            <a:ext cx="42925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spc="-90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nd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7701559" y="5338826"/>
            <a:ext cx="2508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2605532" y="395185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5999" y="370839"/>
                </a:lnTo>
                <a:lnTo>
                  <a:pt x="1015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621532" y="395185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637532" y="395185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653532" y="395185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669531" y="395185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685531" y="395185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605532" y="4322698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5999" y="370839"/>
                </a:lnTo>
                <a:lnTo>
                  <a:pt x="1015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621532" y="4322698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637532" y="4322698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653532" y="4322698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669531" y="4322698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685531" y="4322698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605532" y="469353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5999" y="370839"/>
                </a:lnTo>
                <a:lnTo>
                  <a:pt x="1015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621532" y="469353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637532" y="469353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653532" y="469353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669531" y="469353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685531" y="4693539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605532" y="5064378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5999" y="370840"/>
                </a:lnTo>
                <a:lnTo>
                  <a:pt x="1015999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621532" y="5064378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637532" y="5064378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653532" y="5064378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669531" y="5064378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685531" y="5064378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40"/>
                </a:moveTo>
                <a:lnTo>
                  <a:pt x="1016000" y="370840"/>
                </a:lnTo>
                <a:lnTo>
                  <a:pt x="1016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605532" y="5435168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5999" y="370839"/>
                </a:lnTo>
                <a:lnTo>
                  <a:pt x="1015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621532" y="5435168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637532" y="5435168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653532" y="5435168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669531" y="5435168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685531" y="5435168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39">
                <a:moveTo>
                  <a:pt x="0" y="370839"/>
                </a:moveTo>
                <a:lnTo>
                  <a:pt x="1016000" y="370839"/>
                </a:lnTo>
                <a:lnTo>
                  <a:pt x="101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621532" y="3945509"/>
            <a:ext cx="0" cy="1866900"/>
          </a:xfrm>
          <a:custGeom>
            <a:avLst/>
            <a:gdLst/>
            <a:ahLst/>
            <a:cxnLst/>
            <a:rect l="l" t="t" r="r" b="b"/>
            <a:pathLst>
              <a:path h="1866900">
                <a:moveTo>
                  <a:pt x="0" y="0"/>
                </a:moveTo>
                <a:lnTo>
                  <a:pt x="0" y="18668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637532" y="3945509"/>
            <a:ext cx="0" cy="1866900"/>
          </a:xfrm>
          <a:custGeom>
            <a:avLst/>
            <a:gdLst/>
            <a:ahLst/>
            <a:cxnLst/>
            <a:rect l="l" t="t" r="r" b="b"/>
            <a:pathLst>
              <a:path h="1866900">
                <a:moveTo>
                  <a:pt x="0" y="0"/>
                </a:moveTo>
                <a:lnTo>
                  <a:pt x="0" y="18668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653532" y="3945509"/>
            <a:ext cx="0" cy="1866900"/>
          </a:xfrm>
          <a:custGeom>
            <a:avLst/>
            <a:gdLst/>
            <a:ahLst/>
            <a:cxnLst/>
            <a:rect l="l" t="t" r="r" b="b"/>
            <a:pathLst>
              <a:path h="1866900">
                <a:moveTo>
                  <a:pt x="0" y="0"/>
                </a:moveTo>
                <a:lnTo>
                  <a:pt x="0" y="18668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669531" y="3945509"/>
            <a:ext cx="0" cy="1866900"/>
          </a:xfrm>
          <a:custGeom>
            <a:avLst/>
            <a:gdLst/>
            <a:ahLst/>
            <a:cxnLst/>
            <a:rect l="l" t="t" r="r" b="b"/>
            <a:pathLst>
              <a:path h="1866900">
                <a:moveTo>
                  <a:pt x="0" y="0"/>
                </a:moveTo>
                <a:lnTo>
                  <a:pt x="0" y="18668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685531" y="3945509"/>
            <a:ext cx="0" cy="1866900"/>
          </a:xfrm>
          <a:custGeom>
            <a:avLst/>
            <a:gdLst/>
            <a:ahLst/>
            <a:cxnLst/>
            <a:rect l="l" t="t" r="r" b="b"/>
            <a:pathLst>
              <a:path h="1866900">
                <a:moveTo>
                  <a:pt x="0" y="0"/>
                </a:moveTo>
                <a:lnTo>
                  <a:pt x="0" y="18668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599182" y="4322698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599182" y="4693539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599182" y="5064378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599182" y="5435219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605532" y="3945509"/>
            <a:ext cx="0" cy="1866900"/>
          </a:xfrm>
          <a:custGeom>
            <a:avLst/>
            <a:gdLst/>
            <a:ahLst/>
            <a:cxnLst/>
            <a:rect l="l" t="t" r="r" b="b"/>
            <a:pathLst>
              <a:path h="1866900">
                <a:moveTo>
                  <a:pt x="0" y="0"/>
                </a:moveTo>
                <a:lnTo>
                  <a:pt x="0" y="18668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701531" y="3945509"/>
            <a:ext cx="0" cy="1866900"/>
          </a:xfrm>
          <a:custGeom>
            <a:avLst/>
            <a:gdLst/>
            <a:ahLst/>
            <a:cxnLst/>
            <a:rect l="l" t="t" r="r" b="b"/>
            <a:pathLst>
              <a:path h="1866900">
                <a:moveTo>
                  <a:pt x="0" y="0"/>
                </a:moveTo>
                <a:lnTo>
                  <a:pt x="0" y="18668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599182" y="3951859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599182" y="5806008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 txBox="1"/>
          <p:nvPr/>
        </p:nvSpPr>
        <p:spPr>
          <a:xfrm>
            <a:off x="2685160" y="3970972"/>
            <a:ext cx="377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00009F"/>
                </a:solidFill>
                <a:latin typeface="Calibri"/>
                <a:cs typeface="Calibri"/>
              </a:rPr>
              <a:t>P</a:t>
            </a:r>
            <a:r>
              <a:rPr sz="1800" b="1" spc="-15" dirty="0">
                <a:solidFill>
                  <a:srgbClr val="00009F"/>
                </a:solidFill>
                <a:latin typeface="Calibri"/>
                <a:cs typeface="Calibri"/>
              </a:rPr>
              <a:t>ã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3701415" y="3970972"/>
            <a:ext cx="483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00009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i</a:t>
            </a:r>
            <a:r>
              <a:rPr sz="1800" b="1" spc="-30" dirty="0">
                <a:solidFill>
                  <a:srgbClr val="00009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4717796" y="3970972"/>
            <a:ext cx="1319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065" algn="l"/>
              </a:tabLst>
            </a:pPr>
            <a:r>
              <a:rPr sz="1800" b="1" spc="5" dirty="0">
                <a:solidFill>
                  <a:srgbClr val="00009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ç</a:t>
            </a:r>
            <a:r>
              <a:rPr sz="1800" b="1" spc="-10" dirty="0">
                <a:solidFill>
                  <a:srgbClr val="00009F"/>
                </a:solidFill>
                <a:latin typeface="Calibri"/>
                <a:cs typeface="Calibri"/>
              </a:rPr>
              <a:t>ú</a:t>
            </a:r>
            <a:r>
              <a:rPr sz="1800" b="1" spc="-15" dirty="0">
                <a:solidFill>
                  <a:srgbClr val="00009F"/>
                </a:solidFill>
                <a:latin typeface="Calibri"/>
                <a:cs typeface="Calibri"/>
              </a:rPr>
              <a:t>ca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r	</a:t>
            </a:r>
            <a:r>
              <a:rPr sz="1800" b="1" spc="5" dirty="0">
                <a:solidFill>
                  <a:srgbClr val="00009F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00009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2685160" y="43421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3701415" y="43421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4717796" y="43421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5733796" y="43421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7766431" y="4344670"/>
            <a:ext cx="705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00009F"/>
                </a:solidFill>
                <a:latin typeface="Calibri"/>
                <a:cs typeface="Calibri"/>
              </a:rPr>
              <a:t>Venda</a:t>
            </a:r>
            <a:r>
              <a:rPr sz="1600" b="1" spc="-70" dirty="0">
                <a:solidFill>
                  <a:srgbClr val="00009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2685160" y="471290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3701415" y="471290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4717796" y="471290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5733796" y="471290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7766431" y="4715573"/>
            <a:ext cx="7054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00009F"/>
                </a:solidFill>
                <a:latin typeface="Calibri"/>
                <a:cs typeface="Calibri"/>
              </a:rPr>
              <a:t>Venda</a:t>
            </a:r>
            <a:r>
              <a:rPr sz="1600" b="1" spc="-70" dirty="0">
                <a:solidFill>
                  <a:srgbClr val="00009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2685160" y="508419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3701415" y="508419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4717796" y="508419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5733796" y="508419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6195567" y="3874382"/>
            <a:ext cx="1089660" cy="151003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67055">
              <a:lnSpc>
                <a:spcPct val="100000"/>
              </a:lnSpc>
              <a:spcBef>
                <a:spcPts val="860"/>
              </a:spcBef>
            </a:pPr>
            <a:r>
              <a:rPr sz="1800" b="1" spc="5" dirty="0">
                <a:solidFill>
                  <a:srgbClr val="00009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009F"/>
                </a:solidFill>
                <a:latin typeface="Calibri"/>
                <a:cs typeface="Calibri"/>
              </a:rPr>
              <a:t>r</a:t>
            </a:r>
            <a:r>
              <a:rPr sz="1800" b="1" spc="-25" dirty="0">
                <a:solidFill>
                  <a:srgbClr val="00009F"/>
                </a:solidFill>
                <a:latin typeface="Calibri"/>
                <a:cs typeface="Calibri"/>
              </a:rPr>
              <a:t>r</a:t>
            </a:r>
            <a:r>
              <a:rPr sz="1800" b="1" spc="-30" dirty="0">
                <a:solidFill>
                  <a:srgbClr val="00009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  <a:p>
            <a:pPr marL="56705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567055">
              <a:lnSpc>
                <a:spcPct val="100000"/>
              </a:lnSpc>
              <a:spcBef>
                <a:spcPts val="765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56705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7766431" y="5086603"/>
            <a:ext cx="705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00009F"/>
                </a:solidFill>
                <a:latin typeface="Calibri"/>
                <a:cs typeface="Calibri"/>
              </a:rPr>
              <a:t>Venda</a:t>
            </a:r>
            <a:r>
              <a:rPr sz="1600" b="1" spc="-70" dirty="0">
                <a:solidFill>
                  <a:srgbClr val="00009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2685160" y="545496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3701415" y="545496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4717796" y="545496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5733796" y="545496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6750050" y="545496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7766431" y="5457507"/>
            <a:ext cx="705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00009F"/>
                </a:solidFill>
                <a:latin typeface="Calibri"/>
                <a:cs typeface="Calibri"/>
              </a:rPr>
              <a:t>Venda</a:t>
            </a:r>
            <a:r>
              <a:rPr sz="1600" b="1" spc="-70" dirty="0">
                <a:solidFill>
                  <a:srgbClr val="00009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F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1482725" y="5587365"/>
            <a:ext cx="4292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Di</a:t>
            </a:r>
            <a:r>
              <a:rPr sz="1800" b="1" spc="-15" dirty="0">
                <a:solidFill>
                  <a:srgbClr val="00009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00009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1153109" y="5358032"/>
            <a:ext cx="1289685" cy="456565"/>
          </a:xfrm>
          <a:custGeom>
            <a:avLst/>
            <a:gdLst/>
            <a:ahLst/>
            <a:cxnLst/>
            <a:rect l="l" t="t" r="r" b="b"/>
            <a:pathLst>
              <a:path w="1289685" h="456564">
                <a:moveTo>
                  <a:pt x="108938" y="51164"/>
                </a:moveTo>
                <a:lnTo>
                  <a:pt x="72145" y="59604"/>
                </a:lnTo>
                <a:lnTo>
                  <a:pt x="97625" y="87497"/>
                </a:lnTo>
                <a:lnTo>
                  <a:pt x="1278051" y="455963"/>
                </a:lnTo>
                <a:lnTo>
                  <a:pt x="1289354" y="419590"/>
                </a:lnTo>
                <a:lnTo>
                  <a:pt x="108938" y="51164"/>
                </a:lnTo>
                <a:close/>
              </a:path>
              <a:path w="1289685" h="456564">
                <a:moveTo>
                  <a:pt x="168405" y="0"/>
                </a:moveTo>
                <a:lnTo>
                  <a:pt x="160832" y="224"/>
                </a:lnTo>
                <a:lnTo>
                  <a:pt x="0" y="37054"/>
                </a:lnTo>
                <a:lnTo>
                  <a:pt x="111264" y="158847"/>
                </a:lnTo>
                <a:lnTo>
                  <a:pt x="117386" y="163314"/>
                </a:lnTo>
                <a:lnTo>
                  <a:pt x="124474" y="165054"/>
                </a:lnTo>
                <a:lnTo>
                  <a:pt x="131697" y="164008"/>
                </a:lnTo>
                <a:lnTo>
                  <a:pt x="97625" y="87497"/>
                </a:lnTo>
                <a:lnTo>
                  <a:pt x="30416" y="66518"/>
                </a:lnTo>
                <a:lnTo>
                  <a:pt x="41757" y="30196"/>
                </a:lnTo>
                <a:lnTo>
                  <a:pt x="179955" y="30196"/>
                </a:lnTo>
                <a:lnTo>
                  <a:pt x="181232" y="28830"/>
                </a:lnTo>
                <a:lnTo>
                  <a:pt x="183861" y="22020"/>
                </a:lnTo>
                <a:lnTo>
                  <a:pt x="183692" y="14448"/>
                </a:lnTo>
                <a:lnTo>
                  <a:pt x="180549" y="7600"/>
                </a:lnTo>
                <a:lnTo>
                  <a:pt x="175215" y="2621"/>
                </a:lnTo>
                <a:lnTo>
                  <a:pt x="168405" y="0"/>
                </a:lnTo>
                <a:close/>
              </a:path>
              <a:path w="1289685" h="456564">
                <a:moveTo>
                  <a:pt x="41757" y="30196"/>
                </a:moveTo>
                <a:lnTo>
                  <a:pt x="30416" y="66518"/>
                </a:lnTo>
                <a:lnTo>
                  <a:pt x="97625" y="87497"/>
                </a:lnTo>
                <a:lnTo>
                  <a:pt x="78808" y="66899"/>
                </a:lnTo>
                <a:lnTo>
                  <a:pt x="40347" y="66899"/>
                </a:lnTo>
                <a:lnTo>
                  <a:pt x="50152" y="35530"/>
                </a:lnTo>
                <a:lnTo>
                  <a:pt x="58847" y="35530"/>
                </a:lnTo>
                <a:lnTo>
                  <a:pt x="41757" y="30196"/>
                </a:lnTo>
                <a:close/>
              </a:path>
              <a:path w="1289685" h="456564">
                <a:moveTo>
                  <a:pt x="50152" y="35530"/>
                </a:moveTo>
                <a:lnTo>
                  <a:pt x="40347" y="66899"/>
                </a:lnTo>
                <a:lnTo>
                  <a:pt x="72145" y="59604"/>
                </a:lnTo>
                <a:lnTo>
                  <a:pt x="50152" y="35530"/>
                </a:lnTo>
                <a:close/>
              </a:path>
              <a:path w="1289685" h="456564">
                <a:moveTo>
                  <a:pt x="72145" y="59604"/>
                </a:moveTo>
                <a:lnTo>
                  <a:pt x="40347" y="66899"/>
                </a:lnTo>
                <a:lnTo>
                  <a:pt x="78808" y="66899"/>
                </a:lnTo>
                <a:lnTo>
                  <a:pt x="72145" y="59604"/>
                </a:lnTo>
                <a:close/>
              </a:path>
              <a:path w="1289685" h="456564">
                <a:moveTo>
                  <a:pt x="58847" y="35530"/>
                </a:moveTo>
                <a:lnTo>
                  <a:pt x="50152" y="35530"/>
                </a:lnTo>
                <a:lnTo>
                  <a:pt x="72145" y="59604"/>
                </a:lnTo>
                <a:lnTo>
                  <a:pt x="108938" y="51164"/>
                </a:lnTo>
                <a:lnTo>
                  <a:pt x="58847" y="35530"/>
                </a:lnTo>
                <a:close/>
              </a:path>
              <a:path w="1289685" h="456564">
                <a:moveTo>
                  <a:pt x="179955" y="30196"/>
                </a:moveTo>
                <a:lnTo>
                  <a:pt x="41757" y="30196"/>
                </a:lnTo>
                <a:lnTo>
                  <a:pt x="108938" y="51164"/>
                </a:lnTo>
                <a:lnTo>
                  <a:pt x="169341" y="37308"/>
                </a:lnTo>
                <a:lnTo>
                  <a:pt x="176245" y="34164"/>
                </a:lnTo>
                <a:lnTo>
                  <a:pt x="179955" y="30196"/>
                </a:lnTo>
                <a:close/>
              </a:path>
            </a:pathLst>
          </a:custGeom>
          <a:solidFill>
            <a:srgbClr val="000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5252" y="1203071"/>
            <a:ext cx="8752840" cy="29502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marR="594360" indent="-342900">
              <a:lnSpc>
                <a:spcPct val="797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sintaxe </a:t>
            </a:r>
            <a:r>
              <a:rPr sz="2800" spc="-15" dirty="0">
                <a:latin typeface="Calibri"/>
                <a:cs typeface="Calibri"/>
              </a:rPr>
              <a:t>para </a:t>
            </a:r>
            <a:r>
              <a:rPr sz="2800" spc="-10" dirty="0">
                <a:latin typeface="Calibri"/>
                <a:cs typeface="Calibri"/>
              </a:rPr>
              <a:t>declaração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uma </a:t>
            </a:r>
            <a:r>
              <a:rPr sz="2800" spc="-15" dirty="0">
                <a:latin typeface="Calibri"/>
                <a:cs typeface="Calibri"/>
              </a:rPr>
              <a:t>variável deste </a:t>
            </a:r>
            <a:r>
              <a:rPr sz="2800" spc="-5" dirty="0">
                <a:latin typeface="Calibri"/>
                <a:cs typeface="Calibri"/>
              </a:rPr>
              <a:t>tipo </a:t>
            </a:r>
            <a:r>
              <a:rPr sz="2800" dirty="0">
                <a:latin typeface="Calibri"/>
                <a:cs typeface="Calibri"/>
              </a:rPr>
              <a:t>é  </a:t>
            </a:r>
            <a:r>
              <a:rPr sz="2800" spc="-5" dirty="0">
                <a:latin typeface="Calibri"/>
                <a:cs typeface="Calibri"/>
              </a:rPr>
              <a:t>semelhante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declaração </a:t>
            </a:r>
            <a:r>
              <a:rPr sz="2800" dirty="0">
                <a:latin typeface="Calibri"/>
                <a:cs typeface="Calibri"/>
              </a:rPr>
              <a:t>dos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vetores.</a:t>
            </a:r>
            <a:endParaRPr sz="2800">
              <a:latin typeface="Calibri"/>
              <a:cs typeface="Calibri"/>
            </a:endParaRPr>
          </a:p>
          <a:p>
            <a:pPr marL="355600" marR="169545" indent="-342900">
              <a:lnSpc>
                <a:spcPts val="27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Considera-se </a:t>
            </a:r>
            <a:r>
              <a:rPr sz="2800" spc="-10" dirty="0">
                <a:latin typeface="Calibri"/>
                <a:cs typeface="Calibri"/>
              </a:rPr>
              <a:t>porém </a:t>
            </a:r>
            <a:r>
              <a:rPr sz="2800" dirty="0">
                <a:latin typeface="Calibri"/>
                <a:cs typeface="Calibri"/>
              </a:rPr>
              <a:t>a quantidade de </a:t>
            </a:r>
            <a:r>
              <a:rPr sz="2800" spc="-5" dirty="0">
                <a:latin typeface="Calibri"/>
                <a:cs typeface="Calibri"/>
              </a:rPr>
              <a:t>elementos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outra  </a:t>
            </a:r>
            <a:r>
              <a:rPr sz="2800" spc="-5" dirty="0">
                <a:latin typeface="Calibri"/>
                <a:cs typeface="Calibri"/>
              </a:rPr>
              <a:t>dimensão: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46379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&lt;tipo_primitivo&gt;[,] </a:t>
            </a:r>
            <a:r>
              <a:rPr sz="1900" b="1" spc="-10" dirty="0">
                <a:latin typeface="Calibri"/>
                <a:cs typeface="Calibri"/>
              </a:rPr>
              <a:t>&lt;identificador&gt; </a:t>
            </a:r>
            <a:r>
              <a:rPr sz="1900" b="1" dirty="0">
                <a:latin typeface="Calibri"/>
                <a:cs typeface="Calibri"/>
              </a:rPr>
              <a:t>= new</a:t>
            </a:r>
            <a:r>
              <a:rPr sz="1900" b="1" spc="16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&lt;tipo_primitivo&gt;[numLinhas,numColunas]</a:t>
            </a:r>
            <a:r>
              <a:rPr sz="2100" b="1" spc="-5" dirty="0">
                <a:latin typeface="Calibri"/>
                <a:cs typeface="Calibri"/>
              </a:rPr>
              <a:t>;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Exemplo: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2689" y="5730875"/>
            <a:ext cx="51479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100" i="1" spc="-5" dirty="0">
                <a:latin typeface="Calibri"/>
                <a:cs typeface="Calibri"/>
              </a:rPr>
              <a:t>OBS: </a:t>
            </a:r>
            <a:r>
              <a:rPr sz="2100" i="1" dirty="0">
                <a:latin typeface="Calibri"/>
                <a:cs typeface="Calibri"/>
              </a:rPr>
              <a:t>Os </a:t>
            </a:r>
            <a:r>
              <a:rPr sz="2100" i="1" spc="-5" dirty="0">
                <a:latin typeface="Calibri"/>
                <a:cs typeface="Calibri"/>
              </a:rPr>
              <a:t>índices </a:t>
            </a:r>
            <a:r>
              <a:rPr sz="2100" i="1" dirty="0">
                <a:latin typeface="Calibri"/>
                <a:cs typeface="Calibri"/>
              </a:rPr>
              <a:t>variam </a:t>
            </a:r>
            <a:r>
              <a:rPr sz="2100" i="1" spc="-5" dirty="0">
                <a:latin typeface="Calibri"/>
                <a:cs typeface="Calibri"/>
              </a:rPr>
              <a:t>de </a:t>
            </a:r>
            <a:r>
              <a:rPr sz="2100" i="1" dirty="0">
                <a:latin typeface="Calibri"/>
                <a:cs typeface="Calibri"/>
              </a:rPr>
              <a:t>0 a 2 </a:t>
            </a:r>
            <a:r>
              <a:rPr sz="2100" i="1" spc="-5" dirty="0">
                <a:latin typeface="Calibri"/>
                <a:cs typeface="Calibri"/>
              </a:rPr>
              <a:t>para as </a:t>
            </a:r>
            <a:r>
              <a:rPr sz="2100" i="1" dirty="0">
                <a:latin typeface="Calibri"/>
                <a:cs typeface="Calibri"/>
              </a:rPr>
              <a:t>linhas</a:t>
            </a:r>
            <a:r>
              <a:rPr sz="2100" i="1" spc="-105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e</a:t>
            </a:r>
            <a:endParaRPr sz="2100">
              <a:latin typeface="Calibri"/>
              <a:cs typeface="Calibri"/>
            </a:endParaRPr>
          </a:p>
          <a:p>
            <a:pPr marR="64135" algn="ctr">
              <a:lnSpc>
                <a:spcPct val="100000"/>
              </a:lnSpc>
            </a:pPr>
            <a:r>
              <a:rPr sz="2100" i="1" spc="-5" dirty="0">
                <a:latin typeface="Calibri"/>
                <a:cs typeface="Calibri"/>
              </a:rPr>
              <a:t>de </a:t>
            </a:r>
            <a:r>
              <a:rPr sz="2100" i="1" dirty="0">
                <a:latin typeface="Calibri"/>
                <a:cs typeface="Calibri"/>
              </a:rPr>
              <a:t>0 a 3 </a:t>
            </a:r>
            <a:r>
              <a:rPr sz="2100" i="1" spc="-5" dirty="0">
                <a:latin typeface="Calibri"/>
                <a:cs typeface="Calibri"/>
              </a:rPr>
              <a:t>para as colunas </a:t>
            </a:r>
            <a:r>
              <a:rPr sz="2100" i="1" spc="-15" dirty="0">
                <a:latin typeface="Calibri"/>
                <a:cs typeface="Calibri"/>
              </a:rPr>
              <a:t>neste</a:t>
            </a:r>
            <a:r>
              <a:rPr sz="2100" i="1" spc="-100" dirty="0">
                <a:latin typeface="Calibri"/>
                <a:cs typeface="Calibri"/>
              </a:rPr>
              <a:t> </a:t>
            </a:r>
            <a:r>
              <a:rPr sz="2100" i="1" spc="-10" dirty="0">
                <a:latin typeface="Calibri"/>
                <a:cs typeface="Calibri"/>
              </a:rPr>
              <a:t>caso.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44335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Matrizes:</a:t>
            </a:r>
            <a:r>
              <a:rPr spc="-55" dirty="0"/>
              <a:t> </a:t>
            </a:r>
            <a:r>
              <a:rPr spc="-5" dirty="0"/>
              <a:t>declaração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9287" y="4337050"/>
            <a:ext cx="8171180" cy="1108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[,] </a:t>
            </a:r>
            <a:r>
              <a:rPr sz="2200" dirty="0">
                <a:latin typeface="Courier New"/>
                <a:cs typeface="Courier New"/>
              </a:rPr>
              <a:t>mat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new int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20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20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200" spc="-5" dirty="0">
                <a:solidFill>
                  <a:srgbClr val="7E7E7E"/>
                </a:solidFill>
                <a:latin typeface="Courier New"/>
                <a:cs typeface="Courier New"/>
              </a:rPr>
              <a:t>// matriz </a:t>
            </a:r>
            <a:r>
              <a:rPr sz="2200" dirty="0">
                <a:solidFill>
                  <a:srgbClr val="7E7E7E"/>
                </a:solidFill>
                <a:latin typeface="Courier New"/>
                <a:cs typeface="Courier New"/>
              </a:rPr>
              <a:t>3 linhas e 4 colunas </a:t>
            </a:r>
            <a:r>
              <a:rPr sz="2200" spc="-5" dirty="0">
                <a:solidFill>
                  <a:srgbClr val="7E7E7E"/>
                </a:solidFill>
                <a:latin typeface="Courier New"/>
                <a:cs typeface="Courier New"/>
              </a:rPr>
              <a:t>do </a:t>
            </a:r>
            <a:r>
              <a:rPr sz="2200" dirty="0">
                <a:solidFill>
                  <a:srgbClr val="7E7E7E"/>
                </a:solidFill>
                <a:latin typeface="Courier New"/>
                <a:cs typeface="Courier New"/>
              </a:rPr>
              <a:t>tipo</a:t>
            </a:r>
            <a:r>
              <a:rPr sz="2200" spc="7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7E7E7E"/>
                </a:solidFill>
                <a:latin typeface="Courier New"/>
                <a:cs typeface="Courier New"/>
              </a:rPr>
              <a:t>inteiro</a:t>
            </a:r>
            <a:endParaRPr sz="2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200" spc="-5" dirty="0">
                <a:solidFill>
                  <a:srgbClr val="7E7E7E"/>
                </a:solidFill>
                <a:latin typeface="Courier New"/>
                <a:cs typeface="Courier New"/>
              </a:rPr>
              <a:t>// esta matriz tem 12</a:t>
            </a:r>
            <a:r>
              <a:rPr sz="2200" spc="1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7E7E7E"/>
                </a:solidFill>
                <a:latin typeface="Courier New"/>
                <a:cs typeface="Courier New"/>
              </a:rPr>
              <a:t>elementos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42619" y="1059878"/>
            <a:ext cx="575437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matriz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n-dimensional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Exemplo: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7760" y="4098925"/>
            <a:ext cx="6363970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Calibri"/>
                <a:cs typeface="Calibri"/>
              </a:rPr>
              <a:t>OBS: Os índices variam de </a:t>
            </a:r>
            <a:r>
              <a:rPr sz="2400" i="1" dirty="0">
                <a:latin typeface="Calibri"/>
                <a:cs typeface="Calibri"/>
              </a:rPr>
              <a:t>0 a 2 para a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1°dimensão,</a:t>
            </a:r>
            <a:endParaRPr sz="2400">
              <a:latin typeface="Calibri"/>
              <a:cs typeface="Calibri"/>
            </a:endParaRPr>
          </a:p>
          <a:p>
            <a:pPr marR="63500" algn="r">
              <a:lnSpc>
                <a:spcPts val="2880"/>
              </a:lnSpc>
              <a:spcBef>
                <a:spcPts val="100"/>
              </a:spcBef>
            </a:pPr>
            <a:r>
              <a:rPr sz="2400" i="1" dirty="0">
                <a:latin typeface="Calibri"/>
                <a:cs typeface="Calibri"/>
              </a:rPr>
              <a:t>0 a 5 para a 2°dimensão</a:t>
            </a:r>
            <a:r>
              <a:rPr sz="2400" i="1" spc="-1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3079115">
              <a:lnSpc>
                <a:spcPct val="100000"/>
              </a:lnSpc>
            </a:pPr>
            <a:r>
              <a:rPr sz="2400" i="1" dirty="0">
                <a:latin typeface="Calibri"/>
                <a:cs typeface="Calibri"/>
              </a:rPr>
              <a:t>0 a 4 para a 3°</a:t>
            </a:r>
            <a:r>
              <a:rPr sz="2400" i="1" spc="-1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dimensão.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44335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Matrizes:</a:t>
            </a:r>
            <a:r>
              <a:rPr spc="-55" dirty="0"/>
              <a:t> </a:t>
            </a:r>
            <a:r>
              <a:rPr spc="-5" dirty="0"/>
              <a:t>declaração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6812" y="2660650"/>
            <a:ext cx="6637655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5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[,,] </a:t>
            </a:r>
            <a:r>
              <a:rPr sz="2400" spc="-10" dirty="0">
                <a:latin typeface="Courier New"/>
                <a:cs typeface="Courier New"/>
              </a:rPr>
              <a:t>mat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4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spc="-5" dirty="0">
                <a:solidFill>
                  <a:srgbClr val="7E7E7E"/>
                </a:solidFill>
                <a:latin typeface="Courier New"/>
                <a:cs typeface="Courier New"/>
              </a:rPr>
              <a:t>// matriz </a:t>
            </a:r>
            <a:r>
              <a:rPr sz="2400" spc="-10" dirty="0">
                <a:solidFill>
                  <a:srgbClr val="7E7E7E"/>
                </a:solidFill>
                <a:latin typeface="Courier New"/>
                <a:cs typeface="Courier New"/>
              </a:rPr>
              <a:t>real</a:t>
            </a:r>
            <a:r>
              <a:rPr sz="2400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Courier New"/>
                <a:cs typeface="Courier New"/>
              </a:rPr>
              <a:t>3x6x5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solidFill>
                  <a:srgbClr val="7E7E7E"/>
                </a:solidFill>
                <a:latin typeface="Courier New"/>
                <a:cs typeface="Courier New"/>
              </a:rPr>
              <a:t>// esta matriz tem 90</a:t>
            </a:r>
            <a:r>
              <a:rPr sz="2400" spc="-9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Courier New"/>
                <a:cs typeface="Courier New"/>
              </a:rPr>
              <a:t>elementos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002" y="1563370"/>
            <a:ext cx="2366010" cy="95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Representação: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785"/>
              </a:spcBef>
            </a:pPr>
            <a:r>
              <a:rPr sz="1800" b="1" dirty="0">
                <a:solidFill>
                  <a:srgbClr val="7E7E7E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9778" y="2216784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E7E7E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7346" y="2216784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E7E7E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43188" y="2528887"/>
          <a:ext cx="4560570" cy="2609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9825"/>
                <a:gridCol w="1141095"/>
                <a:gridCol w="1139825"/>
                <a:gridCol w="1139825"/>
              </a:tblGrid>
              <a:tr h="7747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2600" spc="-10" dirty="0">
                          <a:latin typeface="Arial"/>
                          <a:cs typeface="Arial"/>
                        </a:rPr>
                        <a:t>0,0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8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2740" algn="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2600" spc="-10" dirty="0">
                          <a:latin typeface="Arial"/>
                          <a:cs typeface="Arial"/>
                        </a:rPr>
                        <a:t>0,2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600" spc="-10" dirty="0">
                          <a:latin typeface="Arial"/>
                          <a:cs typeface="Arial"/>
                        </a:rPr>
                        <a:t>1,0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20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2740" algn="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2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600" spc="-10" dirty="0">
                          <a:latin typeface="Arial"/>
                          <a:cs typeface="Arial"/>
                        </a:rPr>
                        <a:t>1,2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2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2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600" spc="-10" dirty="0">
                          <a:latin typeface="Arial"/>
                          <a:cs typeface="Arial"/>
                        </a:rPr>
                        <a:t>2,0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20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2740" algn="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2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600" spc="-10" dirty="0">
                          <a:latin typeface="Arial"/>
                          <a:cs typeface="Arial"/>
                        </a:rPr>
                        <a:t>2,2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2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2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771650" y="2815272"/>
            <a:ext cx="208279" cy="210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E7E7E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7E7E7E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7E7E7E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2684" y="2216784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E7E7E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0403" y="3982973"/>
            <a:ext cx="526415" cy="2019300"/>
          </a:xfrm>
          <a:custGeom>
            <a:avLst/>
            <a:gdLst/>
            <a:ahLst/>
            <a:cxnLst/>
            <a:rect l="l" t="t" r="r" b="b"/>
            <a:pathLst>
              <a:path w="526414" h="2019300">
                <a:moveTo>
                  <a:pt x="484750" y="72836"/>
                </a:moveTo>
                <a:lnTo>
                  <a:pt x="0" y="2016620"/>
                </a:lnTo>
                <a:lnTo>
                  <a:pt x="9144" y="2018931"/>
                </a:lnTo>
                <a:lnTo>
                  <a:pt x="494014" y="75144"/>
                </a:lnTo>
                <a:lnTo>
                  <a:pt x="484750" y="72836"/>
                </a:lnTo>
                <a:close/>
              </a:path>
              <a:path w="526414" h="2019300">
                <a:moveTo>
                  <a:pt x="521249" y="60578"/>
                </a:moveTo>
                <a:lnTo>
                  <a:pt x="487807" y="60578"/>
                </a:lnTo>
                <a:lnTo>
                  <a:pt x="497077" y="62864"/>
                </a:lnTo>
                <a:lnTo>
                  <a:pt x="494014" y="75144"/>
                </a:lnTo>
                <a:lnTo>
                  <a:pt x="526288" y="83184"/>
                </a:lnTo>
                <a:lnTo>
                  <a:pt x="521249" y="60578"/>
                </a:lnTo>
                <a:close/>
              </a:path>
              <a:path w="526414" h="2019300">
                <a:moveTo>
                  <a:pt x="487807" y="60578"/>
                </a:moveTo>
                <a:lnTo>
                  <a:pt x="484750" y="72836"/>
                </a:lnTo>
                <a:lnTo>
                  <a:pt x="494014" y="75144"/>
                </a:lnTo>
                <a:lnTo>
                  <a:pt x="497077" y="62864"/>
                </a:lnTo>
                <a:lnTo>
                  <a:pt x="487807" y="60578"/>
                </a:lnTo>
                <a:close/>
              </a:path>
              <a:path w="526414" h="2019300">
                <a:moveTo>
                  <a:pt x="507746" y="0"/>
                </a:moveTo>
                <a:lnTo>
                  <a:pt x="452374" y="64769"/>
                </a:lnTo>
                <a:lnTo>
                  <a:pt x="484750" y="72836"/>
                </a:lnTo>
                <a:lnTo>
                  <a:pt x="487807" y="60578"/>
                </a:lnTo>
                <a:lnTo>
                  <a:pt x="521249" y="60578"/>
                </a:lnTo>
                <a:lnTo>
                  <a:pt x="5077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88384" y="6119177"/>
            <a:ext cx="1383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Tahoma"/>
                <a:cs typeface="Tahoma"/>
              </a:rPr>
              <a:t>m</a:t>
            </a:r>
            <a:r>
              <a:rPr sz="2400" b="1" dirty="0">
                <a:latin typeface="Tahoma"/>
                <a:cs typeface="Tahoma"/>
              </a:rPr>
              <a:t>at</a:t>
            </a:r>
            <a:r>
              <a:rPr sz="2400" b="1" spc="-10" dirty="0">
                <a:latin typeface="Tahoma"/>
                <a:cs typeface="Tahoma"/>
              </a:rPr>
              <a:t>[1</a:t>
            </a:r>
            <a:r>
              <a:rPr sz="2400" b="1" spc="5" dirty="0">
                <a:latin typeface="Tahoma"/>
                <a:cs typeface="Tahoma"/>
              </a:rPr>
              <a:t>,</a:t>
            </a:r>
            <a:r>
              <a:rPr sz="2400" b="1" spc="-10" dirty="0">
                <a:latin typeface="Tahoma"/>
                <a:cs typeface="Tahoma"/>
              </a:rPr>
              <a:t>2</a:t>
            </a:r>
            <a:r>
              <a:rPr sz="2400" b="1" dirty="0">
                <a:latin typeface="Tahoma"/>
                <a:cs typeface="Tahoma"/>
              </a:rPr>
              <a:t>]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44335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Matrizes:</a:t>
            </a:r>
            <a:r>
              <a:rPr spc="-55" dirty="0"/>
              <a:t> </a:t>
            </a:r>
            <a:r>
              <a:rPr spc="-5" dirty="0"/>
              <a:t>declaração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4877</Words>
  <Application>Microsoft Office PowerPoint</Application>
  <PresentationFormat>Apresentação na tela (4:3)</PresentationFormat>
  <Paragraphs>1530</Paragraphs>
  <Slides>50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Office Theme</vt:lpstr>
      <vt:lpstr>Apresentação do PowerPoint</vt:lpstr>
      <vt:lpstr>Estruturas de dados matriciais</vt:lpstr>
      <vt:lpstr>Matrizes</vt:lpstr>
      <vt:lpstr>Matrizes</vt:lpstr>
      <vt:lpstr>Matrizes</vt:lpstr>
      <vt:lpstr>Matrizes</vt:lpstr>
      <vt:lpstr>Matrizes: declaração</vt:lpstr>
      <vt:lpstr>Matrizes: declaração</vt:lpstr>
      <vt:lpstr>Matrizes: declaração</vt:lpstr>
      <vt:lpstr>Matrizes: atribuição</vt:lpstr>
      <vt:lpstr>Matrizes: manipulação</vt:lpstr>
      <vt:lpstr>Matrizes: exemplo</vt:lpstr>
      <vt:lpstr>Matrizes: exemplo</vt:lpstr>
      <vt:lpstr>Matrizes e sub-rotinas</vt:lpstr>
      <vt:lpstr>Exercício resolvido</vt:lpstr>
      <vt:lpstr>Exercício - Solução</vt:lpstr>
      <vt:lpstr>Exercício – Teste de Mesa</vt:lpstr>
      <vt:lpstr>Exercício – Teste de Mesa</vt:lpstr>
      <vt:lpstr>Exercício – Teste de Mesa</vt:lpstr>
      <vt:lpstr>Exercício – Teste de Mesa</vt:lpstr>
      <vt:lpstr>Exercício – Teste de Mesa</vt:lpstr>
      <vt:lpstr>Exercício – Teste de Mesa</vt:lpstr>
      <vt:lpstr>Exercício – Teste de Mesa</vt:lpstr>
      <vt:lpstr>Exercício – Teste de Mesa</vt:lpstr>
      <vt:lpstr>Exercício – Teste de Mesa</vt:lpstr>
      <vt:lpstr>Exercício – Teste de Mesa</vt:lpstr>
      <vt:lpstr>Exercício – Teste de Mesa</vt:lpstr>
      <vt:lpstr>Exercício – Teste de Mesa</vt:lpstr>
      <vt:lpstr>Exercício – Teste de Mesa</vt:lpstr>
      <vt:lpstr>Exercício – Teste de Mesa</vt:lpstr>
      <vt:lpstr>Exercício – Teste de Mesa</vt:lpstr>
      <vt:lpstr>Exercício – Teste de Mesa</vt:lpstr>
      <vt:lpstr>Exercício – Teste de Mesa</vt:lpstr>
      <vt:lpstr>Exercício – Teste de Mesa</vt:lpstr>
      <vt:lpstr>Exercício – Teste de Mesa</vt:lpstr>
      <vt:lpstr>Exercício – Teste de Mesa</vt:lpstr>
      <vt:lpstr>Exercício – Teste de Mesa</vt:lpstr>
      <vt:lpstr>Exercício – Teste de Mesa</vt:lpstr>
      <vt:lpstr>Exercícios</vt:lpstr>
      <vt:lpstr>Exercícios</vt:lpstr>
      <vt:lpstr>Exercícios</vt:lpstr>
      <vt:lpstr>Matrizes Vetores multidimensionais</vt:lpstr>
      <vt:lpstr>Declaração de matrizes</vt:lpstr>
      <vt:lpstr>Inicialização de matrizes</vt:lpstr>
      <vt:lpstr>Inicialização de matrizes</vt:lpstr>
      <vt:lpstr>Matrizes: exemplo</vt:lpstr>
      <vt:lpstr>Matrizes e Sub-rotinas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Pagani Julio</dc:creator>
  <cp:lastModifiedBy>Lucas Santos</cp:lastModifiedBy>
  <cp:revision>2</cp:revision>
  <dcterms:created xsi:type="dcterms:W3CDTF">2021-01-12T00:44:22Z</dcterms:created>
  <dcterms:modified xsi:type="dcterms:W3CDTF">2021-01-12T01:32:41Z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2021-01-12T00:00:00Z</vt:filetime>
  </property>
</Properties>
</file>