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76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910" y="226631"/>
            <a:ext cx="853617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757" y="1517015"/>
            <a:ext cx="7884795" cy="412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29" y="19050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3055218" y="2568575"/>
            <a:ext cx="53015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Orientação a Objetos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3309667" y="3397707"/>
            <a:ext cx="4919295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Modelo Orientado a Objetos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2" y="25013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9122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231478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31199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1517141"/>
            <a:ext cx="7886700" cy="21494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800" dirty="0">
                <a:latin typeface="Arial"/>
                <a:cs typeface="Arial"/>
              </a:rPr>
              <a:t>Conceitos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complementares:</a:t>
            </a:r>
            <a:endParaRPr sz="2800">
              <a:latin typeface="Arial"/>
              <a:cs typeface="Arial"/>
            </a:endParaRPr>
          </a:p>
          <a:p>
            <a:pPr marL="414020" marR="6350">
              <a:lnSpc>
                <a:spcPct val="100000"/>
              </a:lnSpc>
              <a:spcBef>
                <a:spcPts val="580"/>
              </a:spcBef>
              <a:tabLst>
                <a:tab pos="1922780" algn="l"/>
                <a:tab pos="2633980" algn="l"/>
                <a:tab pos="3107055" algn="l"/>
                <a:tab pos="5362575" algn="l"/>
                <a:tab pos="6971030" algn="l"/>
                <a:tab pos="744664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straç</a:t>
            </a:r>
            <a:r>
              <a:rPr sz="2400" spc="10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foca	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	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ortam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nto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bs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25" dirty="0">
                <a:latin typeface="Arial"/>
                <a:cs typeface="Arial"/>
              </a:rPr>
              <a:t>á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el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5" dirty="0">
                <a:latin typeface="Arial"/>
                <a:cs typeface="Arial"/>
              </a:rPr>
              <a:t>um  </a:t>
            </a:r>
            <a:r>
              <a:rPr sz="2400" dirty="0">
                <a:latin typeface="Arial"/>
                <a:cs typeface="Arial"/>
              </a:rPr>
              <a:t>objeto.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85"/>
              </a:spcBef>
              <a:tabLst>
                <a:tab pos="2865755" algn="l"/>
                <a:tab pos="3615054" algn="l"/>
                <a:tab pos="4130675" algn="l"/>
                <a:tab pos="6374130" algn="l"/>
                <a:tab pos="7059930" algn="l"/>
              </a:tabLst>
            </a:pPr>
            <a:r>
              <a:rPr sz="2400" dirty="0">
                <a:latin typeface="Arial"/>
                <a:cs typeface="Arial"/>
              </a:rPr>
              <a:t>Enc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su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5" dirty="0">
                <a:latin typeface="Arial"/>
                <a:cs typeface="Arial"/>
              </a:rPr>
              <a:t>nt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-3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ca	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ç</a:t>
            </a:r>
            <a:r>
              <a:rPr sz="2400" spc="-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2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sa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esse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comportamento.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8929" y="226631"/>
            <a:ext cx="343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Encapsulamento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089977"/>
            <a:ext cx="78803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140460" algn="l"/>
                <a:tab pos="1711960" algn="l"/>
                <a:tab pos="2431415" algn="l"/>
                <a:tab pos="4375150" algn="l"/>
                <a:tab pos="4422775" algn="l"/>
                <a:tab pos="4997450" algn="l"/>
                <a:tab pos="5447030" algn="l"/>
                <a:tab pos="5670550" algn="l"/>
                <a:tab pos="6816090" algn="l"/>
                <a:tab pos="7294245" algn="l"/>
                <a:tab pos="7374890" algn="l"/>
              </a:tabLst>
            </a:pPr>
            <a:r>
              <a:rPr sz="2800" dirty="0">
                <a:latin typeface="Arial"/>
                <a:cs typeface="Arial"/>
              </a:rPr>
              <a:t>O	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o	de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rti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ion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dirty="0">
                <a:latin typeface="Arial"/>
                <a:cs typeface="Arial"/>
              </a:rPr>
              <a:t>o		de	um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ma		</a:t>
            </a:r>
            <a:r>
              <a:rPr sz="2800" spc="-20" dirty="0">
                <a:latin typeface="Arial"/>
                <a:cs typeface="Arial"/>
              </a:rPr>
              <a:t>em  </a:t>
            </a:r>
            <a:r>
              <a:rPr sz="2800" dirty="0">
                <a:latin typeface="Arial"/>
                <a:cs typeface="Arial"/>
              </a:rPr>
              <a:t>co</a:t>
            </a:r>
            <a:r>
              <a:rPr sz="2800" spc="1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5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id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ai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5" dirty="0">
                <a:latin typeface="Arial"/>
                <a:cs typeface="Arial"/>
              </a:rPr>
              <a:t>pod</a:t>
            </a:r>
            <a:r>
              <a:rPr sz="2800" dirty="0">
                <a:latin typeface="Arial"/>
                <a:cs typeface="Arial"/>
              </a:rPr>
              <a:t>e	r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zir	a	sua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553" y="26871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2884170"/>
            <a:ext cx="7195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960" algn="l"/>
                <a:tab pos="2595880" algn="l"/>
                <a:tab pos="4573270" algn="l"/>
                <a:tab pos="5756910" algn="l"/>
              </a:tabLst>
            </a:pPr>
            <a:r>
              <a:rPr sz="2800" dirty="0">
                <a:latin typeface="Arial"/>
                <a:cs typeface="Arial"/>
              </a:rPr>
              <a:t>número	de	fronteiras	bem	</a:t>
            </a:r>
            <a:r>
              <a:rPr sz="2800" spc="-5" dirty="0">
                <a:latin typeface="Arial"/>
                <a:cs typeface="Arial"/>
              </a:rPr>
              <a:t>definidas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1857424"/>
            <a:ext cx="7883525" cy="14789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2411095" algn="l"/>
              </a:tabLst>
            </a:pPr>
            <a:r>
              <a:rPr sz="2800" dirty="0">
                <a:latin typeface="Arial"/>
                <a:cs typeface="Arial"/>
              </a:rPr>
              <a:t>complexidade	em </a:t>
            </a:r>
            <a:r>
              <a:rPr sz="2800" spc="-5" dirty="0">
                <a:latin typeface="Arial"/>
                <a:cs typeface="Arial"/>
              </a:rPr>
              <a:t>algum</a:t>
            </a:r>
            <a:r>
              <a:rPr sz="2800" dirty="0">
                <a:latin typeface="Arial"/>
                <a:cs typeface="Arial"/>
              </a:rPr>
              <a:t> grau.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48640" algn="l"/>
                <a:tab pos="3343275" algn="l"/>
                <a:tab pos="3998595" algn="l"/>
                <a:tab pos="4752975" algn="l"/>
                <a:tab pos="6539230" algn="l"/>
                <a:tab pos="7372984" algn="l"/>
              </a:tabLst>
            </a:pPr>
            <a:r>
              <a:rPr sz="2800" dirty="0">
                <a:latin typeface="Arial"/>
                <a:cs typeface="Arial"/>
              </a:rPr>
              <a:t>O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to	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	c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5" dirty="0">
                <a:latin typeface="Arial"/>
                <a:cs typeface="Arial"/>
              </a:rPr>
              <a:t>um</a:t>
            </a:r>
            <a:endParaRPr sz="2800">
              <a:latin typeface="Arial"/>
              <a:cs typeface="Arial"/>
            </a:endParaRPr>
          </a:p>
          <a:p>
            <a:pPr marL="767270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4606" y="40216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6757" y="3224657"/>
            <a:ext cx="7883525" cy="13442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Arial"/>
                <a:cs typeface="Arial"/>
              </a:rPr>
              <a:t>documentadas dentro do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programa.</a:t>
            </a:r>
            <a:endParaRPr sz="2800">
              <a:latin typeface="Arial"/>
              <a:cs typeface="Arial"/>
            </a:endParaRPr>
          </a:p>
          <a:p>
            <a:pPr marL="414020" marR="508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Essas fronteiras </a:t>
            </a:r>
            <a:r>
              <a:rPr sz="2400" spc="-10" dirty="0">
                <a:latin typeface="Arial"/>
                <a:cs typeface="Arial"/>
              </a:rPr>
              <a:t>ou </a:t>
            </a:r>
            <a:r>
              <a:rPr sz="2400" dirty="0">
                <a:latin typeface="Arial"/>
                <a:cs typeface="Arial"/>
              </a:rPr>
              <a:t>interfaces são </a:t>
            </a:r>
            <a:r>
              <a:rPr sz="2400" spc="-1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valor inestimável  </a:t>
            </a:r>
            <a:r>
              <a:rPr sz="2400" dirty="0">
                <a:latin typeface="Arial"/>
                <a:cs typeface="Arial"/>
              </a:rPr>
              <a:t>para a compreensão do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44184" y="226631"/>
            <a:ext cx="279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</a:t>
            </a:r>
            <a:r>
              <a:rPr spc="-15" dirty="0"/>
              <a:t>a</a:t>
            </a:r>
            <a:r>
              <a:rPr dirty="0"/>
              <a:t>ridade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4184" y="226631"/>
            <a:ext cx="279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</a:t>
            </a:r>
            <a:r>
              <a:rPr spc="-15" dirty="0"/>
              <a:t>a</a:t>
            </a:r>
            <a:r>
              <a:rPr dirty="0"/>
              <a:t>ridade</a:t>
            </a:r>
          </a:p>
        </p:txBody>
      </p:sp>
      <p:sp>
        <p:nvSpPr>
          <p:cNvPr id="3" name="object 3"/>
          <p:cNvSpPr/>
          <p:nvPr/>
        </p:nvSpPr>
        <p:spPr>
          <a:xfrm>
            <a:off x="1276880" y="1414900"/>
            <a:ext cx="6658755" cy="4356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596" y="897868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667215"/>
            <a:ext cx="788479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Módulos tem a função de contêineres físicos  onde são declaradas as classes do </a:t>
            </a:r>
            <a:r>
              <a:rPr sz="2800" spc="-5" dirty="0">
                <a:latin typeface="Arial"/>
                <a:cs typeface="Arial"/>
              </a:rPr>
              <a:t>projeto  lógico.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3649" y="223492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5693" y="2024147"/>
            <a:ext cx="366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940" algn="l"/>
                <a:tab pos="2520315" algn="l"/>
                <a:tab pos="3228975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ag</a:t>
            </a:r>
            <a:r>
              <a:rPr sz="2400" spc="-2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upadas	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5" dirty="0">
                <a:latin typeface="Arial"/>
                <a:cs typeface="Arial"/>
              </a:rPr>
              <a:t>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120" y="2024147"/>
            <a:ext cx="3556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6840" algn="l"/>
              </a:tabLst>
            </a:pP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lass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lac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onadas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71600" algn="l"/>
              </a:tabLst>
            </a:pPr>
            <a:r>
              <a:rPr sz="2400" dirty="0">
                <a:latin typeface="Arial"/>
                <a:cs typeface="Arial"/>
              </a:rPr>
              <a:t>mesmo	módulo,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120" y="2389970"/>
            <a:ext cx="7487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68044" algn="l"/>
                <a:tab pos="2057400" algn="l"/>
                <a:tab pos="3584575" algn="l"/>
              </a:tabLst>
            </a:pP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õ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5" dirty="0">
                <a:latin typeface="Arial"/>
                <a:cs typeface="Arial"/>
              </a:rPr>
              <a:t>aqueles</a:t>
            </a:r>
            <a:endParaRPr sz="2400">
              <a:latin typeface="Arial"/>
              <a:cs typeface="Arial"/>
            </a:endParaRPr>
          </a:p>
          <a:p>
            <a:pPr marR="10160" algn="r">
              <a:lnSpc>
                <a:spcPct val="100000"/>
              </a:lnSpc>
              <a:tabLst>
                <a:tab pos="1793875" algn="l"/>
                <a:tab pos="2684780" algn="l"/>
                <a:tab pos="3917950" algn="l"/>
                <a:tab pos="5454650" algn="l"/>
              </a:tabLst>
            </a:pPr>
            <a:r>
              <a:rPr sz="2400" dirty="0">
                <a:latin typeface="Arial"/>
                <a:cs typeface="Arial"/>
              </a:rPr>
              <a:t>elem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ntos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outros	m</a:t>
            </a:r>
            <a:r>
              <a:rPr sz="2400" spc="5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du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os	abs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lutam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3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3649" y="376908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596" y="4969488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3050613"/>
            <a:ext cx="7887334" cy="34232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14020" algn="just">
              <a:lnSpc>
                <a:spcPct val="100000"/>
              </a:lnSpc>
              <a:spcBef>
                <a:spcPts val="660"/>
              </a:spcBef>
            </a:pPr>
            <a:r>
              <a:rPr sz="2400" dirty="0">
                <a:latin typeface="Arial"/>
                <a:cs typeface="Arial"/>
              </a:rPr>
              <a:t>precisam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acessar.</a:t>
            </a:r>
            <a:endParaRPr sz="2400">
              <a:latin typeface="Arial"/>
              <a:cs typeface="Arial"/>
            </a:endParaRPr>
          </a:p>
          <a:p>
            <a:pPr marL="414020" marR="5080" algn="just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Problema: se o </a:t>
            </a:r>
            <a:r>
              <a:rPr sz="2400" spc="5" dirty="0">
                <a:latin typeface="Arial"/>
                <a:cs typeface="Arial"/>
              </a:rPr>
              <a:t>número </a:t>
            </a:r>
            <a:r>
              <a:rPr sz="2400" dirty="0">
                <a:latin typeface="Arial"/>
                <a:cs typeface="Arial"/>
              </a:rPr>
              <a:t>de módulos for muito </a:t>
            </a:r>
            <a:r>
              <a:rPr sz="2400" spc="-5" dirty="0">
                <a:latin typeface="Arial"/>
                <a:cs typeface="Arial"/>
              </a:rPr>
              <a:t>grande,  </a:t>
            </a:r>
            <a:r>
              <a:rPr sz="2400" dirty="0">
                <a:latin typeface="Arial"/>
                <a:cs typeface="Arial"/>
              </a:rPr>
              <a:t>o usuário </a:t>
            </a:r>
            <a:r>
              <a:rPr sz="2400" spc="5" dirty="0">
                <a:latin typeface="Arial"/>
                <a:cs typeface="Arial"/>
              </a:rPr>
              <a:t>pode </a:t>
            </a:r>
            <a:r>
              <a:rPr sz="2400" spc="-5" dirty="0">
                <a:latin typeface="Arial"/>
                <a:cs typeface="Arial"/>
              </a:rPr>
              <a:t>ter </a:t>
            </a:r>
            <a:r>
              <a:rPr sz="2400" dirty="0">
                <a:latin typeface="Arial"/>
                <a:cs typeface="Arial"/>
              </a:rPr>
              <a:t>dificuldade em </a:t>
            </a:r>
            <a:r>
              <a:rPr sz="2400" spc="-5" dirty="0">
                <a:latin typeface="Arial"/>
                <a:cs typeface="Arial"/>
              </a:rPr>
              <a:t>encontrar </a:t>
            </a:r>
            <a:r>
              <a:rPr sz="2400" dirty="0">
                <a:latin typeface="Arial"/>
                <a:cs typeface="Arial"/>
              </a:rPr>
              <a:t>as classes  que ele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precisa.</a:t>
            </a:r>
            <a:endParaRPr sz="2400">
              <a:latin typeface="Arial"/>
              <a:cs typeface="Arial"/>
            </a:endParaRPr>
          </a:p>
          <a:p>
            <a:pPr marL="12700" marR="9525" algn="just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Arial"/>
                <a:cs typeface="Arial"/>
              </a:rPr>
              <a:t>Considerando </a:t>
            </a:r>
            <a:r>
              <a:rPr sz="2800" dirty="0">
                <a:latin typeface="Arial"/>
                <a:cs typeface="Arial"/>
              </a:rPr>
              <a:t>que a solução pode não </a:t>
            </a:r>
            <a:r>
              <a:rPr sz="2800" spc="-10" dirty="0">
                <a:latin typeface="Arial"/>
                <a:cs typeface="Arial"/>
              </a:rPr>
              <a:t>ser  </a:t>
            </a:r>
            <a:r>
              <a:rPr sz="2800" dirty="0">
                <a:latin typeface="Arial"/>
                <a:cs typeface="Arial"/>
              </a:rPr>
              <a:t>conhecida quando é </a:t>
            </a:r>
            <a:r>
              <a:rPr sz="2800" spc="-5" dirty="0">
                <a:latin typeface="Arial"/>
                <a:cs typeface="Arial"/>
              </a:rPr>
              <a:t>iniciada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etapa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projeto,  </a:t>
            </a:r>
            <a:r>
              <a:rPr sz="2800" dirty="0">
                <a:latin typeface="Arial"/>
                <a:cs typeface="Arial"/>
              </a:rPr>
              <a:t>a decomposição em módulos menores pode ser  </a:t>
            </a:r>
            <a:r>
              <a:rPr sz="2800" spc="-5" dirty="0">
                <a:latin typeface="Arial"/>
                <a:cs typeface="Arial"/>
              </a:rPr>
              <a:t>bastante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difícil.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44184" y="226631"/>
            <a:ext cx="279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</a:t>
            </a:r>
            <a:r>
              <a:rPr spc="-15" dirty="0"/>
              <a:t>a</a:t>
            </a:r>
            <a:r>
              <a:rPr dirty="0"/>
              <a:t>ridade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089977"/>
            <a:ext cx="20853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900" algn="l"/>
              </a:tabLst>
            </a:pPr>
            <a:r>
              <a:rPr sz="2800" dirty="0">
                <a:latin typeface="Arial"/>
                <a:cs typeface="Arial"/>
              </a:rPr>
              <a:t>Exceto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6476" y="1089977"/>
            <a:ext cx="55657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9605" algn="l"/>
                <a:tab pos="2595880" algn="l"/>
                <a:tab pos="3607435" algn="l"/>
                <a:tab pos="4976495" algn="l"/>
              </a:tabLst>
            </a:pPr>
            <a:r>
              <a:rPr sz="2800" spc="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licaçõ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	m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tri</a:t>
            </a:r>
            <a:r>
              <a:rPr sz="2800" spc="25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iais</a:t>
            </a:r>
            <a:r>
              <a:rPr sz="2800" dirty="0">
                <a:latin typeface="Arial"/>
                <a:cs typeface="Arial"/>
              </a:rPr>
              <a:t>,	nós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553" y="31138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53" y="44778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553" y="54176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podemos encontrar </a:t>
            </a:r>
            <a:r>
              <a:rPr spc="-5" dirty="0"/>
              <a:t>muito mais </a:t>
            </a:r>
            <a:r>
              <a:rPr dirty="0"/>
              <a:t>abstrações </a:t>
            </a:r>
            <a:r>
              <a:rPr spc="5" dirty="0"/>
              <a:t>do  </a:t>
            </a:r>
            <a:r>
              <a:rPr dirty="0"/>
              <a:t>que podemos compreender em um dado  momento.</a:t>
            </a:r>
          </a:p>
          <a:p>
            <a:pPr marL="12700" marR="8255" algn="just">
              <a:lnSpc>
                <a:spcPct val="100000"/>
              </a:lnSpc>
              <a:spcBef>
                <a:spcPts val="685"/>
              </a:spcBef>
            </a:pPr>
            <a:r>
              <a:rPr dirty="0"/>
              <a:t>O encapsulamento nos auxilia a </a:t>
            </a:r>
            <a:r>
              <a:rPr spc="-5" dirty="0"/>
              <a:t>gerenciar essa  </a:t>
            </a:r>
            <a:r>
              <a:rPr dirty="0"/>
              <a:t>complexidade ao </a:t>
            </a:r>
            <a:r>
              <a:rPr spc="-5" dirty="0"/>
              <a:t>ocultar </a:t>
            </a:r>
            <a:r>
              <a:rPr dirty="0"/>
              <a:t>a visão interna </a:t>
            </a:r>
            <a:r>
              <a:rPr spc="5" dirty="0"/>
              <a:t>de  </a:t>
            </a:r>
            <a:r>
              <a:rPr dirty="0"/>
              <a:t>nossas</a:t>
            </a:r>
            <a:r>
              <a:rPr spc="-10" dirty="0"/>
              <a:t> </a:t>
            </a:r>
            <a:r>
              <a:rPr dirty="0"/>
              <a:t>abstrações.</a:t>
            </a:r>
          </a:p>
          <a:p>
            <a:pPr marL="12700" marR="5715" algn="just">
              <a:lnSpc>
                <a:spcPct val="100000"/>
              </a:lnSpc>
              <a:spcBef>
                <a:spcPts val="665"/>
              </a:spcBef>
            </a:pPr>
            <a:r>
              <a:rPr dirty="0"/>
              <a:t>A modularidade nos permite </a:t>
            </a:r>
            <a:r>
              <a:rPr spc="-5" dirty="0"/>
              <a:t>agrupar </a:t>
            </a:r>
            <a:r>
              <a:rPr dirty="0"/>
              <a:t>logicamente  abstrações</a:t>
            </a:r>
            <a:r>
              <a:rPr spc="-5" dirty="0"/>
              <a:t> relacionadas.</a:t>
            </a: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dirty="0"/>
              <a:t>Mas </a:t>
            </a:r>
            <a:r>
              <a:rPr spc="-5" dirty="0"/>
              <a:t>isso </a:t>
            </a:r>
            <a:r>
              <a:rPr dirty="0"/>
              <a:t>não é</a:t>
            </a:r>
            <a:r>
              <a:rPr spc="-10" dirty="0"/>
              <a:t> </a:t>
            </a:r>
            <a:r>
              <a:rPr dirty="0"/>
              <a:t>suficiente!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4583" y="226631"/>
            <a:ext cx="2134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Hierarq</a:t>
            </a:r>
            <a:r>
              <a:rPr spc="-15" dirty="0"/>
              <a:t>u</a:t>
            </a:r>
            <a:r>
              <a:rPr spc="-5" dirty="0"/>
              <a:t>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7490" y="1089977"/>
            <a:ext cx="25234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frequentemente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57" y="1089977"/>
            <a:ext cx="50565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95985" algn="l"/>
                <a:tab pos="2573655" algn="l"/>
                <a:tab pos="3300095" algn="l"/>
              </a:tabLst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m	co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to	de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st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aç</a:t>
            </a:r>
            <a:r>
              <a:rPr sz="2800" spc="5" dirty="0">
                <a:latin typeface="Arial"/>
                <a:cs typeface="Arial"/>
              </a:rPr>
              <a:t>õ</a:t>
            </a:r>
            <a:r>
              <a:rPr sz="2800" spc="-5" dirty="0">
                <a:latin typeface="Arial"/>
                <a:cs typeface="Arial"/>
              </a:rPr>
              <a:t>es  </a:t>
            </a:r>
            <a:r>
              <a:rPr sz="2800" dirty="0">
                <a:latin typeface="Arial"/>
                <a:cs typeface="Arial"/>
              </a:rPr>
              <a:t>formam uma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hierarquia.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553" y="27709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53" y="42238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606" y="470492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6757" y="2541270"/>
            <a:ext cx="7880984" cy="234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80539" algn="l"/>
                <a:tab pos="2933700" algn="l"/>
                <a:tab pos="4921250" algn="l"/>
                <a:tab pos="6356350" algn="l"/>
                <a:tab pos="6777990" algn="l"/>
              </a:tabLst>
            </a:pPr>
            <a:r>
              <a:rPr sz="2800" dirty="0">
                <a:latin typeface="Arial"/>
                <a:cs typeface="Arial"/>
              </a:rPr>
              <a:t>Id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ntific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	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hi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ui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te	o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oj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to  pode </a:t>
            </a:r>
            <a:r>
              <a:rPr sz="2800" spc="-5" dirty="0">
                <a:latin typeface="Arial"/>
                <a:cs typeface="Arial"/>
              </a:rPr>
              <a:t>simplificar </a:t>
            </a:r>
            <a:r>
              <a:rPr sz="2800" dirty="0">
                <a:latin typeface="Arial"/>
                <a:cs typeface="Arial"/>
              </a:rPr>
              <a:t>o entendimento do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Definição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hierarquia: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“Hierarquia é um ranking de ordenação de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abstrações”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4583" y="226631"/>
            <a:ext cx="2134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Hierarq</a:t>
            </a:r>
            <a:r>
              <a:rPr spc="-15" dirty="0"/>
              <a:t>u</a:t>
            </a:r>
            <a:r>
              <a:rPr spc="-5" dirty="0"/>
              <a:t>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27542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36330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4606" y="45093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6757" y="1603375"/>
            <a:ext cx="4044950" cy="308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Exemplos de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hierarquias:</a:t>
            </a:r>
            <a:endParaRPr sz="2800">
              <a:latin typeface="Arial"/>
              <a:cs typeface="Arial"/>
            </a:endParaRPr>
          </a:p>
          <a:p>
            <a:pPr marL="414020" marR="1210310" algn="just">
              <a:lnSpc>
                <a:spcPct val="240099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Herança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Simples;  Herança Múltipla;  Agregação.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4583" y="226631"/>
            <a:ext cx="2134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Hierarq</a:t>
            </a:r>
            <a:r>
              <a:rPr spc="-15" dirty="0"/>
              <a:t>u</a:t>
            </a:r>
            <a:r>
              <a:rPr spc="-5" dirty="0"/>
              <a:t>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34" y="84501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734" y="314879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34" y="502839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938" y="614362"/>
            <a:ext cx="7884795" cy="549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Herança define um relacionamento entre </a:t>
            </a:r>
            <a:r>
              <a:rPr sz="2800" spc="-5" dirty="0">
                <a:latin typeface="Arial"/>
                <a:cs typeface="Arial"/>
              </a:rPr>
              <a:t>classes  </a:t>
            </a:r>
            <a:r>
              <a:rPr sz="2800" dirty="0">
                <a:latin typeface="Arial"/>
                <a:cs typeface="Arial"/>
              </a:rPr>
              <a:t>onde uma classe compartilha a </a:t>
            </a:r>
            <a:r>
              <a:rPr sz="2800" spc="-5" dirty="0">
                <a:latin typeface="Arial"/>
                <a:cs typeface="Arial"/>
              </a:rPr>
              <a:t>estrutura </a:t>
            </a:r>
            <a:r>
              <a:rPr sz="2800" spc="5" dirty="0">
                <a:latin typeface="Arial"/>
                <a:cs typeface="Arial"/>
              </a:rPr>
              <a:t>ou  </a:t>
            </a:r>
            <a:r>
              <a:rPr sz="2800" dirty="0">
                <a:latin typeface="Arial"/>
                <a:cs typeface="Arial"/>
              </a:rPr>
              <a:t>comportamento definida em uma ou mais  classes.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 herança representa uma hierarquia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abstrações na qual uma subclasse herda de uma  ou mais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superclasses.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Geralmente uma subclasse aumenta ou redefine  a estrutura e comportamento de suas  superclasses.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5965" y="226631"/>
            <a:ext cx="175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779" y="922584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832" y="2343460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832" y="2782880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832" y="3222300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779" y="4496364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983" y="691931"/>
            <a:ext cx="7887334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herança denota um relacionamento do tipo  “é um”.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Exemplos: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414020" marR="2161540">
              <a:lnSpc>
                <a:spcPct val="120200"/>
              </a:lnSpc>
            </a:pPr>
            <a:r>
              <a:rPr sz="2400" dirty="0">
                <a:latin typeface="Arial"/>
                <a:cs typeface="Arial"/>
              </a:rPr>
              <a:t>Um urso “é um” tipo de </a:t>
            </a:r>
            <a:r>
              <a:rPr sz="2400" spc="-5" dirty="0">
                <a:latin typeface="Arial"/>
                <a:cs typeface="Arial"/>
              </a:rPr>
              <a:t>mamífero;  </a:t>
            </a:r>
            <a:r>
              <a:rPr sz="2400" dirty="0">
                <a:latin typeface="Arial"/>
                <a:cs typeface="Arial"/>
              </a:rPr>
              <a:t>Uma casa “é um” tipo de </a:t>
            </a:r>
            <a:r>
              <a:rPr sz="2400" spc="-5" dirty="0">
                <a:latin typeface="Arial"/>
                <a:cs typeface="Arial"/>
              </a:rPr>
              <a:t>ativo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tangível;</a:t>
            </a:r>
            <a:endParaRPr sz="2400">
              <a:latin typeface="Arial"/>
              <a:cs typeface="Arial"/>
            </a:endParaRPr>
          </a:p>
          <a:p>
            <a:pPr marL="414020" marR="5080">
              <a:lnSpc>
                <a:spcPct val="100000"/>
              </a:lnSpc>
              <a:spcBef>
                <a:spcPts val="585"/>
              </a:spcBef>
              <a:tabLst>
                <a:tab pos="1028700" algn="l"/>
                <a:tab pos="2390775" algn="l"/>
                <a:tab pos="2802255" algn="l"/>
                <a:tab pos="3470275" algn="l"/>
                <a:tab pos="4102735" algn="l"/>
                <a:tab pos="5502910" algn="l"/>
                <a:tab pos="5982970" algn="l"/>
                <a:tab pos="7533005" algn="l"/>
              </a:tabLst>
            </a:pP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quicksort	“é	</a:t>
            </a:r>
            <a:r>
              <a:rPr sz="2400" spc="2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m”	ti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	partic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lar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algoritmos	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dirty="0">
                <a:latin typeface="Arial"/>
                <a:cs typeface="Arial"/>
              </a:rPr>
              <a:t>ordenação.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04339" algn="l"/>
                <a:tab pos="2944495" algn="l"/>
                <a:tab pos="4397375" algn="l"/>
                <a:tab pos="5240655" algn="l"/>
                <a:tab pos="6280150" algn="l"/>
              </a:tabLst>
            </a:pPr>
            <a:r>
              <a:rPr sz="2800" dirty="0">
                <a:latin typeface="Arial"/>
                <a:cs typeface="Arial"/>
              </a:rPr>
              <a:t>Herança	então	</a:t>
            </a:r>
            <a:r>
              <a:rPr sz="2800" spc="-5" dirty="0">
                <a:latin typeface="Arial"/>
                <a:cs typeface="Arial"/>
              </a:rPr>
              <a:t>implica	</a:t>
            </a:r>
            <a:r>
              <a:rPr sz="2800" dirty="0">
                <a:latin typeface="Arial"/>
                <a:cs typeface="Arial"/>
              </a:rPr>
              <a:t>em	uma	hierarquia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983" y="4694082"/>
            <a:ext cx="48221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22500" algn="l"/>
                <a:tab pos="4611370" algn="l"/>
              </a:tabLst>
            </a:pPr>
            <a:r>
              <a:rPr sz="2800" dirty="0">
                <a:latin typeface="Arial"/>
                <a:cs typeface="Arial"/>
              </a:rPr>
              <a:t>generalização/especialização,  su</a:t>
            </a:r>
            <a:r>
              <a:rPr sz="2800" spc="10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cla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	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eci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liz</a:t>
            </a:r>
            <a:r>
              <a:rPr sz="2800" dirty="0">
                <a:latin typeface="Arial"/>
                <a:cs typeface="Arial"/>
              </a:rPr>
              <a:t>a	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4010" y="4694082"/>
            <a:ext cx="2454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4620">
              <a:lnSpc>
                <a:spcPct val="100000"/>
              </a:lnSpc>
              <a:spcBef>
                <a:spcPts val="100"/>
              </a:spcBef>
              <a:tabLst>
                <a:tab pos="1747520" algn="l"/>
                <a:tab pos="2044700" algn="l"/>
              </a:tabLst>
            </a:pPr>
            <a:r>
              <a:rPr sz="2800" dirty="0">
                <a:latin typeface="Arial"/>
                <a:cs typeface="Arial"/>
              </a:rPr>
              <a:t>onde	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tu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		</a:t>
            </a:r>
            <a:r>
              <a:rPr sz="2800" spc="5" dirty="0">
                <a:latin typeface="Arial"/>
                <a:cs typeface="Arial"/>
              </a:rPr>
              <a:t>ou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983" y="5547776"/>
            <a:ext cx="75126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comportamento mais geral de sua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superclasse.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85965" y="226631"/>
            <a:ext cx="175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27542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7887970" cy="169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Teste para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herança: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414020" marR="5080">
              <a:lnSpc>
                <a:spcPct val="100000"/>
              </a:lnSpc>
              <a:tabLst>
                <a:tab pos="947419" algn="l"/>
                <a:tab pos="1310640" algn="l"/>
                <a:tab pos="1981200" algn="l"/>
                <a:tab pos="2311400" algn="l"/>
                <a:tab pos="3068955" algn="l"/>
                <a:tab pos="4283075" algn="l"/>
                <a:tab pos="4783455" algn="l"/>
                <a:tab pos="5231130" algn="l"/>
                <a:tab pos="6158230" algn="l"/>
                <a:tab pos="6521450" algn="l"/>
                <a:tab pos="7192645" algn="l"/>
              </a:tabLst>
            </a:pPr>
            <a:r>
              <a:rPr sz="2400" dirty="0">
                <a:latin typeface="Arial"/>
                <a:cs typeface="Arial"/>
              </a:rPr>
              <a:t>Se	B	</a:t>
            </a:r>
            <a:r>
              <a:rPr sz="2400" spc="5" dirty="0">
                <a:latin typeface="Arial"/>
                <a:cs typeface="Arial"/>
              </a:rPr>
              <a:t>nã</a:t>
            </a:r>
            <a:r>
              <a:rPr sz="2400" dirty="0">
                <a:latin typeface="Arial"/>
                <a:cs typeface="Arial"/>
              </a:rPr>
              <a:t>o	é	uma	es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éc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A,	</a:t>
            </a:r>
            <a:r>
              <a:rPr sz="2400" spc="2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ntão	B	</a:t>
            </a:r>
            <a:r>
              <a:rPr sz="2400" spc="5" dirty="0">
                <a:latin typeface="Arial"/>
                <a:cs typeface="Arial"/>
              </a:rPr>
              <a:t>nã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pode  </a:t>
            </a:r>
            <a:r>
              <a:rPr sz="2400" dirty="0">
                <a:latin typeface="Arial"/>
                <a:cs typeface="Arial"/>
              </a:rPr>
              <a:t>herdar 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5965" y="226631"/>
            <a:ext cx="175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</a:t>
            </a:r>
            <a:r>
              <a:rPr spc="-15" dirty="0"/>
              <a:t>ç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089977"/>
            <a:ext cx="788415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50620" algn="l"/>
                <a:tab pos="1902460" algn="l"/>
                <a:tab pos="2032000" algn="l"/>
                <a:tab pos="3584575" algn="l"/>
                <a:tab pos="3736975" algn="l"/>
                <a:tab pos="4163695" algn="l"/>
                <a:tab pos="4592955" algn="l"/>
                <a:tab pos="5459730" algn="l"/>
                <a:tab pos="5990590" algn="l"/>
                <a:tab pos="6043930" algn="l"/>
                <a:tab pos="6618605" algn="l"/>
                <a:tab pos="7672705" algn="l"/>
              </a:tabLst>
            </a:pPr>
            <a:r>
              <a:rPr sz="2800" dirty="0">
                <a:latin typeface="Arial"/>
                <a:cs typeface="Arial"/>
              </a:rPr>
              <a:t>Para	um		modelo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ient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	a	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s,	o  f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2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k	co</a:t>
            </a:r>
            <a:r>
              <a:rPr sz="2800" spc="3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ceit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		é	o	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25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2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2309" y="1943798"/>
            <a:ext cx="4866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5014" algn="l"/>
                <a:tab pos="3900170" algn="l"/>
              </a:tabLst>
            </a:pPr>
            <a:r>
              <a:rPr sz="2800" spc="-5" dirty="0">
                <a:latin typeface="Arial"/>
                <a:cs typeface="Arial"/>
              </a:rPr>
              <a:t>ele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tos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incip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1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606" y="30844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4606" y="352128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606" y="39607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606" y="440012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757" y="1943798"/>
            <a:ext cx="2788285" cy="263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920">
              <a:lnSpc>
                <a:spcPct val="100000"/>
              </a:lnSpc>
              <a:spcBef>
                <a:spcPts val="100"/>
              </a:spcBef>
              <a:tabLst>
                <a:tab pos="1648460" algn="l"/>
              </a:tabLst>
            </a:pPr>
            <a:r>
              <a:rPr sz="2800" dirty="0">
                <a:latin typeface="Arial"/>
                <a:cs typeface="Arial"/>
              </a:rPr>
              <a:t>Existem	</a:t>
            </a:r>
            <a:r>
              <a:rPr sz="2800" spc="-5" dirty="0">
                <a:latin typeface="Arial"/>
                <a:cs typeface="Arial"/>
              </a:rPr>
              <a:t>q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atro  modelo:</a:t>
            </a:r>
            <a:endParaRPr sz="2800">
              <a:latin typeface="Arial"/>
              <a:cs typeface="Arial"/>
            </a:endParaRPr>
          </a:p>
          <a:p>
            <a:pPr marL="414020" marR="5080">
              <a:lnSpc>
                <a:spcPct val="119900"/>
              </a:lnSpc>
              <a:spcBef>
                <a:spcPts val="30"/>
              </a:spcBef>
            </a:pPr>
            <a:r>
              <a:rPr sz="2400" spc="-5" dirty="0">
                <a:latin typeface="Arial"/>
                <a:cs typeface="Arial"/>
              </a:rPr>
              <a:t>Abstração; 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lam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;  Modularidade;  Hierarquia.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00095" y="226631"/>
            <a:ext cx="5537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Modelo </a:t>
            </a:r>
            <a:r>
              <a:rPr spc="-5" dirty="0"/>
              <a:t>orientado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3023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0860" algn="l"/>
              </a:tabLst>
            </a:pPr>
            <a:r>
              <a:rPr sz="2800" spc="-5" dirty="0">
                <a:latin typeface="Arial"/>
                <a:cs typeface="Arial"/>
              </a:rPr>
              <a:t>He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ça	si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2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6870" y="1603375"/>
            <a:ext cx="1857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sz="2800" dirty="0">
                <a:latin typeface="Arial"/>
                <a:cs typeface="Arial"/>
              </a:rPr>
              <a:t>é	quando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0804" y="1603375"/>
            <a:ext cx="2170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	cla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7684" y="2030348"/>
            <a:ext cx="2503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comportamento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757" y="2030348"/>
            <a:ext cx="51371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38375" algn="l"/>
                <a:tab pos="2822575" algn="l"/>
                <a:tab pos="4613275" algn="l"/>
              </a:tabLst>
            </a:pPr>
            <a:r>
              <a:rPr sz="2800" dirty="0">
                <a:latin typeface="Arial"/>
                <a:cs typeface="Arial"/>
              </a:rPr>
              <a:t>compartilha	a	estrutura	</a:t>
            </a:r>
            <a:r>
              <a:rPr sz="2800" spc="5" dirty="0">
                <a:latin typeface="Arial"/>
                <a:cs typeface="Arial"/>
              </a:rPr>
              <a:t>ou  </a:t>
            </a:r>
            <a:r>
              <a:rPr sz="2800" dirty="0">
                <a:latin typeface="Arial"/>
                <a:cs typeface="Arial"/>
              </a:rPr>
              <a:t>definida em apenas uma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553" y="37107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757" y="3481006"/>
            <a:ext cx="78828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herança simples é um elemento </a:t>
            </a:r>
            <a:r>
              <a:rPr sz="2800" spc="-5" dirty="0">
                <a:latin typeface="Arial"/>
                <a:cs typeface="Arial"/>
              </a:rPr>
              <a:t>essencial </a:t>
            </a:r>
            <a:r>
              <a:rPr sz="2800" dirty="0">
                <a:latin typeface="Arial"/>
                <a:cs typeface="Arial"/>
              </a:rPr>
              <a:t>aos  sistemas orientados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08929" y="226631"/>
            <a:ext cx="3429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Herança</a:t>
            </a:r>
            <a:r>
              <a:rPr spc="-60" dirty="0"/>
              <a:t> </a:t>
            </a:r>
            <a:r>
              <a:rPr spc="-5" dirty="0"/>
              <a:t>simples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3037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780" algn="l"/>
              </a:tabLst>
            </a:pPr>
            <a:r>
              <a:rPr sz="2800" dirty="0">
                <a:latin typeface="Arial"/>
                <a:cs typeface="Arial"/>
              </a:rPr>
              <a:t>Herança	</a:t>
            </a:r>
            <a:r>
              <a:rPr sz="2800" spc="-5" dirty="0">
                <a:latin typeface="Arial"/>
                <a:cs typeface="Arial"/>
              </a:rPr>
              <a:t>múltipla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7029" y="1603375"/>
            <a:ext cx="1854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800" dirty="0">
                <a:latin typeface="Arial"/>
                <a:cs typeface="Arial"/>
              </a:rPr>
              <a:t>é	</a:t>
            </a:r>
            <a:r>
              <a:rPr sz="2800" spc="-5" dirty="0">
                <a:latin typeface="Arial"/>
                <a:cs typeface="Arial"/>
              </a:rPr>
              <a:t>q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25" dirty="0">
                <a:latin typeface="Arial"/>
                <a:cs typeface="Arial"/>
              </a:rPr>
              <a:t>n</a:t>
            </a:r>
            <a:r>
              <a:rPr sz="2800" spc="2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3345" y="1603375"/>
            <a:ext cx="2167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3000" algn="l"/>
              </a:tabLst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	cla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1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7684" y="2030348"/>
            <a:ext cx="2503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comportamento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757" y="2030348"/>
            <a:ext cx="52133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38375" algn="l"/>
                <a:tab pos="2822575" algn="l"/>
                <a:tab pos="4613275" algn="l"/>
              </a:tabLst>
            </a:pPr>
            <a:r>
              <a:rPr sz="2800" dirty="0">
                <a:latin typeface="Arial"/>
                <a:cs typeface="Arial"/>
              </a:rPr>
              <a:t>compartilha	a	estrutura	</a:t>
            </a:r>
            <a:r>
              <a:rPr sz="2800" spc="5" dirty="0">
                <a:latin typeface="Arial"/>
                <a:cs typeface="Arial"/>
              </a:rPr>
              <a:t>ou  </a:t>
            </a:r>
            <a:r>
              <a:rPr sz="2800" dirty="0">
                <a:latin typeface="Arial"/>
                <a:cs typeface="Arial"/>
              </a:rPr>
              <a:t>definida em </a:t>
            </a:r>
            <a:r>
              <a:rPr sz="2800" spc="-5" dirty="0">
                <a:latin typeface="Arial"/>
                <a:cs typeface="Arial"/>
              </a:rPr>
              <a:t>mais </a:t>
            </a:r>
            <a:r>
              <a:rPr sz="2800" dirty="0">
                <a:latin typeface="Arial"/>
                <a:cs typeface="Arial"/>
              </a:rPr>
              <a:t>de uma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553" y="37107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757" y="3481006"/>
            <a:ext cx="7880984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herança </a:t>
            </a:r>
            <a:r>
              <a:rPr sz="2800" spc="-5" dirty="0">
                <a:latin typeface="Arial"/>
                <a:cs typeface="Arial"/>
              </a:rPr>
              <a:t>múltipla </a:t>
            </a:r>
            <a:r>
              <a:rPr sz="2800" dirty="0">
                <a:latin typeface="Arial"/>
                <a:cs typeface="Arial"/>
              </a:rPr>
              <a:t>pode ser reduzida a </a:t>
            </a:r>
            <a:r>
              <a:rPr sz="2800" spc="5" dirty="0">
                <a:latin typeface="Arial"/>
                <a:cs typeface="Arial"/>
              </a:rPr>
              <a:t>para  </a:t>
            </a:r>
            <a:r>
              <a:rPr sz="2800" dirty="0">
                <a:latin typeface="Arial"/>
                <a:cs typeface="Arial"/>
              </a:rPr>
              <a:t>uma herança simples com agregação de outras  classes </a:t>
            </a:r>
            <a:r>
              <a:rPr sz="2800" spc="-5" dirty="0">
                <a:latin typeface="Arial"/>
                <a:cs typeface="Arial"/>
              </a:rPr>
              <a:t>pela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subclasse.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83529" y="226631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Herança</a:t>
            </a:r>
            <a:r>
              <a:rPr spc="-65" dirty="0"/>
              <a:t> </a:t>
            </a:r>
            <a:r>
              <a:rPr spc="-5" dirty="0"/>
              <a:t>múltipla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23442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2114296"/>
            <a:ext cx="788225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7472045" algn="l"/>
              </a:tabLst>
            </a:pPr>
            <a:r>
              <a:rPr sz="2800" dirty="0">
                <a:latin typeface="Arial"/>
                <a:cs typeface="Arial"/>
              </a:rPr>
              <a:t>Enquanto hierarquias do tipo “é um” denota  r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laci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am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2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generalização/especialização, hierarquias do tipo  “parte de” </a:t>
            </a:r>
            <a:r>
              <a:rPr sz="2800" spc="-5" dirty="0">
                <a:latin typeface="Arial"/>
                <a:cs typeface="Arial"/>
              </a:rPr>
              <a:t>descrevem </a:t>
            </a:r>
            <a:r>
              <a:rPr sz="2800" dirty="0">
                <a:latin typeface="Arial"/>
                <a:cs typeface="Arial"/>
              </a:rPr>
              <a:t>relacionamentos de  agregação.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Agregação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145956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5" y="194064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5" y="318524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552" y="445930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6756" y="1143000"/>
            <a:ext cx="7886065" cy="39662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800" spc="-5" dirty="0">
                <a:latin typeface="Arial"/>
                <a:cs typeface="Arial"/>
              </a:rPr>
              <a:t>Exemplo:</a:t>
            </a:r>
            <a:endParaRPr sz="2800">
              <a:latin typeface="Arial"/>
              <a:cs typeface="Arial"/>
            </a:endParaRPr>
          </a:p>
          <a:p>
            <a:pPr marL="414020" marR="825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Um jardim consiste em uma coleção de plantas e </a:t>
            </a:r>
            <a:r>
              <a:rPr sz="2400" spc="5" dirty="0">
                <a:latin typeface="Arial"/>
                <a:cs typeface="Arial"/>
              </a:rPr>
              <a:t>um  </a:t>
            </a:r>
            <a:r>
              <a:rPr sz="2400" dirty="0">
                <a:latin typeface="Arial"/>
                <a:cs typeface="Arial"/>
              </a:rPr>
              <a:t>plano 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cultivo.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414020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Em outras </a:t>
            </a:r>
            <a:r>
              <a:rPr sz="2400" spc="-5" dirty="0">
                <a:latin typeface="Arial"/>
                <a:cs typeface="Arial"/>
              </a:rPr>
              <a:t>palavras: </a:t>
            </a:r>
            <a:r>
              <a:rPr sz="2400" dirty="0">
                <a:latin typeface="Arial"/>
                <a:cs typeface="Arial"/>
              </a:rPr>
              <a:t>plantas são </a:t>
            </a:r>
            <a:r>
              <a:rPr sz="2400" spc="-5" dirty="0">
                <a:latin typeface="Arial"/>
                <a:cs typeface="Arial"/>
              </a:rPr>
              <a:t>“parte </a:t>
            </a:r>
            <a:r>
              <a:rPr sz="2400" dirty="0">
                <a:latin typeface="Arial"/>
                <a:cs typeface="Arial"/>
              </a:rPr>
              <a:t>de” um </a:t>
            </a:r>
            <a:r>
              <a:rPr sz="2400" spc="-5" dirty="0">
                <a:latin typeface="Arial"/>
                <a:cs typeface="Arial"/>
              </a:rPr>
              <a:t>jardim </a:t>
            </a:r>
            <a:r>
              <a:rPr sz="2400" dirty="0">
                <a:latin typeface="Arial"/>
                <a:cs typeface="Arial"/>
              </a:rPr>
              <a:t>e  plano de </a:t>
            </a:r>
            <a:r>
              <a:rPr sz="2400" spc="-5" dirty="0">
                <a:latin typeface="Arial"/>
                <a:cs typeface="Arial"/>
              </a:rPr>
              <a:t>cultivo </a:t>
            </a:r>
            <a:r>
              <a:rPr sz="2400" dirty="0">
                <a:latin typeface="Arial"/>
                <a:cs typeface="Arial"/>
              </a:rPr>
              <a:t>é “parte de” um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jardim.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Os relacionamentos descritos </a:t>
            </a:r>
            <a:r>
              <a:rPr sz="2800" spc="-10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exemplo </a:t>
            </a:r>
            <a:r>
              <a:rPr sz="2800" spc="-5" dirty="0">
                <a:latin typeface="Arial"/>
                <a:cs typeface="Arial"/>
              </a:rPr>
              <a:t>acima  </a:t>
            </a:r>
            <a:r>
              <a:rPr sz="2800" dirty="0">
                <a:latin typeface="Arial"/>
                <a:cs typeface="Arial"/>
              </a:rPr>
              <a:t>são conhecidos como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agregações.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Agregação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2840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7884795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agregação permite o agrupamento físico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estruturas </a:t>
            </a:r>
            <a:r>
              <a:rPr sz="2800" spc="-5" dirty="0">
                <a:latin typeface="Arial"/>
                <a:cs typeface="Arial"/>
              </a:rPr>
              <a:t>logicamente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relacionadas.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 herança permite a </a:t>
            </a:r>
            <a:r>
              <a:rPr sz="2800" spc="-5" dirty="0">
                <a:latin typeface="Arial"/>
                <a:cs typeface="Arial"/>
              </a:rPr>
              <a:t>esses </a:t>
            </a:r>
            <a:r>
              <a:rPr sz="2800" dirty="0">
                <a:latin typeface="Arial"/>
                <a:cs typeface="Arial"/>
              </a:rPr>
              <a:t>agrupamentos  comuns serem facilmente reutilizados entre  diferentes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abstrações.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Agregação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425" y="852958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478" y="133657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478" y="415089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6629" y="533400"/>
            <a:ext cx="7887334" cy="58750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"/>
                <a:cs typeface="Arial"/>
              </a:rPr>
              <a:t>Questões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propriedade: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600"/>
              </a:spcBef>
              <a:tabLst>
                <a:tab pos="2212975" algn="l"/>
                <a:tab pos="2679700" algn="l"/>
                <a:tab pos="363791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abstração	do	</a:t>
            </a:r>
            <a:r>
              <a:rPr sz="2400" spc="-5" dirty="0">
                <a:latin typeface="Arial"/>
                <a:cs typeface="Arial"/>
              </a:rPr>
              <a:t>jardim	</a:t>
            </a:r>
            <a:r>
              <a:rPr sz="2400" dirty="0">
                <a:latin typeface="Arial"/>
                <a:cs typeface="Arial"/>
              </a:rPr>
              <a:t>permite que diferentes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plantas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sejam </a:t>
            </a:r>
            <a:r>
              <a:rPr sz="2400" spc="-5" dirty="0">
                <a:latin typeface="Arial"/>
                <a:cs typeface="Arial"/>
              </a:rPr>
              <a:t>utilizadas </a:t>
            </a:r>
            <a:r>
              <a:rPr sz="2400" dirty="0">
                <a:latin typeface="Arial"/>
                <a:cs typeface="Arial"/>
              </a:rPr>
              <a:t>durante a </a:t>
            </a:r>
            <a:r>
              <a:rPr sz="2400" spc="-5" dirty="0">
                <a:latin typeface="Arial"/>
                <a:cs typeface="Arial"/>
              </a:rPr>
              <a:t>existência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jardim.</a:t>
            </a:r>
            <a:endParaRPr sz="24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"/>
                <a:cs typeface="Arial"/>
              </a:rPr>
              <a:t>Alterar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uma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planta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no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jardim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não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muda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identidade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do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jardim</a:t>
            </a:r>
            <a:endParaRPr sz="20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como 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todo.</a:t>
            </a:r>
            <a:endParaRPr sz="2000">
              <a:latin typeface="Arial"/>
              <a:cs typeface="Arial"/>
            </a:endParaRPr>
          </a:p>
          <a:p>
            <a:pPr marL="812165" marR="8255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Remover o </a:t>
            </a:r>
            <a:r>
              <a:rPr sz="2000" spc="-5" dirty="0">
                <a:latin typeface="Arial"/>
                <a:cs typeface="Arial"/>
              </a:rPr>
              <a:t>jardim também não necessariamente destrói </a:t>
            </a:r>
            <a:r>
              <a:rPr sz="2000" dirty="0">
                <a:latin typeface="Arial"/>
                <a:cs typeface="Arial"/>
              </a:rPr>
              <a:t>todas  </a:t>
            </a:r>
            <a:r>
              <a:rPr sz="2000" spc="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suas plantas </a:t>
            </a:r>
            <a:r>
              <a:rPr sz="2000" spc="-5" dirty="0">
                <a:latin typeface="Arial"/>
                <a:cs typeface="Arial"/>
              </a:rPr>
              <a:t>(as </a:t>
            </a:r>
            <a:r>
              <a:rPr sz="2000" spc="5" dirty="0">
                <a:latin typeface="Arial"/>
                <a:cs typeface="Arial"/>
              </a:rPr>
              <a:t>mesmas podem </a:t>
            </a:r>
            <a:r>
              <a:rPr sz="2000" dirty="0">
                <a:latin typeface="Arial"/>
                <a:cs typeface="Arial"/>
              </a:rPr>
              <a:t>ser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transplantadas).</a:t>
            </a:r>
            <a:endParaRPr sz="20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Existe </a:t>
            </a:r>
            <a:r>
              <a:rPr sz="2000" dirty="0">
                <a:latin typeface="Arial"/>
                <a:cs typeface="Arial"/>
              </a:rPr>
              <a:t>uma </a:t>
            </a:r>
            <a:r>
              <a:rPr sz="2000" spc="-5" dirty="0">
                <a:latin typeface="Arial"/>
                <a:cs typeface="Arial"/>
              </a:rPr>
              <a:t>independência entre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vida </a:t>
            </a:r>
            <a:r>
              <a:rPr sz="2000" dirty="0">
                <a:latin typeface="Arial"/>
                <a:cs typeface="Arial"/>
              </a:rPr>
              <a:t>útil </a:t>
            </a:r>
            <a:r>
              <a:rPr sz="2000" spc="-1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jardim </a:t>
            </a:r>
            <a:r>
              <a:rPr sz="2000" dirty="0">
                <a:latin typeface="Arial"/>
                <a:cs typeface="Arial"/>
              </a:rPr>
              <a:t>e de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suas</a:t>
            </a:r>
            <a:endParaRPr sz="20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plantas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14020" marR="5080" algn="just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O objeto do </a:t>
            </a:r>
            <a:r>
              <a:rPr sz="2400" spc="5" dirty="0">
                <a:latin typeface="Arial"/>
                <a:cs typeface="Arial"/>
              </a:rPr>
              <a:t>plano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cultivo </a:t>
            </a:r>
            <a:r>
              <a:rPr sz="2400" dirty="0">
                <a:latin typeface="Arial"/>
                <a:cs typeface="Arial"/>
              </a:rPr>
              <a:t>é</a:t>
            </a:r>
            <a:r>
              <a:rPr sz="2400" spc="5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intrinsecamente  relacionado com o objeto </a:t>
            </a:r>
            <a:r>
              <a:rPr sz="2400" spc="-5" dirty="0">
                <a:latin typeface="Arial"/>
                <a:cs typeface="Arial"/>
              </a:rPr>
              <a:t>jardim </a:t>
            </a:r>
            <a:r>
              <a:rPr sz="2400" dirty="0">
                <a:latin typeface="Arial"/>
                <a:cs typeface="Arial"/>
              </a:rPr>
              <a:t>e não </a:t>
            </a:r>
            <a:r>
              <a:rPr sz="2400" spc="-5" dirty="0">
                <a:latin typeface="Arial"/>
                <a:cs typeface="Arial"/>
              </a:rPr>
              <a:t>existe  </a:t>
            </a:r>
            <a:r>
              <a:rPr sz="2400" dirty="0">
                <a:latin typeface="Arial"/>
                <a:cs typeface="Arial"/>
              </a:rPr>
              <a:t>independentemente.</a:t>
            </a:r>
            <a:endParaRPr sz="2400">
              <a:latin typeface="Arial"/>
              <a:cs typeface="Arial"/>
            </a:endParaRPr>
          </a:p>
          <a:p>
            <a:pPr marL="812165" marR="8890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Ao </a:t>
            </a:r>
            <a:r>
              <a:rPr sz="2000" spc="-1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criar uma instância </a:t>
            </a:r>
            <a:r>
              <a:rPr sz="2000" spc="5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jardim, cria-se automaticamente  </a:t>
            </a:r>
            <a:r>
              <a:rPr sz="2000" spc="5" dirty="0">
                <a:latin typeface="Arial"/>
                <a:cs typeface="Arial"/>
              </a:rPr>
              <a:t>uma </a:t>
            </a:r>
            <a:r>
              <a:rPr sz="2000" dirty="0">
                <a:latin typeface="Arial"/>
                <a:cs typeface="Arial"/>
              </a:rPr>
              <a:t>instância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plano </a:t>
            </a:r>
            <a:r>
              <a:rPr sz="2000" spc="5" dirty="0">
                <a:latin typeface="Arial"/>
                <a:cs typeface="Arial"/>
              </a:rPr>
              <a:t>de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cultivo.</a:t>
            </a:r>
            <a:endParaRPr sz="20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812165" algn="l"/>
                <a:tab pos="812800" algn="l"/>
                <a:tab pos="1915160" algn="l"/>
                <a:tab pos="2606675" algn="l"/>
                <a:tab pos="3805554" algn="l"/>
                <a:tab pos="4285615" algn="l"/>
                <a:tab pos="5177155" algn="l"/>
                <a:tab pos="6064250" algn="l"/>
                <a:tab pos="6404610" algn="l"/>
                <a:tab pos="7728584" algn="l"/>
              </a:tabLst>
            </a:pPr>
            <a:r>
              <a:rPr sz="2000" dirty="0">
                <a:latin typeface="Arial"/>
                <a:cs typeface="Arial"/>
              </a:rPr>
              <a:t>Q</a:t>
            </a:r>
            <a:r>
              <a:rPr sz="2000" spc="1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nd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spc="-5" dirty="0">
                <a:latin typeface="Arial"/>
                <a:cs typeface="Arial"/>
              </a:rPr>
              <a:t>ins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â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5" dirty="0">
                <a:latin typeface="Arial"/>
                <a:cs typeface="Arial"/>
              </a:rPr>
              <a:t>ob</a:t>
            </a:r>
            <a:r>
              <a:rPr sz="2000" spc="-5" dirty="0">
                <a:latin typeface="Arial"/>
                <a:cs typeface="Arial"/>
              </a:rPr>
              <a:t>je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-5" dirty="0">
                <a:latin typeface="Arial"/>
                <a:cs typeface="Arial"/>
              </a:rPr>
              <a:t>jar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	é	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2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í</a:t>
            </a:r>
            <a:r>
              <a:rPr sz="2000" spc="5" dirty="0">
                <a:latin typeface="Arial"/>
                <a:cs typeface="Arial"/>
              </a:rPr>
              <a:t>da</a:t>
            </a:r>
            <a:r>
              <a:rPr sz="2000" dirty="0">
                <a:latin typeface="Arial"/>
                <a:cs typeface="Arial"/>
              </a:rPr>
              <a:t>,	a</a:t>
            </a:r>
            <a:endParaRPr sz="20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instância </a:t>
            </a:r>
            <a:r>
              <a:rPr sz="2000" spc="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seu objeto plano </a:t>
            </a:r>
            <a:r>
              <a:rPr sz="2000" spc="5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cultivo </a:t>
            </a:r>
            <a:r>
              <a:rPr sz="2000" spc="5" dirty="0">
                <a:latin typeface="Arial"/>
                <a:cs typeface="Arial"/>
              </a:rPr>
              <a:t>também </a:t>
            </a:r>
            <a:r>
              <a:rPr sz="2000" dirty="0">
                <a:latin typeface="Arial"/>
                <a:cs typeface="Arial"/>
              </a:rPr>
              <a:t>é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destruída.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2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Agregações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990" y="2114296"/>
            <a:ext cx="4624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1120" algn="l"/>
                <a:tab pos="4039235" algn="l"/>
              </a:tabLst>
            </a:pPr>
            <a:r>
              <a:rPr sz="2800" i="1" dirty="0">
                <a:latin typeface="Arial"/>
                <a:cs typeface="Arial"/>
              </a:rPr>
              <a:t>ca</a:t>
            </a:r>
            <a:r>
              <a:rPr sz="2800" i="1" spc="10" dirty="0">
                <a:latin typeface="Arial"/>
                <a:cs typeface="Arial"/>
              </a:rPr>
              <a:t>r</a:t>
            </a:r>
            <a:r>
              <a:rPr sz="2800" i="1" spc="-5" dirty="0">
                <a:latin typeface="Arial"/>
                <a:cs typeface="Arial"/>
              </a:rPr>
              <a:t>ac</a:t>
            </a:r>
            <a:r>
              <a:rPr sz="2800" i="1" spc="5" dirty="0">
                <a:latin typeface="Arial"/>
                <a:cs typeface="Arial"/>
              </a:rPr>
              <a:t>t</a:t>
            </a:r>
            <a:r>
              <a:rPr sz="2800" i="1" spc="-5" dirty="0">
                <a:latin typeface="Arial"/>
                <a:cs typeface="Arial"/>
              </a:rPr>
              <a:t>e</a:t>
            </a:r>
            <a:r>
              <a:rPr sz="2800" i="1" spc="10" dirty="0">
                <a:latin typeface="Arial"/>
                <a:cs typeface="Arial"/>
              </a:rPr>
              <a:t>r</a:t>
            </a:r>
            <a:r>
              <a:rPr sz="2800" i="1" spc="35" dirty="0">
                <a:latin typeface="Arial"/>
                <a:cs typeface="Arial"/>
              </a:rPr>
              <a:t>i</a:t>
            </a:r>
            <a:r>
              <a:rPr sz="2800" i="1" spc="-60" dirty="0">
                <a:latin typeface="Arial"/>
                <a:cs typeface="Arial"/>
              </a:rPr>
              <a:t>z</a:t>
            </a:r>
            <a:r>
              <a:rPr sz="2800" i="1" spc="40" dirty="0">
                <a:latin typeface="Arial"/>
                <a:cs typeface="Arial"/>
              </a:rPr>
              <a:t>a</a:t>
            </a:r>
            <a:r>
              <a:rPr sz="2800" i="1" dirty="0">
                <a:latin typeface="Arial"/>
                <a:cs typeface="Arial"/>
              </a:rPr>
              <a:t>ção	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10" dirty="0">
                <a:latin typeface="Arial"/>
                <a:cs typeface="Arial"/>
              </a:rPr>
              <a:t>r</a:t>
            </a:r>
            <a:r>
              <a:rPr sz="2800" i="1" spc="-5" dirty="0">
                <a:latin typeface="Arial"/>
                <a:cs typeface="Arial"/>
              </a:rPr>
              <a:t>eci</a:t>
            </a:r>
            <a:r>
              <a:rPr sz="2800" i="1" spc="5" dirty="0">
                <a:latin typeface="Arial"/>
                <a:cs typeface="Arial"/>
              </a:rPr>
              <a:t>s</a:t>
            </a:r>
            <a:r>
              <a:rPr sz="2800" i="1" dirty="0">
                <a:latin typeface="Arial"/>
                <a:cs typeface="Arial"/>
              </a:rPr>
              <a:t>a	</a:t>
            </a:r>
            <a:r>
              <a:rPr sz="2800" i="1" spc="-15" dirty="0">
                <a:latin typeface="Arial"/>
                <a:cs typeface="Arial"/>
              </a:rPr>
              <a:t>d</a:t>
            </a:r>
            <a:r>
              <a:rPr sz="2800" i="1" spc="-5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57" y="2114296"/>
            <a:ext cx="30035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70280" algn="l"/>
                <a:tab pos="1823720" algn="l"/>
                <a:tab pos="2301875" algn="l"/>
              </a:tabLst>
            </a:pPr>
            <a:r>
              <a:rPr sz="2800" i="1" dirty="0">
                <a:latin typeface="Arial"/>
                <a:cs typeface="Arial"/>
              </a:rPr>
              <a:t>"Um	tipo	é	</a:t>
            </a:r>
            <a:r>
              <a:rPr sz="2800" i="1" spc="-15" dirty="0">
                <a:latin typeface="Arial"/>
                <a:cs typeface="Arial"/>
              </a:rPr>
              <a:t>um</a:t>
            </a:r>
            <a:r>
              <a:rPr sz="2800" i="1" dirty="0">
                <a:latin typeface="Arial"/>
                <a:cs typeface="Arial"/>
              </a:rPr>
              <a:t>a  propriedades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5376" y="2541015"/>
            <a:ext cx="5473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4060" algn="l"/>
                <a:tab pos="2727960" algn="l"/>
              </a:tabLst>
            </a:pPr>
            <a:r>
              <a:rPr sz="2800" i="1" dirty="0">
                <a:latin typeface="Arial"/>
                <a:cs typeface="Arial"/>
              </a:rPr>
              <a:t>estruturais	ou	comportamentais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57" y="2967990"/>
            <a:ext cx="7884159" cy="147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que </a:t>
            </a:r>
            <a:r>
              <a:rPr sz="2800" i="1" spc="-5" dirty="0">
                <a:latin typeface="Arial"/>
                <a:cs typeface="Arial"/>
              </a:rPr>
              <a:t>uma </a:t>
            </a:r>
            <a:r>
              <a:rPr sz="2800" i="1" dirty="0">
                <a:latin typeface="Arial"/>
                <a:cs typeface="Arial"/>
              </a:rPr>
              <a:t>coleção de entidades</a:t>
            </a:r>
            <a:r>
              <a:rPr sz="2800" i="1" spc="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compartilham.“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tsch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Tipificação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316822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553" y="4881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1603375"/>
            <a:ext cx="7886700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Em </a:t>
            </a:r>
            <a:r>
              <a:rPr sz="2800" dirty="0">
                <a:latin typeface="Arial"/>
                <a:cs typeface="Arial"/>
              </a:rPr>
              <a:t>nosso curso, </a:t>
            </a:r>
            <a:r>
              <a:rPr sz="2800" spc="-5" dirty="0">
                <a:latin typeface="Arial"/>
                <a:cs typeface="Arial"/>
              </a:rPr>
              <a:t>utilizaremos </a:t>
            </a:r>
            <a:r>
              <a:rPr sz="2800" dirty="0">
                <a:latin typeface="Arial"/>
                <a:cs typeface="Arial"/>
              </a:rPr>
              <a:t>os termos tipo e  classe como </a:t>
            </a:r>
            <a:r>
              <a:rPr sz="2800" spc="-5" dirty="0">
                <a:latin typeface="Arial"/>
                <a:cs typeface="Arial"/>
              </a:rPr>
              <a:t>sendo sinônimos, </a:t>
            </a:r>
            <a:r>
              <a:rPr sz="2800" dirty="0">
                <a:latin typeface="Arial"/>
                <a:cs typeface="Arial"/>
              </a:rPr>
              <a:t>porém um tipo e  uma classe não são exatamente a mesma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coisa.</a:t>
            </a:r>
            <a:endParaRPr sz="2800">
              <a:latin typeface="Arial"/>
              <a:cs typeface="Arial"/>
            </a:endParaRPr>
          </a:p>
          <a:p>
            <a:pPr marL="414020" marR="508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Separar os </a:t>
            </a:r>
            <a:r>
              <a:rPr sz="2400" spc="-5" dirty="0">
                <a:latin typeface="Arial"/>
                <a:cs typeface="Arial"/>
              </a:rPr>
              <a:t>conceitos </a:t>
            </a:r>
            <a:r>
              <a:rPr sz="2400" dirty="0">
                <a:latin typeface="Arial"/>
                <a:cs typeface="Arial"/>
              </a:rPr>
              <a:t>de tipos e </a:t>
            </a:r>
            <a:r>
              <a:rPr sz="2400" spc="-5" dirty="0">
                <a:latin typeface="Arial"/>
                <a:cs typeface="Arial"/>
              </a:rPr>
              <a:t>classes </a:t>
            </a:r>
            <a:r>
              <a:rPr sz="2400" dirty="0">
                <a:latin typeface="Arial"/>
                <a:cs typeface="Arial"/>
              </a:rPr>
              <a:t>pode ser  confuso para um curso introdutório e adiciona pouco  </a:t>
            </a:r>
            <a:r>
              <a:rPr sz="2400" spc="-5" dirty="0">
                <a:latin typeface="Arial"/>
                <a:cs typeface="Arial"/>
              </a:rPr>
              <a:t>valor.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600"/>
              </a:spcBef>
            </a:pPr>
            <a:r>
              <a:rPr sz="2800" dirty="0">
                <a:latin typeface="Arial"/>
                <a:cs typeface="Arial"/>
              </a:rPr>
              <a:t>Uma classe implementa um tipo.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Tipificação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1480881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84089" y="1250546"/>
            <a:ext cx="16630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100" algn="l"/>
              </a:tabLst>
            </a:pPr>
            <a:r>
              <a:rPr sz="2800" dirty="0">
                <a:latin typeface="Arial"/>
                <a:cs typeface="Arial"/>
              </a:rPr>
              <a:t>tip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5" dirty="0">
                <a:latin typeface="Arial"/>
                <a:cs typeface="Arial"/>
              </a:rPr>
              <a:t>não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0043" y="1250546"/>
            <a:ext cx="1899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1920" algn="l"/>
              </a:tabLst>
            </a:pPr>
            <a:r>
              <a:rPr sz="2800" spc="5" dirty="0">
                <a:latin typeface="Arial"/>
                <a:cs typeface="Arial"/>
              </a:rPr>
              <a:t>pode</a:t>
            </a:r>
            <a:r>
              <a:rPr sz="2800" dirty="0">
                <a:latin typeface="Arial"/>
                <a:cs typeface="Arial"/>
              </a:rPr>
              <a:t>m	ser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0913" y="1250546"/>
            <a:ext cx="22783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100"/>
              </a:spcBef>
              <a:tabLst>
                <a:tab pos="698500" algn="l"/>
                <a:tab pos="1628139" algn="l"/>
              </a:tabLst>
            </a:pP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di</a:t>
            </a:r>
            <a:r>
              <a:rPr sz="2800" spc="2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tes  </a:t>
            </a:r>
            <a:r>
              <a:rPr sz="2800" spc="-5" dirty="0">
                <a:latin typeface="Arial"/>
                <a:cs typeface="Arial"/>
              </a:rPr>
              <a:t>exceto	</a:t>
            </a:r>
            <a:r>
              <a:rPr sz="2800" spc="5" dirty="0"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9628" y="1677519"/>
            <a:ext cx="137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algumas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6344" y="1677519"/>
            <a:ext cx="111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3725" y="1677519"/>
            <a:ext cx="895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uito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756" y="1250546"/>
            <a:ext cx="14916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Objetos 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oc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s,  restritas.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552" y="3357941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605" y="4265737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4605" y="4705157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4605" y="5144577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6756" y="3128177"/>
            <a:ext cx="7881620" cy="219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Linguagens </a:t>
            </a:r>
            <a:r>
              <a:rPr sz="2800" dirty="0">
                <a:latin typeface="Arial"/>
                <a:cs typeface="Arial"/>
              </a:rPr>
              <a:t>de programação </a:t>
            </a:r>
            <a:r>
              <a:rPr sz="2800" spc="-5" dirty="0">
                <a:latin typeface="Arial"/>
                <a:cs typeface="Arial"/>
              </a:rPr>
              <a:t>orientadas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objetos  </a:t>
            </a:r>
            <a:r>
              <a:rPr sz="2800" dirty="0">
                <a:latin typeface="Arial"/>
                <a:cs typeface="Arial"/>
              </a:rPr>
              <a:t>podem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ser:</a:t>
            </a:r>
            <a:endParaRPr sz="2800">
              <a:latin typeface="Arial"/>
              <a:cs typeface="Arial"/>
            </a:endParaRPr>
          </a:p>
          <a:p>
            <a:pPr marL="414020" marR="4302760" algn="just">
              <a:lnSpc>
                <a:spcPct val="120200"/>
              </a:lnSpc>
            </a:pPr>
            <a:r>
              <a:rPr sz="2400" dirty="0">
                <a:latin typeface="Arial"/>
                <a:cs typeface="Arial"/>
              </a:rPr>
              <a:t>Fortemente </a:t>
            </a:r>
            <a:r>
              <a:rPr sz="2400" spc="-5" dirty="0">
                <a:latin typeface="Arial"/>
                <a:cs typeface="Arial"/>
              </a:rPr>
              <a:t>tipificadas;  </a:t>
            </a:r>
            <a:r>
              <a:rPr sz="2400" dirty="0">
                <a:latin typeface="Arial"/>
                <a:cs typeface="Arial"/>
              </a:rPr>
              <a:t>Fracamente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tipificadas;  </a:t>
            </a:r>
            <a:r>
              <a:rPr sz="2400" spc="-5" dirty="0">
                <a:latin typeface="Arial"/>
                <a:cs typeface="Arial"/>
              </a:rPr>
              <a:t>Não tipificadas.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Tipificação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845" y="51752"/>
            <a:ext cx="61156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Tipificação </a:t>
            </a:r>
            <a:r>
              <a:rPr sz="3200" spc="-10" dirty="0"/>
              <a:t>forte </a:t>
            </a:r>
            <a:r>
              <a:rPr sz="3200" dirty="0"/>
              <a:t>impede a</a:t>
            </a:r>
            <a:r>
              <a:rPr sz="3200" spc="-95" dirty="0"/>
              <a:t> </a:t>
            </a:r>
            <a:r>
              <a:rPr sz="3200" spc="-5" dirty="0"/>
              <a:t>mistura</a:t>
            </a:r>
            <a:endParaRPr sz="3200"/>
          </a:p>
          <a:p>
            <a:pPr marR="5080" algn="r">
              <a:lnSpc>
                <a:spcPct val="100000"/>
              </a:lnSpc>
            </a:pPr>
            <a:r>
              <a:rPr sz="3200" spc="-5" dirty="0"/>
              <a:t>de</a:t>
            </a:r>
            <a:r>
              <a:rPr sz="3200" spc="-85" dirty="0"/>
              <a:t> </a:t>
            </a:r>
            <a:r>
              <a:rPr sz="3200" spc="-5" dirty="0"/>
              <a:t>abstrações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93113" y="1281837"/>
            <a:ext cx="6146113" cy="542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56150" y="1089977"/>
            <a:ext cx="3853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0839" algn="l"/>
                <a:tab pos="3246755" algn="l"/>
              </a:tabLst>
            </a:pP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20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1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5" dirty="0">
                <a:latin typeface="Arial"/>
                <a:cs typeface="Arial"/>
              </a:rPr>
              <a:t>exist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m	três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4606" y="22309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4606" y="26678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4606" y="31072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553" y="40155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6757" y="1089977"/>
            <a:ext cx="3788410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43000" algn="l"/>
                <a:tab pos="1719580" algn="l"/>
                <a:tab pos="3267075" algn="l"/>
              </a:tabLst>
            </a:pPr>
            <a:r>
              <a:rPr sz="2800" dirty="0">
                <a:latin typeface="Arial"/>
                <a:cs typeface="Arial"/>
              </a:rPr>
              <a:t>Para	o	modelo	de  elementos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secundários:</a:t>
            </a:r>
            <a:endParaRPr sz="2800">
              <a:latin typeface="Arial"/>
              <a:cs typeface="Arial"/>
            </a:endParaRPr>
          </a:p>
          <a:p>
            <a:pPr marL="414020" marR="1461770">
              <a:lnSpc>
                <a:spcPct val="119800"/>
              </a:lnSpc>
              <a:spcBef>
                <a:spcPts val="35"/>
              </a:spcBef>
            </a:pPr>
            <a:r>
              <a:rPr sz="2400" dirty="0">
                <a:latin typeface="Arial"/>
                <a:cs typeface="Arial"/>
              </a:rPr>
              <a:t>Tipificação; 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onc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rr</a:t>
            </a:r>
            <a:r>
              <a:rPr sz="2400" spc="5" dirty="0">
                <a:latin typeface="Arial"/>
                <a:cs typeface="Arial"/>
              </a:rPr>
              <a:t>ê</a:t>
            </a:r>
            <a:r>
              <a:rPr sz="2400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;  Persistência.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39520" algn="l"/>
                <a:tab pos="3145155" algn="l"/>
              </a:tabLst>
            </a:pPr>
            <a:r>
              <a:rPr sz="2800" dirty="0">
                <a:latin typeface="Arial"/>
                <a:cs typeface="Arial"/>
              </a:rPr>
              <a:t>Esses	elementos	são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2650" y="3786123"/>
            <a:ext cx="39166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4920" algn="l"/>
                <a:tab pos="2374900" algn="l"/>
                <a:tab pos="3307715" algn="l"/>
              </a:tabLst>
            </a:pP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út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757" y="4212907"/>
            <a:ext cx="5391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essenciais, </a:t>
            </a:r>
            <a:r>
              <a:rPr sz="2800" dirty="0">
                <a:latin typeface="Arial"/>
                <a:cs typeface="Arial"/>
              </a:rPr>
              <a:t>do modelo de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00095" y="226631"/>
            <a:ext cx="5537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Modelo </a:t>
            </a:r>
            <a:r>
              <a:rPr spc="-5" dirty="0"/>
              <a:t>orientado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220" y="81992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273" y="174041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424" y="589267"/>
            <a:ext cx="7886700" cy="169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Vantagens da tipificação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forte: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Sem </a:t>
            </a:r>
            <a:r>
              <a:rPr sz="2400" spc="-5" dirty="0">
                <a:latin typeface="Arial"/>
                <a:cs typeface="Arial"/>
              </a:rPr>
              <a:t>verificação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tipo,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programa </a:t>
            </a:r>
            <a:r>
              <a:rPr sz="2400" spc="5" dirty="0">
                <a:latin typeface="Arial"/>
                <a:cs typeface="Arial"/>
              </a:rPr>
              <a:t>pode </a:t>
            </a:r>
            <a:r>
              <a:rPr sz="2400" dirty="0">
                <a:latin typeface="Arial"/>
                <a:cs typeface="Arial"/>
              </a:rPr>
              <a:t>‘quebrar’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de forma misteriosa durante a sua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execução.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273" y="298501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9744" y="2774619"/>
            <a:ext cx="552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200" algn="l"/>
                <a:tab pos="2022475" algn="l"/>
                <a:tab pos="2822575" algn="l"/>
                <a:tab pos="4418330" algn="l"/>
                <a:tab pos="4895850" algn="l"/>
              </a:tabLst>
            </a:pP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	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ioria	</a:t>
            </a:r>
            <a:r>
              <a:rPr sz="2400" spc="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	s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stem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s,	o	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744" y="3140443"/>
            <a:ext cx="5576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5035" algn="l"/>
                <a:tab pos="3975735" algn="l"/>
                <a:tab pos="5393690" algn="l"/>
              </a:tabLst>
            </a:pPr>
            <a:r>
              <a:rPr sz="2400" dirty="0">
                <a:latin typeface="Arial"/>
                <a:cs typeface="Arial"/>
              </a:rPr>
              <a:t>comp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ç</a:t>
            </a:r>
            <a:r>
              <a:rPr sz="2400" spc="-5" dirty="0">
                <a:latin typeface="Arial"/>
                <a:cs typeface="Arial"/>
              </a:rPr>
              <a:t>ã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ção	é	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so,	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5232" y="2774619"/>
            <a:ext cx="1679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0400" algn="l"/>
              </a:tabLst>
            </a:pPr>
            <a:r>
              <a:rPr sz="2400" dirty="0">
                <a:latin typeface="Arial"/>
                <a:cs typeface="Arial"/>
              </a:rPr>
              <a:t>de	edição-</a:t>
            </a:r>
            <a:endParaRPr sz="24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tabLst>
                <a:tab pos="970280" algn="l"/>
              </a:tabLst>
            </a:pPr>
            <a:r>
              <a:rPr sz="2400" dirty="0">
                <a:latin typeface="Arial"/>
                <a:cs typeface="Arial"/>
              </a:rPr>
              <a:t>que	</a:t>
            </a:r>
            <a:r>
              <a:rPr sz="2400" spc="-5" dirty="0">
                <a:latin typeface="Arial"/>
                <a:cs typeface="Arial"/>
              </a:rPr>
              <a:t>torna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6273" y="459537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6273" y="583743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9744" y="3506394"/>
            <a:ext cx="7486015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indispensável </a:t>
            </a:r>
            <a:r>
              <a:rPr sz="2400" dirty="0">
                <a:latin typeface="Arial"/>
                <a:cs typeface="Arial"/>
              </a:rPr>
              <a:t>a detecção antecipada 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erros.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75640" algn="l"/>
                <a:tab pos="2629535" algn="l"/>
                <a:tab pos="3277235" algn="l"/>
                <a:tab pos="4075429" algn="l"/>
                <a:tab pos="5383530" algn="l"/>
                <a:tab pos="5861050" algn="l"/>
              </a:tabLst>
            </a:pPr>
            <a:r>
              <a:rPr sz="2400" dirty="0">
                <a:latin typeface="Arial"/>
                <a:cs typeface="Arial"/>
              </a:rPr>
              <a:t>As	declarações	de	tipo	</a:t>
            </a:r>
            <a:r>
              <a:rPr sz="2400" spc="-5" dirty="0">
                <a:latin typeface="Arial"/>
                <a:cs typeface="Arial"/>
              </a:rPr>
              <a:t>ajudam	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-5" dirty="0">
                <a:latin typeface="Arial"/>
                <a:cs typeface="Arial"/>
              </a:rPr>
              <a:t>documentar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programas.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3225" algn="l"/>
                <a:tab pos="1595120" algn="l"/>
                <a:tab pos="2273935" algn="l"/>
                <a:tab pos="4278630" algn="l"/>
                <a:tab pos="5142230" algn="l"/>
                <a:tab pos="6043930" algn="l"/>
                <a:tab pos="7131684" algn="l"/>
              </a:tabLst>
            </a:pPr>
            <a:r>
              <a:rPr sz="2400" dirty="0">
                <a:latin typeface="Arial"/>
                <a:cs typeface="Arial"/>
              </a:rPr>
              <a:t>A	ma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ria	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c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pod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rar	có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máquina mais eficiente se os tipos são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declarados.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Tipificação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318" y="113954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318" y="250606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7371" y="298714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371" y="342656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371" y="386598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9522" y="908896"/>
            <a:ext cx="7884159" cy="313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Tipificação </a:t>
            </a:r>
            <a:r>
              <a:rPr sz="2800" dirty="0">
                <a:latin typeface="Arial"/>
                <a:cs typeface="Arial"/>
              </a:rPr>
              <a:t>estática e tipificação dinâmica  referem-se ao momento em que os nomes são  </a:t>
            </a:r>
            <a:r>
              <a:rPr sz="2800" spc="-5" dirty="0">
                <a:latin typeface="Arial"/>
                <a:cs typeface="Arial"/>
              </a:rPr>
              <a:t>ligados </a:t>
            </a:r>
            <a:r>
              <a:rPr sz="2800" dirty="0">
                <a:latin typeface="Arial"/>
                <a:cs typeface="Arial"/>
              </a:rPr>
              <a:t>a seus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tipos.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Em inglês, </a:t>
            </a:r>
            <a:r>
              <a:rPr sz="2800" dirty="0">
                <a:latin typeface="Arial"/>
                <a:cs typeface="Arial"/>
              </a:rPr>
              <a:t>tipificação </a:t>
            </a:r>
            <a:r>
              <a:rPr sz="2800" spc="-5" dirty="0">
                <a:latin typeface="Arial"/>
                <a:cs typeface="Arial"/>
              </a:rPr>
              <a:t>estática </a:t>
            </a:r>
            <a:r>
              <a:rPr sz="2800" dirty="0">
                <a:latin typeface="Arial"/>
                <a:cs typeface="Arial"/>
              </a:rPr>
              <a:t>é conhecida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como:</a:t>
            </a:r>
            <a:endParaRPr sz="2800">
              <a:latin typeface="Arial"/>
              <a:cs typeface="Arial"/>
            </a:endParaRPr>
          </a:p>
          <a:p>
            <a:pPr marL="414020" marR="5524500">
              <a:lnSpc>
                <a:spcPct val="120200"/>
              </a:lnSpc>
              <a:tabLst>
                <a:tab pos="1277620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10" dirty="0">
                <a:latin typeface="Arial"/>
                <a:cs typeface="Arial"/>
              </a:rPr>
              <a:t>typing;  </a:t>
            </a:r>
            <a:r>
              <a:rPr sz="2400" dirty="0">
                <a:latin typeface="Arial"/>
                <a:cs typeface="Arial"/>
              </a:rPr>
              <a:t>Static binding;  E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rly	</a:t>
            </a:r>
            <a:r>
              <a:rPr sz="2400" spc="5" dirty="0">
                <a:latin typeface="Arial"/>
                <a:cs typeface="Arial"/>
              </a:rPr>
              <a:t>bindin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318" y="433486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31294" y="4105803"/>
            <a:ext cx="38595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280" algn="l"/>
                <a:tab pos="2222500" algn="l"/>
              </a:tabLst>
            </a:pPr>
            <a:r>
              <a:rPr sz="2800" spc="-5" dirty="0">
                <a:latin typeface="Arial"/>
                <a:cs typeface="Arial"/>
              </a:rPr>
              <a:t>di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â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1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ca	é	co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cida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7371" y="524266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7371" y="568208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9522" y="4105803"/>
            <a:ext cx="3755390" cy="1758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2159000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5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lês</a:t>
            </a:r>
            <a:r>
              <a:rPr sz="2800" dirty="0">
                <a:latin typeface="Arial"/>
                <a:cs typeface="Arial"/>
              </a:rPr>
              <a:t>,	tipific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ção  como: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Arial"/>
                <a:cs typeface="Arial"/>
              </a:rPr>
              <a:t>Dynamic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typing;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80"/>
              </a:spcBef>
              <a:tabLst>
                <a:tab pos="1176020" algn="l"/>
              </a:tabLst>
            </a:pPr>
            <a:r>
              <a:rPr sz="2400" dirty="0">
                <a:latin typeface="Arial"/>
                <a:cs typeface="Arial"/>
              </a:rPr>
              <a:t>Late	binding.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Tipificação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613" y="9926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613" y="235917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2613" y="37231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1666" y="4206769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666" y="4646189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1666" y="5448829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3817" y="762000"/>
            <a:ext cx="7887334" cy="523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Tipificação estática: </a:t>
            </a:r>
            <a:r>
              <a:rPr sz="2800" dirty="0">
                <a:latin typeface="Arial"/>
                <a:cs typeface="Arial"/>
              </a:rPr>
              <a:t>os tipos de todas as  variáveis e </a:t>
            </a:r>
            <a:r>
              <a:rPr sz="2800" spc="-5" dirty="0">
                <a:latin typeface="Arial"/>
                <a:cs typeface="Arial"/>
              </a:rPr>
              <a:t>expressões </a:t>
            </a:r>
            <a:r>
              <a:rPr sz="2800" dirty="0">
                <a:latin typeface="Arial"/>
                <a:cs typeface="Arial"/>
              </a:rPr>
              <a:t>são </a:t>
            </a:r>
            <a:r>
              <a:rPr sz="2800" spc="-5" dirty="0">
                <a:latin typeface="Arial"/>
                <a:cs typeface="Arial"/>
              </a:rPr>
              <a:t>fixados </a:t>
            </a:r>
            <a:r>
              <a:rPr sz="2800" dirty="0">
                <a:latin typeface="Arial"/>
                <a:cs typeface="Arial"/>
              </a:rPr>
              <a:t>em tempo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compilação.</a:t>
            </a:r>
            <a:endParaRPr sz="2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Tipificação </a:t>
            </a:r>
            <a:r>
              <a:rPr sz="2800" dirty="0">
                <a:latin typeface="Arial"/>
                <a:cs typeface="Arial"/>
              </a:rPr>
              <a:t>dinâmica: os tipos de todas </a:t>
            </a:r>
            <a:r>
              <a:rPr sz="2800" spc="5" dirty="0">
                <a:latin typeface="Arial"/>
                <a:cs typeface="Arial"/>
              </a:rPr>
              <a:t>as  </a:t>
            </a:r>
            <a:r>
              <a:rPr sz="2800" dirty="0">
                <a:latin typeface="Arial"/>
                <a:cs typeface="Arial"/>
              </a:rPr>
              <a:t>variáveis e expressões não são conhecidos </a:t>
            </a:r>
            <a:r>
              <a:rPr sz="2800" spc="-5" dirty="0">
                <a:latin typeface="Arial"/>
                <a:cs typeface="Arial"/>
              </a:rPr>
              <a:t>até </a:t>
            </a:r>
            <a:r>
              <a:rPr sz="2800" dirty="0">
                <a:latin typeface="Arial"/>
                <a:cs typeface="Arial"/>
              </a:rPr>
              <a:t>a  execução do programa.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Arial"/>
                <a:cs typeface="Arial"/>
              </a:rPr>
              <a:t>Exemplos de </a:t>
            </a:r>
            <a:r>
              <a:rPr sz="2800" spc="-5" dirty="0">
                <a:latin typeface="Arial"/>
                <a:cs typeface="Arial"/>
              </a:rPr>
              <a:t>linguagens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OO:</a:t>
            </a:r>
            <a:endParaRPr sz="2800">
              <a:latin typeface="Arial"/>
              <a:cs typeface="Arial"/>
            </a:endParaRPr>
          </a:p>
          <a:p>
            <a:pPr marL="414020" marR="6350">
              <a:lnSpc>
                <a:spcPct val="120100"/>
              </a:lnSpc>
              <a:spcBef>
                <a:spcPts val="20"/>
              </a:spcBef>
              <a:tabLst>
                <a:tab pos="2253615" algn="l"/>
                <a:tab pos="3739515" algn="l"/>
                <a:tab pos="4596130" algn="l"/>
                <a:tab pos="5894070" algn="l"/>
                <a:tab pos="6513830" algn="l"/>
              </a:tabLst>
            </a:pPr>
            <a:r>
              <a:rPr sz="2400" dirty="0">
                <a:latin typeface="Arial"/>
                <a:cs typeface="Arial"/>
              </a:rPr>
              <a:t>Fortemente e estaticamente tipificadas: Ada;  Forte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ente	ti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ific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	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	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porte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ti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ific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ç</a:t>
            </a:r>
            <a:r>
              <a:rPr sz="2400" spc="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dinâmica: C++, </a:t>
            </a:r>
            <a:r>
              <a:rPr sz="2400" spc="-5" dirty="0">
                <a:latin typeface="Arial"/>
                <a:cs typeface="Arial"/>
              </a:rPr>
              <a:t>C#,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Java.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60"/>
              </a:spcBef>
              <a:tabLst>
                <a:tab pos="1107440" algn="l"/>
                <a:tab pos="2446655" algn="l"/>
                <a:tab pos="2748280" algn="l"/>
                <a:tab pos="3455035" algn="l"/>
                <a:tab pos="4605655" algn="l"/>
                <a:tab pos="5078730" algn="l"/>
                <a:tab pos="6567805" algn="l"/>
              </a:tabLst>
            </a:pPr>
            <a:r>
              <a:rPr sz="2400" dirty="0">
                <a:latin typeface="Arial"/>
                <a:cs typeface="Arial"/>
              </a:rPr>
              <a:t>Não	tipificada	e	</a:t>
            </a:r>
            <a:r>
              <a:rPr sz="2400" spc="-10" dirty="0">
                <a:latin typeface="Arial"/>
                <a:cs typeface="Arial"/>
              </a:rPr>
              <a:t>com	</a:t>
            </a:r>
            <a:r>
              <a:rPr sz="2400" dirty="0">
                <a:latin typeface="Arial"/>
                <a:cs typeface="Arial"/>
              </a:rPr>
              <a:t>suporte	de	tipificação	</a:t>
            </a:r>
            <a:r>
              <a:rPr sz="2400" spc="-5" dirty="0">
                <a:latin typeface="Arial"/>
                <a:cs typeface="Arial"/>
              </a:rPr>
              <a:t>dinâmica: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Smalltalk.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Tipificação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719" y="88692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9772" y="137054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772" y="217318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923" y="567371"/>
            <a:ext cx="7884795" cy="17862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"/>
                <a:cs typeface="Arial"/>
              </a:rPr>
              <a:t>Polimorfismo: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600"/>
              </a:spcBef>
              <a:tabLst>
                <a:tab pos="1907539" algn="l"/>
                <a:tab pos="2619375" algn="l"/>
                <a:tab pos="3615054" algn="l"/>
                <a:tab pos="4837430" algn="l"/>
                <a:tab pos="5360670" algn="l"/>
                <a:tab pos="7529830" algn="l"/>
              </a:tabLst>
            </a:pP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ondiç</a:t>
            </a:r>
            <a:r>
              <a:rPr sz="2400" spc="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iste	</a:t>
            </a:r>
            <a:r>
              <a:rPr sz="2400" spc="5" dirty="0">
                <a:latin typeface="Arial"/>
                <a:cs typeface="Arial"/>
              </a:rPr>
              <a:t>quand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cterís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tipificação </a:t>
            </a:r>
            <a:r>
              <a:rPr sz="2400" dirty="0">
                <a:latin typeface="Arial"/>
                <a:cs typeface="Arial"/>
              </a:rPr>
              <a:t>dinâmica e herança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interagem.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60"/>
              </a:spcBef>
              <a:tabLst>
                <a:tab pos="2149475" algn="l"/>
                <a:tab pos="2728595" algn="l"/>
                <a:tab pos="4021454" algn="l"/>
                <a:tab pos="4516755" algn="l"/>
                <a:tab pos="5251450" algn="l"/>
                <a:tab pos="5830570" algn="l"/>
                <a:tab pos="6750684" algn="l"/>
              </a:tabLst>
            </a:pP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epr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nta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ito	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qua</a:t>
            </a:r>
            <a:r>
              <a:rPr sz="2400" dirty="0">
                <a:latin typeface="Arial"/>
                <a:cs typeface="Arial"/>
              </a:rPr>
              <a:t>l	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nome	s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les,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243" y="2328231"/>
            <a:ext cx="39185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219" algn="l"/>
                <a:tab pos="1831975" algn="l"/>
                <a:tab pos="3564254" algn="l"/>
              </a:tabLst>
            </a:pPr>
            <a:r>
              <a:rPr sz="2400" dirty="0">
                <a:latin typeface="Arial"/>
                <a:cs typeface="Arial"/>
              </a:rPr>
              <a:t>como	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ma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raç</a:t>
            </a:r>
            <a:r>
              <a:rPr sz="2400" spc="-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43660" algn="l"/>
                <a:tab pos="2030095" algn="l"/>
              </a:tabLst>
            </a:pPr>
            <a:r>
              <a:rPr sz="2400" dirty="0">
                <a:latin typeface="Arial"/>
                <a:cs typeface="Arial"/>
              </a:rPr>
              <a:t>objetos	de	diferentes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7516" y="2694308"/>
            <a:ext cx="273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6680" algn="l"/>
                <a:tab pos="223266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s</a:t>
            </a:r>
            <a:r>
              <a:rPr sz="2400" spc="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4617" y="2328231"/>
            <a:ext cx="33547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374140" algn="l"/>
                <a:tab pos="2293620" algn="l"/>
              </a:tabLst>
            </a:pP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á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2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5" dirty="0">
                <a:latin typeface="Arial"/>
                <a:cs typeface="Arial"/>
              </a:rPr>
              <a:t>pod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inter-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9772" y="3709885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3243" y="2986204"/>
            <a:ext cx="7485380" cy="12712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Arial"/>
                <a:cs typeface="Arial"/>
              </a:rPr>
              <a:t>relacionadas por uma superclasse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comum.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1498600" algn="l"/>
                <a:tab pos="2560955" algn="l"/>
                <a:tab pos="3129915" algn="l"/>
                <a:tab pos="4550410" algn="l"/>
                <a:tab pos="6135370" algn="l"/>
                <a:tab pos="7045325" algn="l"/>
              </a:tabLst>
            </a:pPr>
            <a:r>
              <a:rPr sz="2400" dirty="0">
                <a:latin typeface="Arial"/>
                <a:cs typeface="Arial"/>
              </a:rPr>
              <a:t>Qu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lquer	objeto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5" dirty="0">
                <a:latin typeface="Arial"/>
                <a:cs typeface="Arial"/>
              </a:rPr>
              <a:t>qualque</a:t>
            </a:r>
            <a:r>
              <a:rPr sz="2400" dirty="0">
                <a:latin typeface="Arial"/>
                <a:cs typeface="Arial"/>
              </a:rPr>
              <a:t>r	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asse	</a:t>
            </a:r>
            <a:r>
              <a:rPr sz="2400" spc="5" dirty="0">
                <a:latin typeface="Arial"/>
                <a:cs typeface="Arial"/>
              </a:rPr>
              <a:t>pod</a:t>
            </a:r>
            <a:r>
              <a:rPr sz="2400" dirty="0">
                <a:latin typeface="Arial"/>
                <a:cs typeface="Arial"/>
              </a:rPr>
              <a:t>e	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264920" algn="l"/>
                <a:tab pos="1732280" algn="l"/>
                <a:tab pos="3010535" algn="l"/>
                <a:tab pos="3632835" algn="l"/>
                <a:tab pos="5472430" algn="l"/>
                <a:tab pos="6366510" algn="l"/>
              </a:tabLst>
            </a:pPr>
            <a:r>
              <a:rPr sz="2400" spc="-5" dirty="0">
                <a:latin typeface="Arial"/>
                <a:cs typeface="Arial"/>
              </a:rPr>
              <a:t>uti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luga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sua	su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5" dirty="0">
                <a:latin typeface="Arial"/>
                <a:cs typeface="Arial"/>
              </a:rPr>
              <a:t>Logo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5" dirty="0">
                <a:latin typeface="Arial"/>
                <a:cs typeface="Arial"/>
              </a:rPr>
              <a:t>pod</a:t>
            </a:r>
            <a:r>
              <a:rPr sz="2400" spc="-5" dirty="0">
                <a:latin typeface="Arial"/>
                <a:cs typeface="Arial"/>
              </a:rPr>
              <a:t>e-</a:t>
            </a:r>
            <a:r>
              <a:rPr sz="2400" dirty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4581" y="4231644"/>
            <a:ext cx="2270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498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bc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que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9270" y="4231644"/>
            <a:ext cx="106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her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6824" y="4231644"/>
            <a:ext cx="1180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4040" algn="l"/>
              </a:tabLst>
            </a:pP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uma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243" y="4231644"/>
            <a:ext cx="238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87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istir	difer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ntes  mesma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0541" y="4597403"/>
            <a:ext cx="17392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superclasse.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9356" y="4597403"/>
            <a:ext cx="226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4260" algn="l"/>
              </a:tabLst>
            </a:pPr>
            <a:r>
              <a:rPr sz="2400" dirty="0">
                <a:latin typeface="Arial"/>
                <a:cs typeface="Arial"/>
              </a:rPr>
              <a:t>Como	</a:t>
            </a:r>
            <a:r>
              <a:rPr sz="2400" spc="-5" dirty="0">
                <a:latin typeface="Arial"/>
                <a:cs typeface="Arial"/>
              </a:rPr>
              <a:t>qualquer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6491" y="4597403"/>
            <a:ext cx="182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280" algn="l"/>
              </a:tabLst>
            </a:pPr>
            <a:r>
              <a:rPr sz="2400" dirty="0">
                <a:latin typeface="Arial"/>
                <a:cs typeface="Arial"/>
              </a:rPr>
              <a:t>uma	dessas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4642" y="4963481"/>
            <a:ext cx="138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44244" algn="l"/>
              </a:tabLst>
            </a:pPr>
            <a:r>
              <a:rPr sz="2400" spc="5" dirty="0">
                <a:latin typeface="Arial"/>
                <a:cs typeface="Arial"/>
              </a:rPr>
              <a:t>pod</a:t>
            </a:r>
            <a:r>
              <a:rPr sz="2400" dirty="0">
                <a:latin typeface="Arial"/>
                <a:cs typeface="Arial"/>
              </a:rPr>
              <a:t>e	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7956" y="4963481"/>
            <a:ext cx="406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  <a:tab pos="2009139" algn="l"/>
                <a:tab pos="2957195" algn="l"/>
                <a:tab pos="3564254" algn="l"/>
              </a:tabLst>
            </a:pPr>
            <a:r>
              <a:rPr sz="2400" dirty="0">
                <a:latin typeface="Arial"/>
                <a:cs typeface="Arial"/>
              </a:rPr>
              <a:t>uti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	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5" dirty="0">
                <a:latin typeface="Arial"/>
                <a:cs typeface="Arial"/>
              </a:rPr>
              <a:t>luga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3243" y="4963481"/>
            <a:ext cx="1741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subclasses  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perc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71875" y="5329241"/>
            <a:ext cx="522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01040" algn="l"/>
                <a:tab pos="2540635" algn="l"/>
                <a:tab pos="3752215" algn="l"/>
              </a:tabLst>
            </a:pPr>
            <a:r>
              <a:rPr sz="2400" dirty="0">
                <a:latin typeface="Arial"/>
                <a:cs typeface="Arial"/>
              </a:rPr>
              <a:t>o	pr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gr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ma	</a:t>
            </a:r>
            <a:r>
              <a:rPr sz="2400" spc="5" dirty="0">
                <a:latin typeface="Arial"/>
                <a:cs typeface="Arial"/>
              </a:rPr>
              <a:t>pod</a:t>
            </a:r>
            <a:r>
              <a:rPr sz="2400" dirty="0">
                <a:latin typeface="Arial"/>
                <a:cs typeface="Arial"/>
              </a:rPr>
              <a:t>e	apr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3243" y="5695001"/>
            <a:ext cx="7484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comportamentos diferentes, </a:t>
            </a:r>
            <a:r>
              <a:rPr sz="2400" dirty="0">
                <a:latin typeface="Arial"/>
                <a:cs typeface="Arial"/>
              </a:rPr>
              <a:t>dependendo da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subclasse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utilizada.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Tipificação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7107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7885430" cy="318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Para certos tipos de problemas, sistemas  automatizados podem ter que </a:t>
            </a:r>
            <a:r>
              <a:rPr sz="2800" spc="-5" dirty="0">
                <a:latin typeface="Arial"/>
                <a:cs typeface="Arial"/>
              </a:rPr>
              <a:t>lidar </a:t>
            </a:r>
            <a:r>
              <a:rPr sz="2800" dirty="0">
                <a:latin typeface="Arial"/>
                <a:cs typeface="Arial"/>
              </a:rPr>
              <a:t>com eventos  diferentes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simultaneamente.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Outros tipos de problemas podem envolver  tantos cálculos que </a:t>
            </a:r>
            <a:r>
              <a:rPr sz="2800" spc="-5" dirty="0">
                <a:latin typeface="Arial"/>
                <a:cs typeface="Arial"/>
              </a:rPr>
              <a:t>estes excedem </a:t>
            </a:r>
            <a:r>
              <a:rPr sz="2800" dirty="0">
                <a:latin typeface="Arial"/>
                <a:cs typeface="Arial"/>
              </a:rPr>
              <a:t>a capacidade  de um </a:t>
            </a:r>
            <a:r>
              <a:rPr sz="2800" spc="-5" dirty="0">
                <a:latin typeface="Arial"/>
                <a:cs typeface="Arial"/>
              </a:rPr>
              <a:t>único</a:t>
            </a:r>
            <a:r>
              <a:rPr sz="2800" dirty="0">
                <a:latin typeface="Arial"/>
                <a:cs typeface="Arial"/>
              </a:rPr>
              <a:t> processador.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3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Concorrência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3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Concorrência</a:t>
            </a:r>
          </a:p>
        </p:txBody>
      </p:sp>
      <p:sp>
        <p:nvSpPr>
          <p:cNvPr id="3" name="object 3"/>
          <p:cNvSpPr/>
          <p:nvPr/>
        </p:nvSpPr>
        <p:spPr>
          <a:xfrm>
            <a:off x="428599" y="1272501"/>
            <a:ext cx="8366759" cy="5252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10688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2" y="337263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6" y="838200"/>
            <a:ext cx="7884159" cy="489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Enquanto a programação orientada a objetos  foca em abstração de dados, encapsulamento e  herança, a </a:t>
            </a:r>
            <a:r>
              <a:rPr sz="2800" spc="-5" dirty="0">
                <a:latin typeface="Arial"/>
                <a:cs typeface="Arial"/>
              </a:rPr>
              <a:t>concorrência </a:t>
            </a:r>
            <a:r>
              <a:rPr sz="2800" dirty="0">
                <a:latin typeface="Arial"/>
                <a:cs typeface="Arial"/>
              </a:rPr>
              <a:t>foca em abstrações de  processos 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sincronização.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O </a:t>
            </a:r>
            <a:r>
              <a:rPr sz="2800" spc="-10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é o conceito que </a:t>
            </a:r>
            <a:r>
              <a:rPr sz="2800" spc="-5" dirty="0">
                <a:latin typeface="Arial"/>
                <a:cs typeface="Arial"/>
              </a:rPr>
              <a:t>unifica esses dois  </a:t>
            </a:r>
            <a:r>
              <a:rPr sz="2800" dirty="0">
                <a:latin typeface="Arial"/>
                <a:cs typeface="Arial"/>
              </a:rPr>
              <a:t>diferentes pontos de visão: cada objeto  (delineado à partir de uma abstração de um  mundo real) </a:t>
            </a:r>
            <a:r>
              <a:rPr sz="2800" spc="-5" dirty="0">
                <a:latin typeface="Arial"/>
                <a:cs typeface="Arial"/>
              </a:rPr>
              <a:t>pode </a:t>
            </a:r>
            <a:r>
              <a:rPr sz="2800" dirty="0">
                <a:latin typeface="Arial"/>
                <a:cs typeface="Arial"/>
              </a:rPr>
              <a:t>representar uma thread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controle separada (uma abstração de processo).  Esses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são chamados </a:t>
            </a:r>
            <a:r>
              <a:rPr sz="2800" spc="-5" dirty="0">
                <a:latin typeface="Arial"/>
                <a:cs typeface="Arial"/>
              </a:rPr>
              <a:t>objetos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ativos.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3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Concorrência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44778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49614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1089977"/>
            <a:ext cx="7886065" cy="441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Em </a:t>
            </a:r>
            <a:r>
              <a:rPr sz="2800" dirty="0">
                <a:latin typeface="Arial"/>
                <a:cs typeface="Arial"/>
              </a:rPr>
              <a:t>um sistema baseado em um </a:t>
            </a:r>
            <a:r>
              <a:rPr sz="2800" spc="-5" dirty="0">
                <a:latin typeface="Arial"/>
                <a:cs typeface="Arial"/>
              </a:rPr>
              <a:t>projeto  </a:t>
            </a:r>
            <a:r>
              <a:rPr sz="2800" dirty="0">
                <a:latin typeface="Arial"/>
                <a:cs typeface="Arial"/>
              </a:rPr>
              <a:t>orientado a objetos, pode-se conceituar o </a:t>
            </a:r>
            <a:r>
              <a:rPr sz="2800" spc="-5" dirty="0">
                <a:latin typeface="Arial"/>
                <a:cs typeface="Arial"/>
              </a:rPr>
              <a:t>mundo  </a:t>
            </a:r>
            <a:r>
              <a:rPr sz="2800" dirty="0">
                <a:latin typeface="Arial"/>
                <a:cs typeface="Arial"/>
              </a:rPr>
              <a:t>como consistindo em um </a:t>
            </a:r>
            <a:r>
              <a:rPr sz="2800" spc="-5" dirty="0">
                <a:latin typeface="Arial"/>
                <a:cs typeface="Arial"/>
              </a:rPr>
              <a:t>conjunto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objetos  </a:t>
            </a:r>
            <a:r>
              <a:rPr sz="2800" dirty="0">
                <a:latin typeface="Arial"/>
                <a:cs typeface="Arial"/>
              </a:rPr>
              <a:t>cooperativos, sendo que </a:t>
            </a:r>
            <a:r>
              <a:rPr sz="2800" spc="5" dirty="0">
                <a:latin typeface="Arial"/>
                <a:cs typeface="Arial"/>
              </a:rPr>
              <a:t>alguns </a:t>
            </a:r>
            <a:r>
              <a:rPr sz="2800" dirty="0">
                <a:latin typeface="Arial"/>
                <a:cs typeface="Arial"/>
              </a:rPr>
              <a:t>desses objetos  são ativos, servindo como centro de atividade  </a:t>
            </a:r>
            <a:r>
              <a:rPr sz="2800" spc="-5" dirty="0">
                <a:latin typeface="Arial"/>
                <a:cs typeface="Arial"/>
              </a:rPr>
              <a:t>independente.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414020" marR="5080" indent="-401320">
              <a:lnSpc>
                <a:spcPct val="109000"/>
              </a:lnSpc>
            </a:pPr>
            <a:r>
              <a:rPr sz="2800" dirty="0">
                <a:latin typeface="Arial"/>
                <a:cs typeface="Arial"/>
              </a:rPr>
              <a:t>Assim, concorrência pode ser definida como:  </a:t>
            </a:r>
            <a:r>
              <a:rPr sz="2400" dirty="0">
                <a:latin typeface="Arial"/>
                <a:cs typeface="Arial"/>
              </a:rPr>
              <a:t>Concorrência é a propriedade que </a:t>
            </a:r>
            <a:r>
              <a:rPr sz="2400" spc="-5" dirty="0">
                <a:latin typeface="Arial"/>
                <a:cs typeface="Arial"/>
              </a:rPr>
              <a:t>distingue </a:t>
            </a:r>
            <a:r>
              <a:rPr sz="2400" dirty="0">
                <a:latin typeface="Arial"/>
                <a:cs typeface="Arial"/>
              </a:rPr>
              <a:t>um objeto  </a:t>
            </a:r>
            <a:r>
              <a:rPr sz="2400" spc="-5" dirty="0">
                <a:latin typeface="Arial"/>
                <a:cs typeface="Arial"/>
              </a:rPr>
              <a:t>ativo </a:t>
            </a:r>
            <a:r>
              <a:rPr sz="2400" dirty="0">
                <a:latin typeface="Arial"/>
                <a:cs typeface="Arial"/>
              </a:rPr>
              <a:t>de um que não é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ativo.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3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Concorrência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26678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39124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1089977"/>
            <a:ext cx="7882255" cy="336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44395" algn="l"/>
                <a:tab pos="2538095" algn="l"/>
                <a:tab pos="2929255" algn="l"/>
                <a:tab pos="5027930" algn="l"/>
                <a:tab pos="5617210" algn="l"/>
                <a:tab pos="6305550" algn="l"/>
                <a:tab pos="7472045" algn="l"/>
              </a:tabLst>
            </a:pPr>
            <a:r>
              <a:rPr sz="2800" dirty="0">
                <a:latin typeface="Arial"/>
                <a:cs typeface="Arial"/>
              </a:rPr>
              <a:t>Persist</a:t>
            </a:r>
            <a:r>
              <a:rPr sz="2800" spc="5" dirty="0">
                <a:latin typeface="Arial"/>
                <a:cs typeface="Arial"/>
              </a:rPr>
              <a:t>ê</a:t>
            </a:r>
            <a:r>
              <a:rPr sz="2800" spc="-5" dirty="0">
                <a:latin typeface="Arial"/>
                <a:cs typeface="Arial"/>
              </a:rPr>
              <a:t>nci</a:t>
            </a:r>
            <a:r>
              <a:rPr sz="2800" dirty="0">
                <a:latin typeface="Arial"/>
                <a:cs typeface="Arial"/>
              </a:rPr>
              <a:t>a	é	a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	de	um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20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dirty="0">
                <a:latin typeface="Arial"/>
                <a:cs typeface="Arial"/>
              </a:rPr>
              <a:t>o	na  qual sua existência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transcende: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  <a:tabLst>
                <a:tab pos="779145" algn="l"/>
                <a:tab pos="1841500" algn="l"/>
                <a:tab pos="2314575" algn="l"/>
                <a:tab pos="3089275" algn="l"/>
                <a:tab pos="3388995" algn="l"/>
                <a:tab pos="4351655" algn="l"/>
                <a:tab pos="5640070" algn="l"/>
                <a:tab pos="5939790" algn="l"/>
                <a:tab pos="6866890" algn="l"/>
              </a:tabLst>
            </a:pPr>
            <a:r>
              <a:rPr sz="2400" dirty="0">
                <a:latin typeface="Arial"/>
                <a:cs typeface="Arial"/>
              </a:rPr>
              <a:t>O	tem</a:t>
            </a:r>
            <a:r>
              <a:rPr sz="2400" spc="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o,	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	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ja,	o	objeto	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nti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ua	a	</a:t>
            </a:r>
            <a:r>
              <a:rPr sz="2400" spc="25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istir	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smo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após </a:t>
            </a:r>
            <a:r>
              <a:rPr sz="2400" dirty="0">
                <a:latin typeface="Arial"/>
                <a:cs typeface="Arial"/>
              </a:rPr>
              <a:t>o seu criador </a:t>
            </a:r>
            <a:r>
              <a:rPr sz="2400" spc="-5" dirty="0">
                <a:latin typeface="Arial"/>
                <a:cs typeface="Arial"/>
              </a:rPr>
              <a:t>deixar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existir.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espaço,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seja,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localização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move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à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partir do espaço de endereço em que foi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criado.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3584" y="226631"/>
            <a:ext cx="2515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Persistência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18042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224112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553" y="31494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4606" y="40597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606" y="44966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6757" y="1001072"/>
            <a:ext cx="7884159" cy="36772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"/>
                <a:cs typeface="Arial"/>
              </a:rPr>
              <a:t>Principais formas de persistência de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objetos: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Bases de dados orientadas 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objetos.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Arial"/>
                <a:cs typeface="Arial"/>
              </a:rPr>
              <a:t>Representação em bases de </a:t>
            </a:r>
            <a:r>
              <a:rPr sz="2400" spc="5" dirty="0">
                <a:latin typeface="Arial"/>
                <a:cs typeface="Arial"/>
              </a:rPr>
              <a:t>dados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relacionais.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01040" algn="l"/>
                <a:tab pos="1805939" algn="l"/>
                <a:tab pos="2357755" algn="l"/>
                <a:tab pos="3480435" algn="l"/>
                <a:tab pos="5439410" algn="l"/>
                <a:tab pos="5789930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ses	de	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r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lacio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s,	o	m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10" dirty="0">
                <a:latin typeface="Arial"/>
                <a:cs typeface="Arial"/>
              </a:rPr>
              <a:t>objeto </a:t>
            </a:r>
            <a:r>
              <a:rPr sz="2800" spc="-5" dirty="0">
                <a:latin typeface="Arial"/>
                <a:cs typeface="Arial"/>
              </a:rPr>
              <a:t>relacional </a:t>
            </a:r>
            <a:r>
              <a:rPr sz="2800" dirty="0">
                <a:latin typeface="Arial"/>
                <a:cs typeface="Arial"/>
              </a:rPr>
              <a:t>pode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ser:</a:t>
            </a:r>
            <a:endParaRPr sz="2800">
              <a:latin typeface="Arial"/>
              <a:cs typeface="Arial"/>
            </a:endParaRPr>
          </a:p>
          <a:p>
            <a:pPr marL="414020" marR="1197610">
              <a:lnSpc>
                <a:spcPct val="119500"/>
              </a:lnSpc>
              <a:spcBef>
                <a:spcPts val="40"/>
              </a:spcBef>
            </a:pPr>
            <a:r>
              <a:rPr sz="2400" dirty="0">
                <a:latin typeface="Arial"/>
                <a:cs typeface="Arial"/>
              </a:rPr>
              <a:t>Customizado por um </a:t>
            </a:r>
            <a:r>
              <a:rPr sz="2400" spc="-5" dirty="0">
                <a:latin typeface="Arial"/>
                <a:cs typeface="Arial"/>
              </a:rPr>
              <a:t>desenvolvedor;  </a:t>
            </a:r>
            <a:r>
              <a:rPr sz="2400" dirty="0">
                <a:latin typeface="Arial"/>
                <a:cs typeface="Arial"/>
              </a:rPr>
              <a:t>Facilitado por um </a:t>
            </a:r>
            <a:r>
              <a:rPr sz="2400" spc="-5" dirty="0">
                <a:latin typeface="Arial"/>
                <a:cs typeface="Arial"/>
              </a:rPr>
              <a:t>framework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objeto-relacional.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23584" y="226631"/>
            <a:ext cx="2515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Persistência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757" y="1603375"/>
            <a:ext cx="2923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9300" algn="l"/>
              </a:tabLst>
            </a:pPr>
            <a:r>
              <a:rPr sz="2800" i="1" dirty="0">
                <a:latin typeface="Arial"/>
                <a:cs typeface="Arial"/>
              </a:rPr>
              <a:t>“Ab</a:t>
            </a:r>
            <a:r>
              <a:rPr sz="2800" i="1" spc="5" dirty="0">
                <a:latin typeface="Arial"/>
                <a:cs typeface="Arial"/>
              </a:rPr>
              <a:t>s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i="1" spc="5" dirty="0">
                <a:latin typeface="Arial"/>
                <a:cs typeface="Arial"/>
              </a:rPr>
              <a:t>r</a:t>
            </a:r>
            <a:r>
              <a:rPr sz="2800" i="1" spc="-5" dirty="0">
                <a:latin typeface="Arial"/>
                <a:cs typeface="Arial"/>
              </a:rPr>
              <a:t>aç</a:t>
            </a:r>
            <a:r>
              <a:rPr sz="2800" i="1" spc="10" dirty="0">
                <a:latin typeface="Arial"/>
                <a:cs typeface="Arial"/>
              </a:rPr>
              <a:t>ã</a:t>
            </a:r>
            <a:r>
              <a:rPr sz="2800" i="1" dirty="0">
                <a:latin typeface="Arial"/>
                <a:cs typeface="Arial"/>
              </a:rPr>
              <a:t>o	su</a:t>
            </a:r>
            <a:r>
              <a:rPr sz="2800" i="1" spc="10" dirty="0">
                <a:latin typeface="Arial"/>
                <a:cs typeface="Arial"/>
              </a:rPr>
              <a:t>r</a:t>
            </a:r>
            <a:r>
              <a:rPr sz="2800" i="1" spc="-5" dirty="0">
                <a:latin typeface="Arial"/>
                <a:cs typeface="Arial"/>
              </a:rPr>
              <a:t>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329" y="1603375"/>
            <a:ext cx="4700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785" algn="l"/>
                <a:tab pos="1470660" algn="l"/>
                <a:tab pos="4290695" algn="l"/>
              </a:tabLst>
            </a:pPr>
            <a:r>
              <a:rPr sz="2800" i="1" spc="5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e	</a:t>
            </a:r>
            <a:r>
              <a:rPr sz="2800" i="1" spc="5" dirty="0">
                <a:latin typeface="Arial"/>
                <a:cs typeface="Arial"/>
              </a:rPr>
              <a:t>u</a:t>
            </a:r>
            <a:r>
              <a:rPr sz="2800" i="1" dirty="0">
                <a:latin typeface="Arial"/>
                <a:cs typeface="Arial"/>
              </a:rPr>
              <a:t>m	r</a:t>
            </a:r>
            <a:r>
              <a:rPr sz="2800" i="1" spc="10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co</a:t>
            </a:r>
            <a:r>
              <a:rPr sz="2800" i="1" spc="10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h</a:t>
            </a:r>
            <a:r>
              <a:rPr sz="2800" i="1" spc="5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i="1" spc="15" dirty="0">
                <a:latin typeface="Arial"/>
                <a:cs typeface="Arial"/>
              </a:rPr>
              <a:t>i</a:t>
            </a:r>
            <a:r>
              <a:rPr sz="2800" i="1" spc="-15" dirty="0">
                <a:latin typeface="Arial"/>
                <a:cs typeface="Arial"/>
              </a:rPr>
              <a:t>m</a:t>
            </a:r>
            <a:r>
              <a:rPr sz="2800" i="1" spc="-5" dirty="0">
                <a:latin typeface="Arial"/>
                <a:cs typeface="Arial"/>
              </a:rPr>
              <a:t>e</a:t>
            </a:r>
            <a:r>
              <a:rPr sz="2800" i="1" spc="5" dirty="0">
                <a:latin typeface="Arial"/>
                <a:cs typeface="Arial"/>
              </a:rPr>
              <a:t>n</a:t>
            </a:r>
            <a:r>
              <a:rPr sz="2800" i="1" dirty="0">
                <a:latin typeface="Arial"/>
                <a:cs typeface="Arial"/>
              </a:rPr>
              <a:t>to	</a:t>
            </a:r>
            <a:r>
              <a:rPr sz="2800" i="1" spc="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57" y="2030348"/>
            <a:ext cx="7884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0600" algn="l"/>
                <a:tab pos="3246755" algn="l"/>
                <a:tab pos="4384675" algn="l"/>
                <a:tab pos="5802630" algn="l"/>
                <a:tab pos="7474584" algn="l"/>
              </a:tabLst>
            </a:pPr>
            <a:r>
              <a:rPr sz="2800" i="1" dirty="0">
                <a:latin typeface="Arial"/>
                <a:cs typeface="Arial"/>
              </a:rPr>
              <a:t>si</a:t>
            </a:r>
            <a:r>
              <a:rPr sz="2800" i="1" spc="-10" dirty="0">
                <a:latin typeface="Arial"/>
                <a:cs typeface="Arial"/>
              </a:rPr>
              <a:t>m</a:t>
            </a:r>
            <a:r>
              <a:rPr sz="2800" i="1" spc="15" dirty="0">
                <a:latin typeface="Arial"/>
                <a:cs typeface="Arial"/>
              </a:rPr>
              <a:t>i</a:t>
            </a:r>
            <a:r>
              <a:rPr sz="2800" i="1" spc="-5" dirty="0">
                <a:latin typeface="Arial"/>
                <a:cs typeface="Arial"/>
              </a:rPr>
              <a:t>la</a:t>
            </a:r>
            <a:r>
              <a:rPr sz="2800" i="1" spc="5" dirty="0">
                <a:latin typeface="Arial"/>
                <a:cs typeface="Arial"/>
              </a:rPr>
              <a:t>r</a:t>
            </a:r>
            <a:r>
              <a:rPr sz="2800" i="1" spc="-5" dirty="0">
                <a:latin typeface="Arial"/>
                <a:cs typeface="Arial"/>
              </a:rPr>
              <a:t>id</a:t>
            </a:r>
            <a:r>
              <a:rPr sz="2800" i="1" spc="5" dirty="0">
                <a:latin typeface="Arial"/>
                <a:cs typeface="Arial"/>
              </a:rPr>
              <a:t>a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spc="5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s	</a:t>
            </a:r>
            <a:r>
              <a:rPr sz="2800" i="1" spc="20" dirty="0">
                <a:latin typeface="Arial"/>
                <a:cs typeface="Arial"/>
              </a:rPr>
              <a:t>e</a:t>
            </a:r>
            <a:r>
              <a:rPr sz="2800" i="1" spc="-5" dirty="0">
                <a:latin typeface="Arial"/>
                <a:cs typeface="Arial"/>
              </a:rPr>
              <a:t>nt</a:t>
            </a:r>
            <a:r>
              <a:rPr sz="2800" i="1" spc="10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e	ce</a:t>
            </a:r>
            <a:r>
              <a:rPr sz="2800" i="1" spc="10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tos	</a:t>
            </a:r>
            <a:r>
              <a:rPr sz="2800" i="1" spc="-5" dirty="0">
                <a:latin typeface="Arial"/>
                <a:cs typeface="Arial"/>
              </a:rPr>
              <a:t>o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jet</a:t>
            </a:r>
            <a:r>
              <a:rPr sz="2800" i="1" spc="5" dirty="0">
                <a:latin typeface="Arial"/>
                <a:cs typeface="Arial"/>
              </a:rPr>
              <a:t>o</a:t>
            </a:r>
            <a:r>
              <a:rPr sz="2800" i="1" dirty="0">
                <a:latin typeface="Arial"/>
                <a:cs typeface="Arial"/>
              </a:rPr>
              <a:t>s,	situ</a:t>
            </a:r>
            <a:r>
              <a:rPr sz="2800" i="1" spc="10" dirty="0">
                <a:latin typeface="Arial"/>
                <a:cs typeface="Arial"/>
              </a:rPr>
              <a:t>a</a:t>
            </a:r>
            <a:r>
              <a:rPr sz="2800" i="1" dirty="0">
                <a:latin typeface="Arial"/>
                <a:cs typeface="Arial"/>
              </a:rPr>
              <a:t>çõ</a:t>
            </a:r>
            <a:r>
              <a:rPr sz="2800" i="1" spc="10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s	</a:t>
            </a:r>
            <a:r>
              <a:rPr sz="2800" i="1" spc="5" dirty="0">
                <a:latin typeface="Arial"/>
                <a:cs typeface="Arial"/>
              </a:rPr>
              <a:t>ou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57" y="2457196"/>
            <a:ext cx="2335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5320" algn="l"/>
              </a:tabLst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10" dirty="0">
                <a:latin typeface="Arial"/>
                <a:cs typeface="Arial"/>
              </a:rPr>
              <a:t>r</a:t>
            </a:r>
            <a:r>
              <a:rPr sz="2800" i="1" spc="-5" dirty="0">
                <a:latin typeface="Arial"/>
                <a:cs typeface="Arial"/>
              </a:rPr>
              <a:t>oc</a:t>
            </a:r>
            <a:r>
              <a:rPr sz="2800" i="1" spc="10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ss</a:t>
            </a:r>
            <a:r>
              <a:rPr sz="2800" i="1" spc="5" dirty="0">
                <a:latin typeface="Arial"/>
                <a:cs typeface="Arial"/>
              </a:rPr>
              <a:t>o</a:t>
            </a:r>
            <a:r>
              <a:rPr sz="2800" i="1" dirty="0">
                <a:latin typeface="Arial"/>
                <a:cs typeface="Arial"/>
              </a:rPr>
              <a:t>s	</a:t>
            </a:r>
            <a:r>
              <a:rPr sz="2800" i="1" spc="5" dirty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2884170"/>
            <a:ext cx="2205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concentrar-se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0476" y="2457196"/>
            <a:ext cx="11404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latin typeface="Arial"/>
                <a:cs typeface="Arial"/>
              </a:rPr>
              <a:t>m</a:t>
            </a:r>
            <a:r>
              <a:rPr sz="2800" i="1" spc="-5" dirty="0">
                <a:latin typeface="Arial"/>
                <a:cs typeface="Arial"/>
              </a:rPr>
              <a:t>u</a:t>
            </a:r>
            <a:r>
              <a:rPr sz="2800" i="1" spc="5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do  </a:t>
            </a:r>
            <a:r>
              <a:rPr sz="2800" i="1" dirty="0">
                <a:latin typeface="Arial"/>
                <a:cs typeface="Arial"/>
              </a:rPr>
              <a:t>sobre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5970" y="2457196"/>
            <a:ext cx="13315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380">
              <a:lnSpc>
                <a:spcPct val="100000"/>
              </a:lnSpc>
              <a:spcBef>
                <a:spcPts val="100"/>
              </a:spcBef>
              <a:tabLst>
                <a:tab pos="1120140" algn="l"/>
              </a:tabLst>
            </a:pPr>
            <a:r>
              <a:rPr sz="2800" i="1" dirty="0">
                <a:latin typeface="Arial"/>
                <a:cs typeface="Arial"/>
              </a:rPr>
              <a:t>r</a:t>
            </a:r>
            <a:r>
              <a:rPr sz="2800" i="1" spc="30" dirty="0">
                <a:latin typeface="Arial"/>
                <a:cs typeface="Arial"/>
              </a:rPr>
              <a:t>e</a:t>
            </a:r>
            <a:r>
              <a:rPr sz="2800" i="1" spc="-5" dirty="0">
                <a:latin typeface="Arial"/>
                <a:cs typeface="Arial"/>
              </a:rPr>
              <a:t>al</a:t>
            </a:r>
            <a:r>
              <a:rPr sz="2800" i="1" dirty="0">
                <a:latin typeface="Arial"/>
                <a:cs typeface="Arial"/>
              </a:rPr>
              <a:t>,	e  </a:t>
            </a:r>
            <a:r>
              <a:rPr sz="2800" i="1" spc="-5" dirty="0">
                <a:latin typeface="Arial"/>
                <a:cs typeface="Arial"/>
              </a:rPr>
              <a:t>essas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9690" y="2457196"/>
            <a:ext cx="27012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1780">
              <a:lnSpc>
                <a:spcPct val="100000"/>
              </a:lnSpc>
              <a:spcBef>
                <a:spcPts val="100"/>
              </a:spcBef>
              <a:tabLst>
                <a:tab pos="772160" algn="l"/>
                <a:tab pos="2291080" algn="l"/>
                <a:tab pos="2487295" algn="l"/>
              </a:tabLst>
            </a:pPr>
            <a:r>
              <a:rPr sz="2800" i="1" dirty="0">
                <a:latin typeface="Arial"/>
                <a:cs typeface="Arial"/>
              </a:rPr>
              <a:t>a	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spc="5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cis</a:t>
            </a:r>
            <a:r>
              <a:rPr sz="2800" i="1" spc="5" dirty="0">
                <a:latin typeface="Arial"/>
                <a:cs typeface="Arial"/>
              </a:rPr>
              <a:t>ã</a:t>
            </a:r>
            <a:r>
              <a:rPr sz="2800" i="1" dirty="0">
                <a:latin typeface="Arial"/>
                <a:cs typeface="Arial"/>
              </a:rPr>
              <a:t>o	</a:t>
            </a:r>
            <a:r>
              <a:rPr sz="2800" i="1" spc="5" dirty="0">
                <a:latin typeface="Arial"/>
                <a:cs typeface="Arial"/>
              </a:rPr>
              <a:t>de  </a:t>
            </a:r>
            <a:r>
              <a:rPr sz="2800" i="1" dirty="0">
                <a:latin typeface="Arial"/>
                <a:cs typeface="Arial"/>
              </a:rPr>
              <a:t>si</a:t>
            </a:r>
            <a:r>
              <a:rPr sz="2800" i="1" spc="-10" dirty="0">
                <a:latin typeface="Arial"/>
                <a:cs typeface="Arial"/>
              </a:rPr>
              <a:t>m</a:t>
            </a:r>
            <a:r>
              <a:rPr sz="2800" i="1" spc="-5" dirty="0">
                <a:latin typeface="Arial"/>
                <a:cs typeface="Arial"/>
              </a:rPr>
              <a:t>i</a:t>
            </a:r>
            <a:r>
              <a:rPr sz="2800" i="1" spc="10" dirty="0">
                <a:latin typeface="Arial"/>
                <a:cs typeface="Arial"/>
              </a:rPr>
              <a:t>l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i="1" spc="10" dirty="0">
                <a:latin typeface="Arial"/>
                <a:cs typeface="Arial"/>
              </a:rPr>
              <a:t>r</a:t>
            </a:r>
            <a:r>
              <a:rPr sz="2800" i="1" spc="-5" dirty="0">
                <a:latin typeface="Arial"/>
                <a:cs typeface="Arial"/>
              </a:rPr>
              <a:t>id</a:t>
            </a:r>
            <a:r>
              <a:rPr sz="2800" i="1" spc="5" dirty="0">
                <a:latin typeface="Arial"/>
                <a:cs typeface="Arial"/>
              </a:rPr>
              <a:t>a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spc="5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s		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757" y="3310890"/>
            <a:ext cx="7884159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Arial"/>
                <a:cs typeface="Arial"/>
              </a:rPr>
              <a:t>ignorar </a:t>
            </a:r>
            <a:r>
              <a:rPr sz="2800" i="1" dirty="0">
                <a:latin typeface="Arial"/>
                <a:cs typeface="Arial"/>
              </a:rPr>
              <a:t>as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diferenças”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438785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Dahl, Dijkstra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55383" y="226631"/>
            <a:ext cx="2084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Abstração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19769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089977"/>
            <a:ext cx="788606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boa abstração enfatiza detalhes que  possuem significado para o usuário e</a:t>
            </a:r>
            <a:r>
              <a:rPr sz="2800" spc="64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suprime  </a:t>
            </a:r>
            <a:r>
              <a:rPr sz="2800" dirty="0">
                <a:latin typeface="Arial"/>
                <a:cs typeface="Arial"/>
              </a:rPr>
              <a:t>outros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detalhes.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Uma abstração foca na visão </a:t>
            </a:r>
            <a:r>
              <a:rPr sz="2800" spc="-10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fora do </a:t>
            </a:r>
            <a:r>
              <a:rPr sz="2800" spc="-10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e  </a:t>
            </a:r>
            <a:r>
              <a:rPr sz="2800" spc="5" dirty="0">
                <a:latin typeface="Arial"/>
                <a:cs typeface="Arial"/>
              </a:rPr>
              <a:t>serve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separar </a:t>
            </a:r>
            <a:r>
              <a:rPr sz="2800" dirty="0">
                <a:latin typeface="Arial"/>
                <a:cs typeface="Arial"/>
              </a:rPr>
              <a:t>o comportamento </a:t>
            </a:r>
            <a:r>
              <a:rPr sz="2800" spc="-5" dirty="0">
                <a:latin typeface="Arial"/>
                <a:cs typeface="Arial"/>
              </a:rPr>
              <a:t>essencial 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10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de sua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implementação.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5383" y="226631"/>
            <a:ext cx="2084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Abstração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5383" y="226631"/>
            <a:ext cx="2084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Abstração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57212" y="1047775"/>
            <a:ext cx="8029575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926" y="8402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979" y="1750589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5979" y="2918989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130" y="609600"/>
            <a:ext cx="7887334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visão de </a:t>
            </a:r>
            <a:r>
              <a:rPr sz="2800" spc="-5" dirty="0">
                <a:latin typeface="Arial"/>
                <a:cs typeface="Arial"/>
              </a:rPr>
              <a:t>fora </a:t>
            </a:r>
            <a:r>
              <a:rPr sz="2800" dirty="0">
                <a:latin typeface="Arial"/>
                <a:cs typeface="Arial"/>
              </a:rPr>
              <a:t>de cada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define um  contrato no qual outros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podem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depender.</a:t>
            </a:r>
            <a:endParaRPr sz="2800">
              <a:latin typeface="Arial"/>
              <a:cs typeface="Arial"/>
            </a:endParaRPr>
          </a:p>
          <a:p>
            <a:pPr marL="414020" marR="5715" algn="just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Esse </a:t>
            </a:r>
            <a:r>
              <a:rPr sz="2400" spc="-5" dirty="0">
                <a:latin typeface="Arial"/>
                <a:cs typeface="Arial"/>
              </a:rPr>
              <a:t>contrato deve </a:t>
            </a:r>
            <a:r>
              <a:rPr sz="2400" dirty="0">
                <a:latin typeface="Arial"/>
                <a:cs typeface="Arial"/>
              </a:rPr>
              <a:t>ser cumprido </a:t>
            </a:r>
            <a:r>
              <a:rPr sz="2400" spc="-10" dirty="0">
                <a:latin typeface="Arial"/>
                <a:cs typeface="Arial"/>
              </a:rPr>
              <a:t>pela </a:t>
            </a:r>
            <a:r>
              <a:rPr sz="2400" spc="-5" dirty="0">
                <a:latin typeface="Arial"/>
                <a:cs typeface="Arial"/>
              </a:rPr>
              <a:t>visão </a:t>
            </a:r>
            <a:r>
              <a:rPr sz="2400" dirty="0">
                <a:latin typeface="Arial"/>
                <a:cs typeface="Arial"/>
              </a:rPr>
              <a:t>interna </a:t>
            </a:r>
            <a:r>
              <a:rPr sz="2400" spc="5" dirty="0">
                <a:latin typeface="Arial"/>
                <a:cs typeface="Arial"/>
              </a:rPr>
              <a:t>do  </a:t>
            </a:r>
            <a:r>
              <a:rPr sz="2400" dirty="0">
                <a:latin typeface="Arial"/>
                <a:cs typeface="Arial"/>
              </a:rPr>
              <a:t>próprio objeto </a:t>
            </a:r>
            <a:r>
              <a:rPr sz="2400" spc="-5" dirty="0">
                <a:latin typeface="Arial"/>
                <a:cs typeface="Arial"/>
              </a:rPr>
              <a:t>(frequentemente </a:t>
            </a:r>
            <a:r>
              <a:rPr sz="2400" dirty="0">
                <a:latin typeface="Arial"/>
                <a:cs typeface="Arial"/>
              </a:rPr>
              <a:t>em colaboração com  outros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objetos).</a:t>
            </a:r>
            <a:endParaRPr sz="2400">
              <a:latin typeface="Arial"/>
              <a:cs typeface="Arial"/>
            </a:endParaRPr>
          </a:p>
          <a:p>
            <a:pPr marL="414020" marR="5080" algn="just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Este contrato estabelece todos os pressupostos </a:t>
            </a:r>
            <a:r>
              <a:rPr sz="2400" spc="5" dirty="0">
                <a:latin typeface="Arial"/>
                <a:cs typeface="Arial"/>
              </a:rPr>
              <a:t>que  </a:t>
            </a:r>
            <a:r>
              <a:rPr sz="2400" dirty="0">
                <a:latin typeface="Arial"/>
                <a:cs typeface="Arial"/>
              </a:rPr>
              <a:t>um objeto cliente </a:t>
            </a:r>
            <a:r>
              <a:rPr sz="2400" spc="5" dirty="0">
                <a:latin typeface="Arial"/>
                <a:cs typeface="Arial"/>
              </a:rPr>
              <a:t>pode </a:t>
            </a:r>
            <a:r>
              <a:rPr sz="2400" spc="-5" dirty="0">
                <a:latin typeface="Arial"/>
                <a:cs typeface="Arial"/>
              </a:rPr>
              <a:t>fazer sobre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comportamento  </a:t>
            </a:r>
            <a:r>
              <a:rPr sz="2400" dirty="0">
                <a:latin typeface="Arial"/>
                <a:cs typeface="Arial"/>
              </a:rPr>
              <a:t>de um objeto </a:t>
            </a:r>
            <a:r>
              <a:rPr sz="2400" spc="-5" dirty="0">
                <a:latin typeface="Arial"/>
                <a:cs typeface="Arial"/>
              </a:rPr>
              <a:t>servidor. </a:t>
            </a:r>
            <a:r>
              <a:rPr sz="2400" dirty="0">
                <a:latin typeface="Arial"/>
                <a:cs typeface="Arial"/>
              </a:rPr>
              <a:t>Em outras </a:t>
            </a:r>
            <a:r>
              <a:rPr sz="2400" spc="-5" dirty="0">
                <a:latin typeface="Arial"/>
                <a:cs typeface="Arial"/>
              </a:rPr>
              <a:t>palavras, </a:t>
            </a:r>
            <a:r>
              <a:rPr sz="2400" dirty="0">
                <a:latin typeface="Arial"/>
                <a:cs typeface="Arial"/>
              </a:rPr>
              <a:t>este  </a:t>
            </a:r>
            <a:r>
              <a:rPr sz="2400" spc="-5" dirty="0">
                <a:latin typeface="Arial"/>
                <a:cs typeface="Arial"/>
              </a:rPr>
              <a:t>contrato </a:t>
            </a:r>
            <a:r>
              <a:rPr sz="2400" dirty="0">
                <a:latin typeface="Arial"/>
                <a:cs typeface="Arial"/>
              </a:rPr>
              <a:t>abrange as responsabilidades de um </a:t>
            </a:r>
            <a:r>
              <a:rPr sz="2400" spc="-5" dirty="0">
                <a:latin typeface="Arial"/>
                <a:cs typeface="Arial"/>
              </a:rPr>
              <a:t>objeto,  </a:t>
            </a:r>
            <a:r>
              <a:rPr sz="2400" dirty="0">
                <a:latin typeface="Arial"/>
                <a:cs typeface="Arial"/>
              </a:rPr>
              <a:t>ou seja, o comportamento </a:t>
            </a:r>
            <a:r>
              <a:rPr sz="2400" spc="-5" dirty="0">
                <a:latin typeface="Arial"/>
                <a:cs typeface="Arial"/>
              </a:rPr>
              <a:t>para </a:t>
            </a:r>
            <a:r>
              <a:rPr sz="2400" dirty="0">
                <a:latin typeface="Arial"/>
                <a:cs typeface="Arial"/>
              </a:rPr>
              <a:t>o qual foi  responsabilizado.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00"/>
              </a:lnSpc>
              <a:spcBef>
                <a:spcPts val="1605"/>
              </a:spcBef>
            </a:pPr>
            <a:r>
              <a:rPr sz="2800" spc="-5" dirty="0">
                <a:latin typeface="Arial"/>
                <a:cs typeface="Arial"/>
              </a:rPr>
              <a:t>(Objeto </a:t>
            </a:r>
            <a:r>
              <a:rPr sz="2800" dirty="0">
                <a:latin typeface="Arial"/>
                <a:cs typeface="Arial"/>
              </a:rPr>
              <a:t>cliente é um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spc="5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utiliza </a:t>
            </a:r>
            <a:r>
              <a:rPr sz="2800" dirty="0">
                <a:latin typeface="Arial"/>
                <a:cs typeface="Arial"/>
              </a:rPr>
              <a:t>recursos  de outro </a:t>
            </a:r>
            <a:r>
              <a:rPr sz="2800" spc="-10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conhecido como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servidor)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67276" y="226631"/>
            <a:ext cx="4471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Abstração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Contratos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2840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7884795" cy="318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abstração de um </a:t>
            </a:r>
            <a:r>
              <a:rPr sz="2800" spc="-10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deve preceder a sua  implementação.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Uma vez que uma implementação é selecionada,  </a:t>
            </a:r>
            <a:r>
              <a:rPr sz="2800" spc="-5" dirty="0">
                <a:latin typeface="Arial"/>
                <a:cs typeface="Arial"/>
              </a:rPr>
              <a:t>ela </a:t>
            </a:r>
            <a:r>
              <a:rPr sz="2800" spc="5" dirty="0">
                <a:latin typeface="Arial"/>
                <a:cs typeface="Arial"/>
              </a:rPr>
              <a:t>deve </a:t>
            </a:r>
            <a:r>
              <a:rPr sz="2800" dirty="0">
                <a:latin typeface="Arial"/>
                <a:cs typeface="Arial"/>
              </a:rPr>
              <a:t>ser tratada como um segredo da  abstração e deve ser </a:t>
            </a:r>
            <a:r>
              <a:rPr sz="2800" spc="-5" dirty="0">
                <a:latin typeface="Arial"/>
                <a:cs typeface="Arial"/>
              </a:rPr>
              <a:t>escondida </a:t>
            </a:r>
            <a:r>
              <a:rPr sz="2800" dirty="0">
                <a:latin typeface="Arial"/>
                <a:cs typeface="Arial"/>
              </a:rPr>
              <a:t>da maioria </a:t>
            </a:r>
            <a:r>
              <a:rPr sz="2800" spc="5" dirty="0">
                <a:latin typeface="Arial"/>
                <a:cs typeface="Arial"/>
              </a:rPr>
              <a:t>dos  </a:t>
            </a:r>
            <a:r>
              <a:rPr sz="2800" spc="-5" dirty="0">
                <a:latin typeface="Arial"/>
                <a:cs typeface="Arial"/>
              </a:rPr>
              <a:t>objetos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clientes.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8929" y="226631"/>
            <a:ext cx="343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Encapsulamento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8929" y="226631"/>
            <a:ext cx="343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Encapsulamento</a:t>
            </a:r>
          </a:p>
        </p:txBody>
      </p:sp>
      <p:sp>
        <p:nvSpPr>
          <p:cNvPr id="3" name="object 3"/>
          <p:cNvSpPr/>
          <p:nvPr/>
        </p:nvSpPr>
        <p:spPr>
          <a:xfrm>
            <a:off x="1656711" y="1585260"/>
            <a:ext cx="6126234" cy="4084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1112</Words>
  <Application>Microsoft Office PowerPoint</Application>
  <PresentationFormat>Apresentação na tela (4:3)</PresentationFormat>
  <Paragraphs>255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Office Theme</vt:lpstr>
      <vt:lpstr>Apresentação do PowerPoint</vt:lpstr>
      <vt:lpstr>Modelo orientado a objetos</vt:lpstr>
      <vt:lpstr>Modelo orientado a objetos</vt:lpstr>
      <vt:lpstr>Abstração</vt:lpstr>
      <vt:lpstr>Abstração</vt:lpstr>
      <vt:lpstr>Abstração</vt:lpstr>
      <vt:lpstr>Abstração - Contratos</vt:lpstr>
      <vt:lpstr>Encapsulamento</vt:lpstr>
      <vt:lpstr>Encapsulamento</vt:lpstr>
      <vt:lpstr>Encapsulamento</vt:lpstr>
      <vt:lpstr>Modularidade</vt:lpstr>
      <vt:lpstr>Modularidade</vt:lpstr>
      <vt:lpstr>Modularidade</vt:lpstr>
      <vt:lpstr>Hierarquia</vt:lpstr>
      <vt:lpstr>Hierarquia</vt:lpstr>
      <vt:lpstr>Hierarquia</vt:lpstr>
      <vt:lpstr>Herança</vt:lpstr>
      <vt:lpstr>Herança</vt:lpstr>
      <vt:lpstr>Herança</vt:lpstr>
      <vt:lpstr>Herança simples</vt:lpstr>
      <vt:lpstr>Herança múltipla</vt:lpstr>
      <vt:lpstr>Agregação</vt:lpstr>
      <vt:lpstr>Agregação</vt:lpstr>
      <vt:lpstr>Agregação</vt:lpstr>
      <vt:lpstr>Agregações</vt:lpstr>
      <vt:lpstr>Tipificação</vt:lpstr>
      <vt:lpstr>Tipificação</vt:lpstr>
      <vt:lpstr>Tipificação</vt:lpstr>
      <vt:lpstr>Tipificação forte impede a mistura de abstrações</vt:lpstr>
      <vt:lpstr>Tipificação</vt:lpstr>
      <vt:lpstr>Tipificação</vt:lpstr>
      <vt:lpstr>Tipificação</vt:lpstr>
      <vt:lpstr>Tipificação</vt:lpstr>
      <vt:lpstr>Concorrência</vt:lpstr>
      <vt:lpstr>Concorrência</vt:lpstr>
      <vt:lpstr>Concorrência</vt:lpstr>
      <vt:lpstr>Concorrência</vt:lpstr>
      <vt:lpstr>Persistência</vt:lpstr>
      <vt:lpstr>Persistência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lfacio</dc:creator>
  <cp:lastModifiedBy>Lucas Santos</cp:lastModifiedBy>
  <cp:revision>2</cp:revision>
  <dcterms:created xsi:type="dcterms:W3CDTF">2021-01-12T21:47:54Z</dcterms:created>
  <dcterms:modified xsi:type="dcterms:W3CDTF">2021-01-12T22:20:08Z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