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176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6705" y="226631"/>
            <a:ext cx="853058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176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800" y="226631"/>
            <a:ext cx="853439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987" y="1603375"/>
            <a:ext cx="8074024" cy="233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463529" y="1905000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9" name="object 7"/>
          <p:cNvSpPr txBox="1">
            <a:spLocks noGrp="1"/>
          </p:cNvSpPr>
          <p:nvPr/>
        </p:nvSpPr>
        <p:spPr>
          <a:xfrm>
            <a:off x="3055218" y="2568575"/>
            <a:ext cx="5301576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spc="-10" dirty="0" smtClean="0">
                <a:solidFill>
                  <a:srgbClr val="FFFFFF"/>
                </a:solidFill>
              </a:rPr>
              <a:t>Orientação a Objetos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3581400" y="3397707"/>
            <a:ext cx="4647562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lang="pt-BR" sz="2000" spc="-10" dirty="0">
                <a:solidFill>
                  <a:srgbClr val="FFFFFF"/>
                </a:solidFill>
                <a:latin typeface="Carlito"/>
                <a:cs typeface="Carlito"/>
              </a:rPr>
              <a:t>Diagrama de Classes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11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2" y="2501350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5979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312" y="1183935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70746" y="953600"/>
            <a:ext cx="8074024" cy="233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 marR="5080">
              <a:lnSpc>
                <a:spcPct val="100000"/>
              </a:lnSpc>
              <a:spcBef>
                <a:spcPts val="100"/>
              </a:spcBef>
              <a:tabLst>
                <a:tab pos="635635" algn="l"/>
                <a:tab pos="1682750" algn="l"/>
                <a:tab pos="2233930" algn="l"/>
                <a:tab pos="4289425" algn="l"/>
                <a:tab pos="4998720" algn="l"/>
                <a:tab pos="5552440" algn="l"/>
                <a:tab pos="6855459" algn="l"/>
                <a:tab pos="7663815" algn="l"/>
              </a:tabLst>
            </a:pPr>
            <a:r>
              <a:rPr dirty="0"/>
              <a:t>O	</a:t>
            </a:r>
            <a:r>
              <a:rPr spc="-5" dirty="0"/>
              <a:t>n</a:t>
            </a:r>
            <a:r>
              <a:rPr spc="5" dirty="0"/>
              <a:t>om</a:t>
            </a:r>
            <a:r>
              <a:rPr dirty="0"/>
              <a:t>e	</a:t>
            </a:r>
            <a:r>
              <a:rPr spc="5" dirty="0"/>
              <a:t>d</a:t>
            </a:r>
            <a:r>
              <a:rPr dirty="0"/>
              <a:t>a	</a:t>
            </a:r>
            <a:r>
              <a:rPr spc="-5" dirty="0"/>
              <a:t>p</a:t>
            </a:r>
            <a:r>
              <a:rPr spc="10" dirty="0"/>
              <a:t>r</a:t>
            </a:r>
            <a:r>
              <a:rPr spc="-15" dirty="0"/>
              <a:t>o</a:t>
            </a:r>
            <a:r>
              <a:rPr spc="-5" dirty="0"/>
              <a:t>p</a:t>
            </a:r>
            <a:r>
              <a:rPr spc="10" dirty="0"/>
              <a:t>r</a:t>
            </a:r>
            <a:r>
              <a:rPr spc="-5" dirty="0"/>
              <a:t>ie</a:t>
            </a:r>
            <a:r>
              <a:rPr spc="5" dirty="0"/>
              <a:t>d</a:t>
            </a:r>
            <a:r>
              <a:rPr spc="-5" dirty="0"/>
              <a:t>a</a:t>
            </a:r>
            <a:r>
              <a:rPr spc="5" dirty="0"/>
              <a:t>d</a:t>
            </a:r>
            <a:r>
              <a:rPr dirty="0"/>
              <a:t>e	fica	</a:t>
            </a:r>
            <a:r>
              <a:rPr spc="25" dirty="0"/>
              <a:t>n</a:t>
            </a:r>
            <a:r>
              <a:rPr dirty="0"/>
              <a:t>o	</a:t>
            </a:r>
            <a:r>
              <a:rPr spc="-5" dirty="0"/>
              <a:t>d</a:t>
            </a:r>
            <a:r>
              <a:rPr spc="5" dirty="0"/>
              <a:t>e</a:t>
            </a:r>
            <a:r>
              <a:rPr dirty="0"/>
              <a:t>stino	fin</a:t>
            </a:r>
            <a:r>
              <a:rPr spc="5" dirty="0"/>
              <a:t>a</a:t>
            </a:r>
            <a:r>
              <a:rPr dirty="0"/>
              <a:t>l	</a:t>
            </a:r>
            <a:r>
              <a:rPr spc="5" dirty="0"/>
              <a:t>da  </a:t>
            </a:r>
            <a:r>
              <a:rPr spc="-5" dirty="0"/>
              <a:t>associação, junto </a:t>
            </a:r>
            <a:r>
              <a:rPr dirty="0"/>
              <a:t>com a</a:t>
            </a:r>
            <a:r>
              <a:rPr spc="30" dirty="0"/>
              <a:t> </a:t>
            </a:r>
            <a:r>
              <a:rPr spc="-5" dirty="0"/>
              <a:t>multiplicidade.</a:t>
            </a:r>
          </a:p>
          <a:p>
            <a:pPr marL="191135">
              <a:lnSpc>
                <a:spcPct val="100000"/>
              </a:lnSpc>
              <a:spcBef>
                <a:spcPts val="45"/>
              </a:spcBef>
            </a:pPr>
            <a:endParaRPr sz="4050"/>
          </a:p>
          <a:p>
            <a:pPr marL="203835" marR="5715">
              <a:lnSpc>
                <a:spcPct val="100000"/>
              </a:lnSpc>
            </a:pPr>
            <a:r>
              <a:rPr dirty="0"/>
              <a:t>O destino final da </a:t>
            </a:r>
            <a:r>
              <a:rPr spc="-5" dirty="0"/>
              <a:t>associação </a:t>
            </a:r>
            <a:r>
              <a:rPr dirty="0"/>
              <a:t>é a classe </a:t>
            </a:r>
            <a:r>
              <a:rPr spc="5" dirty="0"/>
              <a:t>que </a:t>
            </a:r>
            <a:r>
              <a:rPr dirty="0"/>
              <a:t>é o  tipo da</a:t>
            </a:r>
            <a:r>
              <a:rPr spc="-5" dirty="0"/>
              <a:t> </a:t>
            </a:r>
            <a:r>
              <a:rPr dirty="0"/>
              <a:t>propriedade.</a:t>
            </a:r>
          </a:p>
        </p:txBody>
      </p:sp>
      <p:sp>
        <p:nvSpPr>
          <p:cNvPr id="4" name="object 4"/>
          <p:cNvSpPr/>
          <p:nvPr/>
        </p:nvSpPr>
        <p:spPr>
          <a:xfrm>
            <a:off x="341312" y="2634275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537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Associações</a:t>
            </a:r>
          </a:p>
        </p:txBody>
      </p:sp>
      <p:sp>
        <p:nvSpPr>
          <p:cNvPr id="6" name="object 6"/>
          <p:cNvSpPr/>
          <p:nvPr/>
        </p:nvSpPr>
        <p:spPr>
          <a:xfrm>
            <a:off x="702496" y="3903187"/>
            <a:ext cx="7391400" cy="184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652" y="1180612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7856" y="950277"/>
            <a:ext cx="788289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Geralmente, </a:t>
            </a:r>
            <a:r>
              <a:rPr sz="2800" spc="-5" dirty="0">
                <a:latin typeface="Arial"/>
                <a:cs typeface="Arial"/>
              </a:rPr>
              <a:t>atributos </a:t>
            </a:r>
            <a:r>
              <a:rPr sz="2800" dirty="0">
                <a:latin typeface="Arial"/>
                <a:cs typeface="Arial"/>
              </a:rPr>
              <a:t>são </a:t>
            </a:r>
            <a:r>
              <a:rPr sz="2800" spc="-5" dirty="0">
                <a:latin typeface="Arial"/>
                <a:cs typeface="Arial"/>
              </a:rPr>
              <a:t>utilizados </a:t>
            </a:r>
            <a:r>
              <a:rPr sz="2800" dirty="0">
                <a:latin typeface="Arial"/>
                <a:cs typeface="Arial"/>
              </a:rPr>
              <a:t>para </a:t>
            </a:r>
            <a:r>
              <a:rPr sz="2800" spc="-5" dirty="0">
                <a:latin typeface="Arial"/>
                <a:cs typeface="Arial"/>
              </a:rPr>
              <a:t>coisas  </a:t>
            </a:r>
            <a:r>
              <a:rPr sz="2800" dirty="0">
                <a:latin typeface="Arial"/>
                <a:cs typeface="Arial"/>
              </a:rPr>
              <a:t>pequenas, </a:t>
            </a:r>
            <a:r>
              <a:rPr sz="2800" spc="5" dirty="0">
                <a:latin typeface="Arial"/>
                <a:cs typeface="Arial"/>
              </a:rPr>
              <a:t>como </a:t>
            </a:r>
            <a:r>
              <a:rPr sz="2800" dirty="0">
                <a:latin typeface="Arial"/>
                <a:cs typeface="Arial"/>
              </a:rPr>
              <a:t>datas, </a:t>
            </a:r>
            <a:r>
              <a:rPr sz="2800" spc="-5" dirty="0">
                <a:latin typeface="Arial"/>
                <a:cs typeface="Arial"/>
              </a:rPr>
              <a:t>valores </a:t>
            </a:r>
            <a:r>
              <a:rPr sz="2800" dirty="0">
                <a:latin typeface="Arial"/>
                <a:cs typeface="Arial"/>
              </a:rPr>
              <a:t>booleanos,  números </a:t>
            </a:r>
            <a:r>
              <a:rPr sz="2800" spc="-5" dirty="0"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652" y="3057672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7856" y="2827908"/>
            <a:ext cx="226885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03680" algn="l"/>
              </a:tabLst>
            </a:pPr>
            <a:r>
              <a:rPr sz="2800" dirty="0">
                <a:latin typeface="Arial"/>
                <a:cs typeface="Arial"/>
              </a:rPr>
              <a:t>Associações  cla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ses	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ais  pedidos.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6475" y="2827908"/>
            <a:ext cx="547243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5080" indent="-139700">
              <a:lnSpc>
                <a:spcPct val="100000"/>
              </a:lnSpc>
              <a:spcBef>
                <a:spcPts val="100"/>
              </a:spcBef>
              <a:tabLst>
                <a:tab pos="2204720" algn="l"/>
                <a:tab pos="2575560" algn="l"/>
                <a:tab pos="3188335" algn="l"/>
                <a:tab pos="3749675" algn="l"/>
                <a:tab pos="4745355" algn="l"/>
                <a:tab pos="5261610" algn="l"/>
              </a:tabLst>
            </a:pPr>
            <a:r>
              <a:rPr sz="2800" spc="-5" dirty="0">
                <a:latin typeface="Arial"/>
                <a:cs typeface="Arial"/>
              </a:rPr>
              <a:t>g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lm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</a:t>
            </a:r>
            <a:r>
              <a:rPr sz="2800" dirty="0">
                <a:latin typeface="Arial"/>
                <a:cs typeface="Arial"/>
              </a:rPr>
              <a:t>e	são	</a:t>
            </a:r>
            <a:r>
              <a:rPr sz="2800" spc="-5" dirty="0">
                <a:latin typeface="Arial"/>
                <a:cs typeface="Arial"/>
              </a:rPr>
              <a:t>us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ra  sig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ificati</a:t>
            </a:r>
            <a:r>
              <a:rPr sz="2800" spc="2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as</a:t>
            </a:r>
            <a:r>
              <a:rPr sz="2800" dirty="0">
                <a:latin typeface="Arial"/>
                <a:cs typeface="Arial"/>
              </a:rPr>
              <a:t>,	</a:t>
            </a:r>
            <a:r>
              <a:rPr sz="2800" spc="-2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o	clie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tes	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6652" y="4934732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7856" y="4705667"/>
            <a:ext cx="788162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51560" algn="l"/>
                <a:tab pos="2530475" algn="l"/>
                <a:tab pos="3452495" algn="l"/>
                <a:tab pos="4573270" algn="l"/>
                <a:tab pos="5574030" algn="l"/>
                <a:tab pos="7670165" algn="l"/>
              </a:tabLst>
            </a:pPr>
            <a:r>
              <a:rPr sz="2800" dirty="0">
                <a:latin typeface="Arial"/>
                <a:cs typeface="Arial"/>
              </a:rPr>
              <a:t>Essa	</a:t>
            </a:r>
            <a:r>
              <a:rPr sz="2800" spc="-5" dirty="0">
                <a:latin typeface="Arial"/>
                <a:cs typeface="Arial"/>
              </a:rPr>
              <a:t>esc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lh</a:t>
            </a:r>
            <a:r>
              <a:rPr sz="2800" dirty="0">
                <a:latin typeface="Arial"/>
                <a:cs typeface="Arial"/>
              </a:rPr>
              <a:t>a	</a:t>
            </a:r>
            <a:r>
              <a:rPr sz="2800" spc="-5" dirty="0">
                <a:latin typeface="Arial"/>
                <a:cs typeface="Arial"/>
              </a:rPr>
              <a:t>est</a:t>
            </a:r>
            <a:r>
              <a:rPr sz="2800" dirty="0">
                <a:latin typeface="Arial"/>
                <a:cs typeface="Arial"/>
              </a:rPr>
              <a:t>á	m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it</a:t>
            </a:r>
            <a:r>
              <a:rPr sz="2800" dirty="0">
                <a:latin typeface="Arial"/>
                <a:cs typeface="Arial"/>
              </a:rPr>
              <a:t>o	m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	r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lacio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2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a	à  ênfase do que a </a:t>
            </a:r>
            <a:r>
              <a:rPr sz="2800" spc="-5" dirty="0">
                <a:latin typeface="Arial"/>
                <a:cs typeface="Arial"/>
              </a:rPr>
              <a:t>qualquer significado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subjacente.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985259" y="226631"/>
            <a:ext cx="4852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Atributos </a:t>
            </a:r>
            <a:r>
              <a:rPr dirty="0"/>
              <a:t>e</a:t>
            </a:r>
            <a:r>
              <a:rPr spc="-30" dirty="0"/>
              <a:t> </a:t>
            </a:r>
            <a:r>
              <a:rPr spc="-5" dirty="0"/>
              <a:t>associações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229" y="825329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0433" y="594676"/>
            <a:ext cx="7885430" cy="361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Operações são as </a:t>
            </a:r>
            <a:r>
              <a:rPr sz="2800" spc="-5" dirty="0">
                <a:latin typeface="Arial"/>
                <a:cs typeface="Arial"/>
              </a:rPr>
              <a:t>ações </a:t>
            </a:r>
            <a:r>
              <a:rPr sz="2800" dirty="0">
                <a:latin typeface="Arial"/>
                <a:cs typeface="Arial"/>
              </a:rPr>
              <a:t>que uma classe sabe  </a:t>
            </a:r>
            <a:r>
              <a:rPr sz="2800" spc="-5" dirty="0">
                <a:latin typeface="Arial"/>
                <a:cs typeface="Arial"/>
              </a:rPr>
              <a:t>realizar.</a:t>
            </a:r>
            <a:endParaRPr sz="28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Arial"/>
                <a:cs typeface="Arial"/>
              </a:rPr>
              <a:t>As </a:t>
            </a:r>
            <a:r>
              <a:rPr sz="2800" dirty="0">
                <a:latin typeface="Arial"/>
                <a:cs typeface="Arial"/>
              </a:rPr>
              <a:t>operações correspondem aos métodos  presentes em uma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classe.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latin typeface="Arial"/>
                <a:cs typeface="Arial"/>
              </a:rPr>
              <a:t>Normalmente, as operações simples </a:t>
            </a:r>
            <a:r>
              <a:rPr sz="2800" spc="5" dirty="0">
                <a:latin typeface="Arial"/>
                <a:cs typeface="Arial"/>
              </a:rPr>
              <a:t>de  </a:t>
            </a:r>
            <a:r>
              <a:rPr sz="2800" spc="-5" dirty="0">
                <a:latin typeface="Arial"/>
                <a:cs typeface="Arial"/>
              </a:rPr>
              <a:t>manipulação </a:t>
            </a:r>
            <a:r>
              <a:rPr sz="2800" spc="10" dirty="0">
                <a:latin typeface="Arial"/>
                <a:cs typeface="Arial"/>
              </a:rPr>
              <a:t>de </a:t>
            </a:r>
            <a:r>
              <a:rPr sz="2800" spc="-5" dirty="0">
                <a:latin typeface="Arial"/>
                <a:cs typeface="Arial"/>
              </a:rPr>
              <a:t>atributos </a:t>
            </a:r>
            <a:r>
              <a:rPr sz="2800" dirty="0">
                <a:latin typeface="Arial"/>
                <a:cs typeface="Arial"/>
              </a:rPr>
              <a:t>(get e set) não são  mostradas, </a:t>
            </a:r>
            <a:r>
              <a:rPr sz="2800" spc="-5" dirty="0">
                <a:latin typeface="Arial"/>
                <a:cs typeface="Arial"/>
              </a:rPr>
              <a:t>pois essas operações, </a:t>
            </a:r>
            <a:r>
              <a:rPr sz="2800" dirty="0">
                <a:latin typeface="Arial"/>
                <a:cs typeface="Arial"/>
              </a:rPr>
              <a:t>na maioria </a:t>
            </a:r>
            <a:r>
              <a:rPr sz="2800" spc="5" dirty="0">
                <a:latin typeface="Arial"/>
                <a:cs typeface="Arial"/>
              </a:rPr>
              <a:t>das  </a:t>
            </a:r>
            <a:r>
              <a:rPr sz="2800" dirty="0">
                <a:latin typeface="Arial"/>
                <a:cs typeface="Arial"/>
              </a:rPr>
              <a:t>vezes, podem ser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inferidas.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229" y="1765129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9229" y="2702389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39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Operações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035549" y="4148096"/>
            <a:ext cx="4575810" cy="2214880"/>
            <a:chOff x="4071873" y="4643397"/>
            <a:chExt cx="4575810" cy="2214880"/>
          </a:xfrm>
        </p:grpSpPr>
        <p:sp>
          <p:nvSpPr>
            <p:cNvPr id="8" name="object 8"/>
            <p:cNvSpPr/>
            <p:nvPr/>
          </p:nvSpPr>
          <p:spPr>
            <a:xfrm>
              <a:off x="4071873" y="4643397"/>
              <a:ext cx="4575429" cy="22146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86249" y="5786462"/>
              <a:ext cx="4072254" cy="643255"/>
            </a:xfrm>
            <a:custGeom>
              <a:avLst/>
              <a:gdLst/>
              <a:ahLst/>
              <a:cxnLst/>
              <a:rect l="l" t="t" r="r" b="b"/>
              <a:pathLst>
                <a:path w="4072254" h="643254">
                  <a:moveTo>
                    <a:pt x="0" y="642937"/>
                  </a:moveTo>
                  <a:lnTo>
                    <a:pt x="4072001" y="642937"/>
                  </a:lnTo>
                  <a:lnTo>
                    <a:pt x="4072001" y="0"/>
                  </a:lnTo>
                  <a:lnTo>
                    <a:pt x="0" y="0"/>
                  </a:lnTo>
                  <a:lnTo>
                    <a:pt x="0" y="642937"/>
                  </a:lnTo>
                  <a:close/>
                </a:path>
              </a:pathLst>
            </a:custGeom>
            <a:ln w="254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013" y="918655"/>
            <a:ext cx="94826" cy="99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8256" y="1562629"/>
            <a:ext cx="74083" cy="80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256" y="2771669"/>
            <a:ext cx="74083" cy="80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8256" y="3391429"/>
            <a:ext cx="74083" cy="80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8256" y="4013729"/>
            <a:ext cx="74083" cy="80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0373" y="4660583"/>
            <a:ext cx="84666" cy="8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3013" y="5307774"/>
            <a:ext cx="94826" cy="9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8256" y="5659649"/>
            <a:ext cx="74083" cy="80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6757" y="685800"/>
            <a:ext cx="7125970" cy="51149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sintaxe </a:t>
            </a:r>
            <a:r>
              <a:rPr sz="2000" dirty="0">
                <a:latin typeface="Arial"/>
                <a:cs typeface="Arial"/>
              </a:rPr>
              <a:t>completa da </a:t>
            </a:r>
            <a:r>
              <a:rPr sz="2000" spc="-5" dirty="0">
                <a:latin typeface="Arial"/>
                <a:cs typeface="Arial"/>
              </a:rPr>
              <a:t>UML </a:t>
            </a:r>
            <a:r>
              <a:rPr sz="2000" dirty="0">
                <a:latin typeface="Arial"/>
                <a:cs typeface="Arial"/>
              </a:rPr>
              <a:t>para operações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é:</a:t>
            </a:r>
            <a:endParaRPr sz="2000">
              <a:latin typeface="Arial"/>
              <a:cs typeface="Arial"/>
            </a:endParaRPr>
          </a:p>
          <a:p>
            <a:pPr marL="7112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Arial"/>
                <a:cs typeface="Arial"/>
              </a:rPr>
              <a:t>visibilidade nome {lista-de-parâmetros}: tipo-de-retorno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{lista-de-propriedades}</a:t>
            </a:r>
            <a:endParaRPr sz="16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latin typeface="Arial"/>
                <a:cs typeface="Arial"/>
              </a:rPr>
              <a:t>Visibilidade:</a:t>
            </a:r>
            <a:endParaRPr sz="1800">
              <a:latin typeface="Arial"/>
              <a:cs typeface="Arial"/>
            </a:endParaRPr>
          </a:p>
          <a:p>
            <a:pPr marL="812165" indent="-229235">
              <a:lnSpc>
                <a:spcPct val="100000"/>
              </a:lnSpc>
              <a:spcBef>
                <a:spcPts val="405"/>
              </a:spcBef>
              <a:buChar char="•"/>
              <a:tabLst>
                <a:tab pos="812165" algn="l"/>
                <a:tab pos="812800" algn="l"/>
              </a:tabLst>
            </a:pPr>
            <a:r>
              <a:rPr sz="1600" dirty="0">
                <a:latin typeface="Arial"/>
                <a:cs typeface="Arial"/>
              </a:rPr>
              <a:t>(+):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público;</a:t>
            </a:r>
            <a:endParaRPr sz="1600">
              <a:latin typeface="Arial"/>
              <a:cs typeface="Arial"/>
            </a:endParaRPr>
          </a:p>
          <a:p>
            <a:pPr marL="812165" indent="-229235">
              <a:lnSpc>
                <a:spcPct val="100000"/>
              </a:lnSpc>
              <a:spcBef>
                <a:spcPts val="380"/>
              </a:spcBef>
              <a:buChar char="•"/>
              <a:tabLst>
                <a:tab pos="812165" algn="l"/>
                <a:tab pos="812800" algn="l"/>
              </a:tabLst>
            </a:pPr>
            <a:r>
              <a:rPr sz="1600" spc="5" dirty="0">
                <a:latin typeface="Arial"/>
                <a:cs typeface="Arial"/>
              </a:rPr>
              <a:t>(-):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privado;</a:t>
            </a:r>
            <a:endParaRPr sz="1600">
              <a:latin typeface="Arial"/>
              <a:cs typeface="Arial"/>
            </a:endParaRPr>
          </a:p>
          <a:p>
            <a:pPr marL="812165" indent="-229235">
              <a:lnSpc>
                <a:spcPct val="100000"/>
              </a:lnSpc>
              <a:spcBef>
                <a:spcPts val="380"/>
              </a:spcBef>
              <a:buChar char="•"/>
              <a:tabLst>
                <a:tab pos="812165" algn="l"/>
                <a:tab pos="812800" algn="l"/>
              </a:tabLst>
            </a:pPr>
            <a:r>
              <a:rPr sz="1600" dirty="0">
                <a:latin typeface="Arial"/>
                <a:cs typeface="Arial"/>
              </a:rPr>
              <a:t>(#):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protegido.</a:t>
            </a:r>
            <a:endParaRPr sz="16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Arial"/>
                <a:cs typeface="Arial"/>
              </a:rPr>
              <a:t>Nome:</a:t>
            </a:r>
            <a:endParaRPr sz="1800">
              <a:latin typeface="Arial"/>
              <a:cs typeface="Arial"/>
            </a:endParaRPr>
          </a:p>
          <a:p>
            <a:pPr marL="812165" indent="-229235">
              <a:lnSpc>
                <a:spcPct val="100000"/>
              </a:lnSpc>
              <a:spcBef>
                <a:spcPts val="380"/>
              </a:spcBef>
              <a:buChar char="•"/>
              <a:tabLst>
                <a:tab pos="812165" algn="l"/>
                <a:tab pos="812800" algn="l"/>
              </a:tabLst>
            </a:pPr>
            <a:r>
              <a:rPr sz="1600" spc="-10" dirty="0">
                <a:latin typeface="Arial"/>
                <a:cs typeface="Arial"/>
              </a:rPr>
              <a:t>Sequência </a:t>
            </a:r>
            <a:r>
              <a:rPr sz="1600" spc="-5" dirty="0">
                <a:latin typeface="Arial"/>
                <a:cs typeface="Arial"/>
              </a:rPr>
              <a:t>de caracteres </a:t>
            </a:r>
            <a:r>
              <a:rPr sz="1600" spc="-10" dirty="0">
                <a:latin typeface="Arial"/>
                <a:cs typeface="Arial"/>
              </a:rPr>
              <a:t>que </a:t>
            </a:r>
            <a:r>
              <a:rPr sz="1600" spc="-5" dirty="0">
                <a:latin typeface="Arial"/>
                <a:cs typeface="Arial"/>
              </a:rPr>
              <a:t>dá nome </a:t>
            </a:r>
            <a:r>
              <a:rPr sz="1600" dirty="0">
                <a:latin typeface="Arial"/>
                <a:cs typeface="Arial"/>
              </a:rPr>
              <a:t>à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operação.</a:t>
            </a:r>
            <a:endParaRPr sz="16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latin typeface="Arial"/>
                <a:cs typeface="Arial"/>
              </a:rPr>
              <a:t>Lista-de-parâmetros:</a:t>
            </a:r>
            <a:endParaRPr sz="1800">
              <a:latin typeface="Arial"/>
              <a:cs typeface="Arial"/>
            </a:endParaRPr>
          </a:p>
          <a:p>
            <a:pPr marL="812165" indent="-229235">
              <a:lnSpc>
                <a:spcPct val="100000"/>
              </a:lnSpc>
              <a:spcBef>
                <a:spcPts val="400"/>
              </a:spcBef>
              <a:buChar char="•"/>
              <a:tabLst>
                <a:tab pos="812165" algn="l"/>
                <a:tab pos="812800" algn="l"/>
              </a:tabLst>
            </a:pPr>
            <a:r>
              <a:rPr sz="1600" dirty="0">
                <a:latin typeface="Arial"/>
                <a:cs typeface="Arial"/>
              </a:rPr>
              <a:t>É a </a:t>
            </a:r>
            <a:r>
              <a:rPr sz="1600" spc="-5" dirty="0">
                <a:latin typeface="Arial"/>
                <a:cs typeface="Arial"/>
              </a:rPr>
              <a:t>lista de parâmetros da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operação.</a:t>
            </a:r>
            <a:endParaRPr sz="16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latin typeface="Arial"/>
                <a:cs typeface="Arial"/>
              </a:rPr>
              <a:t>Tipo-de-retorno:</a:t>
            </a:r>
            <a:endParaRPr sz="1800">
              <a:latin typeface="Arial"/>
              <a:cs typeface="Arial"/>
            </a:endParaRPr>
          </a:p>
          <a:p>
            <a:pPr marL="812165" indent="-229235">
              <a:lnSpc>
                <a:spcPct val="100000"/>
              </a:lnSpc>
              <a:spcBef>
                <a:spcPts val="400"/>
              </a:spcBef>
              <a:buChar char="•"/>
              <a:tabLst>
                <a:tab pos="812165" algn="l"/>
                <a:tab pos="812800" algn="l"/>
              </a:tabLst>
            </a:pPr>
            <a:r>
              <a:rPr sz="1600" dirty="0">
                <a:latin typeface="Arial"/>
                <a:cs typeface="Arial"/>
              </a:rPr>
              <a:t>É o </a:t>
            </a:r>
            <a:r>
              <a:rPr sz="1600" spc="-5" dirty="0">
                <a:latin typeface="Arial"/>
                <a:cs typeface="Arial"/>
              </a:rPr>
              <a:t>tipo </a:t>
            </a:r>
            <a:r>
              <a:rPr sz="1600" spc="-10" dirty="0">
                <a:latin typeface="Arial"/>
                <a:cs typeface="Arial"/>
              </a:rPr>
              <a:t>do </a:t>
            </a:r>
            <a:r>
              <a:rPr sz="1600" spc="-5" dirty="0">
                <a:latin typeface="Arial"/>
                <a:cs typeface="Arial"/>
              </a:rPr>
              <a:t>valor </a:t>
            </a:r>
            <a:r>
              <a:rPr sz="1600" spc="-10" dirty="0">
                <a:latin typeface="Arial"/>
                <a:cs typeface="Arial"/>
              </a:rPr>
              <a:t>retornado, </a:t>
            </a:r>
            <a:r>
              <a:rPr sz="1600" spc="-5" dirty="0">
                <a:latin typeface="Arial"/>
                <a:cs typeface="Arial"/>
              </a:rPr>
              <a:t>se </a:t>
            </a:r>
            <a:r>
              <a:rPr sz="1600" spc="-10" dirty="0">
                <a:latin typeface="Arial"/>
                <a:cs typeface="Arial"/>
              </a:rPr>
              <a:t>houver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um.</a:t>
            </a:r>
            <a:endParaRPr sz="16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459"/>
              </a:spcBef>
            </a:pPr>
            <a:r>
              <a:rPr sz="2000" dirty="0">
                <a:latin typeface="Arial"/>
                <a:cs typeface="Arial"/>
              </a:rPr>
              <a:t>Lista-de-propriedades:</a:t>
            </a:r>
            <a:endParaRPr sz="2000">
              <a:latin typeface="Arial"/>
              <a:cs typeface="Arial"/>
            </a:endParaRPr>
          </a:p>
          <a:p>
            <a:pPr marL="812165" indent="-229235">
              <a:lnSpc>
                <a:spcPct val="100000"/>
              </a:lnSpc>
              <a:spcBef>
                <a:spcPts val="400"/>
              </a:spcBef>
              <a:buChar char="•"/>
              <a:tabLst>
                <a:tab pos="812165" algn="l"/>
                <a:tab pos="812800" algn="l"/>
              </a:tabLst>
            </a:pPr>
            <a:r>
              <a:rPr sz="1600" spc="-5" dirty="0">
                <a:latin typeface="Arial"/>
                <a:cs typeface="Arial"/>
              </a:rPr>
              <a:t>Permite </a:t>
            </a:r>
            <a:r>
              <a:rPr sz="1600" spc="-10" dirty="0">
                <a:latin typeface="Arial"/>
                <a:cs typeface="Arial"/>
              </a:rPr>
              <a:t>indicar propriedades adicionais </a:t>
            </a:r>
            <a:r>
              <a:rPr sz="1600" spc="-5" dirty="0">
                <a:latin typeface="Arial"/>
                <a:cs typeface="Arial"/>
              </a:rPr>
              <a:t>para 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atributo.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latin typeface="Arial"/>
                <a:cs typeface="Arial"/>
              </a:rPr>
              <a:t>Exemplo:</a:t>
            </a:r>
            <a:endParaRPr sz="20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Arial"/>
                <a:cs typeface="Arial"/>
              </a:rPr>
              <a:t>+ retornarSaldoEm </a:t>
            </a:r>
            <a:r>
              <a:rPr sz="1800" spc="-5" dirty="0">
                <a:latin typeface="Arial"/>
                <a:cs typeface="Arial"/>
              </a:rPr>
              <a:t>(data: Date):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Dinheiro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39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Operações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4606" y="274150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606" y="354668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4606" y="435186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6757" y="1603375"/>
            <a:ext cx="7886700" cy="329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95">
              <a:lnSpc>
                <a:spcPct val="100000"/>
              </a:lnSpc>
              <a:spcBef>
                <a:spcPts val="100"/>
              </a:spcBef>
              <a:tabLst>
                <a:tab pos="779145" algn="l"/>
                <a:tab pos="2339975" algn="l"/>
                <a:tab pos="3404235" algn="l"/>
                <a:tab pos="4013835" algn="l"/>
                <a:tab pos="6447790" algn="l"/>
                <a:tab pos="6859905" algn="l"/>
                <a:tab pos="7271384" algn="l"/>
              </a:tabLst>
            </a:pPr>
            <a:r>
              <a:rPr sz="2800" dirty="0">
                <a:latin typeface="Arial"/>
                <a:cs typeface="Arial"/>
              </a:rPr>
              <a:t>Um	</a:t>
            </a:r>
            <a:r>
              <a:rPr sz="2800" spc="-5" dirty="0">
                <a:latin typeface="Arial"/>
                <a:cs typeface="Arial"/>
              </a:rPr>
              <a:t>ex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pl</a:t>
            </a:r>
            <a:r>
              <a:rPr sz="2800" dirty="0">
                <a:latin typeface="Arial"/>
                <a:cs typeface="Arial"/>
              </a:rPr>
              <a:t>o	tí</a:t>
            </a:r>
            <a:r>
              <a:rPr sz="2800" spc="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ic</a:t>
            </a:r>
            <a:r>
              <a:rPr sz="2800" dirty="0">
                <a:latin typeface="Arial"/>
                <a:cs typeface="Arial"/>
              </a:rPr>
              <a:t>o	</a:t>
            </a:r>
            <a:r>
              <a:rPr sz="2800" spc="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e	</a:t>
            </a:r>
            <a:r>
              <a:rPr sz="2800" spc="-5" dirty="0">
                <a:latin typeface="Arial"/>
                <a:cs typeface="Arial"/>
              </a:rPr>
              <a:t>g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3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lizaç</a:t>
            </a:r>
            <a:r>
              <a:rPr sz="2800" spc="10" dirty="0">
                <a:latin typeface="Arial"/>
                <a:cs typeface="Arial"/>
              </a:rPr>
              <a:t>ã</a:t>
            </a:r>
            <a:r>
              <a:rPr sz="2800" dirty="0">
                <a:latin typeface="Arial"/>
                <a:cs typeface="Arial"/>
              </a:rPr>
              <a:t>o	é	o	</a:t>
            </a:r>
            <a:r>
              <a:rPr sz="2800" spc="-5" dirty="0">
                <a:latin typeface="Arial"/>
                <a:cs typeface="Arial"/>
              </a:rPr>
              <a:t>q</a:t>
            </a:r>
            <a:r>
              <a:rPr sz="2800" spc="2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e  envolve pessoas físicas 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jurídicas.</a:t>
            </a:r>
            <a:endParaRPr sz="2800">
              <a:latin typeface="Arial"/>
              <a:cs typeface="Arial"/>
            </a:endParaRPr>
          </a:p>
          <a:p>
            <a:pPr marL="414020" marR="5080">
              <a:lnSpc>
                <a:spcPct val="100000"/>
              </a:lnSpc>
              <a:spcBef>
                <a:spcPts val="580"/>
              </a:spcBef>
              <a:tabLst>
                <a:tab pos="1196340" algn="l"/>
                <a:tab pos="1892300" algn="l"/>
                <a:tab pos="3490595" algn="l"/>
                <a:tab pos="4255135" algn="l"/>
                <a:tab pos="5546090" algn="l"/>
                <a:tab pos="6974205" algn="l"/>
              </a:tabLst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as	têm	difer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nç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	m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	tam</a:t>
            </a:r>
            <a:r>
              <a:rPr sz="2400" spc="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ém	poss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em	m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itas  semelhanças.</a:t>
            </a:r>
            <a:endParaRPr sz="2400">
              <a:latin typeface="Arial"/>
              <a:cs typeface="Arial"/>
            </a:endParaRPr>
          </a:p>
          <a:p>
            <a:pPr marL="414020" marR="6350">
              <a:lnSpc>
                <a:spcPct val="100000"/>
              </a:lnSpc>
              <a:spcBef>
                <a:spcPts val="585"/>
              </a:spcBef>
              <a:tabLst>
                <a:tab pos="1028700" algn="l"/>
                <a:tab pos="3086100" algn="l"/>
                <a:tab pos="4280535" algn="l"/>
                <a:tab pos="4964430" algn="l"/>
                <a:tab pos="6595745" algn="l"/>
                <a:tab pos="7279005" algn="l"/>
              </a:tabLst>
            </a:pPr>
            <a:r>
              <a:rPr sz="2400" dirty="0">
                <a:latin typeface="Arial"/>
                <a:cs typeface="Arial"/>
              </a:rPr>
              <a:t>As	s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lhanç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5" dirty="0">
                <a:latin typeface="Arial"/>
                <a:cs typeface="Arial"/>
              </a:rPr>
              <a:t>pode</a:t>
            </a:r>
            <a:r>
              <a:rPr sz="2400" dirty="0">
                <a:latin typeface="Arial"/>
                <a:cs typeface="Arial"/>
              </a:rPr>
              <a:t>m	s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	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oc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das	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	uma  superclasse geral chamada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Pessoa.</a:t>
            </a:r>
            <a:endParaRPr sz="24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580"/>
              </a:spcBef>
              <a:tabLst>
                <a:tab pos="916940" algn="l"/>
                <a:tab pos="2474595" algn="l"/>
                <a:tab pos="2964180" algn="l"/>
                <a:tab pos="3775075" algn="l"/>
                <a:tab pos="5281930" algn="l"/>
                <a:tab pos="5922010" algn="l"/>
                <a:tab pos="7446645" algn="l"/>
              </a:tabLst>
            </a:pPr>
            <a:r>
              <a:rPr sz="2400" dirty="0">
                <a:latin typeface="Arial"/>
                <a:cs typeface="Arial"/>
              </a:rPr>
              <a:t>As	difer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nç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	c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da	s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bc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asse	s</a:t>
            </a:r>
            <a:r>
              <a:rPr sz="2400" spc="5" dirty="0">
                <a:latin typeface="Arial"/>
                <a:cs typeface="Arial"/>
              </a:rPr>
              <a:t>ã</a:t>
            </a:r>
            <a:r>
              <a:rPr sz="2400" dirty="0">
                <a:latin typeface="Arial"/>
                <a:cs typeface="Arial"/>
              </a:rPr>
              <a:t>o	c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loc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das	</a:t>
            </a:r>
            <a:r>
              <a:rPr sz="2400" spc="5" dirty="0">
                <a:latin typeface="Arial"/>
                <a:cs typeface="Arial"/>
              </a:rPr>
              <a:t>em</a:t>
            </a:r>
            <a:endParaRPr sz="24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suas </a:t>
            </a:r>
            <a:r>
              <a:rPr sz="2400" spc="-5" dirty="0">
                <a:latin typeface="Arial"/>
                <a:cs typeface="Arial"/>
              </a:rPr>
              <a:t>respectivas </a:t>
            </a:r>
            <a:r>
              <a:rPr sz="2400" dirty="0">
                <a:latin typeface="Arial"/>
                <a:cs typeface="Arial"/>
              </a:rPr>
              <a:t>subclasses.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65495" y="226631"/>
            <a:ext cx="2974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Gen</a:t>
            </a:r>
            <a:r>
              <a:rPr spc="-15" dirty="0"/>
              <a:t>e</a:t>
            </a:r>
            <a:r>
              <a:rPr dirty="0"/>
              <a:t>ralização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 marR="5080">
              <a:lnSpc>
                <a:spcPct val="100000"/>
              </a:lnSpc>
              <a:spcBef>
                <a:spcPts val="100"/>
              </a:spcBef>
              <a:tabLst>
                <a:tab pos="1352550" algn="l"/>
                <a:tab pos="1888489" algn="l"/>
                <a:tab pos="3418204" algn="l"/>
                <a:tab pos="3776345" algn="l"/>
                <a:tab pos="5600700" algn="l"/>
                <a:tab pos="6156960" algn="l"/>
              </a:tabLst>
            </a:pPr>
            <a:r>
              <a:rPr dirty="0"/>
              <a:t>Tod</a:t>
            </a:r>
            <a:r>
              <a:rPr spc="5" dirty="0"/>
              <a:t>o</a:t>
            </a:r>
            <a:r>
              <a:rPr dirty="0"/>
              <a:t>s	</a:t>
            </a:r>
            <a:r>
              <a:rPr spc="5" dirty="0"/>
              <a:t>o</a:t>
            </a:r>
            <a:r>
              <a:rPr dirty="0"/>
              <a:t>s	</a:t>
            </a:r>
            <a:r>
              <a:rPr spc="-5" dirty="0"/>
              <a:t>at</a:t>
            </a:r>
            <a:r>
              <a:rPr spc="10" dirty="0"/>
              <a:t>r</a:t>
            </a:r>
            <a:r>
              <a:rPr spc="-5" dirty="0"/>
              <a:t>ib</a:t>
            </a:r>
            <a:r>
              <a:rPr spc="25" dirty="0"/>
              <a:t>u</a:t>
            </a:r>
            <a:r>
              <a:rPr dirty="0"/>
              <a:t>tos	e	</a:t>
            </a:r>
            <a:r>
              <a:rPr spc="-5" dirty="0"/>
              <a:t>o</a:t>
            </a:r>
            <a:r>
              <a:rPr spc="5" dirty="0"/>
              <a:t>p</a:t>
            </a:r>
            <a:r>
              <a:rPr spc="-5" dirty="0"/>
              <a:t>e</a:t>
            </a:r>
            <a:r>
              <a:rPr spc="10" dirty="0"/>
              <a:t>r</a:t>
            </a:r>
            <a:r>
              <a:rPr spc="-5" dirty="0"/>
              <a:t>aç</a:t>
            </a:r>
            <a:r>
              <a:rPr spc="10" dirty="0"/>
              <a:t>õ</a:t>
            </a:r>
            <a:r>
              <a:rPr spc="-5" dirty="0"/>
              <a:t>e</a:t>
            </a:r>
            <a:r>
              <a:rPr dirty="0"/>
              <a:t>s	</a:t>
            </a:r>
            <a:r>
              <a:rPr spc="5" dirty="0"/>
              <a:t>d</a:t>
            </a:r>
            <a:r>
              <a:rPr dirty="0"/>
              <a:t>a	su</a:t>
            </a:r>
            <a:r>
              <a:rPr spc="10" dirty="0"/>
              <a:t>p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cla</a:t>
            </a:r>
            <a:r>
              <a:rPr spc="5" dirty="0"/>
              <a:t>s</a:t>
            </a:r>
            <a:r>
              <a:rPr spc="15" dirty="0"/>
              <a:t>s</a:t>
            </a:r>
            <a:r>
              <a:rPr dirty="0"/>
              <a:t>e  são herdados </a:t>
            </a:r>
            <a:r>
              <a:rPr spc="-5" dirty="0"/>
              <a:t>pela</a:t>
            </a:r>
            <a:r>
              <a:rPr spc="20" dirty="0"/>
              <a:t> </a:t>
            </a:r>
            <a:r>
              <a:rPr dirty="0"/>
              <a:t>subclasse.</a:t>
            </a:r>
          </a:p>
          <a:p>
            <a:pPr marL="191135">
              <a:lnSpc>
                <a:spcPct val="100000"/>
              </a:lnSpc>
              <a:spcBef>
                <a:spcPts val="45"/>
              </a:spcBef>
            </a:pPr>
            <a:endParaRPr sz="4050"/>
          </a:p>
          <a:p>
            <a:pPr marL="203835" marR="5080">
              <a:lnSpc>
                <a:spcPct val="100000"/>
              </a:lnSpc>
              <a:tabLst>
                <a:tab pos="1129030" algn="l"/>
                <a:tab pos="2887345" algn="l"/>
                <a:tab pos="3852545" algn="l"/>
                <a:tab pos="5435600" algn="l"/>
                <a:tab pos="6995159" algn="l"/>
                <a:tab pos="7663815" algn="l"/>
              </a:tabLst>
            </a:pPr>
            <a:r>
              <a:rPr spc="-5" dirty="0"/>
              <a:t>U</a:t>
            </a:r>
            <a:r>
              <a:rPr spc="5" dirty="0"/>
              <a:t>m</a:t>
            </a:r>
            <a:r>
              <a:rPr dirty="0"/>
              <a:t>a	su</a:t>
            </a:r>
            <a:r>
              <a:rPr spc="10" dirty="0"/>
              <a:t>b</a:t>
            </a:r>
            <a:r>
              <a:rPr dirty="0"/>
              <a:t>cla</a:t>
            </a:r>
            <a:r>
              <a:rPr spc="5" dirty="0"/>
              <a:t>s</a:t>
            </a:r>
            <a:r>
              <a:rPr dirty="0"/>
              <a:t>se	</a:t>
            </a:r>
            <a:r>
              <a:rPr spc="5" dirty="0"/>
              <a:t>pod</a:t>
            </a:r>
            <a:r>
              <a:rPr dirty="0"/>
              <a:t>e	so</a:t>
            </a:r>
            <a:r>
              <a:rPr spc="10" dirty="0"/>
              <a:t>b</a:t>
            </a:r>
            <a:r>
              <a:rPr dirty="0"/>
              <a:t>r</a:t>
            </a:r>
            <a:r>
              <a:rPr spc="10" dirty="0"/>
              <a:t>e</a:t>
            </a:r>
            <a:r>
              <a:rPr spc="-5" dirty="0"/>
              <a:t>p</a:t>
            </a:r>
            <a:r>
              <a:rPr spc="5" dirty="0"/>
              <a:t>o</a:t>
            </a:r>
            <a:r>
              <a:rPr dirty="0"/>
              <a:t>r	</a:t>
            </a:r>
            <a:r>
              <a:rPr spc="-5" dirty="0"/>
              <a:t>n</a:t>
            </a:r>
            <a:r>
              <a:rPr spc="5" dirty="0"/>
              <a:t>e</a:t>
            </a:r>
            <a:r>
              <a:rPr spc="-5" dirty="0"/>
              <a:t>n</a:t>
            </a:r>
            <a:r>
              <a:rPr spc="5" dirty="0"/>
              <a:t>h</a:t>
            </a:r>
            <a:r>
              <a:rPr spc="-5" dirty="0"/>
              <a:t>u</a:t>
            </a:r>
            <a:r>
              <a:rPr spc="10" dirty="0"/>
              <a:t>m</a:t>
            </a:r>
            <a:r>
              <a:rPr dirty="0"/>
              <a:t>,	</a:t>
            </a:r>
            <a:r>
              <a:rPr spc="5" dirty="0"/>
              <a:t>u</a:t>
            </a:r>
            <a:r>
              <a:rPr dirty="0"/>
              <a:t>m	</a:t>
            </a:r>
            <a:r>
              <a:rPr spc="5" dirty="0"/>
              <a:t>ou  </a:t>
            </a:r>
            <a:r>
              <a:rPr dirty="0"/>
              <a:t>todos os métodos de sua</a:t>
            </a:r>
            <a:r>
              <a:rPr spc="-20" dirty="0"/>
              <a:t> </a:t>
            </a:r>
            <a:r>
              <a:rPr dirty="0"/>
              <a:t>superclasse.</a:t>
            </a:r>
          </a:p>
        </p:txBody>
      </p:sp>
      <p:sp>
        <p:nvSpPr>
          <p:cNvPr id="4" name="object 4"/>
          <p:cNvSpPr/>
          <p:nvPr/>
        </p:nvSpPr>
        <p:spPr>
          <a:xfrm>
            <a:off x="405553" y="328405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65495" y="226631"/>
            <a:ext cx="2974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Gen</a:t>
            </a:r>
            <a:r>
              <a:rPr spc="-15" dirty="0"/>
              <a:t>e</a:t>
            </a:r>
            <a:r>
              <a:rPr dirty="0"/>
              <a:t>ralização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7479" y="226631"/>
            <a:ext cx="5638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Generalização – </a:t>
            </a:r>
            <a:r>
              <a:rPr spc="-10" dirty="0"/>
              <a:t>Exemplo</a:t>
            </a:r>
            <a:r>
              <a:rPr spc="-8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1939202" y="1832777"/>
            <a:ext cx="5280243" cy="3600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7479" y="226631"/>
            <a:ext cx="5638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Generalização – </a:t>
            </a:r>
            <a:r>
              <a:rPr spc="-10" dirty="0"/>
              <a:t>Exemplo</a:t>
            </a:r>
            <a:r>
              <a:rPr spc="-8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428625" y="1398587"/>
            <a:ext cx="8362950" cy="414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485" y="91645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3689" y="685800"/>
            <a:ext cx="7884159" cy="531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Substituição: dentro de qualquer código que  </a:t>
            </a:r>
            <a:r>
              <a:rPr sz="2800" spc="-5" dirty="0">
                <a:latin typeface="Arial"/>
                <a:cs typeface="Arial"/>
              </a:rPr>
              <a:t>utilize </a:t>
            </a:r>
            <a:r>
              <a:rPr sz="2800" dirty="0">
                <a:latin typeface="Arial"/>
                <a:cs typeface="Arial"/>
              </a:rPr>
              <a:t>um </a:t>
            </a:r>
            <a:r>
              <a:rPr sz="2800" spc="-5" dirty="0">
                <a:latin typeface="Arial"/>
                <a:cs typeface="Arial"/>
              </a:rPr>
              <a:t>objeto cujo </a:t>
            </a:r>
            <a:r>
              <a:rPr sz="2800" dirty="0">
                <a:latin typeface="Arial"/>
                <a:cs typeface="Arial"/>
              </a:rPr>
              <a:t>tipo é definido em uma  superclasse, </a:t>
            </a:r>
            <a:r>
              <a:rPr sz="2800" spc="10" dirty="0">
                <a:latin typeface="Arial"/>
                <a:cs typeface="Arial"/>
              </a:rPr>
              <a:t>um </a:t>
            </a:r>
            <a:r>
              <a:rPr sz="2800" spc="-5" dirty="0">
                <a:latin typeface="Arial"/>
                <a:cs typeface="Arial"/>
              </a:rPr>
              <a:t>objeto cujo </a:t>
            </a:r>
            <a:r>
              <a:rPr sz="2800" dirty="0">
                <a:latin typeface="Arial"/>
                <a:cs typeface="Arial"/>
              </a:rPr>
              <a:t>tipo é definido por  uma subclasse da superclasse supracitada </a:t>
            </a:r>
            <a:r>
              <a:rPr sz="2800" spc="5" dirty="0">
                <a:latin typeface="Arial"/>
                <a:cs typeface="Arial"/>
              </a:rPr>
              <a:t>pode  </a:t>
            </a:r>
            <a:r>
              <a:rPr sz="2800" dirty="0">
                <a:latin typeface="Arial"/>
                <a:cs typeface="Arial"/>
              </a:rPr>
              <a:t>ser </a:t>
            </a:r>
            <a:r>
              <a:rPr sz="2800" spc="-5" dirty="0">
                <a:latin typeface="Arial"/>
                <a:cs typeface="Arial"/>
              </a:rPr>
              <a:t>utilizado </a:t>
            </a:r>
            <a:r>
              <a:rPr sz="2800" dirty="0">
                <a:latin typeface="Arial"/>
                <a:cs typeface="Arial"/>
              </a:rPr>
              <a:t>em substituição ao </a:t>
            </a:r>
            <a:r>
              <a:rPr sz="2800" spc="-5" dirty="0">
                <a:latin typeface="Arial"/>
                <a:cs typeface="Arial"/>
              </a:rPr>
              <a:t>objeto </a:t>
            </a:r>
            <a:r>
              <a:rPr sz="2800" dirty="0">
                <a:latin typeface="Arial"/>
                <a:cs typeface="Arial"/>
              </a:rPr>
              <a:t>do </a:t>
            </a:r>
            <a:r>
              <a:rPr sz="2800" spc="5" dirty="0">
                <a:latin typeface="Arial"/>
                <a:cs typeface="Arial"/>
              </a:rPr>
              <a:t>tipo </a:t>
            </a:r>
            <a:r>
              <a:rPr sz="2800" dirty="0">
                <a:latin typeface="Arial"/>
                <a:cs typeface="Arial"/>
              </a:rPr>
              <a:t>da  superclasse.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Exemplo: </a:t>
            </a:r>
            <a:r>
              <a:rPr sz="2800" dirty="0">
                <a:latin typeface="Arial"/>
                <a:cs typeface="Arial"/>
              </a:rPr>
              <a:t>se a classe </a:t>
            </a:r>
            <a:r>
              <a:rPr sz="2800" spc="-5" dirty="0">
                <a:latin typeface="Arial"/>
                <a:cs typeface="Arial"/>
              </a:rPr>
              <a:t>Conta </a:t>
            </a:r>
            <a:r>
              <a:rPr sz="2800" dirty="0">
                <a:latin typeface="Arial"/>
                <a:cs typeface="Arial"/>
              </a:rPr>
              <a:t>possui uma  </a:t>
            </a:r>
            <a:r>
              <a:rPr sz="2800" spc="-5" dirty="0">
                <a:latin typeface="Arial"/>
                <a:cs typeface="Arial"/>
              </a:rPr>
              <a:t>associação </a:t>
            </a:r>
            <a:r>
              <a:rPr sz="2800" spc="5" dirty="0">
                <a:latin typeface="Arial"/>
                <a:cs typeface="Arial"/>
              </a:rPr>
              <a:t>com </a:t>
            </a:r>
            <a:r>
              <a:rPr sz="2800" dirty="0">
                <a:latin typeface="Arial"/>
                <a:cs typeface="Arial"/>
              </a:rPr>
              <a:t>a classe Pessoa denominada  “correntista”, então a propriedade “correntista”  pode receber tanto </a:t>
            </a:r>
            <a:r>
              <a:rPr sz="2800" spc="-5" dirty="0">
                <a:latin typeface="Arial"/>
                <a:cs typeface="Arial"/>
              </a:rPr>
              <a:t>objetos </a:t>
            </a:r>
            <a:r>
              <a:rPr sz="2800" dirty="0">
                <a:latin typeface="Arial"/>
                <a:cs typeface="Arial"/>
              </a:rPr>
              <a:t>do tipo PessoaFisica  quanto </a:t>
            </a:r>
            <a:r>
              <a:rPr sz="2800" spc="-5" dirty="0">
                <a:latin typeface="Arial"/>
                <a:cs typeface="Arial"/>
              </a:rPr>
              <a:t>objetos </a:t>
            </a:r>
            <a:r>
              <a:rPr sz="2800" dirty="0">
                <a:latin typeface="Arial"/>
                <a:cs typeface="Arial"/>
              </a:rPr>
              <a:t>do tipo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PessoaJuridica.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485" y="407367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65495" y="226631"/>
            <a:ext cx="2974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Gen</a:t>
            </a:r>
            <a:r>
              <a:rPr spc="-15" dirty="0"/>
              <a:t>e</a:t>
            </a:r>
            <a:r>
              <a:rPr dirty="0"/>
              <a:t>ralização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7240" y="226631"/>
            <a:ext cx="3480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Foi </a:t>
            </a:r>
            <a:r>
              <a:rPr spc="-10" dirty="0"/>
              <a:t>visto </a:t>
            </a:r>
            <a:r>
              <a:rPr spc="-5" dirty="0"/>
              <a:t>até</a:t>
            </a:r>
            <a:r>
              <a:rPr spc="-45" dirty="0"/>
              <a:t> </a:t>
            </a:r>
            <a:r>
              <a:rPr spc="-10" dirty="0"/>
              <a:t>aqui</a:t>
            </a:r>
          </a:p>
        </p:txBody>
      </p:sp>
      <p:sp>
        <p:nvSpPr>
          <p:cNvPr id="3" name="object 3"/>
          <p:cNvSpPr/>
          <p:nvPr/>
        </p:nvSpPr>
        <p:spPr>
          <a:xfrm>
            <a:off x="243303" y="2029204"/>
            <a:ext cx="8708618" cy="3361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32063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4606" y="180424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606" y="224112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553" y="351519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4606" y="399880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4606" y="443568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4606" y="487510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6757" y="1001072"/>
            <a:ext cx="7887334" cy="442150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latin typeface="Arial"/>
                <a:cs typeface="Arial"/>
              </a:rPr>
              <a:t>Um </a:t>
            </a:r>
            <a:r>
              <a:rPr sz="2800" dirty="0">
                <a:latin typeface="Arial"/>
                <a:cs typeface="Arial"/>
              </a:rPr>
              <a:t>diagrama de classes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descreve:</a:t>
            </a:r>
            <a:endParaRPr sz="28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Os </a:t>
            </a:r>
            <a:r>
              <a:rPr sz="2400" dirty="0">
                <a:latin typeface="Arial"/>
                <a:cs typeface="Arial"/>
              </a:rPr>
              <a:t>tipos de objetos presentes no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sistema;</a:t>
            </a:r>
            <a:endParaRPr sz="24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565"/>
              </a:spcBef>
              <a:tabLst>
                <a:tab pos="1168400" algn="l"/>
                <a:tab pos="2347595" algn="l"/>
                <a:tab pos="3358515" algn="l"/>
                <a:tab pos="4064635" algn="l"/>
                <a:tab pos="6669405" algn="l"/>
              </a:tabLst>
            </a:pPr>
            <a:r>
              <a:rPr sz="2400" spc="-5" dirty="0">
                <a:latin typeface="Arial"/>
                <a:cs typeface="Arial"/>
              </a:rPr>
              <a:t>Os	vários	tipos	</a:t>
            </a:r>
            <a:r>
              <a:rPr sz="2400" dirty="0">
                <a:latin typeface="Arial"/>
                <a:cs typeface="Arial"/>
              </a:rPr>
              <a:t>de	</a:t>
            </a:r>
            <a:r>
              <a:rPr sz="2400" spc="-5" dirty="0">
                <a:latin typeface="Arial"/>
                <a:cs typeface="Arial"/>
              </a:rPr>
              <a:t>relacionamentos	estáticos</a:t>
            </a:r>
            <a:endParaRPr sz="24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existentes </a:t>
            </a:r>
            <a:r>
              <a:rPr sz="2400" dirty="0">
                <a:latin typeface="Arial"/>
                <a:cs typeface="Arial"/>
              </a:rPr>
              <a:t>entre os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objetos.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Um diagrama de classes também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mostra:</a:t>
            </a:r>
            <a:endParaRPr sz="2800">
              <a:latin typeface="Arial"/>
              <a:cs typeface="Arial"/>
            </a:endParaRPr>
          </a:p>
          <a:p>
            <a:pPr marL="414020" marR="3035935">
              <a:lnSpc>
                <a:spcPct val="119400"/>
              </a:lnSpc>
              <a:spcBef>
                <a:spcPts val="45"/>
              </a:spcBef>
            </a:pPr>
            <a:r>
              <a:rPr sz="2400" dirty="0">
                <a:latin typeface="Arial"/>
                <a:cs typeface="Arial"/>
              </a:rPr>
              <a:t>As propriedades de cada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classe;  As operações de cada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classe;</a:t>
            </a:r>
            <a:endParaRPr sz="2400">
              <a:latin typeface="Arial"/>
              <a:cs typeface="Arial"/>
            </a:endParaRPr>
          </a:p>
          <a:p>
            <a:pPr marL="414020" marR="6985">
              <a:lnSpc>
                <a:spcPct val="100000"/>
              </a:lnSpc>
              <a:spcBef>
                <a:spcPts val="580"/>
              </a:spcBef>
              <a:tabLst>
                <a:tab pos="962660" algn="l"/>
                <a:tab pos="2479675" algn="l"/>
                <a:tab pos="3183255" algn="l"/>
                <a:tab pos="3698875" algn="l"/>
                <a:tab pos="4946650" algn="l"/>
                <a:tab pos="5309870" algn="l"/>
                <a:tab pos="6608445" algn="l"/>
                <a:tab pos="7548245" algn="l"/>
              </a:tabLst>
            </a:pPr>
            <a:r>
              <a:rPr sz="2400" dirty="0">
                <a:latin typeface="Arial"/>
                <a:cs typeface="Arial"/>
              </a:rPr>
              <a:t>As	r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striç</a:t>
            </a:r>
            <a:r>
              <a:rPr sz="2400" spc="10" dirty="0">
                <a:latin typeface="Arial"/>
                <a:cs typeface="Arial"/>
              </a:rPr>
              <a:t>õ</a:t>
            </a:r>
            <a:r>
              <a:rPr sz="2400" dirty="0">
                <a:latin typeface="Arial"/>
                <a:cs typeface="Arial"/>
              </a:rPr>
              <a:t>es	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	se	aplic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	à	m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neira	c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mo	</a:t>
            </a:r>
            <a:r>
              <a:rPr sz="2400" spc="5" dirty="0">
                <a:latin typeface="Arial"/>
                <a:cs typeface="Arial"/>
              </a:rPr>
              <a:t>os  </a:t>
            </a:r>
            <a:r>
              <a:rPr sz="2400" dirty="0">
                <a:latin typeface="Arial"/>
                <a:cs typeface="Arial"/>
              </a:rPr>
              <a:t>objetos estão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conectados.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44440" y="226631"/>
            <a:ext cx="4293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Diagrama de</a:t>
            </a:r>
            <a:r>
              <a:rPr spc="-55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991" y="91645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8195" y="685800"/>
            <a:ext cx="7884795" cy="275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324100" algn="l"/>
                <a:tab pos="2875280" algn="l"/>
                <a:tab pos="3800475" algn="l"/>
                <a:tab pos="4370070" algn="l"/>
                <a:tab pos="5695950" algn="l"/>
                <a:tab pos="7474584" algn="l"/>
              </a:tabLst>
            </a:pPr>
            <a:r>
              <a:rPr sz="2800" spc="-5" dirty="0">
                <a:latin typeface="Arial"/>
                <a:cs typeface="Arial"/>
              </a:rPr>
              <a:t>Rep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m	</a:t>
            </a:r>
            <a:r>
              <a:rPr sz="2800" spc="20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	tipos	de	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2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j</a:t>
            </a:r>
            <a:r>
              <a:rPr sz="2800" spc="1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tos	</a:t>
            </a:r>
            <a:r>
              <a:rPr sz="2800" spc="-5" dirty="0">
                <a:latin typeface="Arial"/>
                <a:cs typeface="Arial"/>
              </a:rPr>
              <a:t>exist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	no  </a:t>
            </a:r>
            <a:r>
              <a:rPr sz="2800" spc="-5" dirty="0">
                <a:latin typeface="Arial"/>
                <a:cs typeface="Arial"/>
              </a:rPr>
              <a:t>modelo.</a:t>
            </a:r>
            <a:endParaRPr sz="2800">
              <a:latin typeface="Arial"/>
              <a:cs typeface="Arial"/>
            </a:endParaRPr>
          </a:p>
          <a:p>
            <a:pPr marL="12700" marR="762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Arial"/>
                <a:cs typeface="Arial"/>
              </a:rPr>
              <a:t>Descritas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partir </a:t>
            </a:r>
            <a:r>
              <a:rPr sz="2800" dirty="0">
                <a:latin typeface="Arial"/>
                <a:cs typeface="Arial"/>
              </a:rPr>
              <a:t>de seus </a:t>
            </a:r>
            <a:r>
              <a:rPr sz="2800" spc="-5" dirty="0">
                <a:latin typeface="Arial"/>
                <a:cs typeface="Arial"/>
              </a:rPr>
              <a:t>atributos, </a:t>
            </a:r>
            <a:r>
              <a:rPr sz="2800" dirty="0">
                <a:latin typeface="Arial"/>
                <a:cs typeface="Arial"/>
              </a:rPr>
              <a:t>operações e  restrições.</a:t>
            </a:r>
            <a:endParaRPr sz="280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  <a:spcBef>
                <a:spcPts val="660"/>
              </a:spcBef>
              <a:tabLst>
                <a:tab pos="1305560" algn="l"/>
                <a:tab pos="1965960" algn="l"/>
                <a:tab pos="4072254" algn="l"/>
                <a:tab pos="5607050" algn="l"/>
                <a:tab pos="6465570" algn="l"/>
              </a:tabLst>
            </a:pPr>
            <a:r>
              <a:rPr sz="2800" dirty="0">
                <a:latin typeface="Arial"/>
                <a:cs typeface="Arial"/>
              </a:rPr>
              <a:t>Pod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m	ser	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g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niz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	se</a:t>
            </a:r>
            <a:r>
              <a:rPr sz="2800" spc="10" dirty="0">
                <a:latin typeface="Arial"/>
                <a:cs typeface="Arial"/>
              </a:rPr>
              <a:t>g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2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o	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a	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spc="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10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1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ra  de </a:t>
            </a:r>
            <a:r>
              <a:rPr sz="2800" spc="-5" dirty="0">
                <a:latin typeface="Arial"/>
                <a:cs typeface="Arial"/>
              </a:rPr>
              <a:t>generalização/especialização.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991" y="185625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991" y="279351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991" y="373331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8195" y="3503993"/>
            <a:ext cx="26206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6380" algn="l"/>
              </a:tabLst>
            </a:pPr>
            <a:r>
              <a:rPr sz="2800" spc="-5" dirty="0">
                <a:latin typeface="Arial"/>
                <a:cs typeface="Arial"/>
              </a:rPr>
              <a:t>Clas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5" dirty="0">
                <a:latin typeface="Arial"/>
                <a:cs typeface="Arial"/>
              </a:rPr>
              <a:t>podem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8195" y="3503993"/>
            <a:ext cx="788162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35275">
              <a:lnSpc>
                <a:spcPct val="100000"/>
              </a:lnSpc>
              <a:spcBef>
                <a:spcPts val="100"/>
              </a:spcBef>
              <a:tabLst>
                <a:tab pos="2781300" algn="l"/>
                <a:tab pos="3582035" algn="l"/>
                <a:tab pos="3609975" algn="l"/>
                <a:tab pos="4968875" algn="l"/>
                <a:tab pos="5797550" algn="l"/>
                <a:tab pos="6239510" algn="l"/>
                <a:tab pos="7291705" algn="l"/>
              </a:tabLst>
            </a:pPr>
            <a:r>
              <a:rPr sz="2800" dirty="0">
                <a:latin typeface="Arial"/>
                <a:cs typeface="Arial"/>
              </a:rPr>
              <a:t>ser	</a:t>
            </a:r>
            <a:r>
              <a:rPr sz="2800" spc="-5" dirty="0">
                <a:latin typeface="Arial"/>
                <a:cs typeface="Arial"/>
              </a:rPr>
              <a:t>id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ntific</a:t>
            </a:r>
            <a:r>
              <a:rPr sz="2800" spc="10" dirty="0">
                <a:latin typeface="Arial"/>
                <a:cs typeface="Arial"/>
              </a:rPr>
              <a:t>a</a:t>
            </a:r>
            <a:r>
              <a:rPr sz="2800" spc="2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7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r	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spc="2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  </a:t>
            </a:r>
            <a:r>
              <a:rPr sz="2800" spc="-5" dirty="0">
                <a:latin typeface="Arial"/>
                <a:cs typeface="Arial"/>
              </a:rPr>
              <a:t>especificações	</a:t>
            </a:r>
            <a:r>
              <a:rPr sz="2800" dirty="0">
                <a:latin typeface="Arial"/>
                <a:cs typeface="Arial"/>
              </a:rPr>
              <a:t>de		casos	de	</a:t>
            </a:r>
            <a:r>
              <a:rPr sz="2800" spc="-5" dirty="0">
                <a:latin typeface="Arial"/>
                <a:cs typeface="Arial"/>
              </a:rPr>
              <a:t>uso,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6104" y="3930650"/>
            <a:ext cx="9931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do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195" y="4357688"/>
            <a:ext cx="6466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normalmente </a:t>
            </a:r>
            <a:r>
              <a:rPr sz="2800" spc="-5" dirty="0">
                <a:latin typeface="Arial"/>
                <a:cs typeface="Arial"/>
              </a:rPr>
              <a:t>associadas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substantivos.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186676" y="226631"/>
            <a:ext cx="1652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Classes</a:t>
            </a:r>
          </a:p>
        </p:txBody>
      </p:sp>
      <p:sp>
        <p:nvSpPr>
          <p:cNvPr id="12" name="object 12"/>
          <p:cNvSpPr/>
          <p:nvPr/>
        </p:nvSpPr>
        <p:spPr>
          <a:xfrm>
            <a:off x="6296573" y="5247846"/>
            <a:ext cx="1440179" cy="1188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2" y="1373335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6" y="1143000"/>
            <a:ext cx="7884795" cy="190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57885" algn="l"/>
                <a:tab pos="2258695" algn="l"/>
                <a:tab pos="3068955" algn="l"/>
                <a:tab pos="3876675" algn="l"/>
                <a:tab pos="5182870" algn="l"/>
                <a:tab pos="5891530" algn="l"/>
              </a:tabLst>
            </a:pPr>
            <a:r>
              <a:rPr sz="2800" dirty="0">
                <a:latin typeface="Arial"/>
                <a:cs typeface="Arial"/>
              </a:rPr>
              <a:t>São	cla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ses	</a:t>
            </a:r>
            <a:r>
              <a:rPr sz="2800" spc="20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e	</a:t>
            </a:r>
            <a:r>
              <a:rPr sz="2800" spc="5" dirty="0">
                <a:latin typeface="Arial"/>
                <a:cs typeface="Arial"/>
              </a:rPr>
              <a:t>nã</a:t>
            </a:r>
            <a:r>
              <a:rPr sz="2800" dirty="0">
                <a:latin typeface="Arial"/>
                <a:cs typeface="Arial"/>
              </a:rPr>
              <a:t>o	</a:t>
            </a:r>
            <a:r>
              <a:rPr sz="2800" spc="5" dirty="0">
                <a:latin typeface="Arial"/>
                <a:cs typeface="Arial"/>
              </a:rPr>
              <a:t>pode</a:t>
            </a:r>
            <a:r>
              <a:rPr sz="2800" dirty="0">
                <a:latin typeface="Arial"/>
                <a:cs typeface="Arial"/>
              </a:rPr>
              <a:t>m	ser	</a:t>
            </a:r>
            <a:r>
              <a:rPr sz="2800" spc="-5" dirty="0">
                <a:latin typeface="Arial"/>
                <a:cs typeface="Arial"/>
              </a:rPr>
              <a:t>inst</a:t>
            </a:r>
            <a:r>
              <a:rPr sz="2800" spc="1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nci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  diretamente.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Possuem seu nome representado em</a:t>
            </a:r>
            <a:r>
              <a:rPr sz="2800" spc="-5" dirty="0">
                <a:latin typeface="Arial"/>
                <a:cs typeface="Arial"/>
              </a:rPr>
              <a:t> itálico.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5552" y="2823675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79440" y="226631"/>
            <a:ext cx="3658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Classes</a:t>
            </a:r>
            <a:r>
              <a:rPr spc="-80" dirty="0"/>
              <a:t> </a:t>
            </a:r>
            <a:r>
              <a:rPr spc="-5" dirty="0"/>
              <a:t>abstratas</a:t>
            </a:r>
          </a:p>
        </p:txBody>
      </p:sp>
      <p:sp>
        <p:nvSpPr>
          <p:cNvPr id="6" name="object 6"/>
          <p:cNvSpPr/>
          <p:nvPr/>
        </p:nvSpPr>
        <p:spPr>
          <a:xfrm>
            <a:off x="6324395" y="4348384"/>
            <a:ext cx="2531440" cy="1602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756" y="914400"/>
            <a:ext cx="788606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A UML </a:t>
            </a:r>
            <a:r>
              <a:rPr sz="2800" spc="-5" dirty="0">
                <a:latin typeface="Arial"/>
                <a:cs typeface="Arial"/>
              </a:rPr>
              <a:t>utiliza </a:t>
            </a:r>
            <a:r>
              <a:rPr sz="2800" dirty="0">
                <a:latin typeface="Arial"/>
                <a:cs typeface="Arial"/>
              </a:rPr>
              <a:t>a palavra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característica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como </a:t>
            </a:r>
            <a:r>
              <a:rPr sz="2800" spc="5" dirty="0">
                <a:latin typeface="Arial"/>
                <a:cs typeface="Arial"/>
              </a:rPr>
              <a:t>um  </a:t>
            </a:r>
            <a:r>
              <a:rPr sz="2800" dirty="0">
                <a:latin typeface="Arial"/>
                <a:cs typeface="Arial"/>
              </a:rPr>
              <a:t>termo geral que cobre as propriedades e  operações de uma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72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Propriedades </a:t>
            </a:r>
            <a:r>
              <a:rPr dirty="0"/>
              <a:t>e</a:t>
            </a:r>
            <a:r>
              <a:rPr spc="-25" dirty="0"/>
              <a:t> </a:t>
            </a:r>
            <a:r>
              <a:rPr spc="-10" dirty="0"/>
              <a:t>operações</a:t>
            </a:r>
          </a:p>
        </p:txBody>
      </p:sp>
      <p:sp>
        <p:nvSpPr>
          <p:cNvPr id="4" name="object 4"/>
          <p:cNvSpPr/>
          <p:nvPr/>
        </p:nvSpPr>
        <p:spPr>
          <a:xfrm>
            <a:off x="4051231" y="3671518"/>
            <a:ext cx="4708168" cy="2174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601935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553" y="3052275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606" y="4386791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757" y="1371600"/>
            <a:ext cx="7884159" cy="356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As </a:t>
            </a:r>
            <a:r>
              <a:rPr sz="2800" dirty="0">
                <a:latin typeface="Arial"/>
                <a:cs typeface="Arial"/>
              </a:rPr>
              <a:t>propriedades representam as </a:t>
            </a:r>
            <a:r>
              <a:rPr sz="2800" spc="-5" dirty="0">
                <a:latin typeface="Arial"/>
                <a:cs typeface="Arial"/>
              </a:rPr>
              <a:t>características  </a:t>
            </a:r>
            <a:r>
              <a:rPr sz="2800" dirty="0">
                <a:latin typeface="Arial"/>
                <a:cs typeface="Arial"/>
              </a:rPr>
              <a:t>estruturais de uma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As </a:t>
            </a:r>
            <a:r>
              <a:rPr sz="2800" dirty="0">
                <a:latin typeface="Arial"/>
                <a:cs typeface="Arial"/>
              </a:rPr>
              <a:t>propriedades são um conceito simples, </a:t>
            </a:r>
            <a:r>
              <a:rPr sz="2800" spc="-10" dirty="0">
                <a:latin typeface="Arial"/>
                <a:cs typeface="Arial"/>
              </a:rPr>
              <a:t>mas  </a:t>
            </a:r>
            <a:r>
              <a:rPr sz="2800" spc="-5" dirty="0">
                <a:latin typeface="Arial"/>
                <a:cs typeface="Arial"/>
              </a:rPr>
              <a:t>elas </a:t>
            </a:r>
            <a:r>
              <a:rPr sz="2800" dirty="0">
                <a:latin typeface="Arial"/>
                <a:cs typeface="Arial"/>
              </a:rPr>
              <a:t>aparecem em duas notações bastante  </a:t>
            </a:r>
            <a:r>
              <a:rPr sz="2800" spc="-5" dirty="0">
                <a:latin typeface="Arial"/>
                <a:cs typeface="Arial"/>
              </a:rPr>
              <a:t>distintas: atributos 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associações.</a:t>
            </a:r>
            <a:endParaRPr sz="2800">
              <a:latin typeface="Arial"/>
              <a:cs typeface="Arial"/>
            </a:endParaRPr>
          </a:p>
          <a:p>
            <a:pPr marL="414020" algn="just">
              <a:lnSpc>
                <a:spcPct val="100000"/>
              </a:lnSpc>
              <a:spcBef>
                <a:spcPts val="585"/>
              </a:spcBef>
            </a:pPr>
            <a:r>
              <a:rPr sz="2400" spc="-5" dirty="0">
                <a:latin typeface="Arial"/>
                <a:cs typeface="Arial"/>
              </a:rPr>
              <a:t>Embora </a:t>
            </a:r>
            <a:r>
              <a:rPr sz="2400" dirty="0">
                <a:latin typeface="Arial"/>
                <a:cs typeface="Arial"/>
              </a:rPr>
              <a:t>pareçam bastante </a:t>
            </a:r>
            <a:r>
              <a:rPr sz="2400" spc="-5" dirty="0">
                <a:latin typeface="Arial"/>
                <a:cs typeface="Arial"/>
              </a:rPr>
              <a:t>diferentes </a:t>
            </a:r>
            <a:r>
              <a:rPr sz="2400" dirty="0">
                <a:latin typeface="Arial"/>
                <a:cs typeface="Arial"/>
              </a:rPr>
              <a:t>em</a:t>
            </a:r>
            <a:r>
              <a:rPr sz="2400" spc="5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um</a:t>
            </a:r>
            <a:endParaRPr sz="2400">
              <a:latin typeface="Arial"/>
              <a:cs typeface="Arial"/>
            </a:endParaRPr>
          </a:p>
          <a:p>
            <a:pPr marL="414020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diagrama, na realidade, </a:t>
            </a:r>
            <a:r>
              <a:rPr sz="2400" spc="-5" dirty="0">
                <a:latin typeface="Arial"/>
                <a:cs typeface="Arial"/>
              </a:rPr>
              <a:t>tratam-se </a:t>
            </a:r>
            <a:r>
              <a:rPr sz="2400" dirty="0">
                <a:latin typeface="Arial"/>
                <a:cs typeface="Arial"/>
              </a:rPr>
              <a:t>da mesma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coisa.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4095" y="226631"/>
            <a:ext cx="2743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Propriedades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977" y="967802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2181" y="737149"/>
            <a:ext cx="788289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A notação de um </a:t>
            </a:r>
            <a:r>
              <a:rPr sz="2800" spc="-5" dirty="0">
                <a:latin typeface="Arial"/>
                <a:cs typeface="Arial"/>
              </a:rPr>
              <a:t>atributo </a:t>
            </a:r>
            <a:r>
              <a:rPr sz="2800" dirty="0">
                <a:latin typeface="Arial"/>
                <a:cs typeface="Arial"/>
              </a:rPr>
              <a:t>descreve </a:t>
            </a:r>
            <a:r>
              <a:rPr sz="2800" spc="-10" dirty="0">
                <a:latin typeface="Arial"/>
                <a:cs typeface="Arial"/>
              </a:rPr>
              <a:t>uma  </a:t>
            </a:r>
            <a:r>
              <a:rPr sz="2800" dirty="0">
                <a:latin typeface="Arial"/>
                <a:cs typeface="Arial"/>
              </a:rPr>
              <a:t>propriedade como uma </a:t>
            </a:r>
            <a:r>
              <a:rPr sz="2800" spc="-5" dirty="0">
                <a:latin typeface="Arial"/>
                <a:cs typeface="Arial"/>
              </a:rPr>
              <a:t>linha </a:t>
            </a:r>
            <a:r>
              <a:rPr sz="2800" spc="-10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texto dentro </a:t>
            </a:r>
            <a:r>
              <a:rPr sz="2800" spc="5" dirty="0">
                <a:latin typeface="Arial"/>
                <a:cs typeface="Arial"/>
              </a:rPr>
              <a:t>da  </a:t>
            </a:r>
            <a:r>
              <a:rPr sz="2800" dirty="0">
                <a:latin typeface="Arial"/>
                <a:cs typeface="Arial"/>
              </a:rPr>
              <a:t>caixa de classe em</a:t>
            </a:r>
            <a:r>
              <a:rPr sz="2800" spc="-5" dirty="0">
                <a:latin typeface="Arial"/>
                <a:cs typeface="Arial"/>
              </a:rPr>
              <a:t> si.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0977" y="5405182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2181" y="5090151"/>
            <a:ext cx="7370445" cy="105219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800" dirty="0">
                <a:latin typeface="Arial"/>
                <a:cs typeface="Arial"/>
              </a:rPr>
              <a:t>Exemplo de notação de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atributo:</a:t>
            </a:r>
            <a:endParaRPr sz="2800">
              <a:latin typeface="Arial"/>
              <a:cs typeface="Arial"/>
            </a:endParaRPr>
          </a:p>
          <a:p>
            <a:pPr marL="357505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Arial"/>
                <a:cs typeface="Arial"/>
              </a:rPr>
              <a:t>- nome: String [1] = “Sem nome” { readonly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08876" y="226631"/>
            <a:ext cx="1829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Atributos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193098" y="2497599"/>
            <a:ext cx="4387850" cy="2026920"/>
            <a:chOff x="4207674" y="2850427"/>
            <a:chExt cx="4387850" cy="2026920"/>
          </a:xfrm>
        </p:grpSpPr>
        <p:sp>
          <p:nvSpPr>
            <p:cNvPr id="8" name="object 8"/>
            <p:cNvSpPr/>
            <p:nvPr/>
          </p:nvSpPr>
          <p:spPr>
            <a:xfrm>
              <a:off x="4207674" y="2850427"/>
              <a:ext cx="4387397" cy="20265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86250" y="3286125"/>
              <a:ext cx="1571625" cy="428625"/>
            </a:xfrm>
            <a:custGeom>
              <a:avLst/>
              <a:gdLst/>
              <a:ahLst/>
              <a:cxnLst/>
              <a:rect l="l" t="t" r="r" b="b"/>
              <a:pathLst>
                <a:path w="1571625" h="428625">
                  <a:moveTo>
                    <a:pt x="0" y="428625"/>
                  </a:moveTo>
                  <a:lnTo>
                    <a:pt x="1571625" y="428625"/>
                  </a:lnTo>
                  <a:lnTo>
                    <a:pt x="1571625" y="0"/>
                  </a:lnTo>
                  <a:lnTo>
                    <a:pt x="0" y="0"/>
                  </a:lnTo>
                  <a:lnTo>
                    <a:pt x="0" y="428625"/>
                  </a:lnTo>
                  <a:close/>
                </a:path>
              </a:pathLst>
            </a:custGeom>
            <a:ln w="254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31" y="935883"/>
            <a:ext cx="118533" cy="118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5381" y="1758843"/>
            <a:ext cx="74083" cy="80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5381" y="2089043"/>
            <a:ext cx="74083" cy="80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5381" y="3295543"/>
            <a:ext cx="74083" cy="80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5381" y="3917843"/>
            <a:ext cx="74083" cy="80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5381" y="4537603"/>
            <a:ext cx="74083" cy="80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5381" y="5403743"/>
            <a:ext cx="74083" cy="80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3882" y="737234"/>
            <a:ext cx="7883525" cy="510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Forma completa de um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atributo:</a:t>
            </a:r>
            <a:endParaRPr sz="2400">
              <a:latin typeface="Arial"/>
              <a:cs typeface="Arial"/>
            </a:endParaRPr>
          </a:p>
          <a:p>
            <a:pPr marL="177165">
              <a:lnSpc>
                <a:spcPct val="100000"/>
              </a:lnSpc>
              <a:spcBef>
                <a:spcPts val="1380"/>
              </a:spcBef>
            </a:pPr>
            <a:r>
              <a:rPr sz="1600" spc="-5" dirty="0">
                <a:latin typeface="Arial"/>
                <a:cs typeface="Arial"/>
              </a:rPr>
              <a:t>visibilidade </a:t>
            </a:r>
            <a:r>
              <a:rPr sz="1600" spc="-10" dirty="0">
                <a:latin typeface="Arial"/>
                <a:cs typeface="Arial"/>
              </a:rPr>
              <a:t>nome: </a:t>
            </a:r>
            <a:r>
              <a:rPr sz="1600" spc="-5" dirty="0">
                <a:latin typeface="Arial"/>
                <a:cs typeface="Arial"/>
              </a:rPr>
              <a:t>tipo multiplicidade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spc="-5" dirty="0">
                <a:latin typeface="Arial"/>
                <a:cs typeface="Arial"/>
              </a:rPr>
              <a:t>valor-por-omissão {lista de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propriedades}</a:t>
            </a:r>
            <a:endParaRPr sz="16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latin typeface="Arial"/>
                <a:cs typeface="Arial"/>
              </a:rPr>
              <a:t>Somente o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nome</a:t>
            </a:r>
            <a:r>
              <a:rPr sz="1800" dirty="0">
                <a:latin typeface="Arial"/>
                <a:cs typeface="Arial"/>
              </a:rPr>
              <a:t> é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necessário.</a:t>
            </a:r>
            <a:endParaRPr sz="18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439"/>
              </a:spcBef>
            </a:pPr>
            <a:r>
              <a:rPr sz="1800" spc="-5" dirty="0">
                <a:latin typeface="Arial"/>
                <a:cs typeface="Arial"/>
              </a:rPr>
              <a:t>Visibilidade:</a:t>
            </a:r>
            <a:endParaRPr sz="1800">
              <a:latin typeface="Arial"/>
              <a:cs typeface="Arial"/>
            </a:endParaRPr>
          </a:p>
          <a:p>
            <a:pPr marL="812165" indent="-229235">
              <a:lnSpc>
                <a:spcPct val="100000"/>
              </a:lnSpc>
              <a:spcBef>
                <a:spcPts val="380"/>
              </a:spcBef>
              <a:buChar char="•"/>
              <a:tabLst>
                <a:tab pos="812165" algn="l"/>
                <a:tab pos="812800" algn="l"/>
              </a:tabLst>
            </a:pPr>
            <a:r>
              <a:rPr sz="1600" dirty="0">
                <a:latin typeface="Arial"/>
                <a:cs typeface="Arial"/>
              </a:rPr>
              <a:t>(+):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público;</a:t>
            </a:r>
            <a:endParaRPr sz="1600">
              <a:latin typeface="Arial"/>
              <a:cs typeface="Arial"/>
            </a:endParaRPr>
          </a:p>
          <a:p>
            <a:pPr marL="812165" indent="-229235">
              <a:lnSpc>
                <a:spcPct val="100000"/>
              </a:lnSpc>
              <a:spcBef>
                <a:spcPts val="380"/>
              </a:spcBef>
              <a:buChar char="•"/>
              <a:tabLst>
                <a:tab pos="812165" algn="l"/>
                <a:tab pos="812800" algn="l"/>
              </a:tabLst>
            </a:pPr>
            <a:r>
              <a:rPr sz="1600" dirty="0">
                <a:latin typeface="Arial"/>
                <a:cs typeface="Arial"/>
              </a:rPr>
              <a:t>(-):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privado;</a:t>
            </a:r>
            <a:endParaRPr sz="1600">
              <a:latin typeface="Arial"/>
              <a:cs typeface="Arial"/>
            </a:endParaRPr>
          </a:p>
          <a:p>
            <a:pPr marL="812165" indent="-229235">
              <a:lnSpc>
                <a:spcPct val="100000"/>
              </a:lnSpc>
              <a:spcBef>
                <a:spcPts val="380"/>
              </a:spcBef>
              <a:buChar char="•"/>
              <a:tabLst>
                <a:tab pos="812165" algn="l"/>
                <a:tab pos="812800" algn="l"/>
              </a:tabLst>
            </a:pPr>
            <a:r>
              <a:rPr sz="1600" dirty="0">
                <a:latin typeface="Arial"/>
                <a:cs typeface="Arial"/>
              </a:rPr>
              <a:t>(#):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protegido.</a:t>
            </a:r>
            <a:endParaRPr sz="16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Arial"/>
                <a:cs typeface="Arial"/>
              </a:rPr>
              <a:t>Tipo:</a:t>
            </a:r>
            <a:endParaRPr sz="1800">
              <a:latin typeface="Arial"/>
              <a:cs typeface="Arial"/>
            </a:endParaRPr>
          </a:p>
          <a:p>
            <a:pPr marL="812165" indent="-229235">
              <a:lnSpc>
                <a:spcPct val="100000"/>
              </a:lnSpc>
              <a:spcBef>
                <a:spcPts val="385"/>
              </a:spcBef>
              <a:buChar char="•"/>
              <a:tabLst>
                <a:tab pos="812165" algn="l"/>
                <a:tab pos="812800" algn="l"/>
              </a:tabLst>
            </a:pPr>
            <a:r>
              <a:rPr sz="1600" spc="-5" dirty="0">
                <a:latin typeface="Arial"/>
                <a:cs typeface="Arial"/>
              </a:rPr>
              <a:t>Restrição sobre 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-5" dirty="0">
                <a:latin typeface="Arial"/>
                <a:cs typeface="Arial"/>
              </a:rPr>
              <a:t>tipo de </a:t>
            </a:r>
            <a:r>
              <a:rPr sz="1600" spc="-10" dirty="0">
                <a:latin typeface="Arial"/>
                <a:cs typeface="Arial"/>
              </a:rPr>
              <a:t>objeto que pode </a:t>
            </a:r>
            <a:r>
              <a:rPr sz="1600" spc="-5" dirty="0">
                <a:latin typeface="Arial"/>
                <a:cs typeface="Arial"/>
              </a:rPr>
              <a:t>ser </a:t>
            </a:r>
            <a:r>
              <a:rPr sz="1600" spc="-10" dirty="0">
                <a:latin typeface="Arial"/>
                <a:cs typeface="Arial"/>
              </a:rPr>
              <a:t>colocado </a:t>
            </a:r>
            <a:r>
              <a:rPr sz="1600" spc="-5" dirty="0">
                <a:latin typeface="Arial"/>
                <a:cs typeface="Arial"/>
              </a:rPr>
              <a:t>no</a:t>
            </a:r>
            <a:r>
              <a:rPr sz="1600" spc="229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atributo.</a:t>
            </a:r>
            <a:endParaRPr sz="16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439"/>
              </a:spcBef>
            </a:pPr>
            <a:r>
              <a:rPr sz="1800" spc="-5" dirty="0">
                <a:latin typeface="Arial"/>
                <a:cs typeface="Arial"/>
              </a:rPr>
              <a:t>Multiplicidade:</a:t>
            </a:r>
            <a:endParaRPr sz="1800">
              <a:latin typeface="Arial"/>
              <a:cs typeface="Arial"/>
            </a:endParaRPr>
          </a:p>
          <a:p>
            <a:pPr marL="812165" indent="-229235">
              <a:lnSpc>
                <a:spcPct val="100000"/>
              </a:lnSpc>
              <a:spcBef>
                <a:spcPts val="380"/>
              </a:spcBef>
              <a:buChar char="•"/>
              <a:tabLst>
                <a:tab pos="812165" algn="l"/>
                <a:tab pos="812800" algn="l"/>
              </a:tabLst>
            </a:pPr>
            <a:r>
              <a:rPr sz="1600" spc="-5" dirty="0">
                <a:latin typeface="Arial"/>
                <a:cs typeface="Arial"/>
              </a:rPr>
              <a:t>Exemplos </a:t>
            </a:r>
            <a:r>
              <a:rPr sz="1600" spc="-10" dirty="0">
                <a:latin typeface="Arial"/>
                <a:cs typeface="Arial"/>
              </a:rPr>
              <a:t>de </a:t>
            </a:r>
            <a:r>
              <a:rPr sz="1600" spc="-5" dirty="0">
                <a:latin typeface="Arial"/>
                <a:cs typeface="Arial"/>
              </a:rPr>
              <a:t>multiplicidades: </a:t>
            </a:r>
            <a:r>
              <a:rPr sz="1600" spc="-10" dirty="0">
                <a:latin typeface="Arial"/>
                <a:cs typeface="Arial"/>
              </a:rPr>
              <a:t>1, 0..1,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*</a:t>
            </a:r>
            <a:endParaRPr sz="16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latin typeface="Arial"/>
                <a:cs typeface="Arial"/>
              </a:rPr>
              <a:t>Valor-por-omissão:</a:t>
            </a:r>
            <a:endParaRPr sz="1800">
              <a:latin typeface="Arial"/>
              <a:cs typeface="Arial"/>
            </a:endParaRPr>
          </a:p>
          <a:p>
            <a:pPr marL="812165" indent="-229235">
              <a:lnSpc>
                <a:spcPct val="100000"/>
              </a:lnSpc>
              <a:spcBef>
                <a:spcPts val="400"/>
              </a:spcBef>
              <a:buChar char="•"/>
              <a:tabLst>
                <a:tab pos="812165" algn="l"/>
                <a:tab pos="812800" algn="l"/>
              </a:tabLst>
            </a:pPr>
            <a:r>
              <a:rPr sz="1600" spc="-10" dirty="0">
                <a:latin typeface="Arial"/>
                <a:cs typeface="Arial"/>
              </a:rPr>
              <a:t>Valor </a:t>
            </a:r>
            <a:r>
              <a:rPr sz="1600" spc="5" dirty="0">
                <a:latin typeface="Arial"/>
                <a:cs typeface="Arial"/>
              </a:rPr>
              <a:t>do </a:t>
            </a:r>
            <a:r>
              <a:rPr sz="1600" dirty="0">
                <a:latin typeface="Arial"/>
                <a:cs typeface="Arial"/>
              </a:rPr>
              <a:t>atributo </a:t>
            </a:r>
            <a:r>
              <a:rPr sz="1600" spc="-5" dirty="0">
                <a:latin typeface="Arial"/>
                <a:cs typeface="Arial"/>
              </a:rPr>
              <a:t>quando criado, que </a:t>
            </a:r>
            <a:r>
              <a:rPr sz="1600" dirty="0">
                <a:latin typeface="Arial"/>
                <a:cs typeface="Arial"/>
              </a:rPr>
              <a:t>é mantido </a:t>
            </a:r>
            <a:r>
              <a:rPr sz="1600" spc="-5" dirty="0">
                <a:latin typeface="Arial"/>
                <a:cs typeface="Arial"/>
              </a:rPr>
              <a:t>enquanto 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-5" dirty="0">
                <a:latin typeface="Arial"/>
                <a:cs typeface="Arial"/>
              </a:rPr>
              <a:t>atributo </a:t>
            </a:r>
            <a:r>
              <a:rPr sz="1600" spc="10" dirty="0">
                <a:latin typeface="Arial"/>
                <a:cs typeface="Arial"/>
              </a:rPr>
              <a:t>não</a:t>
            </a:r>
            <a:endParaRPr sz="1600">
              <a:latin typeface="Arial"/>
              <a:cs typeface="Arial"/>
            </a:endParaRPr>
          </a:p>
          <a:p>
            <a:pPr marL="81216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Arial"/>
                <a:cs typeface="Arial"/>
              </a:rPr>
              <a:t>recebe um </a:t>
            </a:r>
            <a:r>
              <a:rPr sz="1600" spc="-5" dirty="0">
                <a:latin typeface="Arial"/>
                <a:cs typeface="Arial"/>
              </a:rPr>
              <a:t>novo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valor.</a:t>
            </a:r>
            <a:endParaRPr sz="16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latin typeface="Arial"/>
                <a:cs typeface="Arial"/>
              </a:rPr>
              <a:t>Lista de propriedades:</a:t>
            </a:r>
            <a:endParaRPr sz="1800">
              <a:latin typeface="Arial"/>
              <a:cs typeface="Arial"/>
            </a:endParaRPr>
          </a:p>
          <a:p>
            <a:pPr marL="812165" indent="-229235">
              <a:lnSpc>
                <a:spcPct val="100000"/>
              </a:lnSpc>
              <a:spcBef>
                <a:spcPts val="400"/>
              </a:spcBef>
              <a:buChar char="•"/>
              <a:tabLst>
                <a:tab pos="812165" algn="l"/>
                <a:tab pos="812800" algn="l"/>
              </a:tabLst>
            </a:pPr>
            <a:r>
              <a:rPr sz="1600" spc="-5" dirty="0">
                <a:latin typeface="Arial"/>
                <a:cs typeface="Arial"/>
              </a:rPr>
              <a:t>Permite </a:t>
            </a:r>
            <a:r>
              <a:rPr sz="1600" spc="-10" dirty="0">
                <a:latin typeface="Arial"/>
                <a:cs typeface="Arial"/>
              </a:rPr>
              <a:t>indicar propriedades adicionais </a:t>
            </a:r>
            <a:r>
              <a:rPr sz="1600" spc="-5" dirty="0">
                <a:latin typeface="Arial"/>
                <a:cs typeface="Arial"/>
              </a:rPr>
              <a:t>para 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atributo.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008876" y="226631"/>
            <a:ext cx="1829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Atributos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7" y="1603375"/>
            <a:ext cx="7884159" cy="275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Outra maneira de anotar </a:t>
            </a:r>
            <a:r>
              <a:rPr sz="2800" spc="-5" dirty="0">
                <a:latin typeface="Arial"/>
                <a:cs typeface="Arial"/>
              </a:rPr>
              <a:t>uma </a:t>
            </a:r>
            <a:r>
              <a:rPr sz="2800" dirty="0">
                <a:latin typeface="Arial"/>
                <a:cs typeface="Arial"/>
              </a:rPr>
              <a:t>propriedade é  como uma</a:t>
            </a:r>
            <a:r>
              <a:rPr sz="2800" spc="-5" dirty="0">
                <a:latin typeface="Arial"/>
                <a:cs typeface="Arial"/>
              </a:rPr>
              <a:t> associação.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Uma </a:t>
            </a:r>
            <a:r>
              <a:rPr sz="2800" spc="-5" dirty="0">
                <a:latin typeface="Arial"/>
                <a:cs typeface="Arial"/>
              </a:rPr>
              <a:t>associação </a:t>
            </a:r>
            <a:r>
              <a:rPr sz="2800" dirty="0">
                <a:latin typeface="Arial"/>
                <a:cs typeface="Arial"/>
              </a:rPr>
              <a:t>é uma </a:t>
            </a:r>
            <a:r>
              <a:rPr sz="2800" spc="-5" dirty="0">
                <a:latin typeface="Arial"/>
                <a:cs typeface="Arial"/>
              </a:rPr>
              <a:t>linha </a:t>
            </a:r>
            <a:r>
              <a:rPr sz="2800" dirty="0">
                <a:latin typeface="Arial"/>
                <a:cs typeface="Arial"/>
              </a:rPr>
              <a:t>cheia entre </a:t>
            </a:r>
            <a:r>
              <a:rPr sz="2800" spc="5" dirty="0">
                <a:latin typeface="Arial"/>
                <a:cs typeface="Arial"/>
              </a:rPr>
              <a:t>duas  </a:t>
            </a:r>
            <a:r>
              <a:rPr sz="2800" dirty="0">
                <a:latin typeface="Arial"/>
                <a:cs typeface="Arial"/>
              </a:rPr>
              <a:t>classes, direcionada da classe de </a:t>
            </a:r>
            <a:r>
              <a:rPr sz="2800" spc="-5" dirty="0">
                <a:latin typeface="Arial"/>
                <a:cs typeface="Arial"/>
              </a:rPr>
              <a:t>origem </a:t>
            </a:r>
            <a:r>
              <a:rPr sz="2800" dirty="0">
                <a:latin typeface="Arial"/>
                <a:cs typeface="Arial"/>
              </a:rPr>
              <a:t>para a  classe de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destino.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5553" y="328405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537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Associações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537</Words>
  <Application>Microsoft Office PowerPoint</Application>
  <PresentationFormat>Apresentação na tela (4:3)</PresentationFormat>
  <Paragraphs>103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Office Theme</vt:lpstr>
      <vt:lpstr>Apresentação do PowerPoint</vt:lpstr>
      <vt:lpstr>Diagrama de classes</vt:lpstr>
      <vt:lpstr>Classes</vt:lpstr>
      <vt:lpstr>Classes abstratas</vt:lpstr>
      <vt:lpstr>Propriedades e operações</vt:lpstr>
      <vt:lpstr>Propriedades</vt:lpstr>
      <vt:lpstr>Atributos</vt:lpstr>
      <vt:lpstr>Atributos</vt:lpstr>
      <vt:lpstr>Associações</vt:lpstr>
      <vt:lpstr>Associações</vt:lpstr>
      <vt:lpstr>Atributos e associações</vt:lpstr>
      <vt:lpstr>Operações</vt:lpstr>
      <vt:lpstr>Operações</vt:lpstr>
      <vt:lpstr>Generalização</vt:lpstr>
      <vt:lpstr>Generalização</vt:lpstr>
      <vt:lpstr>Generalização – Exemplo 1</vt:lpstr>
      <vt:lpstr>Generalização – Exemplo 2</vt:lpstr>
      <vt:lpstr>Generalização</vt:lpstr>
      <vt:lpstr>Foi visto até aqui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lfacio</dc:creator>
  <cp:lastModifiedBy>Lucas Santos</cp:lastModifiedBy>
  <cp:revision>2</cp:revision>
  <dcterms:created xsi:type="dcterms:W3CDTF">2021-01-12T21:48:50Z</dcterms:created>
  <dcterms:modified xsi:type="dcterms:W3CDTF">2021-01-12T22:24:03Z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2021-01-12T00:00:00Z</vt:filetime>
  </property>
</Properties>
</file>