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3564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1620" y="65023"/>
            <a:ext cx="862075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734695"/>
          </a:xfrm>
          <a:custGeom>
            <a:avLst/>
            <a:gdLst/>
            <a:ahLst/>
            <a:cxnLst/>
            <a:rect l="l" t="t" r="r" b="b"/>
            <a:pathLst>
              <a:path w="9144000" h="734695">
                <a:moveTo>
                  <a:pt x="0" y="734567"/>
                </a:moveTo>
                <a:lnTo>
                  <a:pt x="9144000" y="734567"/>
                </a:lnTo>
                <a:lnTo>
                  <a:pt x="9144000" y="0"/>
                </a:lnTo>
                <a:lnTo>
                  <a:pt x="0" y="0"/>
                </a:lnTo>
                <a:lnTo>
                  <a:pt x="0" y="734567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60170" y="1147318"/>
            <a:ext cx="6823659" cy="1367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304" y="1589354"/>
            <a:ext cx="8073390" cy="2565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2"/>
          <p:cNvGrpSpPr/>
          <p:nvPr/>
        </p:nvGrpSpPr>
        <p:grpSpPr>
          <a:xfrm>
            <a:off x="463530" y="2143125"/>
            <a:ext cx="8216939" cy="2571750"/>
            <a:chOff x="381000" y="1295400"/>
            <a:chExt cx="8229600" cy="205740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" name="object 3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7886700" y="0"/>
                  </a:moveTo>
                  <a:lnTo>
                    <a:pt x="342912" y="0"/>
                  </a:lnTo>
                  <a:lnTo>
                    <a:pt x="296382" y="3130"/>
                  </a:lnTo>
                  <a:lnTo>
                    <a:pt x="251753" y="12250"/>
                  </a:lnTo>
                  <a:lnTo>
                    <a:pt x="209436" y="26949"/>
                  </a:lnTo>
                  <a:lnTo>
                    <a:pt x="169839" y="46820"/>
                  </a:lnTo>
                  <a:lnTo>
                    <a:pt x="133370" y="71454"/>
                  </a:lnTo>
                  <a:lnTo>
                    <a:pt x="100437" y="100441"/>
                  </a:lnTo>
                  <a:lnTo>
                    <a:pt x="71451" y="133373"/>
                  </a:lnTo>
                  <a:lnTo>
                    <a:pt x="46818" y="169841"/>
                  </a:lnTo>
                  <a:lnTo>
                    <a:pt x="26948" y="209436"/>
                  </a:lnTo>
                  <a:lnTo>
                    <a:pt x="12249" y="251751"/>
                  </a:lnTo>
                  <a:lnTo>
                    <a:pt x="3130" y="296375"/>
                  </a:lnTo>
                  <a:lnTo>
                    <a:pt x="0" y="342900"/>
                  </a:lnTo>
                  <a:lnTo>
                    <a:pt x="0" y="1714500"/>
                  </a:lnTo>
                  <a:lnTo>
                    <a:pt x="3130" y="1761024"/>
                  </a:lnTo>
                  <a:lnTo>
                    <a:pt x="12249" y="1805648"/>
                  </a:lnTo>
                  <a:lnTo>
                    <a:pt x="26948" y="1847963"/>
                  </a:lnTo>
                  <a:lnTo>
                    <a:pt x="46818" y="1887558"/>
                  </a:lnTo>
                  <a:lnTo>
                    <a:pt x="71451" y="1924026"/>
                  </a:lnTo>
                  <a:lnTo>
                    <a:pt x="100437" y="1956958"/>
                  </a:lnTo>
                  <a:lnTo>
                    <a:pt x="133370" y="1985945"/>
                  </a:lnTo>
                  <a:lnTo>
                    <a:pt x="169839" y="2010579"/>
                  </a:lnTo>
                  <a:lnTo>
                    <a:pt x="209436" y="2030450"/>
                  </a:lnTo>
                  <a:lnTo>
                    <a:pt x="251753" y="2045149"/>
                  </a:lnTo>
                  <a:lnTo>
                    <a:pt x="296382" y="2054269"/>
                  </a:lnTo>
                  <a:lnTo>
                    <a:pt x="342912" y="2057400"/>
                  </a:lnTo>
                  <a:lnTo>
                    <a:pt x="7886700" y="0"/>
                  </a:lnTo>
                  <a:close/>
                </a:path>
                <a:path w="8229600" h="2057400">
                  <a:moveTo>
                    <a:pt x="8217349" y="1805648"/>
                  </a:moveTo>
                  <a:lnTo>
                    <a:pt x="7886700" y="2057400"/>
                  </a:lnTo>
                  <a:lnTo>
                    <a:pt x="7933224" y="2054269"/>
                  </a:lnTo>
                  <a:lnTo>
                    <a:pt x="7977848" y="2045149"/>
                  </a:lnTo>
                  <a:lnTo>
                    <a:pt x="8020163" y="2030450"/>
                  </a:lnTo>
                  <a:lnTo>
                    <a:pt x="8059758" y="2010579"/>
                  </a:lnTo>
                  <a:lnTo>
                    <a:pt x="8096226" y="1985945"/>
                  </a:lnTo>
                  <a:lnTo>
                    <a:pt x="8129158" y="1956958"/>
                  </a:lnTo>
                  <a:lnTo>
                    <a:pt x="8158145" y="1924026"/>
                  </a:lnTo>
                  <a:lnTo>
                    <a:pt x="8182779" y="1887558"/>
                  </a:lnTo>
                  <a:lnTo>
                    <a:pt x="8202650" y="1847963"/>
                  </a:lnTo>
                  <a:lnTo>
                    <a:pt x="8217349" y="1805648"/>
                  </a:lnTo>
                  <a:close/>
                </a:path>
                <a:path w="8229600" h="2057400">
                  <a:moveTo>
                    <a:pt x="7886700" y="0"/>
                  </a:moveTo>
                  <a:lnTo>
                    <a:pt x="8226469" y="1761024"/>
                  </a:lnTo>
                  <a:lnTo>
                    <a:pt x="8229600" y="1714500"/>
                  </a:lnTo>
                  <a:lnTo>
                    <a:pt x="8229600" y="342900"/>
                  </a:lnTo>
                  <a:lnTo>
                    <a:pt x="8226469" y="296375"/>
                  </a:lnTo>
                  <a:lnTo>
                    <a:pt x="8217349" y="251751"/>
                  </a:lnTo>
                  <a:lnTo>
                    <a:pt x="8202650" y="209436"/>
                  </a:lnTo>
                  <a:lnTo>
                    <a:pt x="8182779" y="169841"/>
                  </a:lnTo>
                  <a:lnTo>
                    <a:pt x="8158145" y="133373"/>
                  </a:lnTo>
                  <a:lnTo>
                    <a:pt x="8129158" y="100441"/>
                  </a:lnTo>
                  <a:lnTo>
                    <a:pt x="8096226" y="71454"/>
                  </a:lnTo>
                  <a:lnTo>
                    <a:pt x="8059758" y="46820"/>
                  </a:lnTo>
                  <a:lnTo>
                    <a:pt x="8020163" y="26949"/>
                  </a:lnTo>
                  <a:lnTo>
                    <a:pt x="7977848" y="12250"/>
                  </a:lnTo>
                  <a:lnTo>
                    <a:pt x="7933224" y="3130"/>
                  </a:lnTo>
                  <a:lnTo>
                    <a:pt x="78867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9" name="object 4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0" y="342900"/>
                  </a:moveTo>
                  <a:lnTo>
                    <a:pt x="3130" y="296375"/>
                  </a:lnTo>
                  <a:lnTo>
                    <a:pt x="12249" y="251751"/>
                  </a:lnTo>
                  <a:lnTo>
                    <a:pt x="26948" y="209436"/>
                  </a:lnTo>
                  <a:lnTo>
                    <a:pt x="46818" y="169841"/>
                  </a:lnTo>
                  <a:lnTo>
                    <a:pt x="71451" y="133373"/>
                  </a:lnTo>
                  <a:lnTo>
                    <a:pt x="100437" y="100441"/>
                  </a:lnTo>
                  <a:lnTo>
                    <a:pt x="133370" y="71454"/>
                  </a:lnTo>
                  <a:lnTo>
                    <a:pt x="169839" y="46820"/>
                  </a:lnTo>
                  <a:lnTo>
                    <a:pt x="209436" y="26949"/>
                  </a:lnTo>
                  <a:lnTo>
                    <a:pt x="251753" y="12250"/>
                  </a:lnTo>
                  <a:lnTo>
                    <a:pt x="296382" y="3130"/>
                  </a:lnTo>
                  <a:lnTo>
                    <a:pt x="342912" y="0"/>
                  </a:lnTo>
                  <a:lnTo>
                    <a:pt x="7886700" y="0"/>
                  </a:lnTo>
                </a:path>
                <a:path w="8229600" h="2057400">
                  <a:moveTo>
                    <a:pt x="342912" y="2057400"/>
                  </a:moveTo>
                  <a:lnTo>
                    <a:pt x="296382" y="2054269"/>
                  </a:lnTo>
                  <a:lnTo>
                    <a:pt x="251753" y="2045149"/>
                  </a:lnTo>
                  <a:lnTo>
                    <a:pt x="209436" y="2030450"/>
                  </a:lnTo>
                  <a:lnTo>
                    <a:pt x="169839" y="2010579"/>
                  </a:lnTo>
                  <a:lnTo>
                    <a:pt x="133370" y="1985945"/>
                  </a:lnTo>
                  <a:lnTo>
                    <a:pt x="100437" y="1956958"/>
                  </a:lnTo>
                  <a:lnTo>
                    <a:pt x="71451" y="1924026"/>
                  </a:lnTo>
                  <a:lnTo>
                    <a:pt x="46818" y="1887558"/>
                  </a:lnTo>
                  <a:lnTo>
                    <a:pt x="26948" y="1847963"/>
                  </a:lnTo>
                  <a:lnTo>
                    <a:pt x="12249" y="1805648"/>
                  </a:lnTo>
                  <a:lnTo>
                    <a:pt x="3130" y="1761024"/>
                  </a:lnTo>
                  <a:lnTo>
                    <a:pt x="0" y="1714500"/>
                  </a:lnTo>
                  <a:lnTo>
                    <a:pt x="0" y="342900"/>
                  </a:lnTo>
                </a:path>
                <a:path w="8229600" h="2057400">
                  <a:moveTo>
                    <a:pt x="7886700" y="0"/>
                  </a:moveTo>
                  <a:lnTo>
                    <a:pt x="7933224" y="3130"/>
                  </a:lnTo>
                  <a:lnTo>
                    <a:pt x="7977848" y="12250"/>
                  </a:lnTo>
                  <a:lnTo>
                    <a:pt x="8020163" y="26949"/>
                  </a:lnTo>
                  <a:lnTo>
                    <a:pt x="8059758" y="46820"/>
                  </a:lnTo>
                  <a:lnTo>
                    <a:pt x="8096226" y="71454"/>
                  </a:lnTo>
                  <a:lnTo>
                    <a:pt x="8129158" y="100441"/>
                  </a:lnTo>
                  <a:lnTo>
                    <a:pt x="8158145" y="133373"/>
                  </a:lnTo>
                  <a:lnTo>
                    <a:pt x="8182779" y="169841"/>
                  </a:lnTo>
                  <a:lnTo>
                    <a:pt x="8202650" y="209436"/>
                  </a:lnTo>
                  <a:lnTo>
                    <a:pt x="8217349" y="251751"/>
                  </a:lnTo>
                  <a:lnTo>
                    <a:pt x="8226469" y="296375"/>
                  </a:lnTo>
                  <a:lnTo>
                    <a:pt x="8229600" y="342900"/>
                  </a:lnTo>
                  <a:lnTo>
                    <a:pt x="8229600" y="1714500"/>
                  </a:lnTo>
                  <a:lnTo>
                    <a:pt x="8226469" y="1761024"/>
                  </a:lnTo>
                </a:path>
                <a:path w="8229600" h="2057400">
                  <a:moveTo>
                    <a:pt x="8226469" y="1761024"/>
                  </a:moveTo>
                  <a:lnTo>
                    <a:pt x="8217349" y="1805648"/>
                  </a:lnTo>
                </a:path>
                <a:path w="8229600" h="2057400">
                  <a:moveTo>
                    <a:pt x="8217349" y="1805648"/>
                  </a:moveTo>
                  <a:lnTo>
                    <a:pt x="8202650" y="1847963"/>
                  </a:lnTo>
                  <a:lnTo>
                    <a:pt x="8182779" y="1887558"/>
                  </a:lnTo>
                  <a:lnTo>
                    <a:pt x="8158145" y="1924026"/>
                  </a:lnTo>
                  <a:lnTo>
                    <a:pt x="8129158" y="1956958"/>
                  </a:lnTo>
                  <a:lnTo>
                    <a:pt x="8096226" y="1985945"/>
                  </a:lnTo>
                  <a:lnTo>
                    <a:pt x="8059758" y="2010579"/>
                  </a:lnTo>
                  <a:lnTo>
                    <a:pt x="8020163" y="2030450"/>
                  </a:lnTo>
                  <a:lnTo>
                    <a:pt x="7977848" y="2045149"/>
                  </a:lnTo>
                  <a:lnTo>
                    <a:pt x="7933224" y="2054269"/>
                  </a:lnTo>
                  <a:lnTo>
                    <a:pt x="7886700" y="2057400"/>
                  </a:lnTo>
                </a:path>
              </a:pathLst>
            </a:custGeom>
            <a:grpFill/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0" name="object 5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7886700" y="0"/>
                  </a:moveTo>
                  <a:lnTo>
                    <a:pt x="342912" y="0"/>
                  </a:lnTo>
                  <a:lnTo>
                    <a:pt x="296382" y="3130"/>
                  </a:lnTo>
                  <a:lnTo>
                    <a:pt x="251753" y="12250"/>
                  </a:lnTo>
                  <a:lnTo>
                    <a:pt x="209436" y="26949"/>
                  </a:lnTo>
                  <a:lnTo>
                    <a:pt x="169839" y="46820"/>
                  </a:lnTo>
                  <a:lnTo>
                    <a:pt x="133370" y="71454"/>
                  </a:lnTo>
                  <a:lnTo>
                    <a:pt x="100437" y="100441"/>
                  </a:lnTo>
                  <a:lnTo>
                    <a:pt x="71451" y="133373"/>
                  </a:lnTo>
                  <a:lnTo>
                    <a:pt x="46818" y="169841"/>
                  </a:lnTo>
                  <a:lnTo>
                    <a:pt x="26948" y="209436"/>
                  </a:lnTo>
                  <a:lnTo>
                    <a:pt x="12249" y="251751"/>
                  </a:lnTo>
                  <a:lnTo>
                    <a:pt x="3130" y="296375"/>
                  </a:lnTo>
                  <a:lnTo>
                    <a:pt x="0" y="342900"/>
                  </a:lnTo>
                  <a:lnTo>
                    <a:pt x="0" y="1714500"/>
                  </a:lnTo>
                  <a:lnTo>
                    <a:pt x="3130" y="1761024"/>
                  </a:lnTo>
                  <a:lnTo>
                    <a:pt x="12249" y="1805648"/>
                  </a:lnTo>
                  <a:lnTo>
                    <a:pt x="26948" y="1847963"/>
                  </a:lnTo>
                  <a:lnTo>
                    <a:pt x="46818" y="1887558"/>
                  </a:lnTo>
                  <a:lnTo>
                    <a:pt x="71451" y="1924026"/>
                  </a:lnTo>
                  <a:lnTo>
                    <a:pt x="100437" y="1956958"/>
                  </a:lnTo>
                  <a:lnTo>
                    <a:pt x="133370" y="1985945"/>
                  </a:lnTo>
                  <a:lnTo>
                    <a:pt x="169839" y="2010579"/>
                  </a:lnTo>
                  <a:lnTo>
                    <a:pt x="209436" y="2030450"/>
                  </a:lnTo>
                  <a:lnTo>
                    <a:pt x="251753" y="2045149"/>
                  </a:lnTo>
                  <a:lnTo>
                    <a:pt x="296382" y="2054269"/>
                  </a:lnTo>
                  <a:lnTo>
                    <a:pt x="342912" y="2057400"/>
                  </a:lnTo>
                  <a:lnTo>
                    <a:pt x="7886700" y="2057400"/>
                  </a:lnTo>
                  <a:lnTo>
                    <a:pt x="7933224" y="2054269"/>
                  </a:lnTo>
                  <a:lnTo>
                    <a:pt x="7977848" y="2045149"/>
                  </a:lnTo>
                  <a:lnTo>
                    <a:pt x="8020163" y="2030450"/>
                  </a:lnTo>
                  <a:lnTo>
                    <a:pt x="8059758" y="2010579"/>
                  </a:lnTo>
                  <a:lnTo>
                    <a:pt x="8096226" y="1985945"/>
                  </a:lnTo>
                  <a:lnTo>
                    <a:pt x="8129158" y="1956958"/>
                  </a:lnTo>
                  <a:lnTo>
                    <a:pt x="8158145" y="1924026"/>
                  </a:lnTo>
                  <a:lnTo>
                    <a:pt x="8182779" y="1887558"/>
                  </a:lnTo>
                  <a:lnTo>
                    <a:pt x="8202650" y="1847963"/>
                  </a:lnTo>
                  <a:lnTo>
                    <a:pt x="8217349" y="1805648"/>
                  </a:lnTo>
                  <a:lnTo>
                    <a:pt x="8226469" y="1761024"/>
                  </a:lnTo>
                  <a:lnTo>
                    <a:pt x="8229600" y="1714500"/>
                  </a:lnTo>
                  <a:lnTo>
                    <a:pt x="8229600" y="342900"/>
                  </a:lnTo>
                  <a:lnTo>
                    <a:pt x="8226469" y="296375"/>
                  </a:lnTo>
                  <a:lnTo>
                    <a:pt x="8217349" y="251751"/>
                  </a:lnTo>
                  <a:lnTo>
                    <a:pt x="8202650" y="209436"/>
                  </a:lnTo>
                  <a:lnTo>
                    <a:pt x="8182779" y="169841"/>
                  </a:lnTo>
                  <a:lnTo>
                    <a:pt x="8158145" y="133373"/>
                  </a:lnTo>
                  <a:lnTo>
                    <a:pt x="8129158" y="100441"/>
                  </a:lnTo>
                  <a:lnTo>
                    <a:pt x="8096226" y="71454"/>
                  </a:lnTo>
                  <a:lnTo>
                    <a:pt x="8059758" y="46820"/>
                  </a:lnTo>
                  <a:lnTo>
                    <a:pt x="8020163" y="26949"/>
                  </a:lnTo>
                  <a:lnTo>
                    <a:pt x="7977848" y="12250"/>
                  </a:lnTo>
                  <a:lnTo>
                    <a:pt x="7933224" y="3130"/>
                  </a:lnTo>
                  <a:lnTo>
                    <a:pt x="78867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1" name="object 6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0" y="342900"/>
                  </a:moveTo>
                  <a:lnTo>
                    <a:pt x="3130" y="296375"/>
                  </a:lnTo>
                  <a:lnTo>
                    <a:pt x="12249" y="251751"/>
                  </a:lnTo>
                  <a:lnTo>
                    <a:pt x="26948" y="209436"/>
                  </a:lnTo>
                  <a:lnTo>
                    <a:pt x="46818" y="169841"/>
                  </a:lnTo>
                  <a:lnTo>
                    <a:pt x="71451" y="133373"/>
                  </a:lnTo>
                  <a:lnTo>
                    <a:pt x="100437" y="100441"/>
                  </a:lnTo>
                  <a:lnTo>
                    <a:pt x="133370" y="71454"/>
                  </a:lnTo>
                  <a:lnTo>
                    <a:pt x="169839" y="46820"/>
                  </a:lnTo>
                  <a:lnTo>
                    <a:pt x="209436" y="26949"/>
                  </a:lnTo>
                  <a:lnTo>
                    <a:pt x="251753" y="12250"/>
                  </a:lnTo>
                  <a:lnTo>
                    <a:pt x="296382" y="3130"/>
                  </a:lnTo>
                  <a:lnTo>
                    <a:pt x="342912" y="0"/>
                  </a:lnTo>
                  <a:lnTo>
                    <a:pt x="7886700" y="0"/>
                  </a:lnTo>
                  <a:lnTo>
                    <a:pt x="7933224" y="3130"/>
                  </a:lnTo>
                  <a:lnTo>
                    <a:pt x="7977848" y="12250"/>
                  </a:lnTo>
                  <a:lnTo>
                    <a:pt x="8020163" y="26949"/>
                  </a:lnTo>
                  <a:lnTo>
                    <a:pt x="8059758" y="46820"/>
                  </a:lnTo>
                  <a:lnTo>
                    <a:pt x="8096226" y="71454"/>
                  </a:lnTo>
                  <a:lnTo>
                    <a:pt x="8129158" y="100441"/>
                  </a:lnTo>
                  <a:lnTo>
                    <a:pt x="8158145" y="133373"/>
                  </a:lnTo>
                  <a:lnTo>
                    <a:pt x="8182779" y="169841"/>
                  </a:lnTo>
                  <a:lnTo>
                    <a:pt x="8202650" y="209436"/>
                  </a:lnTo>
                  <a:lnTo>
                    <a:pt x="8217349" y="251751"/>
                  </a:lnTo>
                  <a:lnTo>
                    <a:pt x="8226469" y="296375"/>
                  </a:lnTo>
                  <a:lnTo>
                    <a:pt x="8229600" y="342900"/>
                  </a:lnTo>
                  <a:lnTo>
                    <a:pt x="8229600" y="1714500"/>
                  </a:lnTo>
                  <a:lnTo>
                    <a:pt x="8226469" y="1761024"/>
                  </a:lnTo>
                  <a:lnTo>
                    <a:pt x="8217349" y="1805648"/>
                  </a:lnTo>
                  <a:lnTo>
                    <a:pt x="8202650" y="1847963"/>
                  </a:lnTo>
                  <a:lnTo>
                    <a:pt x="8182779" y="1887558"/>
                  </a:lnTo>
                  <a:lnTo>
                    <a:pt x="8158145" y="1924026"/>
                  </a:lnTo>
                  <a:lnTo>
                    <a:pt x="8129158" y="1956958"/>
                  </a:lnTo>
                  <a:lnTo>
                    <a:pt x="8096226" y="1985945"/>
                  </a:lnTo>
                  <a:lnTo>
                    <a:pt x="8059758" y="2010579"/>
                  </a:lnTo>
                  <a:lnTo>
                    <a:pt x="8020163" y="2030450"/>
                  </a:lnTo>
                  <a:lnTo>
                    <a:pt x="7977848" y="2045149"/>
                  </a:lnTo>
                  <a:lnTo>
                    <a:pt x="7933224" y="2054269"/>
                  </a:lnTo>
                  <a:lnTo>
                    <a:pt x="7886700" y="2057400"/>
                  </a:lnTo>
                  <a:lnTo>
                    <a:pt x="342912" y="2057400"/>
                  </a:lnTo>
                  <a:lnTo>
                    <a:pt x="296382" y="2054269"/>
                  </a:lnTo>
                  <a:lnTo>
                    <a:pt x="251753" y="2045149"/>
                  </a:lnTo>
                  <a:lnTo>
                    <a:pt x="209436" y="2030450"/>
                  </a:lnTo>
                  <a:lnTo>
                    <a:pt x="169839" y="2010579"/>
                  </a:lnTo>
                  <a:lnTo>
                    <a:pt x="133370" y="1985945"/>
                  </a:lnTo>
                  <a:lnTo>
                    <a:pt x="100437" y="1956958"/>
                  </a:lnTo>
                  <a:lnTo>
                    <a:pt x="71451" y="1924026"/>
                  </a:lnTo>
                  <a:lnTo>
                    <a:pt x="46818" y="1887558"/>
                  </a:lnTo>
                  <a:lnTo>
                    <a:pt x="26948" y="1847963"/>
                  </a:lnTo>
                  <a:lnTo>
                    <a:pt x="12249" y="1805648"/>
                  </a:lnTo>
                  <a:lnTo>
                    <a:pt x="3130" y="1761024"/>
                  </a:lnTo>
                  <a:lnTo>
                    <a:pt x="0" y="1714500"/>
                  </a:lnTo>
                  <a:lnTo>
                    <a:pt x="0" y="342900"/>
                  </a:lnTo>
                  <a:close/>
                </a:path>
              </a:pathLst>
            </a:custGeom>
            <a:grpFill/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5" name="object 7"/>
          <p:cNvSpPr txBox="1">
            <a:spLocks noGrp="1"/>
          </p:cNvSpPr>
          <p:nvPr/>
        </p:nvSpPr>
        <p:spPr>
          <a:xfrm>
            <a:off x="3055219" y="2806700"/>
            <a:ext cx="5301576" cy="5059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wrap="square" lIns="0" tIns="13335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3200" spc="-10" dirty="0" smtClean="0">
                <a:solidFill>
                  <a:srgbClr val="FFFFFF"/>
                </a:solidFill>
              </a:rPr>
              <a:t>Orientação a Objetos</a:t>
            </a:r>
            <a:endParaRPr sz="3200" spc="-20" dirty="0">
              <a:solidFill>
                <a:srgbClr val="FFFFFF"/>
              </a:solidFill>
            </a:endParaRPr>
          </a:p>
        </p:txBody>
      </p:sp>
      <p:sp>
        <p:nvSpPr>
          <p:cNvPr id="6" name="object 8"/>
          <p:cNvSpPr txBox="1"/>
          <p:nvPr/>
        </p:nvSpPr>
        <p:spPr>
          <a:xfrm>
            <a:off x="2514600" y="3635832"/>
            <a:ext cx="5714363" cy="3199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wrap="square" lIns="0" tIns="12065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66264" marR="5080" indent="-1853564">
              <a:lnSpc>
                <a:spcPct val="100000"/>
              </a:lnSpc>
              <a:spcBef>
                <a:spcPts val="95"/>
              </a:spcBef>
            </a:pPr>
            <a:r>
              <a:rPr lang="pt-BR" sz="2000" spc="-10" dirty="0">
                <a:solidFill>
                  <a:srgbClr val="FFFFFF"/>
                </a:solidFill>
                <a:latin typeface="Carlito"/>
                <a:cs typeface="Carlito"/>
              </a:rPr>
              <a:t>Diagrama de Classes - Conceitos Avançados</a:t>
            </a:r>
            <a:endParaRPr sz="2000" dirty="0">
              <a:latin typeface="Carlito"/>
              <a:cs typeface="Carlito"/>
            </a:endParaRPr>
          </a:p>
        </p:txBody>
      </p:sp>
      <p:pic>
        <p:nvPicPr>
          <p:cNvPr id="7" name="Picture 2" descr="Deal Technologies | Sobre nó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63" y="2739475"/>
            <a:ext cx="1447800" cy="1379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820039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587" y="1820468"/>
            <a:ext cx="130860" cy="139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6440" y="1589354"/>
            <a:ext cx="7881620" cy="2585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1) Desenhe </a:t>
            </a:r>
            <a:r>
              <a:rPr sz="2800" spc="-10" dirty="0">
                <a:latin typeface="Calibri"/>
                <a:cs typeface="Calibri"/>
              </a:rPr>
              <a:t>um </a:t>
            </a:r>
            <a:r>
              <a:rPr sz="2800" spc="-15" dirty="0">
                <a:latin typeface="Calibri"/>
                <a:cs typeface="Calibri"/>
              </a:rPr>
              <a:t>diagrama </a:t>
            </a:r>
            <a:r>
              <a:rPr sz="2800" spc="-10" dirty="0">
                <a:latin typeface="Calibri"/>
                <a:cs typeface="Calibri"/>
              </a:rPr>
              <a:t>de </a:t>
            </a:r>
            <a:r>
              <a:rPr sz="2800" spc="-5" dirty="0">
                <a:latin typeface="Calibri"/>
                <a:cs typeface="Calibri"/>
              </a:rPr>
              <a:t>classe que </a:t>
            </a:r>
            <a:r>
              <a:rPr sz="2800" spc="-20" dirty="0">
                <a:latin typeface="Calibri"/>
                <a:cs typeface="Calibri"/>
              </a:rPr>
              <a:t>representa </a:t>
            </a:r>
            <a:r>
              <a:rPr sz="2800" dirty="0">
                <a:latin typeface="Calibri"/>
                <a:cs typeface="Calibri"/>
              </a:rPr>
              <a:t>um  </a:t>
            </a:r>
            <a:r>
              <a:rPr sz="2800" spc="-25" dirty="0">
                <a:latin typeface="Calibri"/>
                <a:cs typeface="Calibri"/>
              </a:rPr>
              <a:t>livro, </a:t>
            </a:r>
            <a:r>
              <a:rPr sz="2800" spc="-10" dirty="0">
                <a:latin typeface="Calibri"/>
                <a:cs typeface="Calibri"/>
              </a:rPr>
              <a:t>definido pela </a:t>
            </a:r>
            <a:r>
              <a:rPr sz="2800" spc="-15" dirty="0">
                <a:latin typeface="Calibri"/>
                <a:cs typeface="Calibri"/>
              </a:rPr>
              <a:t>seguinte </a:t>
            </a:r>
            <a:r>
              <a:rPr sz="2800" spc="-10" dirty="0">
                <a:latin typeface="Calibri"/>
                <a:cs typeface="Calibri"/>
              </a:rPr>
              <a:t>declaração: </a:t>
            </a:r>
            <a:r>
              <a:rPr sz="2800" spc="-5" dirty="0">
                <a:latin typeface="Calibri"/>
                <a:cs typeface="Calibri"/>
              </a:rPr>
              <a:t>"Um </a:t>
            </a:r>
            <a:r>
              <a:rPr sz="2800" spc="-15" dirty="0">
                <a:latin typeface="Calibri"/>
                <a:cs typeface="Calibri"/>
              </a:rPr>
              <a:t>livro </a:t>
            </a:r>
            <a:r>
              <a:rPr sz="2800" spc="-5" dirty="0">
                <a:latin typeface="Calibri"/>
                <a:cs typeface="Calibri"/>
              </a:rPr>
              <a:t>é  </a:t>
            </a:r>
            <a:r>
              <a:rPr sz="2800" spc="-15" dirty="0">
                <a:latin typeface="Calibri"/>
                <a:cs typeface="Calibri"/>
              </a:rPr>
              <a:t>composto </a:t>
            </a:r>
            <a:r>
              <a:rPr sz="2800" spc="-10" dirty="0">
                <a:latin typeface="Calibri"/>
                <a:cs typeface="Calibri"/>
              </a:rPr>
              <a:t>por uma </a:t>
            </a:r>
            <a:r>
              <a:rPr sz="2800" spc="-5" dirty="0">
                <a:latin typeface="Calibri"/>
                <a:cs typeface="Calibri"/>
              </a:rPr>
              <a:t>série de capítulos. </a:t>
            </a:r>
            <a:r>
              <a:rPr sz="2800" dirty="0">
                <a:latin typeface="Calibri"/>
                <a:cs typeface="Calibri"/>
              </a:rPr>
              <a:t>Os </a:t>
            </a:r>
            <a:r>
              <a:rPr sz="2800" spc="-5" dirty="0">
                <a:latin typeface="Calibri"/>
                <a:cs typeface="Calibri"/>
              </a:rPr>
              <a:t>capítulos </a:t>
            </a:r>
            <a:r>
              <a:rPr sz="2800" spc="-10" dirty="0">
                <a:latin typeface="Calibri"/>
                <a:cs typeface="Calibri"/>
              </a:rPr>
              <a:t>são  </a:t>
            </a:r>
            <a:r>
              <a:rPr sz="2800" spc="-15" dirty="0">
                <a:latin typeface="Calibri"/>
                <a:cs typeface="Calibri"/>
              </a:rPr>
              <a:t>compostos </a:t>
            </a:r>
            <a:r>
              <a:rPr sz="2800" spc="-10" dirty="0">
                <a:latin typeface="Calibri"/>
                <a:cs typeface="Calibri"/>
              </a:rPr>
              <a:t>de seções. </a:t>
            </a:r>
            <a:r>
              <a:rPr sz="2800" spc="-5" dirty="0">
                <a:latin typeface="Calibri"/>
                <a:cs typeface="Calibri"/>
              </a:rPr>
              <a:t>Não se </a:t>
            </a:r>
            <a:r>
              <a:rPr sz="2800" spc="-10" dirty="0">
                <a:latin typeface="Calibri"/>
                <a:cs typeface="Calibri"/>
              </a:rPr>
              <a:t>preocupe com atributos  </a:t>
            </a:r>
            <a:r>
              <a:rPr sz="2800" spc="-5" dirty="0">
                <a:latin typeface="Calibri"/>
                <a:cs typeface="Calibri"/>
              </a:rPr>
              <a:t>e </a:t>
            </a:r>
            <a:r>
              <a:rPr sz="2800" spc="-15" dirty="0">
                <a:latin typeface="Calibri"/>
                <a:cs typeface="Calibri"/>
              </a:rPr>
              <a:t>métodos. </a:t>
            </a:r>
            <a:r>
              <a:rPr sz="2800" spc="-10" dirty="0">
                <a:latin typeface="Calibri"/>
                <a:cs typeface="Calibri"/>
              </a:rPr>
              <a:t>Concentre-se </a:t>
            </a:r>
            <a:r>
              <a:rPr sz="2800" spc="-5" dirty="0">
                <a:latin typeface="Calibri"/>
                <a:cs typeface="Calibri"/>
              </a:rPr>
              <a:t>apenas em classes e  </a:t>
            </a:r>
            <a:r>
              <a:rPr sz="2800" spc="-10" dirty="0">
                <a:latin typeface="Calibri"/>
                <a:cs typeface="Calibri"/>
              </a:rPr>
              <a:t>relacionamentos.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587" y="1820468"/>
            <a:ext cx="130860" cy="139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6440" y="1589354"/>
            <a:ext cx="3136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1)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61272" y="2861235"/>
            <a:ext cx="7268501" cy="10823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587" y="1820468"/>
            <a:ext cx="130860" cy="139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74522" y="2731007"/>
            <a:ext cx="105409" cy="106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4522" y="3535679"/>
            <a:ext cx="105409" cy="106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74522" y="3974591"/>
            <a:ext cx="105409" cy="1066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3835" marR="50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2) </a:t>
            </a:r>
            <a:r>
              <a:rPr spc="-15" dirty="0"/>
              <a:t>Estenda </a:t>
            </a:r>
            <a:r>
              <a:rPr spc="-5" dirty="0"/>
              <a:t>o </a:t>
            </a:r>
            <a:r>
              <a:rPr spc="-15" dirty="0"/>
              <a:t>diagrama </a:t>
            </a:r>
            <a:r>
              <a:rPr spc="-10" dirty="0"/>
              <a:t>de </a:t>
            </a:r>
            <a:r>
              <a:rPr spc="-5" dirty="0"/>
              <a:t>classes </a:t>
            </a:r>
            <a:r>
              <a:rPr spc="-10" dirty="0"/>
              <a:t>do </a:t>
            </a:r>
            <a:r>
              <a:rPr spc="-20" dirty="0"/>
              <a:t>exercício </a:t>
            </a:r>
            <a:r>
              <a:rPr spc="-5" dirty="0"/>
              <a:t>(1) </a:t>
            </a:r>
            <a:r>
              <a:rPr spc="-20" dirty="0"/>
              <a:t>para  </a:t>
            </a:r>
            <a:r>
              <a:rPr spc="-5" dirty="0"/>
              <a:t>incluir os </a:t>
            </a:r>
            <a:r>
              <a:rPr spc="-15" dirty="0"/>
              <a:t>seguintes</a:t>
            </a:r>
            <a:r>
              <a:rPr spc="70" dirty="0"/>
              <a:t> </a:t>
            </a:r>
            <a:r>
              <a:rPr spc="-10" dirty="0"/>
              <a:t>atributos:</a:t>
            </a:r>
          </a:p>
          <a:p>
            <a:pPr marL="604520" marR="6985">
              <a:lnSpc>
                <a:spcPct val="100000"/>
              </a:lnSpc>
              <a:spcBef>
                <a:spcPts val="605"/>
              </a:spcBef>
            </a:pPr>
            <a:r>
              <a:rPr sz="2400" spc="-5" dirty="0"/>
              <a:t>Um </a:t>
            </a:r>
            <a:r>
              <a:rPr sz="2400" spc="-10" dirty="0"/>
              <a:t>livro </a:t>
            </a:r>
            <a:r>
              <a:rPr sz="2400" spc="-5" dirty="0"/>
              <a:t>inclui uma </a:t>
            </a:r>
            <a:r>
              <a:rPr sz="2400" spc="-15" dirty="0"/>
              <a:t>editora, </a:t>
            </a:r>
            <a:r>
              <a:rPr sz="2400" spc="-5" dirty="0"/>
              <a:t>uma </a:t>
            </a:r>
            <a:r>
              <a:rPr sz="2400" spc="-20" dirty="0"/>
              <a:t>data </a:t>
            </a:r>
            <a:r>
              <a:rPr sz="2400" spc="-5" dirty="0"/>
              <a:t>de </a:t>
            </a:r>
            <a:r>
              <a:rPr sz="2400" spc="-10" dirty="0"/>
              <a:t>publicação </a:t>
            </a:r>
            <a:r>
              <a:rPr sz="2400" dirty="0"/>
              <a:t>e </a:t>
            </a:r>
            <a:r>
              <a:rPr sz="2400" spc="-15" dirty="0"/>
              <a:t>um  </a:t>
            </a:r>
            <a:r>
              <a:rPr sz="2400" spc="-5" dirty="0"/>
              <a:t>ISBN.</a:t>
            </a:r>
            <a:endParaRPr sz="2400"/>
          </a:p>
          <a:p>
            <a:pPr marL="604520" marR="594360">
              <a:lnSpc>
                <a:spcPct val="120000"/>
              </a:lnSpc>
              <a:spcBef>
                <a:spcPts val="5"/>
              </a:spcBef>
            </a:pPr>
            <a:r>
              <a:rPr sz="2400" spc="-5" dirty="0"/>
              <a:t>Um capítulo </a:t>
            </a:r>
            <a:r>
              <a:rPr sz="2400" dirty="0"/>
              <a:t>inclui </a:t>
            </a:r>
            <a:r>
              <a:rPr sz="2400" spc="-5" dirty="0"/>
              <a:t>um </a:t>
            </a:r>
            <a:r>
              <a:rPr sz="2400" spc="-10" dirty="0"/>
              <a:t>título, </a:t>
            </a:r>
            <a:r>
              <a:rPr sz="2400" spc="-5" dirty="0"/>
              <a:t>um </a:t>
            </a:r>
            <a:r>
              <a:rPr sz="2400" spc="-15" dirty="0"/>
              <a:t>número, </a:t>
            </a:r>
            <a:r>
              <a:rPr sz="2400" dirty="0"/>
              <a:t>e </a:t>
            </a:r>
            <a:r>
              <a:rPr sz="2400" spc="-5" dirty="0"/>
              <a:t>um </a:t>
            </a:r>
            <a:r>
              <a:rPr sz="2400" spc="-10" dirty="0"/>
              <a:t>resumo.  </a:t>
            </a:r>
            <a:r>
              <a:rPr sz="2400" dirty="0"/>
              <a:t>Uma </a:t>
            </a:r>
            <a:r>
              <a:rPr sz="2400" spc="-10" dirty="0"/>
              <a:t>seção </a:t>
            </a:r>
            <a:r>
              <a:rPr sz="2400" dirty="0"/>
              <a:t>inclui </a:t>
            </a:r>
            <a:r>
              <a:rPr sz="2400" spc="-5" dirty="0"/>
              <a:t>um </a:t>
            </a:r>
            <a:r>
              <a:rPr sz="2400" dirty="0"/>
              <a:t>título e </a:t>
            </a:r>
            <a:r>
              <a:rPr sz="2400" spc="-5" dirty="0"/>
              <a:t>um</a:t>
            </a:r>
            <a:r>
              <a:rPr sz="2400" spc="-75" dirty="0"/>
              <a:t> </a:t>
            </a:r>
            <a:r>
              <a:rPr sz="2400" spc="-10" dirty="0"/>
              <a:t>número.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587" y="1820468"/>
            <a:ext cx="130860" cy="139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6440" y="1589354"/>
            <a:ext cx="3136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2)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23937" y="2766948"/>
            <a:ext cx="7172325" cy="1447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587" y="1820468"/>
            <a:ext cx="130860" cy="139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6440" y="1589354"/>
            <a:ext cx="7881620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3) </a:t>
            </a:r>
            <a:r>
              <a:rPr sz="2800" spc="-10" dirty="0">
                <a:latin typeface="Calibri"/>
                <a:cs typeface="Calibri"/>
              </a:rPr>
              <a:t>Considere </a:t>
            </a:r>
            <a:r>
              <a:rPr sz="2800" spc="-5" dirty="0">
                <a:latin typeface="Calibri"/>
                <a:cs typeface="Calibri"/>
              </a:rPr>
              <a:t>o </a:t>
            </a:r>
            <a:r>
              <a:rPr sz="2800" spc="-15" dirty="0">
                <a:latin typeface="Calibri"/>
                <a:cs typeface="Calibri"/>
              </a:rPr>
              <a:t>diagrama </a:t>
            </a:r>
            <a:r>
              <a:rPr sz="2800" spc="-10" dirty="0">
                <a:latin typeface="Calibri"/>
                <a:cs typeface="Calibri"/>
              </a:rPr>
              <a:t>de </a:t>
            </a:r>
            <a:r>
              <a:rPr sz="2800" spc="-5" dirty="0">
                <a:latin typeface="Calibri"/>
                <a:cs typeface="Calibri"/>
              </a:rPr>
              <a:t>classes </a:t>
            </a:r>
            <a:r>
              <a:rPr sz="2800" spc="-10" dirty="0">
                <a:latin typeface="Calibri"/>
                <a:cs typeface="Calibri"/>
              </a:rPr>
              <a:t>do </a:t>
            </a:r>
            <a:r>
              <a:rPr sz="2800" spc="-20" dirty="0">
                <a:latin typeface="Calibri"/>
                <a:cs typeface="Calibri"/>
              </a:rPr>
              <a:t>exercício </a:t>
            </a:r>
            <a:r>
              <a:rPr sz="2800" spc="-5" dirty="0">
                <a:latin typeface="Calibri"/>
                <a:cs typeface="Calibri"/>
              </a:rPr>
              <a:t>(2).  </a:t>
            </a:r>
            <a:r>
              <a:rPr sz="2800" spc="-10" dirty="0">
                <a:latin typeface="Calibri"/>
                <a:cs typeface="Calibri"/>
              </a:rPr>
              <a:t>Note que </a:t>
            </a:r>
            <a:r>
              <a:rPr sz="2800" spc="-25" dirty="0">
                <a:latin typeface="Calibri"/>
                <a:cs typeface="Calibri"/>
              </a:rPr>
              <a:t>tanto </a:t>
            </a:r>
            <a:r>
              <a:rPr sz="2800" spc="-10" dirty="0">
                <a:latin typeface="Calibri"/>
                <a:cs typeface="Calibri"/>
              </a:rPr>
              <a:t>capítulo </a:t>
            </a:r>
            <a:r>
              <a:rPr sz="2800" spc="-15" dirty="0">
                <a:latin typeface="Calibri"/>
                <a:cs typeface="Calibri"/>
              </a:rPr>
              <a:t>quanto </a:t>
            </a:r>
            <a:r>
              <a:rPr sz="2800" spc="-10" dirty="0">
                <a:latin typeface="Calibri"/>
                <a:cs typeface="Calibri"/>
              </a:rPr>
              <a:t>seção </a:t>
            </a:r>
            <a:r>
              <a:rPr sz="2800" spc="-5" dirty="0">
                <a:latin typeface="Calibri"/>
                <a:cs typeface="Calibri"/>
              </a:rPr>
              <a:t>incluem </a:t>
            </a:r>
            <a:r>
              <a:rPr sz="2800" dirty="0">
                <a:latin typeface="Calibri"/>
                <a:cs typeface="Calibri"/>
              </a:rPr>
              <a:t>um  </a:t>
            </a:r>
            <a:r>
              <a:rPr sz="2800" spc="-10" dirty="0">
                <a:latin typeface="Calibri"/>
                <a:cs typeface="Calibri"/>
              </a:rPr>
              <a:t>título </a:t>
            </a:r>
            <a:r>
              <a:rPr sz="2800" spc="-5" dirty="0">
                <a:latin typeface="Calibri"/>
                <a:cs typeface="Calibri"/>
              </a:rPr>
              <a:t>e um </a:t>
            </a:r>
            <a:r>
              <a:rPr sz="2800" spc="-10" dirty="0">
                <a:latin typeface="Calibri"/>
                <a:cs typeface="Calibri"/>
              </a:rPr>
              <a:t>número. </a:t>
            </a:r>
            <a:r>
              <a:rPr sz="2800" spc="-5" dirty="0">
                <a:latin typeface="Calibri"/>
                <a:cs typeface="Calibri"/>
              </a:rPr>
              <a:t>Adicione </a:t>
            </a:r>
            <a:r>
              <a:rPr sz="2800" spc="-10" dirty="0">
                <a:latin typeface="Calibri"/>
                <a:cs typeface="Calibri"/>
              </a:rPr>
              <a:t>uma </a:t>
            </a:r>
            <a:r>
              <a:rPr sz="2800" spc="-5" dirty="0">
                <a:latin typeface="Calibri"/>
                <a:cs typeface="Calibri"/>
              </a:rPr>
              <a:t>classe </a:t>
            </a:r>
            <a:r>
              <a:rPr sz="2800" spc="-25" dirty="0">
                <a:latin typeface="Calibri"/>
                <a:cs typeface="Calibri"/>
              </a:rPr>
              <a:t>abstrata </a:t>
            </a:r>
            <a:r>
              <a:rPr sz="2800" spc="-5" dirty="0">
                <a:latin typeface="Calibri"/>
                <a:cs typeface="Calibri"/>
              </a:rPr>
              <a:t>e  </a:t>
            </a:r>
            <a:r>
              <a:rPr sz="2800" spc="-10" dirty="0">
                <a:latin typeface="Calibri"/>
                <a:cs typeface="Calibri"/>
              </a:rPr>
              <a:t>uma </a:t>
            </a:r>
            <a:r>
              <a:rPr sz="2800" spc="-15" dirty="0">
                <a:latin typeface="Calibri"/>
                <a:cs typeface="Calibri"/>
              </a:rPr>
              <a:t>relação </a:t>
            </a:r>
            <a:r>
              <a:rPr sz="2800" spc="-10" dirty="0">
                <a:latin typeface="Calibri"/>
                <a:cs typeface="Calibri"/>
              </a:rPr>
              <a:t>de </a:t>
            </a:r>
            <a:r>
              <a:rPr sz="2800" spc="-20" dirty="0">
                <a:latin typeface="Calibri"/>
                <a:cs typeface="Calibri"/>
              </a:rPr>
              <a:t>generalização </a:t>
            </a:r>
            <a:r>
              <a:rPr sz="2800" spc="-25" dirty="0">
                <a:latin typeface="Calibri"/>
                <a:cs typeface="Calibri"/>
              </a:rPr>
              <a:t>para </a:t>
            </a:r>
            <a:r>
              <a:rPr sz="2800" spc="-30" dirty="0">
                <a:latin typeface="Calibri"/>
                <a:cs typeface="Calibri"/>
              </a:rPr>
              <a:t>fatorar </a:t>
            </a:r>
            <a:r>
              <a:rPr sz="2800" spc="-15" dirty="0">
                <a:latin typeface="Calibri"/>
                <a:cs typeface="Calibri"/>
              </a:rPr>
              <a:t>estes </a:t>
            </a:r>
            <a:r>
              <a:rPr sz="2800" spc="-10" dirty="0">
                <a:latin typeface="Calibri"/>
                <a:cs typeface="Calibri"/>
              </a:rPr>
              <a:t>dois  </a:t>
            </a:r>
            <a:r>
              <a:rPr sz="2800" spc="-15" dirty="0">
                <a:latin typeface="Calibri"/>
                <a:cs typeface="Calibri"/>
              </a:rPr>
              <a:t>atributos </a:t>
            </a:r>
            <a:r>
              <a:rPr sz="2800" spc="-5" dirty="0">
                <a:latin typeface="Calibri"/>
                <a:cs typeface="Calibri"/>
              </a:rPr>
              <a:t>na classe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abstrata.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586" y="1451405"/>
            <a:ext cx="130860" cy="139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6439" y="1220291"/>
            <a:ext cx="3136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3)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23936" y="1959863"/>
            <a:ext cx="7172325" cy="3124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587" y="1308404"/>
            <a:ext cx="130860" cy="139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6440" y="1077213"/>
            <a:ext cx="7882890" cy="4293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4) Construa </a:t>
            </a:r>
            <a:r>
              <a:rPr sz="2800" spc="-10" dirty="0">
                <a:latin typeface="Calibri"/>
                <a:cs typeface="Calibri"/>
              </a:rPr>
              <a:t>um </a:t>
            </a:r>
            <a:r>
              <a:rPr sz="2800" spc="-15" dirty="0">
                <a:latin typeface="Calibri"/>
                <a:cs typeface="Calibri"/>
              </a:rPr>
              <a:t>diagrama </a:t>
            </a:r>
            <a:r>
              <a:rPr sz="2800" spc="-5" dirty="0">
                <a:latin typeface="Calibri"/>
                <a:cs typeface="Calibri"/>
              </a:rPr>
              <a:t>de classes </a:t>
            </a:r>
            <a:r>
              <a:rPr sz="2800" spc="-25" dirty="0">
                <a:latin typeface="Calibri"/>
                <a:cs typeface="Calibri"/>
              </a:rPr>
              <a:t>para </a:t>
            </a:r>
            <a:r>
              <a:rPr sz="2800" spc="-15" dirty="0">
                <a:latin typeface="Calibri"/>
                <a:cs typeface="Calibri"/>
              </a:rPr>
              <a:t>representar </a:t>
            </a:r>
            <a:r>
              <a:rPr sz="2800" spc="6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um editor </a:t>
            </a:r>
            <a:r>
              <a:rPr sz="2800" spc="-15" dirty="0">
                <a:latin typeface="Calibri"/>
                <a:cs typeface="Calibri"/>
              </a:rPr>
              <a:t>gráfico. </a:t>
            </a:r>
            <a:r>
              <a:rPr sz="2800" spc="-5" dirty="0">
                <a:latin typeface="Calibri"/>
                <a:cs typeface="Calibri"/>
              </a:rPr>
              <a:t>Nesse </a:t>
            </a:r>
            <a:r>
              <a:rPr sz="2800" spc="-45" dirty="0">
                <a:latin typeface="Calibri"/>
                <a:cs typeface="Calibri"/>
              </a:rPr>
              <a:t>editor, </a:t>
            </a:r>
            <a:r>
              <a:rPr sz="2800" dirty="0">
                <a:latin typeface="Calibri"/>
                <a:cs typeface="Calibri"/>
              </a:rPr>
              <a:t>um </a:t>
            </a:r>
            <a:r>
              <a:rPr sz="2800" spc="-10" dirty="0">
                <a:latin typeface="Calibri"/>
                <a:cs typeface="Calibri"/>
              </a:rPr>
              <a:t>documento pode  </a:t>
            </a:r>
            <a:r>
              <a:rPr sz="2800" spc="-20" dirty="0">
                <a:latin typeface="Calibri"/>
                <a:cs typeface="Calibri"/>
              </a:rPr>
              <a:t>conter </a:t>
            </a:r>
            <a:r>
              <a:rPr sz="2800" spc="-10" dirty="0">
                <a:latin typeface="Calibri"/>
                <a:cs typeface="Calibri"/>
              </a:rPr>
              <a:t>várias páginas </a:t>
            </a:r>
            <a:r>
              <a:rPr sz="2800" spc="-5" dirty="0">
                <a:latin typeface="Calibri"/>
                <a:cs typeface="Calibri"/>
              </a:rPr>
              <a:t>e </a:t>
            </a:r>
            <a:r>
              <a:rPr sz="2800" spc="-10" dirty="0">
                <a:latin typeface="Calibri"/>
                <a:cs typeface="Calibri"/>
              </a:rPr>
              <a:t>uma </a:t>
            </a:r>
            <a:r>
              <a:rPr sz="2800" spc="-5" dirty="0">
                <a:latin typeface="Calibri"/>
                <a:cs typeface="Calibri"/>
              </a:rPr>
              <a:t>página pode </a:t>
            </a:r>
            <a:r>
              <a:rPr sz="2800" spc="-20" dirty="0">
                <a:latin typeface="Calibri"/>
                <a:cs typeface="Calibri"/>
              </a:rPr>
              <a:t>conter </a:t>
            </a:r>
            <a:r>
              <a:rPr sz="2800" spc="-10" dirty="0">
                <a:latin typeface="Calibri"/>
                <a:cs typeface="Calibri"/>
              </a:rPr>
              <a:t>vários  </a:t>
            </a:r>
            <a:r>
              <a:rPr sz="2800" spc="-15" dirty="0">
                <a:latin typeface="Calibri"/>
                <a:cs typeface="Calibri"/>
              </a:rPr>
              <a:t>elementos gráficos. </a:t>
            </a:r>
            <a:r>
              <a:rPr sz="2800" spc="-5" dirty="0">
                <a:latin typeface="Calibri"/>
                <a:cs typeface="Calibri"/>
              </a:rPr>
              <a:t>Um </a:t>
            </a:r>
            <a:r>
              <a:rPr sz="2800" spc="-15" dirty="0">
                <a:latin typeface="Calibri"/>
                <a:cs typeface="Calibri"/>
              </a:rPr>
              <a:t>elemento </a:t>
            </a:r>
            <a:r>
              <a:rPr sz="2800" spc="-20" dirty="0">
                <a:latin typeface="Calibri"/>
                <a:cs typeface="Calibri"/>
              </a:rPr>
              <a:t>gráfico </a:t>
            </a:r>
            <a:r>
              <a:rPr sz="2800" spc="-5" dirty="0">
                <a:latin typeface="Calibri"/>
                <a:cs typeface="Calibri"/>
              </a:rPr>
              <a:t>pode ser </a:t>
            </a:r>
            <a:r>
              <a:rPr sz="2800" spc="-10" dirty="0">
                <a:latin typeface="Calibri"/>
                <a:cs typeface="Calibri"/>
              </a:rPr>
              <a:t>do  </a:t>
            </a:r>
            <a:r>
              <a:rPr sz="2800" spc="-5" dirty="0">
                <a:latin typeface="Calibri"/>
                <a:cs typeface="Calibri"/>
              </a:rPr>
              <a:t>tipo </a:t>
            </a:r>
            <a:r>
              <a:rPr sz="2800" spc="-30" dirty="0">
                <a:latin typeface="Calibri"/>
                <a:cs typeface="Calibri"/>
              </a:rPr>
              <a:t>texto, </a:t>
            </a:r>
            <a:r>
              <a:rPr sz="2800" spc="-10" dirty="0">
                <a:latin typeface="Calibri"/>
                <a:cs typeface="Calibri"/>
              </a:rPr>
              <a:t>do </a:t>
            </a:r>
            <a:r>
              <a:rPr sz="2800" spc="-5" dirty="0">
                <a:latin typeface="Calibri"/>
                <a:cs typeface="Calibri"/>
              </a:rPr>
              <a:t>tipo </a:t>
            </a:r>
            <a:r>
              <a:rPr sz="2800" spc="-15" dirty="0">
                <a:latin typeface="Calibri"/>
                <a:cs typeface="Calibri"/>
              </a:rPr>
              <a:t>objeto </a:t>
            </a:r>
            <a:r>
              <a:rPr sz="2800" spc="-10" dirty="0">
                <a:latin typeface="Calibri"/>
                <a:cs typeface="Calibri"/>
              </a:rPr>
              <a:t>geométrico </a:t>
            </a:r>
            <a:r>
              <a:rPr sz="2800" spc="-5" dirty="0">
                <a:latin typeface="Calibri"/>
                <a:cs typeface="Calibri"/>
              </a:rPr>
              <a:t>ou </a:t>
            </a:r>
            <a:r>
              <a:rPr sz="2800" spc="-10" dirty="0">
                <a:latin typeface="Calibri"/>
                <a:cs typeface="Calibri"/>
              </a:rPr>
              <a:t>do </a:t>
            </a:r>
            <a:r>
              <a:rPr sz="2800" spc="-5" dirty="0">
                <a:latin typeface="Calibri"/>
                <a:cs typeface="Calibri"/>
              </a:rPr>
              <a:t>tipo  grupo. </a:t>
            </a:r>
            <a:r>
              <a:rPr sz="2800" dirty="0">
                <a:latin typeface="Calibri"/>
                <a:cs typeface="Calibri"/>
              </a:rPr>
              <a:t>Um </a:t>
            </a:r>
            <a:r>
              <a:rPr sz="2800" spc="-15" dirty="0">
                <a:latin typeface="Calibri"/>
                <a:cs typeface="Calibri"/>
              </a:rPr>
              <a:t>objeto </a:t>
            </a:r>
            <a:r>
              <a:rPr sz="2800" spc="-10" dirty="0">
                <a:latin typeface="Calibri"/>
                <a:cs typeface="Calibri"/>
              </a:rPr>
              <a:t>geométrico </a:t>
            </a:r>
            <a:r>
              <a:rPr sz="2800" spc="-5" dirty="0">
                <a:latin typeface="Calibri"/>
                <a:cs typeface="Calibri"/>
              </a:rPr>
              <a:t>pode ser </a:t>
            </a:r>
            <a:r>
              <a:rPr sz="2800" dirty="0">
                <a:latin typeface="Calibri"/>
                <a:cs typeface="Calibri"/>
              </a:rPr>
              <a:t>do </a:t>
            </a:r>
            <a:r>
              <a:rPr sz="2800" spc="-10" dirty="0">
                <a:latin typeface="Calibri"/>
                <a:cs typeface="Calibri"/>
              </a:rPr>
              <a:t>tipo </a:t>
            </a:r>
            <a:r>
              <a:rPr sz="2800" spc="-15" dirty="0">
                <a:latin typeface="Calibri"/>
                <a:cs typeface="Calibri"/>
              </a:rPr>
              <a:t>círculo,  </a:t>
            </a:r>
            <a:r>
              <a:rPr sz="2800" spc="-10" dirty="0">
                <a:latin typeface="Calibri"/>
                <a:cs typeface="Calibri"/>
              </a:rPr>
              <a:t>elipse, </a:t>
            </a:r>
            <a:r>
              <a:rPr sz="2800" spc="-20" dirty="0">
                <a:latin typeface="Calibri"/>
                <a:cs typeface="Calibri"/>
              </a:rPr>
              <a:t>retângulo, </a:t>
            </a:r>
            <a:r>
              <a:rPr sz="2800" spc="-5" dirty="0">
                <a:latin typeface="Calibri"/>
                <a:cs typeface="Calibri"/>
              </a:rPr>
              <a:t>linha </a:t>
            </a:r>
            <a:r>
              <a:rPr sz="2800" dirty="0">
                <a:latin typeface="Calibri"/>
                <a:cs typeface="Calibri"/>
              </a:rPr>
              <a:t>ou </a:t>
            </a:r>
            <a:r>
              <a:rPr sz="2800" spc="-10" dirty="0">
                <a:latin typeface="Calibri"/>
                <a:cs typeface="Calibri"/>
              </a:rPr>
              <a:t>quadrado. </a:t>
            </a:r>
            <a:r>
              <a:rPr sz="2800" spc="-5" dirty="0">
                <a:latin typeface="Calibri"/>
                <a:cs typeface="Calibri"/>
              </a:rPr>
              <a:t>Um </a:t>
            </a:r>
            <a:r>
              <a:rPr sz="2800" spc="-10" dirty="0">
                <a:latin typeface="Calibri"/>
                <a:cs typeface="Calibri"/>
              </a:rPr>
              <a:t>objeto  </a:t>
            </a:r>
            <a:r>
              <a:rPr sz="2800" spc="-15" dirty="0">
                <a:latin typeface="Calibri"/>
                <a:cs typeface="Calibri"/>
              </a:rPr>
              <a:t>geométrico</a:t>
            </a:r>
            <a:r>
              <a:rPr sz="2800" spc="6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do </a:t>
            </a:r>
            <a:r>
              <a:rPr sz="2800" spc="-5" dirty="0">
                <a:latin typeface="Calibri"/>
                <a:cs typeface="Calibri"/>
              </a:rPr>
              <a:t>tipo grupo </a:t>
            </a:r>
            <a:r>
              <a:rPr sz="2800" spc="-15" dirty="0">
                <a:latin typeface="Calibri"/>
                <a:cs typeface="Calibri"/>
              </a:rPr>
              <a:t>contém  </a:t>
            </a:r>
            <a:r>
              <a:rPr sz="2800" spc="-5" dirty="0">
                <a:latin typeface="Calibri"/>
                <a:cs typeface="Calibri"/>
              </a:rPr>
              <a:t>ao menos </a:t>
            </a:r>
            <a:r>
              <a:rPr sz="2800" spc="-10" dirty="0">
                <a:latin typeface="Calibri"/>
                <a:cs typeface="Calibri"/>
              </a:rPr>
              <a:t>dois  </a:t>
            </a:r>
            <a:r>
              <a:rPr sz="2800" spc="-15" dirty="0">
                <a:latin typeface="Calibri"/>
                <a:cs typeface="Calibri"/>
              </a:rPr>
              <a:t>objetos</a:t>
            </a:r>
            <a:r>
              <a:rPr sz="2800" spc="6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gráficos  </a:t>
            </a:r>
            <a:r>
              <a:rPr sz="2800" spc="-5" dirty="0">
                <a:latin typeface="Calibri"/>
                <a:cs typeface="Calibri"/>
              </a:rPr>
              <a:t>e </a:t>
            </a:r>
            <a:r>
              <a:rPr sz="2800" spc="-10" dirty="0">
                <a:latin typeface="Calibri"/>
                <a:cs typeface="Calibri"/>
              </a:rPr>
              <a:t>um objeto </a:t>
            </a:r>
            <a:r>
              <a:rPr sz="2800" spc="-20" dirty="0">
                <a:latin typeface="Calibri"/>
                <a:cs typeface="Calibri"/>
              </a:rPr>
              <a:t>gráfico </a:t>
            </a:r>
            <a:r>
              <a:rPr sz="2800" spc="-5" dirty="0">
                <a:latin typeface="Calibri"/>
                <a:cs typeface="Calibri"/>
              </a:rPr>
              <a:t>pode </a:t>
            </a:r>
            <a:r>
              <a:rPr sz="2800" spc="-20" dirty="0">
                <a:latin typeface="Calibri"/>
                <a:cs typeface="Calibri"/>
              </a:rPr>
              <a:t>estar  </a:t>
            </a:r>
            <a:r>
              <a:rPr sz="2800" spc="-10" dirty="0">
                <a:latin typeface="Calibri"/>
                <a:cs typeface="Calibri"/>
              </a:rPr>
              <a:t>relacionado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nenhum </a:t>
            </a:r>
            <a:r>
              <a:rPr sz="2800" spc="-5" dirty="0">
                <a:latin typeface="Calibri"/>
                <a:cs typeface="Calibri"/>
              </a:rPr>
              <a:t>ou a, no </a:t>
            </a:r>
            <a:r>
              <a:rPr sz="2800" spc="-20" dirty="0">
                <a:latin typeface="Calibri"/>
                <a:cs typeface="Calibri"/>
              </a:rPr>
              <a:t>máximo, </a:t>
            </a:r>
            <a:r>
              <a:rPr sz="2800" spc="-10" dirty="0">
                <a:latin typeface="Calibri"/>
                <a:cs typeface="Calibri"/>
              </a:rPr>
              <a:t>um</a:t>
            </a:r>
            <a:r>
              <a:rPr sz="2800" spc="16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grupo.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586" y="942555"/>
            <a:ext cx="130860" cy="139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6439" y="711364"/>
            <a:ext cx="3136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4)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71700" y="1077213"/>
            <a:ext cx="5876925" cy="5010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587" y="1820468"/>
            <a:ext cx="130860" cy="139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5587" y="3271316"/>
            <a:ext cx="130860" cy="139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26440" y="1589354"/>
            <a:ext cx="7883525" cy="2756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8255" algn="just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20" dirty="0">
                <a:latin typeface="Calibri"/>
                <a:cs typeface="Calibri"/>
              </a:rPr>
              <a:t>agregação </a:t>
            </a:r>
            <a:r>
              <a:rPr sz="2800" spc="-15" dirty="0">
                <a:latin typeface="Calibri"/>
                <a:cs typeface="Calibri"/>
              </a:rPr>
              <a:t>permite </a:t>
            </a:r>
            <a:r>
              <a:rPr sz="2800" spc="-5" dirty="0">
                <a:latin typeface="Calibri"/>
                <a:cs typeface="Calibri"/>
              </a:rPr>
              <a:t>o </a:t>
            </a:r>
            <a:r>
              <a:rPr sz="2800" spc="-10" dirty="0">
                <a:latin typeface="Calibri"/>
                <a:cs typeface="Calibri"/>
              </a:rPr>
              <a:t>agrupamento físico </a:t>
            </a:r>
            <a:r>
              <a:rPr sz="2800" spc="-15" dirty="0">
                <a:latin typeface="Calibri"/>
                <a:cs typeface="Calibri"/>
              </a:rPr>
              <a:t>de  estruturas </a:t>
            </a:r>
            <a:r>
              <a:rPr sz="2800" spc="-10" dirty="0">
                <a:latin typeface="Calibri"/>
                <a:cs typeface="Calibri"/>
              </a:rPr>
              <a:t>logicamente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relacionadas.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Associações </a:t>
            </a:r>
            <a:r>
              <a:rPr sz="2800" spc="-5" dirty="0">
                <a:latin typeface="Calibri"/>
                <a:cs typeface="Calibri"/>
              </a:rPr>
              <a:t>em </a:t>
            </a:r>
            <a:r>
              <a:rPr sz="2800" dirty="0">
                <a:latin typeface="Calibri"/>
                <a:cs typeface="Calibri"/>
              </a:rPr>
              <a:t>que </a:t>
            </a:r>
            <a:r>
              <a:rPr sz="2800" spc="-25" dirty="0">
                <a:latin typeface="Calibri"/>
                <a:cs typeface="Calibri"/>
              </a:rPr>
              <a:t>existe </a:t>
            </a:r>
            <a:r>
              <a:rPr sz="2800" spc="-5" dirty="0">
                <a:latin typeface="Calibri"/>
                <a:cs typeface="Calibri"/>
              </a:rPr>
              <a:t>uma independência </a:t>
            </a:r>
            <a:r>
              <a:rPr sz="2800" spc="-20" dirty="0">
                <a:latin typeface="Calibri"/>
                <a:cs typeface="Calibri"/>
              </a:rPr>
              <a:t>entre  </a:t>
            </a:r>
            <a:r>
              <a:rPr sz="2800" spc="-5" dirty="0">
                <a:latin typeface="Calibri"/>
                <a:cs typeface="Calibri"/>
              </a:rPr>
              <a:t>as </a:t>
            </a:r>
            <a:r>
              <a:rPr sz="2800" spc="-10" dirty="0">
                <a:latin typeface="Calibri"/>
                <a:cs typeface="Calibri"/>
              </a:rPr>
              <a:t>vidas úteis dos </a:t>
            </a:r>
            <a:r>
              <a:rPr sz="2800" spc="-15" dirty="0">
                <a:latin typeface="Calibri"/>
                <a:cs typeface="Calibri"/>
              </a:rPr>
              <a:t>objetos </a:t>
            </a:r>
            <a:r>
              <a:rPr sz="2800" spc="-5" dirty="0">
                <a:latin typeface="Calibri"/>
                <a:cs typeface="Calibri"/>
              </a:rPr>
              <a:t>associados </a:t>
            </a:r>
            <a:r>
              <a:rPr sz="2800" spc="-10" dirty="0">
                <a:latin typeface="Calibri"/>
                <a:cs typeface="Calibri"/>
              </a:rPr>
              <a:t>podem ser  </a:t>
            </a:r>
            <a:r>
              <a:rPr sz="2800" spc="-5" dirty="0">
                <a:latin typeface="Calibri"/>
                <a:cs typeface="Calibri"/>
              </a:rPr>
              <a:t>chamadas de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agregações.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587" y="1820468"/>
            <a:ext cx="130860" cy="139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6440" y="1589354"/>
            <a:ext cx="32556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Calibri"/>
                <a:cs typeface="Calibri"/>
              </a:rPr>
              <a:t>Exemplo </a:t>
            </a:r>
            <a:r>
              <a:rPr sz="2800" spc="-10" dirty="0">
                <a:latin typeface="Calibri"/>
                <a:cs typeface="Calibri"/>
              </a:rPr>
              <a:t>de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agregação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35351" y="3004110"/>
            <a:ext cx="5422935" cy="10823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587" y="2332532"/>
            <a:ext cx="130860" cy="139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6440" y="2101723"/>
            <a:ext cx="788162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Não </a:t>
            </a:r>
            <a:r>
              <a:rPr sz="2800" spc="-20" dirty="0">
                <a:latin typeface="Calibri"/>
                <a:cs typeface="Calibri"/>
              </a:rPr>
              <a:t>existe diferença entre </a:t>
            </a:r>
            <a:r>
              <a:rPr sz="2800" spc="-10" dirty="0">
                <a:latin typeface="Calibri"/>
                <a:cs typeface="Calibri"/>
              </a:rPr>
              <a:t>uma </a:t>
            </a:r>
            <a:r>
              <a:rPr sz="2800" spc="-20" dirty="0">
                <a:latin typeface="Calibri"/>
                <a:cs typeface="Calibri"/>
              </a:rPr>
              <a:t>agregação </a:t>
            </a:r>
            <a:r>
              <a:rPr sz="2800" spc="-5" dirty="0">
                <a:latin typeface="Calibri"/>
                <a:cs typeface="Calibri"/>
              </a:rPr>
              <a:t>e </a:t>
            </a:r>
            <a:r>
              <a:rPr sz="2800" spc="-10" dirty="0">
                <a:latin typeface="Calibri"/>
                <a:cs typeface="Calibri"/>
              </a:rPr>
              <a:t>uma  associação, </a:t>
            </a:r>
            <a:r>
              <a:rPr sz="2800" spc="-5" dirty="0">
                <a:latin typeface="Calibri"/>
                <a:cs typeface="Calibri"/>
              </a:rPr>
              <a:t>sendo </a:t>
            </a:r>
            <a:r>
              <a:rPr sz="2800" spc="-10" dirty="0">
                <a:latin typeface="Calibri"/>
                <a:cs typeface="Calibri"/>
              </a:rPr>
              <a:t>que </a:t>
            </a:r>
            <a:r>
              <a:rPr sz="2800" spc="-20" dirty="0">
                <a:latin typeface="Calibri"/>
                <a:cs typeface="Calibri"/>
              </a:rPr>
              <a:t>esta </a:t>
            </a:r>
            <a:r>
              <a:rPr sz="2800" spc="-10" dirty="0">
                <a:latin typeface="Calibri"/>
                <a:cs typeface="Calibri"/>
              </a:rPr>
              <a:t>última </a:t>
            </a:r>
            <a:r>
              <a:rPr sz="2800" spc="-15" dirty="0">
                <a:latin typeface="Calibri"/>
                <a:cs typeface="Calibri"/>
              </a:rPr>
              <a:t>você </a:t>
            </a:r>
            <a:r>
              <a:rPr sz="2800" spc="-25" dirty="0">
                <a:latin typeface="Calibri"/>
                <a:cs typeface="Calibri"/>
              </a:rPr>
              <a:t>está  </a:t>
            </a:r>
            <a:r>
              <a:rPr sz="2800" spc="-5" dirty="0">
                <a:latin typeface="Calibri"/>
                <a:cs typeface="Calibri"/>
              </a:rPr>
              <a:t>habituado a </a:t>
            </a:r>
            <a:r>
              <a:rPr sz="2800" spc="-70" dirty="0">
                <a:latin typeface="Calibri"/>
                <a:cs typeface="Calibri"/>
              </a:rPr>
              <a:t>fazer. </a:t>
            </a:r>
            <a:r>
              <a:rPr sz="2800" spc="-10" dirty="0">
                <a:latin typeface="Calibri"/>
                <a:cs typeface="Calibri"/>
              </a:rPr>
              <a:t>Dessa </a:t>
            </a:r>
            <a:r>
              <a:rPr sz="2800" spc="-15" dirty="0">
                <a:latin typeface="Calibri"/>
                <a:cs typeface="Calibri"/>
              </a:rPr>
              <a:t>forma, você </a:t>
            </a:r>
            <a:r>
              <a:rPr sz="2800" spc="-10" dirty="0">
                <a:latin typeface="Calibri"/>
                <a:cs typeface="Calibri"/>
              </a:rPr>
              <a:t>pode decidir se  </a:t>
            </a:r>
            <a:r>
              <a:rPr sz="2800" spc="-25" dirty="0">
                <a:latin typeface="Calibri"/>
                <a:cs typeface="Calibri"/>
              </a:rPr>
              <a:t>irá </a:t>
            </a:r>
            <a:r>
              <a:rPr sz="2800" spc="-5" dirty="0">
                <a:latin typeface="Calibri"/>
                <a:cs typeface="Calibri"/>
              </a:rPr>
              <a:t>ou </a:t>
            </a:r>
            <a:r>
              <a:rPr sz="2800" spc="-10" dirty="0">
                <a:latin typeface="Calibri"/>
                <a:cs typeface="Calibri"/>
              </a:rPr>
              <a:t>não </a:t>
            </a:r>
            <a:r>
              <a:rPr sz="2800" spc="-15" dirty="0">
                <a:latin typeface="Calibri"/>
                <a:cs typeface="Calibri"/>
              </a:rPr>
              <a:t>utilizar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agregação </a:t>
            </a:r>
            <a:r>
              <a:rPr sz="2800" spc="-5" dirty="0">
                <a:latin typeface="Calibri"/>
                <a:cs typeface="Calibri"/>
              </a:rPr>
              <a:t>em </a:t>
            </a:r>
            <a:r>
              <a:rPr sz="2800" spc="-10" dirty="0">
                <a:latin typeface="Calibri"/>
                <a:cs typeface="Calibri"/>
              </a:rPr>
              <a:t>seus</a:t>
            </a:r>
            <a:r>
              <a:rPr sz="2800" spc="114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diagramas.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587" y="1820468"/>
            <a:ext cx="130860" cy="139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5587" y="3698036"/>
            <a:ext cx="130860" cy="139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26440" y="1589354"/>
            <a:ext cx="7881620" cy="3183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Associações </a:t>
            </a:r>
            <a:r>
              <a:rPr sz="2800" spc="-5" dirty="0">
                <a:latin typeface="Calibri"/>
                <a:cs typeface="Calibri"/>
              </a:rPr>
              <a:t>em que </a:t>
            </a:r>
            <a:r>
              <a:rPr sz="2800" spc="-25" dirty="0">
                <a:latin typeface="Calibri"/>
                <a:cs typeface="Calibri"/>
              </a:rPr>
              <a:t>existe </a:t>
            </a:r>
            <a:r>
              <a:rPr sz="2800" spc="-5" dirty="0">
                <a:latin typeface="Calibri"/>
                <a:cs typeface="Calibri"/>
              </a:rPr>
              <a:t>dependência </a:t>
            </a:r>
            <a:r>
              <a:rPr sz="2800" spc="-20" dirty="0">
                <a:latin typeface="Calibri"/>
                <a:cs typeface="Calibri"/>
              </a:rPr>
              <a:t>entre </a:t>
            </a:r>
            <a:r>
              <a:rPr sz="2800" spc="-5" dirty="0">
                <a:latin typeface="Calibri"/>
                <a:cs typeface="Calibri"/>
              </a:rPr>
              <a:t>as vidas  </a:t>
            </a:r>
            <a:r>
              <a:rPr sz="2800" spc="-10" dirty="0">
                <a:latin typeface="Calibri"/>
                <a:cs typeface="Calibri"/>
              </a:rPr>
              <a:t>úteis </a:t>
            </a:r>
            <a:r>
              <a:rPr sz="2800" spc="-5" dirty="0">
                <a:latin typeface="Calibri"/>
                <a:cs typeface="Calibri"/>
              </a:rPr>
              <a:t>dos </a:t>
            </a:r>
            <a:r>
              <a:rPr sz="2800" spc="-15" dirty="0">
                <a:latin typeface="Calibri"/>
                <a:cs typeface="Calibri"/>
              </a:rPr>
              <a:t>objetos </a:t>
            </a:r>
            <a:r>
              <a:rPr sz="2800" spc="-5" dirty="0">
                <a:latin typeface="Calibri"/>
                <a:cs typeface="Calibri"/>
              </a:rPr>
              <a:t>associados podem ser chamadas </a:t>
            </a:r>
            <a:r>
              <a:rPr sz="2800" spc="-10" dirty="0">
                <a:latin typeface="Calibri"/>
                <a:cs typeface="Calibri"/>
              </a:rPr>
              <a:t>de  composições.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No </a:t>
            </a:r>
            <a:r>
              <a:rPr sz="2800" spc="-10" dirty="0">
                <a:latin typeface="Calibri"/>
                <a:cs typeface="Calibri"/>
              </a:rPr>
              <a:t>relacionamento “todo-parte” </a:t>
            </a:r>
            <a:r>
              <a:rPr sz="2800" spc="-5" dirty="0">
                <a:latin typeface="Calibri"/>
                <a:cs typeface="Calibri"/>
              </a:rPr>
              <a:t>de </a:t>
            </a:r>
            <a:r>
              <a:rPr sz="2800" spc="-10" dirty="0">
                <a:latin typeface="Calibri"/>
                <a:cs typeface="Calibri"/>
              </a:rPr>
              <a:t>uma </a:t>
            </a:r>
            <a:r>
              <a:rPr sz="2800" spc="-15" dirty="0">
                <a:latin typeface="Calibri"/>
                <a:cs typeface="Calibri"/>
              </a:rPr>
              <a:t>composição,  </a:t>
            </a:r>
            <a:r>
              <a:rPr sz="2800" spc="-10" dirty="0">
                <a:latin typeface="Calibri"/>
                <a:cs typeface="Calibri"/>
              </a:rPr>
              <a:t>um objeto que </a:t>
            </a:r>
            <a:r>
              <a:rPr sz="2800" spc="-25" dirty="0">
                <a:latin typeface="Calibri"/>
                <a:cs typeface="Calibri"/>
              </a:rPr>
              <a:t>faz </a:t>
            </a:r>
            <a:r>
              <a:rPr sz="2800" spc="-5" dirty="0">
                <a:latin typeface="Calibri"/>
                <a:cs typeface="Calibri"/>
              </a:rPr>
              <a:t>o </a:t>
            </a:r>
            <a:r>
              <a:rPr sz="2800" spc="-10" dirty="0">
                <a:latin typeface="Calibri"/>
                <a:cs typeface="Calibri"/>
              </a:rPr>
              <a:t>papel “parte” </a:t>
            </a:r>
            <a:r>
              <a:rPr sz="2800" spc="-5" dirty="0">
                <a:latin typeface="Calibri"/>
                <a:cs typeface="Calibri"/>
              </a:rPr>
              <a:t>só pode </a:t>
            </a:r>
            <a:r>
              <a:rPr sz="2800" spc="-20" dirty="0">
                <a:latin typeface="Calibri"/>
                <a:cs typeface="Calibri"/>
              </a:rPr>
              <a:t>existir  </a:t>
            </a:r>
            <a:r>
              <a:rPr sz="2800" spc="-15" dirty="0">
                <a:latin typeface="Calibri"/>
                <a:cs typeface="Calibri"/>
              </a:rPr>
              <a:t>enquanto </a:t>
            </a:r>
            <a:r>
              <a:rPr sz="2800" spc="-20" dirty="0">
                <a:latin typeface="Calibri"/>
                <a:cs typeface="Calibri"/>
              </a:rPr>
              <a:t>existir </a:t>
            </a:r>
            <a:r>
              <a:rPr sz="2800" spc="-5" dirty="0">
                <a:latin typeface="Calibri"/>
                <a:cs typeface="Calibri"/>
              </a:rPr>
              <a:t>o </a:t>
            </a:r>
            <a:r>
              <a:rPr sz="2800" spc="-15" dirty="0">
                <a:latin typeface="Calibri"/>
                <a:cs typeface="Calibri"/>
              </a:rPr>
              <a:t>objeto </a:t>
            </a:r>
            <a:r>
              <a:rPr sz="2800" spc="-10" dirty="0">
                <a:latin typeface="Calibri"/>
                <a:cs typeface="Calibri"/>
              </a:rPr>
              <a:t>que </a:t>
            </a:r>
            <a:r>
              <a:rPr sz="2800" spc="-25" dirty="0">
                <a:latin typeface="Calibri"/>
                <a:cs typeface="Calibri"/>
              </a:rPr>
              <a:t>faz </a:t>
            </a:r>
            <a:r>
              <a:rPr sz="2800" spc="-5" dirty="0">
                <a:latin typeface="Calibri"/>
                <a:cs typeface="Calibri"/>
              </a:rPr>
              <a:t>o </a:t>
            </a:r>
            <a:r>
              <a:rPr sz="2800" spc="-10" dirty="0">
                <a:latin typeface="Calibri"/>
                <a:cs typeface="Calibri"/>
              </a:rPr>
              <a:t>papel</a:t>
            </a:r>
            <a:r>
              <a:rPr sz="2800" spc="19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“todo”.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587" y="1820468"/>
            <a:ext cx="130860" cy="139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6440" y="1589354"/>
            <a:ext cx="35013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Calibri"/>
                <a:cs typeface="Calibri"/>
              </a:rPr>
              <a:t>Exemplo </a:t>
            </a:r>
            <a:r>
              <a:rPr sz="2800" spc="-10" dirty="0">
                <a:latin typeface="Calibri"/>
                <a:cs typeface="Calibri"/>
              </a:rPr>
              <a:t>de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composição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11775" y="2919562"/>
            <a:ext cx="7738156" cy="10253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4981" y="1069314"/>
            <a:ext cx="130860" cy="139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4981" y="2946882"/>
            <a:ext cx="130860" cy="139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15834" y="838200"/>
            <a:ext cx="7881620" cy="23298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Uma </a:t>
            </a:r>
            <a:r>
              <a:rPr sz="2800" spc="-15" dirty="0">
                <a:latin typeface="Calibri"/>
                <a:cs typeface="Calibri"/>
              </a:rPr>
              <a:t>interface </a:t>
            </a:r>
            <a:r>
              <a:rPr sz="2800" spc="-5" dirty="0">
                <a:latin typeface="Calibri"/>
                <a:cs typeface="Calibri"/>
              </a:rPr>
              <a:t>é uma classe que não possui </a:t>
            </a:r>
            <a:r>
              <a:rPr sz="2800" spc="-10" dirty="0">
                <a:latin typeface="Calibri"/>
                <a:cs typeface="Calibri"/>
              </a:rPr>
              <a:t>nenhuma  implementação; </a:t>
            </a:r>
            <a:r>
              <a:rPr sz="2800" spc="-25" dirty="0">
                <a:latin typeface="Calibri"/>
                <a:cs typeface="Calibri"/>
              </a:rPr>
              <a:t>isto </a:t>
            </a:r>
            <a:r>
              <a:rPr sz="2800" spc="-5" dirty="0">
                <a:latin typeface="Calibri"/>
                <a:cs typeface="Calibri"/>
              </a:rPr>
              <a:t>é, </a:t>
            </a:r>
            <a:r>
              <a:rPr sz="2800" spc="-15" dirty="0">
                <a:latin typeface="Calibri"/>
                <a:cs typeface="Calibri"/>
              </a:rPr>
              <a:t>todas </a:t>
            </a:r>
            <a:r>
              <a:rPr sz="2800" spc="-5" dirty="0">
                <a:latin typeface="Calibri"/>
                <a:cs typeface="Calibri"/>
              </a:rPr>
              <a:t>as suas </a:t>
            </a:r>
            <a:r>
              <a:rPr sz="2800" spc="-10" dirty="0">
                <a:latin typeface="Calibri"/>
                <a:cs typeface="Calibri"/>
              </a:rPr>
              <a:t>propriedades </a:t>
            </a:r>
            <a:r>
              <a:rPr sz="2800" spc="-5" dirty="0">
                <a:latin typeface="Calibri"/>
                <a:cs typeface="Calibri"/>
              </a:rPr>
              <a:t>e  </a:t>
            </a:r>
            <a:r>
              <a:rPr sz="2800" spc="-15" dirty="0">
                <a:latin typeface="Calibri"/>
                <a:cs typeface="Calibri"/>
              </a:rPr>
              <a:t>métodos </a:t>
            </a:r>
            <a:r>
              <a:rPr sz="2800" spc="-10" dirty="0">
                <a:latin typeface="Calibri"/>
                <a:cs typeface="Calibri"/>
              </a:rPr>
              <a:t>são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abstratos.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5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notação </a:t>
            </a:r>
            <a:r>
              <a:rPr sz="2800" spc="-25" dirty="0">
                <a:latin typeface="Calibri"/>
                <a:cs typeface="Calibri"/>
              </a:rPr>
              <a:t>para </a:t>
            </a:r>
            <a:r>
              <a:rPr sz="2800" spc="-10" dirty="0">
                <a:latin typeface="Calibri"/>
                <a:cs typeface="Calibri"/>
              </a:rPr>
              <a:t>uma </a:t>
            </a:r>
            <a:r>
              <a:rPr sz="2800" spc="-20" dirty="0">
                <a:latin typeface="Calibri"/>
                <a:cs typeface="Calibri"/>
              </a:rPr>
              <a:t>interface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é: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48673" y="3551099"/>
            <a:ext cx="2994730" cy="18579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04811" y="762000"/>
            <a:ext cx="8410575" cy="5381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587" y="1308404"/>
            <a:ext cx="130860" cy="139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6440" y="1077213"/>
            <a:ext cx="27235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Notação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compacta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0372" y="2071751"/>
            <a:ext cx="8417941" cy="25859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415</Words>
  <Application>Microsoft Office PowerPoint</Application>
  <PresentationFormat>Apresentação na tela (4:3)</PresentationFormat>
  <Paragraphs>25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Camillo</dc:creator>
  <cp:lastModifiedBy>Lucas Santos</cp:lastModifiedBy>
  <cp:revision>2</cp:revision>
  <dcterms:created xsi:type="dcterms:W3CDTF">2021-01-12T21:49:11Z</dcterms:created>
  <dcterms:modified xsi:type="dcterms:W3CDTF">2021-01-12T22:29:14Z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2015-09-04T00:00:00Z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2021-01-12T00:00:00Z</vt:filetime>
  </property>
</Properties>
</file>