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241" y="1306829"/>
            <a:ext cx="766551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204340"/>
            <a:ext cx="2811145" cy="475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76825" y="1773301"/>
            <a:ext cx="3816350" cy="410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3460" y="461594"/>
            <a:ext cx="203707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864" y="1123569"/>
            <a:ext cx="7717790" cy="397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571" y="6446122"/>
            <a:ext cx="247015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7886" y="1983825"/>
            <a:ext cx="8242300" cy="2603500"/>
            <a:chOff x="368300" y="1282700"/>
            <a:chExt cx="8255000" cy="208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0766" y="2663275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7199" y="3492407"/>
            <a:ext cx="5638800" cy="627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Tipos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Dados, 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Variáveis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comandos de 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entrada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saída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026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9" y="25960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2999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2611"/>
            <a:ext cx="7563484" cy="45783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000" spc="-10" dirty="0">
                <a:latin typeface="Carlito"/>
                <a:cs typeface="Carlito"/>
              </a:rPr>
              <a:t>Identificador da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variável: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Nome </a:t>
            </a:r>
            <a:r>
              <a:rPr sz="2600" spc="-10" dirty="0">
                <a:latin typeface="Carlito"/>
                <a:cs typeface="Carlito"/>
              </a:rPr>
              <a:t>único </a:t>
            </a:r>
            <a:r>
              <a:rPr sz="2600" dirty="0">
                <a:latin typeface="Carlito"/>
                <a:cs typeface="Carlito"/>
              </a:rPr>
              <a:t>criado </a:t>
            </a:r>
            <a:r>
              <a:rPr sz="2600" spc="-5" dirty="0">
                <a:latin typeface="Carlito"/>
                <a:cs typeface="Carlito"/>
              </a:rPr>
              <a:t>pelo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programador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Não </a:t>
            </a:r>
            <a:r>
              <a:rPr sz="2600" spc="-5" dirty="0">
                <a:latin typeface="Carlito"/>
                <a:cs typeface="Carlito"/>
              </a:rPr>
              <a:t>pode ser uma </a:t>
            </a:r>
            <a:r>
              <a:rPr sz="2600" spc="-15" dirty="0">
                <a:latin typeface="Carlito"/>
                <a:cs typeface="Carlito"/>
              </a:rPr>
              <a:t>palavra </a:t>
            </a:r>
            <a:r>
              <a:rPr sz="2600" spc="-5" dirty="0">
                <a:latin typeface="Carlito"/>
                <a:cs typeface="Carlito"/>
              </a:rPr>
              <a:t>reservada da linguagem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C#</a:t>
            </a:r>
            <a:endParaRPr sz="26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15" dirty="0">
                <a:latin typeface="Carlito"/>
                <a:cs typeface="Carlito"/>
              </a:rPr>
              <a:t>(Exemplos: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int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void</a:t>
            </a:r>
            <a:r>
              <a:rPr sz="2200" b="1" spc="-5" dirty="0">
                <a:latin typeface="Courier New"/>
                <a:cs typeface="Courier New"/>
              </a:rPr>
              <a:t>,</a:t>
            </a:r>
            <a:r>
              <a:rPr sz="2200" b="1" spc="-515" dirty="0"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if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b="1" spc="-5" dirty="0">
                <a:solidFill>
                  <a:srgbClr val="E36C09"/>
                </a:solidFill>
                <a:latin typeface="Courier New"/>
                <a:cs typeface="Courier New"/>
              </a:rPr>
              <a:t>return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spc="-10" dirty="0">
                <a:latin typeface="Carlito"/>
                <a:cs typeface="Carlito"/>
              </a:rPr>
              <a:t>...)</a:t>
            </a:r>
            <a:endParaRPr sz="2200">
              <a:latin typeface="Carlito"/>
              <a:cs typeface="Carlito"/>
            </a:endParaRPr>
          </a:p>
          <a:p>
            <a:pPr marL="355600" marR="271780" indent="-342900" algn="just">
              <a:lnSpc>
                <a:spcPts val="281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Pode conter </a:t>
            </a:r>
            <a:r>
              <a:rPr sz="2600" dirty="0">
                <a:latin typeface="Carlito"/>
                <a:cs typeface="Carlito"/>
              </a:rPr>
              <a:t>apenas </a:t>
            </a:r>
            <a:r>
              <a:rPr sz="2600" b="1" spc="-15" dirty="0">
                <a:latin typeface="Carlito"/>
                <a:cs typeface="Carlito"/>
              </a:rPr>
              <a:t>letras</a:t>
            </a:r>
            <a:r>
              <a:rPr sz="2600" spc="-15" dirty="0">
                <a:latin typeface="Carlito"/>
                <a:cs typeface="Carlito"/>
              </a:rPr>
              <a:t>, </a:t>
            </a:r>
            <a:r>
              <a:rPr sz="2600" b="1" spc="-10" dirty="0">
                <a:latin typeface="Carlito"/>
                <a:cs typeface="Carlito"/>
              </a:rPr>
              <a:t>dígitos </a:t>
            </a:r>
            <a:r>
              <a:rPr sz="2600" dirty="0">
                <a:latin typeface="Carlito"/>
                <a:cs typeface="Carlito"/>
              </a:rPr>
              <a:t>e </a:t>
            </a:r>
            <a:r>
              <a:rPr sz="2600" b="1" spc="-5" dirty="0">
                <a:latin typeface="Carlito"/>
                <a:cs typeface="Carlito"/>
              </a:rPr>
              <a:t>sublinha</a:t>
            </a:r>
            <a:r>
              <a:rPr sz="2600" spc="-5" dirty="0">
                <a:latin typeface="Carlito"/>
                <a:cs typeface="Carlito"/>
              </a:rPr>
              <a:t>, pode  </a:t>
            </a:r>
            <a:r>
              <a:rPr sz="2600" spc="-15" dirty="0">
                <a:latin typeface="Carlito"/>
                <a:cs typeface="Carlito"/>
              </a:rPr>
              <a:t>conter </a:t>
            </a:r>
            <a:r>
              <a:rPr sz="2600" spc="-10" dirty="0">
                <a:latin typeface="Carlito"/>
                <a:cs typeface="Carlito"/>
              </a:rPr>
              <a:t>acentos (acentos </a:t>
            </a:r>
            <a:r>
              <a:rPr sz="2600" spc="-5" dirty="0">
                <a:latin typeface="Carlito"/>
                <a:cs typeface="Carlito"/>
              </a:rPr>
              <a:t>não são recomendados por  </a:t>
            </a:r>
            <a:r>
              <a:rPr sz="2600" spc="-10" dirty="0">
                <a:latin typeface="Carlito"/>
                <a:cs typeface="Carlito"/>
              </a:rPr>
              <a:t>dificultarem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digitação </a:t>
            </a:r>
            <a:r>
              <a:rPr sz="2600" dirty="0">
                <a:latin typeface="Carlito"/>
                <a:cs typeface="Carlito"/>
              </a:rPr>
              <a:t>do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código).</a:t>
            </a:r>
            <a:endParaRPr sz="2600">
              <a:latin typeface="Carlito"/>
              <a:cs typeface="Carlito"/>
            </a:endParaRPr>
          </a:p>
          <a:p>
            <a:pPr marL="355600" marR="302895" indent="-342900" algn="just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Deve começar com </a:t>
            </a:r>
            <a:r>
              <a:rPr sz="2600" spc="-5" dirty="0">
                <a:latin typeface="Carlito"/>
                <a:cs typeface="Carlito"/>
              </a:rPr>
              <a:t>uma </a:t>
            </a:r>
            <a:r>
              <a:rPr sz="2600" b="1" spc="-20" dirty="0">
                <a:latin typeface="Carlito"/>
                <a:cs typeface="Carlito"/>
              </a:rPr>
              <a:t>letra </a:t>
            </a:r>
            <a:r>
              <a:rPr sz="2600" b="1" dirty="0">
                <a:latin typeface="Carlito"/>
                <a:cs typeface="Carlito"/>
              </a:rPr>
              <a:t>ou </a:t>
            </a:r>
            <a:r>
              <a:rPr sz="2600" b="1" spc="-5" dirty="0">
                <a:latin typeface="Carlito"/>
                <a:cs typeface="Carlito"/>
              </a:rPr>
              <a:t>com sublinha </a:t>
            </a:r>
            <a:r>
              <a:rPr sz="2600" spc="-5" dirty="0">
                <a:latin typeface="Carlito"/>
                <a:cs typeface="Carlito"/>
              </a:rPr>
              <a:t>(por  </a:t>
            </a:r>
            <a:r>
              <a:rPr sz="2600" spc="-10" dirty="0">
                <a:latin typeface="Carlito"/>
                <a:cs typeface="Carlito"/>
              </a:rPr>
              <a:t>padrão utilizam-se letras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minúsculas)</a:t>
            </a:r>
            <a:endParaRPr sz="2600">
              <a:latin typeface="Carlito"/>
              <a:cs typeface="Carlito"/>
            </a:endParaRPr>
          </a:p>
          <a:p>
            <a:pPr marL="355600" marR="56515" indent="-342900" algn="just">
              <a:lnSpc>
                <a:spcPts val="281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Deve </a:t>
            </a:r>
            <a:r>
              <a:rPr sz="2600" spc="-5" dirty="0">
                <a:latin typeface="Carlito"/>
                <a:cs typeface="Carlito"/>
              </a:rPr>
              <a:t>permitir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identificação </a:t>
            </a:r>
            <a:r>
              <a:rPr sz="2600" dirty="0">
                <a:latin typeface="Carlito"/>
                <a:cs typeface="Carlito"/>
              </a:rPr>
              <a:t>do </a:t>
            </a:r>
            <a:r>
              <a:rPr sz="2600" spc="-10" dirty="0">
                <a:latin typeface="Carlito"/>
                <a:cs typeface="Carlito"/>
              </a:rPr>
              <a:t>valor </a:t>
            </a:r>
            <a:r>
              <a:rPr sz="2600" dirty="0">
                <a:latin typeface="Carlito"/>
                <a:cs typeface="Carlito"/>
              </a:rPr>
              <a:t>que </a:t>
            </a:r>
            <a:r>
              <a:rPr sz="2600" spc="-15" dirty="0">
                <a:latin typeface="Carlito"/>
                <a:cs typeface="Carlito"/>
              </a:rPr>
              <a:t>representa  </a:t>
            </a:r>
            <a:r>
              <a:rPr sz="2600" spc="-10" dirty="0">
                <a:latin typeface="Carlito"/>
                <a:cs typeface="Carlito"/>
              </a:rPr>
              <a:t>(ex: </a:t>
            </a:r>
            <a:r>
              <a:rPr sz="2600" spc="-20" dirty="0">
                <a:latin typeface="Carlito"/>
                <a:cs typeface="Carlito"/>
              </a:rPr>
              <a:t>raio, </a:t>
            </a:r>
            <a:r>
              <a:rPr sz="2600" spc="-10" dirty="0">
                <a:latin typeface="Carlito"/>
                <a:cs typeface="Carlito"/>
              </a:rPr>
              <a:t>area,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etc)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457200"/>
            <a:ext cx="2667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35940" y="1204340"/>
            <a:ext cx="3197860" cy="475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5" dirty="0"/>
              <a:t>Exemplos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0" u="none" spc="-30" dirty="0">
                <a:latin typeface="Carlito"/>
                <a:cs typeface="Carlito"/>
              </a:rPr>
              <a:t>Válidos:</a:t>
            </a:r>
          </a:p>
          <a:p>
            <a:pPr marL="927100" lvl="1" indent="-457834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Carlito"/>
                <a:cs typeface="Carlito"/>
              </a:rPr>
              <a:t>nome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rlito"/>
                <a:cs typeface="Carlito"/>
              </a:rPr>
              <a:t>x1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rlito"/>
                <a:cs typeface="Carlito"/>
              </a:rPr>
              <a:t>nota_01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20" dirty="0">
                <a:latin typeface="Carlito"/>
                <a:cs typeface="Carlito"/>
              </a:rPr>
              <a:t>telefone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Carlito"/>
                <a:cs typeface="Carlito"/>
              </a:rPr>
              <a:t>salario_base</a:t>
            </a:r>
            <a:endParaRPr sz="2800" dirty="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5" dirty="0">
                <a:latin typeface="Carlito"/>
                <a:cs typeface="Carlito"/>
              </a:rPr>
              <a:t>nota2aProva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1497" y="2365959"/>
            <a:ext cx="3109595" cy="403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85000"/>
              <a:buChar char="•"/>
              <a:tabLst>
                <a:tab pos="469900" algn="l"/>
                <a:tab pos="470534" algn="l"/>
              </a:tabLst>
            </a:pPr>
            <a:r>
              <a:rPr sz="3000" spc="-5" dirty="0">
                <a:latin typeface="Arial"/>
                <a:cs typeface="Arial"/>
              </a:rPr>
              <a:t>Inválidos/não  </a:t>
            </a:r>
            <a:r>
              <a:rPr sz="3000" dirty="0">
                <a:latin typeface="Arial"/>
                <a:cs typeface="Arial"/>
              </a:rPr>
              <a:t>recomendados:</a:t>
            </a:r>
            <a:endParaRPr sz="30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0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1ano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salário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valor-1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0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latin typeface="Arial"/>
                <a:cs typeface="Arial"/>
              </a:rPr>
              <a:t>endereço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salario/hora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5" dirty="0">
                <a:latin typeface="Arial"/>
                <a:cs typeface="Arial"/>
              </a:rPr>
              <a:t>2aProva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584568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Tipos </a:t>
            </a:r>
            <a:r>
              <a:rPr dirty="0"/>
              <a:t>de dados em</a:t>
            </a:r>
            <a:r>
              <a:rPr spc="-40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67" y="1143000"/>
            <a:ext cx="8103870" cy="405495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51815" indent="-3429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Carlito"/>
                <a:cs typeface="Carlito"/>
              </a:rPr>
              <a:t>Toda </a:t>
            </a:r>
            <a:r>
              <a:rPr sz="2000" spc="-20" dirty="0">
                <a:latin typeface="Carlito"/>
                <a:cs typeface="Carlito"/>
              </a:rPr>
              <a:t>constante </a:t>
            </a:r>
            <a:r>
              <a:rPr sz="2000" spc="-5" dirty="0">
                <a:latin typeface="Carlito"/>
                <a:cs typeface="Carlito"/>
              </a:rPr>
              <a:t>e </a:t>
            </a:r>
            <a:r>
              <a:rPr sz="2000" spc="-10" dirty="0">
                <a:latin typeface="Carlito"/>
                <a:cs typeface="Carlito"/>
              </a:rPr>
              <a:t>toda </a:t>
            </a:r>
            <a:r>
              <a:rPr sz="2000" spc="-15" dirty="0">
                <a:latin typeface="Carlito"/>
                <a:cs typeface="Carlito"/>
              </a:rPr>
              <a:t>variável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15" dirty="0">
                <a:latin typeface="Carlito"/>
                <a:cs typeface="Carlito"/>
              </a:rPr>
              <a:t>programa tem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5" dirty="0">
                <a:latin typeface="Carlito"/>
                <a:cs typeface="Carlito"/>
              </a:rPr>
              <a:t>tipo </a:t>
            </a:r>
            <a:r>
              <a:rPr sz="2000" spc="-10" dirty="0">
                <a:latin typeface="Carlito"/>
                <a:cs typeface="Carlito"/>
              </a:rPr>
              <a:t>de  </a:t>
            </a:r>
            <a:r>
              <a:rPr sz="2000" spc="-5" dirty="0">
                <a:latin typeface="Carlito"/>
                <a:cs typeface="Carlito"/>
              </a:rPr>
              <a:t>dados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associado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ts val="26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int</a:t>
            </a:r>
            <a:r>
              <a:rPr sz="2000" b="1" spc="-77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15" dirty="0">
                <a:latin typeface="Carlito"/>
                <a:cs typeface="Carlito"/>
              </a:rPr>
              <a:t>número inteiro.</a:t>
            </a:r>
            <a:endParaRPr sz="2000" dirty="0">
              <a:latin typeface="Carlito"/>
              <a:cs typeface="Carlito"/>
            </a:endParaRPr>
          </a:p>
          <a:p>
            <a:pPr marL="927100" lvl="1" indent="-457834">
              <a:lnSpc>
                <a:spcPts val="2400"/>
              </a:lnSpc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10" dirty="0">
                <a:latin typeface="Carlito"/>
                <a:cs typeface="Carlito"/>
              </a:rPr>
              <a:t>Exemplo: </a:t>
            </a:r>
            <a:r>
              <a:rPr spc="-5" dirty="0">
                <a:solidFill>
                  <a:srgbClr val="336600"/>
                </a:solidFill>
                <a:latin typeface="Courier New"/>
                <a:cs typeface="Courier New"/>
              </a:rPr>
              <a:t>1</a:t>
            </a:r>
            <a:r>
              <a:rPr spc="-5" dirty="0">
                <a:latin typeface="Carlito"/>
                <a:cs typeface="Carlito"/>
              </a:rPr>
              <a:t>, </a:t>
            </a:r>
            <a:r>
              <a:rPr spc="-5" dirty="0">
                <a:solidFill>
                  <a:srgbClr val="336600"/>
                </a:solidFill>
                <a:latin typeface="Courier New"/>
                <a:cs typeface="Courier New"/>
              </a:rPr>
              <a:t>-5</a:t>
            </a:r>
            <a:r>
              <a:rPr spc="-5" dirty="0">
                <a:latin typeface="Carlito"/>
                <a:cs typeface="Carlito"/>
              </a:rPr>
              <a:t>, </a:t>
            </a:r>
            <a:r>
              <a:rPr spc="-5" dirty="0">
                <a:solidFill>
                  <a:srgbClr val="336600"/>
                </a:solidFill>
                <a:latin typeface="Courier New"/>
                <a:cs typeface="Courier New"/>
              </a:rPr>
              <a:t>1024</a:t>
            </a:r>
            <a:r>
              <a:rPr spc="-745" dirty="0">
                <a:solidFill>
                  <a:srgbClr val="3366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latin typeface="Carlito"/>
                <a:cs typeface="Carlito"/>
              </a:rPr>
              <a:t>,etc.</a:t>
            </a:r>
            <a:endParaRPr dirty="0">
              <a:latin typeface="Carlito"/>
              <a:cs typeface="Carlito"/>
            </a:endParaRPr>
          </a:p>
          <a:p>
            <a:pPr marL="355600" indent="-342900">
              <a:lnSpc>
                <a:spcPts val="2375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  <a:tab pos="355600" algn="l"/>
                <a:tab pos="182753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float</a:t>
            </a:r>
            <a:r>
              <a:rPr sz="2000" b="1" spc="3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ou	</a:t>
            </a: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double</a:t>
            </a:r>
            <a:r>
              <a:rPr sz="2000" b="1" spc="-75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utilizados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números </a:t>
            </a:r>
            <a:r>
              <a:rPr sz="2000" spc="-10" dirty="0">
                <a:latin typeface="Carlito"/>
                <a:cs typeface="Carlito"/>
              </a:rPr>
              <a:t>reais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ts val="2375"/>
              </a:lnSpc>
            </a:pPr>
            <a:r>
              <a:rPr sz="2000" spc="-15" dirty="0">
                <a:latin typeface="Carlito"/>
                <a:cs typeface="Carlito"/>
              </a:rPr>
              <a:t>(ponto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flutuante).</a:t>
            </a:r>
            <a:endParaRPr sz="2000" dirty="0">
              <a:latin typeface="Carlito"/>
              <a:cs typeface="Carlito"/>
            </a:endParaRPr>
          </a:p>
          <a:p>
            <a:pPr marL="870585" lvl="1" indent="-457834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1600" spc="-5" dirty="0">
                <a:latin typeface="Carlito"/>
                <a:cs typeface="Carlito"/>
              </a:rPr>
              <a:t>Exemplo: 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-1.0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3.14159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2.718281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bool</a:t>
            </a:r>
            <a:r>
              <a:rPr sz="2000" b="1" spc="-79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 valor lógico: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20" dirty="0">
                <a:latin typeface="Carlito"/>
                <a:cs typeface="Carlito"/>
              </a:rPr>
              <a:t>Verdadeiro </a:t>
            </a:r>
            <a:r>
              <a:rPr sz="1600" spc="-5" dirty="0">
                <a:latin typeface="Carlito"/>
                <a:cs typeface="Carlito"/>
              </a:rPr>
              <a:t>(true) ou </a:t>
            </a:r>
            <a:r>
              <a:rPr sz="1600" spc="-10" dirty="0">
                <a:latin typeface="Carlito"/>
                <a:cs typeface="Carlito"/>
              </a:rPr>
              <a:t>falso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(false).</a:t>
            </a:r>
            <a:endParaRPr sz="1600" dirty="0">
              <a:latin typeface="Carlito"/>
              <a:cs typeface="Carlito"/>
            </a:endParaRPr>
          </a:p>
          <a:p>
            <a:pPr marL="355600" marR="5080" indent="-342900">
              <a:lnSpc>
                <a:spcPts val="2110"/>
              </a:lnSpc>
              <a:spcBef>
                <a:spcPts val="1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char</a:t>
            </a:r>
            <a:r>
              <a:rPr sz="2000" b="1" spc="-68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 </a:t>
            </a:r>
            <a:r>
              <a:rPr sz="2000" spc="-15" dirty="0">
                <a:latin typeface="Carlito"/>
                <a:cs typeface="Carlito"/>
              </a:rPr>
              <a:t>único </a:t>
            </a:r>
            <a:r>
              <a:rPr sz="2000" spc="-20" dirty="0">
                <a:latin typeface="Carlito"/>
                <a:cs typeface="Carlito"/>
              </a:rPr>
              <a:t>caractere </a:t>
            </a:r>
            <a:r>
              <a:rPr sz="2000" spc="-15" dirty="0">
                <a:latin typeface="Carlito"/>
                <a:cs typeface="Carlito"/>
              </a:rPr>
              <a:t>(letra, dígito,  </a:t>
            </a:r>
            <a:r>
              <a:rPr sz="2000" spc="-10" dirty="0">
                <a:latin typeface="Carlito"/>
                <a:cs typeface="Carlito"/>
              </a:rPr>
              <a:t>símbolo, </a:t>
            </a:r>
            <a:r>
              <a:rPr sz="2000" spc="-20" dirty="0">
                <a:latin typeface="Carlito"/>
                <a:cs typeface="Carlito"/>
              </a:rPr>
              <a:t>ponto,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etc).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756285" algn="l"/>
                <a:tab pos="756920" algn="l"/>
                <a:tab pos="2039620" algn="l"/>
                <a:tab pos="2466340" algn="l"/>
                <a:tab pos="2894965" algn="l"/>
              </a:tabLst>
            </a:pPr>
            <a:r>
              <a:rPr sz="1600" spc="-5" dirty="0">
                <a:latin typeface="Carlito"/>
                <a:cs typeface="Carlito"/>
              </a:rPr>
              <a:t>Exemplo: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5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@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solidFill>
                  <a:srgbClr val="336600"/>
                </a:solidFill>
                <a:latin typeface="Courier New"/>
                <a:cs typeface="Courier New"/>
              </a:rPr>
              <a:t>!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etc.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67" y="5410200"/>
            <a:ext cx="7707630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E36C09"/>
                </a:solidFill>
                <a:latin typeface="Courier New"/>
                <a:cs typeface="Courier New"/>
              </a:rPr>
              <a:t>string</a:t>
            </a:r>
            <a:r>
              <a:rPr sz="2000" b="1" spc="-73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2000" spc="-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rlito"/>
                <a:cs typeface="Carlito"/>
              </a:rPr>
              <a:t>utilizado </a:t>
            </a:r>
            <a:r>
              <a:rPr sz="2000" spc="-20" dirty="0">
                <a:latin typeface="Carlito"/>
                <a:cs typeface="Carlito"/>
              </a:rPr>
              <a:t>para </a:t>
            </a:r>
            <a:r>
              <a:rPr sz="2000" spc="-15" dirty="0">
                <a:latin typeface="Carlito"/>
                <a:cs typeface="Carlito"/>
              </a:rPr>
              <a:t>representar </a:t>
            </a:r>
            <a:r>
              <a:rPr sz="2000" spc="-10" dirty="0">
                <a:latin typeface="Carlito"/>
                <a:cs typeface="Carlito"/>
              </a:rPr>
              <a:t>uma cadeia </a:t>
            </a:r>
            <a:r>
              <a:rPr sz="2000" spc="-5" dirty="0">
                <a:latin typeface="Carlito"/>
                <a:cs typeface="Carlito"/>
              </a:rPr>
              <a:t>de </a:t>
            </a:r>
            <a:r>
              <a:rPr sz="2000" spc="-15" dirty="0">
                <a:latin typeface="Carlito"/>
                <a:cs typeface="Carlito"/>
              </a:rPr>
              <a:t>caracteres.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756285" algn="l"/>
                <a:tab pos="756920" algn="l"/>
                <a:tab pos="2862580" algn="l"/>
              </a:tabLst>
            </a:pPr>
            <a:r>
              <a:rPr sz="1600" spc="-5" dirty="0">
                <a:latin typeface="Carlito"/>
                <a:cs typeface="Carlito"/>
              </a:rPr>
              <a:t>Exemplo: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336600"/>
                </a:solidFill>
                <a:latin typeface="Carlito"/>
                <a:cs typeface="Carlito"/>
              </a:rPr>
              <a:t>"Algoritmo"</a:t>
            </a:r>
            <a:r>
              <a:rPr sz="1600" dirty="0">
                <a:latin typeface="Carlito"/>
                <a:cs typeface="Carlito"/>
              </a:rPr>
              <a:t>,	</a:t>
            </a:r>
            <a:r>
              <a:rPr sz="1600" spc="-5" dirty="0">
                <a:solidFill>
                  <a:srgbClr val="336600"/>
                </a:solidFill>
                <a:latin typeface="Carlito"/>
                <a:cs typeface="Carlito"/>
              </a:rPr>
              <a:t>"Olá </a:t>
            </a:r>
            <a:r>
              <a:rPr sz="1600" dirty="0">
                <a:solidFill>
                  <a:srgbClr val="336600"/>
                </a:solidFill>
                <a:latin typeface="Carlito"/>
                <a:cs typeface="Carlito"/>
              </a:rPr>
              <a:t>mundo!"</a:t>
            </a:r>
            <a:r>
              <a:rPr sz="1600" dirty="0">
                <a:latin typeface="Carlito"/>
                <a:cs typeface="Carlito"/>
              </a:rPr>
              <a:t>,</a:t>
            </a:r>
            <a:r>
              <a:rPr sz="1600" spc="3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etc.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116" y="461594"/>
            <a:ext cx="612952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Tipos </a:t>
            </a:r>
            <a:r>
              <a:rPr dirty="0"/>
              <a:t>de dados em</a:t>
            </a:r>
            <a:r>
              <a:rPr spc="-40" dirty="0"/>
              <a:t> </a:t>
            </a:r>
            <a:r>
              <a:rPr spc="-5" dirty="0"/>
              <a:t>C#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4121"/>
            <a:ext cx="7672705" cy="318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i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Atenção</a:t>
            </a:r>
            <a:endParaRPr sz="3000">
              <a:latin typeface="Carlito"/>
              <a:cs typeface="Carlito"/>
            </a:endParaRPr>
          </a:p>
          <a:p>
            <a:pPr marL="927100" marR="740410" lvl="1" indent="-457200">
              <a:lnSpc>
                <a:spcPts val="2510"/>
              </a:lnSpc>
              <a:spcBef>
                <a:spcPts val="59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30" dirty="0">
                <a:latin typeface="Carlito"/>
                <a:cs typeface="Carlito"/>
              </a:rPr>
              <a:t>Para </a:t>
            </a:r>
            <a:r>
              <a:rPr sz="2600" spc="-10" dirty="0">
                <a:latin typeface="Carlito"/>
                <a:cs typeface="Carlito"/>
              </a:rPr>
              <a:t>valores </a:t>
            </a:r>
            <a:r>
              <a:rPr sz="2600" spc="-5" dirty="0">
                <a:latin typeface="Carlito"/>
                <a:cs typeface="Carlito"/>
              </a:rPr>
              <a:t>dos </a:t>
            </a:r>
            <a:r>
              <a:rPr sz="2600" dirty="0">
                <a:latin typeface="Carlito"/>
                <a:cs typeface="Carlito"/>
              </a:rPr>
              <a:t>tipos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float</a:t>
            </a:r>
            <a:r>
              <a:rPr sz="2600" b="1" spc="-94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arlito"/>
                <a:cs typeface="Carlito"/>
              </a:rPr>
              <a:t>ou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double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o  </a:t>
            </a:r>
            <a:r>
              <a:rPr sz="2600" spc="-10" dirty="0">
                <a:latin typeface="Carlito"/>
                <a:cs typeface="Carlito"/>
              </a:rPr>
              <a:t>separador </a:t>
            </a:r>
            <a:r>
              <a:rPr sz="2600" spc="-5" dirty="0">
                <a:latin typeface="Carlito"/>
                <a:cs typeface="Carlito"/>
              </a:rPr>
              <a:t>decimal </a:t>
            </a:r>
            <a:r>
              <a:rPr sz="2600" dirty="0">
                <a:latin typeface="Carlito"/>
                <a:cs typeface="Carlito"/>
              </a:rPr>
              <a:t>é o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ponto.</a:t>
            </a:r>
            <a:endParaRPr sz="2600">
              <a:latin typeface="Carlito"/>
              <a:cs typeface="Carlito"/>
            </a:endParaRPr>
          </a:p>
          <a:p>
            <a:pPr marR="624205" algn="ctr">
              <a:lnSpc>
                <a:spcPct val="100000"/>
              </a:lnSpc>
              <a:spcBef>
                <a:spcPts val="185"/>
              </a:spcBef>
            </a:pPr>
            <a:r>
              <a:rPr sz="2600" dirty="0">
                <a:solidFill>
                  <a:srgbClr val="336600"/>
                </a:solidFill>
                <a:latin typeface="Courier New"/>
                <a:cs typeface="Courier New"/>
              </a:rPr>
              <a:t>3</a:t>
            </a:r>
            <a:r>
              <a:rPr sz="2600" dirty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2600" dirty="0">
                <a:solidFill>
                  <a:srgbClr val="336600"/>
                </a:solidFill>
                <a:latin typeface="Courier New"/>
                <a:cs typeface="Courier New"/>
              </a:rPr>
              <a:t>14159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00">
              <a:latin typeface="Courier New"/>
              <a:cs typeface="Courier New"/>
            </a:endParaRPr>
          </a:p>
          <a:p>
            <a:pPr marL="756285" marR="5080" indent="-287020">
              <a:lnSpc>
                <a:spcPts val="251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600" spc="-15" dirty="0">
                <a:latin typeface="Carlito"/>
                <a:cs typeface="Carlito"/>
              </a:rPr>
              <a:t>Constantes </a:t>
            </a:r>
            <a:r>
              <a:rPr sz="2600" spc="-5" dirty="0">
                <a:latin typeface="Carlito"/>
                <a:cs typeface="Carlito"/>
              </a:rPr>
              <a:t>do </a:t>
            </a:r>
            <a:r>
              <a:rPr sz="2600" dirty="0">
                <a:latin typeface="Carlito"/>
                <a:cs typeface="Carlito"/>
              </a:rPr>
              <a:t>tipo </a:t>
            </a:r>
            <a:r>
              <a:rPr sz="2600" spc="-5" dirty="0">
                <a:latin typeface="Carlito"/>
                <a:cs typeface="Carlito"/>
              </a:rPr>
              <a:t>de dados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char</a:t>
            </a:r>
            <a:r>
              <a:rPr sz="2600" b="1" spc="-100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latin typeface="Carlito"/>
                <a:cs typeface="Carlito"/>
              </a:rPr>
              <a:t>sempre </a:t>
            </a:r>
            <a:r>
              <a:rPr sz="2600" spc="-5" dirty="0">
                <a:latin typeface="Carlito"/>
                <a:cs typeface="Carlito"/>
              </a:rPr>
              <a:t>aparece  </a:t>
            </a:r>
            <a:r>
              <a:rPr sz="2600" spc="-10" dirty="0">
                <a:latin typeface="Carlito"/>
                <a:cs typeface="Carlito"/>
              </a:rPr>
              <a:t>entre </a:t>
            </a:r>
            <a:r>
              <a:rPr sz="2600" dirty="0">
                <a:latin typeface="Carlito"/>
                <a:cs typeface="Carlito"/>
              </a:rPr>
              <a:t>aspas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simples.</a:t>
            </a:r>
            <a:endParaRPr sz="2600">
              <a:latin typeface="Carlito"/>
              <a:cs typeface="Carlito"/>
            </a:endParaRPr>
          </a:p>
          <a:p>
            <a:pPr marL="3023235">
              <a:lnSpc>
                <a:spcPct val="100000"/>
              </a:lnSpc>
              <a:spcBef>
                <a:spcPts val="10"/>
              </a:spcBef>
            </a:pPr>
            <a:r>
              <a:rPr sz="2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r>
              <a:rPr sz="2600" spc="-5" dirty="0">
                <a:solidFill>
                  <a:srgbClr val="336600"/>
                </a:solidFill>
                <a:latin typeface="Courier New"/>
                <a:cs typeface="Courier New"/>
              </a:rPr>
              <a:t>a</a:t>
            </a:r>
            <a:r>
              <a:rPr sz="2600" spc="-5" dirty="0">
                <a:solidFill>
                  <a:srgbClr val="336600"/>
                </a:solidFill>
                <a:latin typeface="Carlito"/>
                <a:cs typeface="Carlito"/>
              </a:rPr>
              <a:t>'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037277"/>
            <a:ext cx="5386070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815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600" spc="-15" dirty="0">
                <a:latin typeface="Carlito"/>
                <a:cs typeface="Carlito"/>
              </a:rPr>
              <a:t>Constantes </a:t>
            </a:r>
            <a:r>
              <a:rPr sz="2600" dirty="0">
                <a:latin typeface="Carlito"/>
                <a:cs typeface="Carlito"/>
              </a:rPr>
              <a:t>do tipo de </a:t>
            </a:r>
            <a:r>
              <a:rPr sz="2600" spc="-5" dirty="0">
                <a:latin typeface="Carlito"/>
                <a:cs typeface="Carlito"/>
              </a:rPr>
              <a:t>dados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b="1" spc="-5" dirty="0">
                <a:solidFill>
                  <a:srgbClr val="E36C09"/>
                </a:solidFill>
                <a:latin typeface="Courier New"/>
                <a:cs typeface="Courier New"/>
              </a:rPr>
              <a:t>string</a:t>
            </a:r>
            <a:endParaRPr sz="2600">
              <a:latin typeface="Courier New"/>
              <a:cs typeface="Courier New"/>
            </a:endParaRPr>
          </a:p>
          <a:p>
            <a:pPr marL="299085">
              <a:lnSpc>
                <a:spcPts val="2810"/>
              </a:lnSpc>
            </a:pPr>
            <a:r>
              <a:rPr sz="2600" spc="-10" dirty="0">
                <a:latin typeface="Carlito"/>
                <a:cs typeface="Carlito"/>
              </a:rPr>
              <a:t>entre </a:t>
            </a:r>
            <a:r>
              <a:rPr sz="2600" dirty="0">
                <a:latin typeface="Carlito"/>
                <a:cs typeface="Carlito"/>
              </a:rPr>
              <a:t>aspas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duplas.</a:t>
            </a:r>
            <a:endParaRPr sz="2600">
              <a:latin typeface="Carlito"/>
              <a:cs typeface="Carlito"/>
            </a:endParaRPr>
          </a:p>
          <a:p>
            <a:pPr marL="2565400">
              <a:lnSpc>
                <a:spcPts val="3115"/>
              </a:lnSpc>
            </a:pPr>
            <a:r>
              <a:rPr sz="2600" dirty="0">
                <a:solidFill>
                  <a:srgbClr val="336600"/>
                </a:solidFill>
                <a:latin typeface="Carlito"/>
                <a:cs typeface="Carlito"/>
              </a:rPr>
              <a:t>"</a:t>
            </a:r>
            <a:r>
              <a:rPr sz="2600" dirty="0">
                <a:solidFill>
                  <a:srgbClr val="336600"/>
                </a:solidFill>
                <a:latin typeface="Courier New"/>
                <a:cs typeface="Courier New"/>
              </a:rPr>
              <a:t>C# é</a:t>
            </a:r>
            <a:r>
              <a:rPr sz="2600" spc="-50" dirty="0">
                <a:solidFill>
                  <a:srgbClr val="3366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336600"/>
                </a:solidFill>
                <a:latin typeface="Courier New"/>
                <a:cs typeface="Courier New"/>
              </a:rPr>
              <a:t>legal!</a:t>
            </a:r>
            <a:r>
              <a:rPr sz="2600" spc="-5" dirty="0">
                <a:solidFill>
                  <a:srgbClr val="336600"/>
                </a:solidFill>
                <a:latin typeface="Carlito"/>
                <a:cs typeface="Carlito"/>
              </a:rPr>
              <a:t>"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961" y="5037277"/>
            <a:ext cx="21767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rlito"/>
                <a:cs typeface="Carlito"/>
              </a:rPr>
              <a:t>sempre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aparece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2515" y="3084448"/>
            <a:ext cx="99695" cy="433705"/>
          </a:xfrm>
          <a:custGeom>
            <a:avLst/>
            <a:gdLst/>
            <a:ahLst/>
            <a:cxnLst/>
            <a:rect l="l" t="t" r="r" b="b"/>
            <a:pathLst>
              <a:path w="99695" h="433704">
                <a:moveTo>
                  <a:pt x="49847" y="19013"/>
                </a:moveTo>
                <a:lnTo>
                  <a:pt x="45085" y="27177"/>
                </a:lnTo>
                <a:lnTo>
                  <a:pt x="45085" y="433450"/>
                </a:lnTo>
                <a:lnTo>
                  <a:pt x="54610" y="433450"/>
                </a:lnTo>
                <a:lnTo>
                  <a:pt x="54610" y="27177"/>
                </a:lnTo>
                <a:lnTo>
                  <a:pt x="49847" y="19013"/>
                </a:lnTo>
                <a:close/>
              </a:path>
              <a:path w="99695" h="433704">
                <a:moveTo>
                  <a:pt x="49911" y="0"/>
                </a:moveTo>
                <a:lnTo>
                  <a:pt x="1270" y="83312"/>
                </a:lnTo>
                <a:lnTo>
                  <a:pt x="0" y="85598"/>
                </a:lnTo>
                <a:lnTo>
                  <a:pt x="762" y="88518"/>
                </a:lnTo>
                <a:lnTo>
                  <a:pt x="3048" y="89788"/>
                </a:lnTo>
                <a:lnTo>
                  <a:pt x="5207" y="91186"/>
                </a:lnTo>
                <a:lnTo>
                  <a:pt x="8127" y="90424"/>
                </a:lnTo>
                <a:lnTo>
                  <a:pt x="9525" y="88137"/>
                </a:lnTo>
                <a:lnTo>
                  <a:pt x="45085" y="27177"/>
                </a:lnTo>
                <a:lnTo>
                  <a:pt x="45085" y="9525"/>
                </a:lnTo>
                <a:lnTo>
                  <a:pt x="55457" y="9525"/>
                </a:lnTo>
                <a:lnTo>
                  <a:pt x="49911" y="0"/>
                </a:lnTo>
                <a:close/>
              </a:path>
              <a:path w="99695" h="433704">
                <a:moveTo>
                  <a:pt x="55457" y="9525"/>
                </a:moveTo>
                <a:lnTo>
                  <a:pt x="54610" y="9525"/>
                </a:lnTo>
                <a:lnTo>
                  <a:pt x="54610" y="27177"/>
                </a:lnTo>
                <a:lnTo>
                  <a:pt x="90170" y="88137"/>
                </a:lnTo>
                <a:lnTo>
                  <a:pt x="91567" y="90424"/>
                </a:lnTo>
                <a:lnTo>
                  <a:pt x="94487" y="91186"/>
                </a:lnTo>
                <a:lnTo>
                  <a:pt x="96647" y="89788"/>
                </a:lnTo>
                <a:lnTo>
                  <a:pt x="98933" y="88518"/>
                </a:lnTo>
                <a:lnTo>
                  <a:pt x="99695" y="85598"/>
                </a:lnTo>
                <a:lnTo>
                  <a:pt x="98425" y="83312"/>
                </a:lnTo>
                <a:lnTo>
                  <a:pt x="55457" y="9525"/>
                </a:lnTo>
                <a:close/>
              </a:path>
              <a:path w="99695" h="433704">
                <a:moveTo>
                  <a:pt x="54610" y="9525"/>
                </a:moveTo>
                <a:lnTo>
                  <a:pt x="45085" y="9525"/>
                </a:lnTo>
                <a:lnTo>
                  <a:pt x="45085" y="27177"/>
                </a:lnTo>
                <a:lnTo>
                  <a:pt x="49847" y="19013"/>
                </a:lnTo>
                <a:lnTo>
                  <a:pt x="45720" y="11937"/>
                </a:lnTo>
                <a:lnTo>
                  <a:pt x="54610" y="11937"/>
                </a:lnTo>
                <a:lnTo>
                  <a:pt x="54610" y="9525"/>
                </a:lnTo>
                <a:close/>
              </a:path>
              <a:path w="99695" h="433704">
                <a:moveTo>
                  <a:pt x="54610" y="11937"/>
                </a:moveTo>
                <a:lnTo>
                  <a:pt x="53975" y="11937"/>
                </a:lnTo>
                <a:lnTo>
                  <a:pt x="49847" y="19013"/>
                </a:lnTo>
                <a:lnTo>
                  <a:pt x="54610" y="27177"/>
                </a:lnTo>
                <a:lnTo>
                  <a:pt x="54610" y="11937"/>
                </a:lnTo>
                <a:close/>
              </a:path>
              <a:path w="99695" h="433704">
                <a:moveTo>
                  <a:pt x="53975" y="11937"/>
                </a:moveTo>
                <a:lnTo>
                  <a:pt x="45720" y="11937"/>
                </a:lnTo>
                <a:lnTo>
                  <a:pt x="49847" y="19013"/>
                </a:lnTo>
                <a:lnTo>
                  <a:pt x="53975" y="11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461594"/>
            <a:ext cx="291312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261"/>
            <a:ext cx="53200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1)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20" dirty="0"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E36C09"/>
                </a:solidFill>
                <a:latin typeface="Carlito"/>
                <a:cs typeface="Carlito"/>
              </a:rPr>
              <a:t>int</a:t>
            </a:r>
            <a:r>
              <a:rPr sz="1900" spc="-5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8214" y="1838960"/>
          <a:ext cx="3317875" cy="544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/>
                <a:gridCol w="1116965"/>
                <a:gridCol w="1158875"/>
              </a:tblGrid>
              <a:tr h="272110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)1000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990" algn="r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'8'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)“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900”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2414">
                <a:tc>
                  <a:txBody>
                    <a:bodyPr/>
                    <a:lstStyle/>
                    <a:p>
                      <a:pPr marL="31750">
                        <a:lnSpc>
                          <a:spcPts val="204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)-456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0" algn="r">
                        <a:lnSpc>
                          <a:spcPts val="204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34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045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)-1.56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2677794"/>
            <a:ext cx="55149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2)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40" dirty="0">
                <a:latin typeface="Carlito"/>
                <a:cs typeface="Carlito"/>
              </a:rPr>
              <a:t> </a:t>
            </a:r>
            <a:r>
              <a:rPr sz="1900" b="1" spc="-10" dirty="0">
                <a:solidFill>
                  <a:srgbClr val="E36C09"/>
                </a:solidFill>
                <a:latin typeface="Carlito"/>
                <a:cs typeface="Carlito"/>
              </a:rPr>
              <a:t>float</a:t>
            </a:r>
            <a:r>
              <a:rPr sz="1900" spc="-10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8214" y="3055492"/>
          <a:ext cx="3588385" cy="544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/>
                <a:gridCol w="1315720"/>
                <a:gridCol w="1121410"/>
              </a:tblGrid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-678.0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“0.87”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9.12”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-456.0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9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)“Cinco”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-1.56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5940" y="3894201"/>
            <a:ext cx="54832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3)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20" dirty="0"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E36C09"/>
                </a:solidFill>
                <a:latin typeface="Carlito"/>
                <a:cs typeface="Carlito"/>
              </a:rPr>
              <a:t>char</a:t>
            </a:r>
            <a:r>
              <a:rPr sz="1900" spc="-5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8214" y="4271898"/>
          <a:ext cx="4843145" cy="544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410"/>
                <a:gridCol w="1899285"/>
                <a:gridCol w="917575"/>
                <a:gridCol w="777875"/>
              </a:tblGrid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'z'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9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0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900" spc="30" dirty="0">
                          <a:latin typeface="Carlito"/>
                          <a:cs typeface="Carlito"/>
                        </a:rPr>
                        <a:t>onze</a:t>
                      </a:r>
                      <a:r>
                        <a:rPr sz="1900" spc="30" dirty="0">
                          <a:latin typeface="Arial"/>
                          <a:cs typeface="Arial"/>
                        </a:rPr>
                        <a:t>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d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2033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45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'8'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60" dirty="0">
                          <a:latin typeface="Arial"/>
                          <a:cs typeface="Arial"/>
                        </a:rPr>
                        <a:t>'F‘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35940" y="5110733"/>
            <a:ext cx="54965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4) Indique </a:t>
            </a:r>
            <a:r>
              <a:rPr sz="1900" spc="-10" dirty="0">
                <a:latin typeface="Carlito"/>
                <a:cs typeface="Carlito"/>
              </a:rPr>
              <a:t>quais das </a:t>
            </a:r>
            <a:r>
              <a:rPr sz="1900" spc="-15" dirty="0">
                <a:latin typeface="Carlito"/>
                <a:cs typeface="Carlito"/>
              </a:rPr>
              <a:t>constantes abaixo </a:t>
            </a:r>
            <a:r>
              <a:rPr sz="1900" spc="-5" dirty="0">
                <a:latin typeface="Carlito"/>
                <a:cs typeface="Carlito"/>
              </a:rPr>
              <a:t>são do tipo</a:t>
            </a:r>
            <a:r>
              <a:rPr sz="1900" spc="130" dirty="0"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E36C09"/>
                </a:solidFill>
                <a:latin typeface="Carlito"/>
                <a:cs typeface="Carlito"/>
              </a:rPr>
              <a:t>bool</a:t>
            </a:r>
            <a:r>
              <a:rPr sz="1900" spc="-5" dirty="0">
                <a:latin typeface="Carlito"/>
                <a:cs typeface="Carlito"/>
              </a:rPr>
              <a:t>:</a:t>
            </a:r>
            <a:endParaRPr sz="190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58214" y="5488381"/>
          <a:ext cx="5675629" cy="72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1899284"/>
                <a:gridCol w="1892300"/>
              </a:tblGrid>
              <a:tr h="272033">
                <a:tc>
                  <a:txBody>
                    <a:bodyPr/>
                    <a:lstStyle/>
                    <a:p>
                      <a:pPr marL="3175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"verdadeiro"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 "</a:t>
                      </a:r>
                      <a:r>
                        <a:rPr sz="19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Falso"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ts val="1800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verdadeiro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272034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true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5" dirty="0">
                          <a:latin typeface="Carlito"/>
                          <a:cs typeface="Carlito"/>
                        </a:rPr>
                        <a:t>"true"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ts val="2039"/>
                        </a:lnSpc>
                      </a:pPr>
                      <a:r>
                        <a:rPr sz="1900" spc="-5" dirty="0">
                          <a:latin typeface="Carlito"/>
                          <a:cs typeface="Carlito"/>
                        </a:rPr>
                        <a:t>( )</a:t>
                      </a:r>
                      <a:r>
                        <a:rPr sz="19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900" spc="-10" dirty="0">
                          <a:latin typeface="Carlito"/>
                          <a:cs typeface="Carlito"/>
                        </a:rPr>
                        <a:t>false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67560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439418"/>
            <a:ext cx="8111490" cy="319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declaração </a:t>
            </a:r>
            <a:r>
              <a:rPr sz="3200" spc="-5" dirty="0">
                <a:latin typeface="Carlito"/>
                <a:cs typeface="Carlito"/>
              </a:rPr>
              <a:t>de uma </a:t>
            </a:r>
            <a:r>
              <a:rPr sz="3200" spc="-15" dirty="0">
                <a:latin typeface="Carlito"/>
                <a:cs typeface="Carlito"/>
              </a:rPr>
              <a:t>variável </a:t>
            </a:r>
            <a:r>
              <a:rPr sz="3200" dirty="0">
                <a:latin typeface="Carlito"/>
                <a:cs typeface="Carlito"/>
              </a:rPr>
              <a:t>é o </a:t>
            </a:r>
            <a:r>
              <a:rPr sz="3200" spc="-10" dirty="0">
                <a:latin typeface="Carlito"/>
                <a:cs typeface="Carlito"/>
              </a:rPr>
              <a:t>momento </a:t>
            </a:r>
            <a:r>
              <a:rPr sz="3200" dirty="0">
                <a:latin typeface="Carlito"/>
                <a:cs typeface="Carlito"/>
              </a:rPr>
              <a:t>em  que </a:t>
            </a:r>
            <a:r>
              <a:rPr sz="3200" spc="-20" dirty="0">
                <a:latin typeface="Carlito"/>
                <a:cs typeface="Carlito"/>
              </a:rPr>
              <a:t>esta </a:t>
            </a:r>
            <a:r>
              <a:rPr sz="3200" dirty="0">
                <a:latin typeface="Carlito"/>
                <a:cs typeface="Carlito"/>
              </a:rPr>
              <a:t>é criada no </a:t>
            </a:r>
            <a:r>
              <a:rPr sz="3200" spc="-15" dirty="0">
                <a:latin typeface="Carlito"/>
                <a:cs typeface="Carlito"/>
              </a:rPr>
              <a:t>programa.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criar uma </a:t>
            </a:r>
            <a:r>
              <a:rPr sz="3200" spc="-15" dirty="0">
                <a:latin typeface="Carlito"/>
                <a:cs typeface="Carlito"/>
              </a:rPr>
              <a:t>variável, </a:t>
            </a:r>
            <a:r>
              <a:rPr sz="3200" dirty="0">
                <a:latin typeface="Carlito"/>
                <a:cs typeface="Carlito"/>
              </a:rPr>
              <a:t>é </a:t>
            </a:r>
            <a:r>
              <a:rPr sz="3200" spc="-5" dirty="0">
                <a:latin typeface="Carlito"/>
                <a:cs typeface="Carlito"/>
              </a:rPr>
              <a:t>necessário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indicar:</a:t>
            </a:r>
            <a:endParaRPr sz="3200" dirty="0">
              <a:latin typeface="Carlito"/>
              <a:cs typeface="Carlito"/>
            </a:endParaRPr>
          </a:p>
          <a:p>
            <a:pPr marL="1007744" lvl="1" indent="-538480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1007744" algn="l"/>
                <a:tab pos="1008380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tipo </a:t>
            </a:r>
            <a:r>
              <a:rPr sz="2800" spc="-5" dirty="0">
                <a:latin typeface="Carlito"/>
                <a:cs typeface="Carlito"/>
              </a:rPr>
              <a:t>da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variável</a:t>
            </a:r>
            <a:endParaRPr sz="2800" dirty="0">
              <a:latin typeface="Carlito"/>
              <a:cs typeface="Carlito"/>
            </a:endParaRPr>
          </a:p>
          <a:p>
            <a:pPr marL="1007744" lvl="1" indent="-53848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1007744" algn="l"/>
                <a:tab pos="1008380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identificador </a:t>
            </a:r>
            <a:r>
              <a:rPr sz="2800" spc="-5" dirty="0">
                <a:latin typeface="Carlito"/>
                <a:cs typeface="Carlito"/>
              </a:rPr>
              <a:t>da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variável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8675" y="4628781"/>
            <a:ext cx="2976880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1440" marR="110489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idade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800" spc="-10" dirty="0">
                <a:latin typeface="Courier New"/>
                <a:cs typeface="Courier New"/>
              </a:rPr>
              <a:t>peso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28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altura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28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sexo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5482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/>
          <p:nvPr/>
        </p:nvSpPr>
        <p:spPr>
          <a:xfrm>
            <a:off x="2339975" y="3324097"/>
            <a:ext cx="2976880" cy="1814830"/>
          </a:xfrm>
          <a:custGeom>
            <a:avLst/>
            <a:gdLst/>
            <a:ahLst/>
            <a:cxnLst/>
            <a:rect l="l" t="t" r="r" b="b"/>
            <a:pathLst>
              <a:path w="2976879" h="1814829">
                <a:moveTo>
                  <a:pt x="0" y="1814576"/>
                </a:moveTo>
                <a:lnTo>
                  <a:pt x="2976626" y="1814576"/>
                </a:lnTo>
                <a:lnTo>
                  <a:pt x="2976626" y="0"/>
                </a:lnTo>
                <a:lnTo>
                  <a:pt x="0" y="0"/>
                </a:lnTo>
                <a:lnTo>
                  <a:pt x="0" y="1814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39" y="1502740"/>
            <a:ext cx="7648575" cy="3554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Como </a:t>
            </a:r>
            <a:r>
              <a:rPr sz="3200" spc="-15" dirty="0">
                <a:latin typeface="Carlito"/>
                <a:cs typeface="Carlito"/>
              </a:rPr>
              <a:t>todo </a:t>
            </a:r>
            <a:r>
              <a:rPr sz="3200" spc="-5" dirty="0">
                <a:latin typeface="Carlito"/>
                <a:cs typeface="Carlito"/>
              </a:rPr>
              <a:t>comando simples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C#,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15" dirty="0">
                <a:latin typeface="Carlito"/>
                <a:cs typeface="Carlito"/>
              </a:rPr>
              <a:t>declaração </a:t>
            </a:r>
            <a:r>
              <a:rPr sz="3200" spc="-10" dirty="0">
                <a:latin typeface="Carlito"/>
                <a:cs typeface="Carlito"/>
              </a:rPr>
              <a:t>termina com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15" dirty="0">
                <a:latin typeface="Carlito"/>
                <a:cs typeface="Carlito"/>
              </a:rPr>
              <a:t>ponto 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vírgula.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 dirty="0">
              <a:latin typeface="Carlito"/>
              <a:cs typeface="Carlito"/>
            </a:endParaRPr>
          </a:p>
          <a:p>
            <a:pPr marL="2244725" marR="2628900">
              <a:lnSpc>
                <a:spcPct val="100000"/>
              </a:lnSpc>
              <a:spcBef>
                <a:spcPts val="2755"/>
              </a:spcBef>
            </a:pP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idade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800" spc="-10" dirty="0">
                <a:latin typeface="Courier New"/>
                <a:cs typeface="Courier New"/>
              </a:rPr>
              <a:t>peso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2800" b="1" spc="-8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altura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28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sexo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4941823"/>
            <a:ext cx="651510" cy="793750"/>
          </a:xfrm>
          <a:custGeom>
            <a:avLst/>
            <a:gdLst/>
            <a:ahLst/>
            <a:cxnLst/>
            <a:rect l="l" t="t" r="r" b="b"/>
            <a:pathLst>
              <a:path w="651510" h="793750">
                <a:moveTo>
                  <a:pt x="11958" y="14651"/>
                </a:moveTo>
                <a:lnTo>
                  <a:pt x="13467" y="24060"/>
                </a:lnTo>
                <a:lnTo>
                  <a:pt x="644016" y="793661"/>
                </a:lnTo>
                <a:lnTo>
                  <a:pt x="651383" y="787615"/>
                </a:lnTo>
                <a:lnTo>
                  <a:pt x="20814" y="17943"/>
                </a:lnTo>
                <a:lnTo>
                  <a:pt x="11958" y="14651"/>
                </a:lnTo>
                <a:close/>
              </a:path>
              <a:path w="651510" h="793750">
                <a:moveTo>
                  <a:pt x="0" y="0"/>
                </a:moveTo>
                <a:lnTo>
                  <a:pt x="15239" y="95250"/>
                </a:lnTo>
                <a:lnTo>
                  <a:pt x="15621" y="97789"/>
                </a:lnTo>
                <a:lnTo>
                  <a:pt x="18034" y="99568"/>
                </a:lnTo>
                <a:lnTo>
                  <a:pt x="23240" y="98806"/>
                </a:lnTo>
                <a:lnTo>
                  <a:pt x="25019" y="96265"/>
                </a:lnTo>
                <a:lnTo>
                  <a:pt x="24637" y="93725"/>
                </a:lnTo>
                <a:lnTo>
                  <a:pt x="13467" y="24060"/>
                </a:lnTo>
                <a:lnTo>
                  <a:pt x="2286" y="10413"/>
                </a:lnTo>
                <a:lnTo>
                  <a:pt x="9651" y="4318"/>
                </a:lnTo>
                <a:lnTo>
                  <a:pt x="11585" y="4318"/>
                </a:lnTo>
                <a:lnTo>
                  <a:pt x="0" y="0"/>
                </a:lnTo>
                <a:close/>
              </a:path>
              <a:path w="651510" h="793750">
                <a:moveTo>
                  <a:pt x="11585" y="4318"/>
                </a:moveTo>
                <a:lnTo>
                  <a:pt x="9651" y="4318"/>
                </a:lnTo>
                <a:lnTo>
                  <a:pt x="20814" y="17943"/>
                </a:lnTo>
                <a:lnTo>
                  <a:pt x="86995" y="42544"/>
                </a:lnTo>
                <a:lnTo>
                  <a:pt x="89408" y="43561"/>
                </a:lnTo>
                <a:lnTo>
                  <a:pt x="92201" y="42290"/>
                </a:lnTo>
                <a:lnTo>
                  <a:pt x="93090" y="39750"/>
                </a:lnTo>
                <a:lnTo>
                  <a:pt x="93979" y="37337"/>
                </a:lnTo>
                <a:lnTo>
                  <a:pt x="92837" y="34543"/>
                </a:lnTo>
                <a:lnTo>
                  <a:pt x="90297" y="33655"/>
                </a:lnTo>
                <a:lnTo>
                  <a:pt x="11585" y="4318"/>
                </a:lnTo>
                <a:close/>
              </a:path>
              <a:path w="651510" h="793750">
                <a:moveTo>
                  <a:pt x="9651" y="4318"/>
                </a:moveTo>
                <a:lnTo>
                  <a:pt x="2286" y="10413"/>
                </a:lnTo>
                <a:lnTo>
                  <a:pt x="13467" y="24060"/>
                </a:lnTo>
                <a:lnTo>
                  <a:pt x="11958" y="14651"/>
                </a:lnTo>
                <a:lnTo>
                  <a:pt x="4317" y="11811"/>
                </a:lnTo>
                <a:lnTo>
                  <a:pt x="10667" y="6603"/>
                </a:lnTo>
                <a:lnTo>
                  <a:pt x="11524" y="6603"/>
                </a:lnTo>
                <a:lnTo>
                  <a:pt x="9651" y="4318"/>
                </a:lnTo>
                <a:close/>
              </a:path>
              <a:path w="651510" h="793750">
                <a:moveTo>
                  <a:pt x="11524" y="6603"/>
                </a:moveTo>
                <a:lnTo>
                  <a:pt x="10667" y="6603"/>
                </a:lnTo>
                <a:lnTo>
                  <a:pt x="11958" y="14651"/>
                </a:lnTo>
                <a:lnTo>
                  <a:pt x="20814" y="17943"/>
                </a:lnTo>
                <a:lnTo>
                  <a:pt x="11524" y="6603"/>
                </a:lnTo>
                <a:close/>
              </a:path>
              <a:path w="651510" h="793750">
                <a:moveTo>
                  <a:pt x="10667" y="6603"/>
                </a:moveTo>
                <a:lnTo>
                  <a:pt x="4317" y="11811"/>
                </a:lnTo>
                <a:lnTo>
                  <a:pt x="11958" y="14651"/>
                </a:lnTo>
                <a:lnTo>
                  <a:pt x="10667" y="6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0910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58" y="1295400"/>
            <a:ext cx="8206104" cy="15061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-10" dirty="0">
                <a:latin typeface="Carlito"/>
                <a:cs typeface="Carlito"/>
              </a:rPr>
              <a:t>Implicações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15" dirty="0">
                <a:latin typeface="Carlito"/>
                <a:cs typeface="Carlito"/>
              </a:rPr>
              <a:t>declaração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variáveis:</a:t>
            </a:r>
            <a:endParaRPr sz="2800" dirty="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É </a:t>
            </a:r>
            <a:r>
              <a:rPr sz="2800" spc="-5" dirty="0">
                <a:latin typeface="Carlito"/>
                <a:cs typeface="Carlito"/>
              </a:rPr>
              <a:t>alocado </a:t>
            </a:r>
            <a:r>
              <a:rPr sz="2800" dirty="0">
                <a:latin typeface="Carlito"/>
                <a:cs typeface="Carlito"/>
              </a:rPr>
              <a:t>um </a:t>
            </a:r>
            <a:r>
              <a:rPr sz="2800" spc="-5" dirty="0">
                <a:latin typeface="Carlito"/>
                <a:cs typeface="Carlito"/>
              </a:rPr>
              <a:t>espaço </a:t>
            </a:r>
            <a:r>
              <a:rPr sz="2800" dirty="0">
                <a:latin typeface="Carlito"/>
                <a:cs typeface="Carlito"/>
              </a:rPr>
              <a:t>na memória que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possa  </a:t>
            </a:r>
            <a:r>
              <a:rPr sz="2800" spc="-15" dirty="0">
                <a:latin typeface="Carlito"/>
                <a:cs typeface="Carlito"/>
              </a:rPr>
              <a:t>conter </a:t>
            </a:r>
            <a:r>
              <a:rPr sz="2800" spc="-5" dirty="0">
                <a:latin typeface="Carlito"/>
                <a:cs typeface="Carlito"/>
              </a:rPr>
              <a:t>qualquer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dirty="0">
                <a:latin typeface="Carlito"/>
                <a:cs typeface="Carlito"/>
              </a:rPr>
              <a:t>tipo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especificado.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048000"/>
            <a:ext cx="3391318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E36C09"/>
                </a:solidFill>
                <a:latin typeface="Courier New"/>
                <a:cs typeface="Courier New"/>
              </a:rPr>
              <a:t>int</a:t>
            </a:r>
            <a:r>
              <a:rPr sz="3200" b="1" spc="-132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3200" spc="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4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E36C09"/>
                </a:solidFill>
                <a:latin typeface="Courier New"/>
                <a:cs typeface="Courier New"/>
              </a:rPr>
              <a:t>char</a:t>
            </a:r>
            <a:r>
              <a:rPr sz="3200" b="1" spc="-132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2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9710" y="3048000"/>
            <a:ext cx="4001262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E36C09"/>
                </a:solidFill>
                <a:latin typeface="Courier New"/>
                <a:cs typeface="Courier New"/>
              </a:rPr>
              <a:t>float </a:t>
            </a:r>
            <a:r>
              <a:rPr sz="3200" spc="5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spc="5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4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E36C09"/>
                </a:solidFill>
                <a:latin typeface="Courier New"/>
                <a:cs typeface="Courier New"/>
              </a:rPr>
              <a:t>double</a:t>
            </a:r>
            <a:r>
              <a:rPr sz="3200" b="1" spc="-130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852B34"/>
                </a:solidFill>
                <a:latin typeface="Symbol"/>
                <a:cs typeface="Symbol"/>
              </a:rPr>
              <a:t></a:t>
            </a:r>
            <a:r>
              <a:rPr sz="3200" dirty="0">
                <a:solidFill>
                  <a:srgbClr val="852B3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8 </a:t>
            </a:r>
            <a:r>
              <a:rPr sz="3200" spc="-10" dirty="0">
                <a:latin typeface="Carlito"/>
                <a:cs typeface="Carlito"/>
              </a:rPr>
              <a:t>bytes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6" y="4191000"/>
            <a:ext cx="820610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O </a:t>
            </a:r>
            <a:r>
              <a:rPr sz="2800" spc="-5" dirty="0">
                <a:latin typeface="Carlito"/>
                <a:cs typeface="Carlito"/>
              </a:rPr>
              <a:t>nome da </a:t>
            </a:r>
            <a:r>
              <a:rPr sz="2800" spc="-20" dirty="0">
                <a:latin typeface="Carlito"/>
                <a:cs typeface="Carlito"/>
              </a:rPr>
              <a:t>variável </a:t>
            </a:r>
            <a:r>
              <a:rPr sz="2800" dirty="0">
                <a:latin typeface="Carlito"/>
                <a:cs typeface="Carlito"/>
              </a:rPr>
              <a:t>é associado ao </a:t>
            </a:r>
            <a:r>
              <a:rPr sz="2800" spc="-10" dirty="0">
                <a:latin typeface="Carlito"/>
                <a:cs typeface="Carlito"/>
              </a:rPr>
              <a:t>endereço </a:t>
            </a:r>
            <a:r>
              <a:rPr sz="2800" spc="-5" dirty="0">
                <a:latin typeface="Carlito"/>
                <a:cs typeface="Carlito"/>
              </a:rPr>
              <a:t>de  memória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reservado.</a:t>
            </a:r>
            <a:endParaRPr sz="2800" dirty="0">
              <a:latin typeface="Carlito"/>
              <a:cs typeface="Carlito"/>
            </a:endParaRPr>
          </a:p>
          <a:p>
            <a:pPr marL="354965" marR="871219" algn="just">
              <a:lnSpc>
                <a:spcPct val="100000"/>
              </a:lnSpc>
              <a:spcBef>
                <a:spcPts val="5"/>
              </a:spcBef>
            </a:pPr>
            <a:r>
              <a:rPr sz="2800" spc="-75" dirty="0">
                <a:latin typeface="Carlito"/>
                <a:cs typeface="Carlito"/>
              </a:rPr>
              <a:t>Toda </a:t>
            </a:r>
            <a:r>
              <a:rPr sz="2800" spc="-25" dirty="0">
                <a:latin typeface="Carlito"/>
                <a:cs typeface="Carlito"/>
              </a:rPr>
              <a:t>vez </a:t>
            </a:r>
            <a:r>
              <a:rPr sz="2800" spc="-5" dirty="0">
                <a:latin typeface="Carlito"/>
                <a:cs typeface="Carlito"/>
              </a:rPr>
              <a:t>que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variável </a:t>
            </a:r>
            <a:r>
              <a:rPr sz="2800" spc="-3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referenciada, </a:t>
            </a:r>
            <a:r>
              <a:rPr sz="2800" dirty="0">
                <a:latin typeface="Carlito"/>
                <a:cs typeface="Carlito"/>
              </a:rPr>
              <a:t>o  </a:t>
            </a:r>
            <a:r>
              <a:rPr sz="2800" spc="-10" dirty="0">
                <a:latin typeface="Carlito"/>
                <a:cs typeface="Carlito"/>
              </a:rPr>
              <a:t>computador </a:t>
            </a:r>
            <a:r>
              <a:rPr sz="2800" spc="-15" dirty="0">
                <a:latin typeface="Carlito"/>
                <a:cs typeface="Carlito"/>
              </a:rPr>
              <a:t>vai </a:t>
            </a:r>
            <a:r>
              <a:rPr sz="2800" spc="-10" dirty="0">
                <a:latin typeface="Carlito"/>
                <a:cs typeface="Carlito"/>
              </a:rPr>
              <a:t>trabalhar com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conteúdo  </a:t>
            </a:r>
            <a:r>
              <a:rPr sz="2800" spc="-20" dirty="0">
                <a:latin typeface="Carlito"/>
                <a:cs typeface="Carlito"/>
              </a:rPr>
              <a:t>deste </a:t>
            </a:r>
            <a:r>
              <a:rPr sz="2800" spc="-10" dirty="0">
                <a:latin typeface="Carlito"/>
                <a:cs typeface="Carlito"/>
              </a:rPr>
              <a:t>endereço </a:t>
            </a:r>
            <a:r>
              <a:rPr sz="2800" spc="-5" dirty="0">
                <a:latin typeface="Carlito"/>
                <a:cs typeface="Carlito"/>
              </a:rPr>
              <a:t>de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memória.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952" y="461594"/>
            <a:ext cx="63958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Declaração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9042"/>
            <a:ext cx="7390765" cy="43516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Observações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importantes:</a:t>
            </a:r>
            <a:endParaRPr sz="3200">
              <a:latin typeface="Carlito"/>
              <a:cs typeface="Carlito"/>
            </a:endParaRPr>
          </a:p>
          <a:p>
            <a:pPr marL="355600" marR="10668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Durante </a:t>
            </a:r>
            <a:r>
              <a:rPr sz="3200" spc="-10" dirty="0">
                <a:latin typeface="Carlito"/>
                <a:cs typeface="Carlito"/>
              </a:rPr>
              <a:t>todo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variável  armazenará </a:t>
            </a:r>
            <a:r>
              <a:rPr sz="3200" dirty="0">
                <a:latin typeface="Carlito"/>
                <a:cs typeface="Carlito"/>
              </a:rPr>
              <a:t>apenas </a:t>
            </a:r>
            <a:r>
              <a:rPr sz="3200" spc="-15" dirty="0">
                <a:latin typeface="Carlito"/>
                <a:cs typeface="Carlito"/>
              </a:rPr>
              <a:t>valores </a:t>
            </a:r>
            <a:r>
              <a:rPr sz="3200" dirty="0">
                <a:latin typeface="Carlito"/>
                <a:cs typeface="Carlito"/>
              </a:rPr>
              <a:t>do tipo  </a:t>
            </a:r>
            <a:r>
              <a:rPr sz="3200" spc="-5" dirty="0">
                <a:latin typeface="Carlito"/>
                <a:cs typeface="Carlito"/>
              </a:rPr>
              <a:t>especificado na sua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declaração.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Uma </a:t>
            </a:r>
            <a:r>
              <a:rPr sz="3200" spc="-20" dirty="0">
                <a:latin typeface="Carlito"/>
                <a:cs typeface="Carlito"/>
              </a:rPr>
              <a:t>variável </a:t>
            </a:r>
            <a:r>
              <a:rPr sz="3200" spc="-10" dirty="0">
                <a:latin typeface="Carlito"/>
                <a:cs typeface="Carlito"/>
              </a:rPr>
              <a:t>só </a:t>
            </a:r>
            <a:r>
              <a:rPr sz="3200" spc="-5" dirty="0">
                <a:latin typeface="Carlito"/>
                <a:cs typeface="Carlito"/>
              </a:rPr>
              <a:t>pode ser </a:t>
            </a:r>
            <a:r>
              <a:rPr sz="3200" spc="-10" dirty="0">
                <a:latin typeface="Carlito"/>
                <a:cs typeface="Carlito"/>
              </a:rPr>
              <a:t>utilizada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um  </a:t>
            </a:r>
            <a:r>
              <a:rPr sz="3200" spc="-15" dirty="0">
                <a:latin typeface="Carlito"/>
                <a:cs typeface="Carlito"/>
              </a:rPr>
              <a:t>programa </a:t>
            </a:r>
            <a:r>
              <a:rPr sz="3200" dirty="0">
                <a:latin typeface="Carlito"/>
                <a:cs typeface="Carlito"/>
              </a:rPr>
              <a:t>após </a:t>
            </a:r>
            <a:r>
              <a:rPr sz="3200" spc="-5" dirty="0">
                <a:latin typeface="Carlito"/>
                <a:cs typeface="Carlito"/>
              </a:rPr>
              <a:t>sua </a:t>
            </a:r>
            <a:r>
              <a:rPr sz="3200" spc="-10" dirty="0">
                <a:latin typeface="Carlito"/>
                <a:cs typeface="Carlito"/>
              </a:rPr>
              <a:t>declaração. </a:t>
            </a:r>
            <a:r>
              <a:rPr sz="3200" spc="-25" dirty="0">
                <a:latin typeface="Carlito"/>
                <a:cs typeface="Carlito"/>
              </a:rPr>
              <a:t>Por </a:t>
            </a:r>
            <a:r>
              <a:rPr sz="3200" spc="-15" dirty="0">
                <a:latin typeface="Carlito"/>
                <a:cs typeface="Carlito"/>
              </a:rPr>
              <a:t>isso, </a:t>
            </a:r>
            <a:r>
              <a:rPr sz="3200" dirty="0">
                <a:latin typeface="Carlito"/>
                <a:cs typeface="Carlito"/>
              </a:rPr>
              <a:t>as  </a:t>
            </a:r>
            <a:r>
              <a:rPr sz="3200" spc="-15" dirty="0">
                <a:latin typeface="Carlito"/>
                <a:cs typeface="Carlito"/>
              </a:rPr>
              <a:t>declarações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variáveis </a:t>
            </a:r>
            <a:r>
              <a:rPr sz="3200" spc="-5" dirty="0">
                <a:latin typeface="Carlito"/>
                <a:cs typeface="Carlito"/>
              </a:rPr>
              <a:t>são </a:t>
            </a:r>
            <a:r>
              <a:rPr sz="3200" spc="-10" dirty="0">
                <a:latin typeface="Carlito"/>
                <a:cs typeface="Carlito"/>
              </a:rPr>
              <a:t>realizadas </a:t>
            </a:r>
            <a:r>
              <a:rPr sz="3200" spc="-5" dirty="0">
                <a:latin typeface="Carlito"/>
                <a:cs typeface="Carlito"/>
              </a:rPr>
              <a:t>no  início </a:t>
            </a:r>
            <a:r>
              <a:rPr sz="3200" dirty="0">
                <a:latin typeface="Carlito"/>
                <a:cs typeface="Carlito"/>
              </a:rPr>
              <a:t>do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programa.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461594"/>
            <a:ext cx="344652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156450" cy="3570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Indique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5" dirty="0">
                <a:latin typeface="Carlito"/>
                <a:cs typeface="Carlito"/>
              </a:rPr>
              <a:t>opções </a:t>
            </a:r>
            <a:r>
              <a:rPr sz="3200" spc="-10" dirty="0">
                <a:latin typeface="Carlito"/>
                <a:cs typeface="Carlito"/>
              </a:rPr>
              <a:t>com declarações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válidas: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7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char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endereco-residencial;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valor1;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float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1aArea;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21;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5" dirty="0">
                <a:latin typeface="Courier New"/>
                <a:cs typeface="Courier New"/>
              </a:rPr>
              <a:t>char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char;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642"/>
            <a:ext cx="780224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Um </a:t>
            </a:r>
            <a:r>
              <a:rPr sz="3200" spc="-15" dirty="0">
                <a:latin typeface="Carlito"/>
                <a:cs typeface="Carlito"/>
              </a:rPr>
              <a:t>programa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computador </a:t>
            </a:r>
            <a:r>
              <a:rPr sz="3200" spc="-15" dirty="0">
                <a:latin typeface="Carlito"/>
                <a:cs typeface="Carlito"/>
              </a:rPr>
              <a:t>utiliza diversos  </a:t>
            </a:r>
            <a:r>
              <a:rPr sz="3200" spc="-5" dirty="0">
                <a:latin typeface="Carlito"/>
                <a:cs typeface="Carlito"/>
              </a:rPr>
              <a:t>dados </a:t>
            </a:r>
            <a:r>
              <a:rPr sz="3200" spc="-25" dirty="0">
                <a:latin typeface="Carlito"/>
                <a:cs typeface="Carlito"/>
              </a:rPr>
              <a:t>durante </a:t>
            </a:r>
            <a:r>
              <a:rPr sz="3200" spc="-5" dirty="0">
                <a:latin typeface="Carlito"/>
                <a:cs typeface="Carlito"/>
              </a:rPr>
              <a:t>seu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processamento.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Exemplo: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991356"/>
            <a:ext cx="4797756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sz="2800" spc="-5" dirty="0">
                <a:latin typeface="Carlito"/>
                <a:cs typeface="Carlito"/>
              </a:rPr>
              <a:t>Imagine </a:t>
            </a:r>
            <a:r>
              <a:rPr sz="2800" spc="-10" dirty="0">
                <a:latin typeface="Carlito"/>
                <a:cs typeface="Carlito"/>
              </a:rPr>
              <a:t>um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programa 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calcule a </a:t>
            </a:r>
            <a:r>
              <a:rPr sz="2800" spc="-15" dirty="0">
                <a:latin typeface="Carlito"/>
                <a:cs typeface="Carlito"/>
              </a:rPr>
              <a:t>área </a:t>
            </a:r>
            <a:r>
              <a:rPr sz="2800" spc="-10" dirty="0">
                <a:latin typeface="Carlito"/>
                <a:cs typeface="Carlito"/>
              </a:rPr>
              <a:t>de  um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472220"/>
            <a:ext cx="236194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rlito"/>
                <a:cs typeface="Carlito"/>
              </a:rPr>
              <a:t>área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440" dirty="0">
                <a:latin typeface="Arial"/>
                <a:cs typeface="Arial"/>
              </a:rPr>
              <a:t>π </a:t>
            </a:r>
            <a:r>
              <a:rPr sz="3200" dirty="0">
                <a:latin typeface="Carlito"/>
                <a:cs typeface="Carlito"/>
              </a:rPr>
              <a:t>. r</a:t>
            </a:r>
            <a:r>
              <a:rPr sz="3200" spc="-250" dirty="0">
                <a:latin typeface="Carlito"/>
                <a:cs typeface="Carlito"/>
              </a:rPr>
              <a:t> </a:t>
            </a:r>
            <a:r>
              <a:rPr sz="3150" spc="22" baseline="25132" dirty="0">
                <a:latin typeface="Carlito"/>
                <a:cs typeface="Carlito"/>
              </a:rPr>
              <a:t>2</a:t>
            </a:r>
            <a:endParaRPr sz="3150" baseline="25132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9762" y="3279838"/>
            <a:ext cx="2745105" cy="2762250"/>
            <a:chOff x="5719762" y="3279838"/>
            <a:chExt cx="2745105" cy="2762250"/>
          </a:xfrm>
        </p:grpSpPr>
        <p:sp>
          <p:nvSpPr>
            <p:cNvPr id="6" name="object 6"/>
            <p:cNvSpPr/>
            <p:nvPr/>
          </p:nvSpPr>
          <p:spPr>
            <a:xfrm>
              <a:off x="5724525" y="3284601"/>
              <a:ext cx="2735580" cy="2752725"/>
            </a:xfrm>
            <a:custGeom>
              <a:avLst/>
              <a:gdLst/>
              <a:ahLst/>
              <a:cxnLst/>
              <a:rect l="l" t="t" r="r" b="b"/>
              <a:pathLst>
                <a:path w="2735579" h="2752725">
                  <a:moveTo>
                    <a:pt x="1367663" y="0"/>
                  </a:moveTo>
                  <a:lnTo>
                    <a:pt x="1319645" y="832"/>
                  </a:lnTo>
                  <a:lnTo>
                    <a:pt x="1272043" y="3311"/>
                  </a:lnTo>
                  <a:lnTo>
                    <a:pt x="1224884" y="7408"/>
                  </a:lnTo>
                  <a:lnTo>
                    <a:pt x="1178195" y="13098"/>
                  </a:lnTo>
                  <a:lnTo>
                    <a:pt x="1132003" y="20352"/>
                  </a:lnTo>
                  <a:lnTo>
                    <a:pt x="1086336" y="29144"/>
                  </a:lnTo>
                  <a:lnTo>
                    <a:pt x="1041220" y="39445"/>
                  </a:lnTo>
                  <a:lnTo>
                    <a:pt x="996682" y="51229"/>
                  </a:lnTo>
                  <a:lnTo>
                    <a:pt x="952751" y="64468"/>
                  </a:lnTo>
                  <a:lnTo>
                    <a:pt x="909452" y="79136"/>
                  </a:lnTo>
                  <a:lnTo>
                    <a:pt x="866812" y="95204"/>
                  </a:lnTo>
                  <a:lnTo>
                    <a:pt x="824860" y="112646"/>
                  </a:lnTo>
                  <a:lnTo>
                    <a:pt x="783622" y="131433"/>
                  </a:lnTo>
                  <a:lnTo>
                    <a:pt x="743126" y="151540"/>
                  </a:lnTo>
                  <a:lnTo>
                    <a:pt x="703397" y="172938"/>
                  </a:lnTo>
                  <a:lnTo>
                    <a:pt x="664464" y="195601"/>
                  </a:lnTo>
                  <a:lnTo>
                    <a:pt x="626354" y="219500"/>
                  </a:lnTo>
                  <a:lnTo>
                    <a:pt x="589093" y="244609"/>
                  </a:lnTo>
                  <a:lnTo>
                    <a:pt x="552709" y="270901"/>
                  </a:lnTo>
                  <a:lnTo>
                    <a:pt x="517229" y="298348"/>
                  </a:lnTo>
                  <a:lnTo>
                    <a:pt x="482679" y="326922"/>
                  </a:lnTo>
                  <a:lnTo>
                    <a:pt x="449088" y="356597"/>
                  </a:lnTo>
                  <a:lnTo>
                    <a:pt x="416482" y="387345"/>
                  </a:lnTo>
                  <a:lnTo>
                    <a:pt x="384889" y="419139"/>
                  </a:lnTo>
                  <a:lnTo>
                    <a:pt x="354335" y="451952"/>
                  </a:lnTo>
                  <a:lnTo>
                    <a:pt x="324847" y="485756"/>
                  </a:lnTo>
                  <a:lnTo>
                    <a:pt x="296454" y="520524"/>
                  </a:lnTo>
                  <a:lnTo>
                    <a:pt x="269181" y="556229"/>
                  </a:lnTo>
                  <a:lnTo>
                    <a:pt x="243055" y="592844"/>
                  </a:lnTo>
                  <a:lnTo>
                    <a:pt x="218105" y="630340"/>
                  </a:lnTo>
                  <a:lnTo>
                    <a:pt x="194357" y="668691"/>
                  </a:lnTo>
                  <a:lnTo>
                    <a:pt x="171838" y="707870"/>
                  </a:lnTo>
                  <a:lnTo>
                    <a:pt x="150576" y="747849"/>
                  </a:lnTo>
                  <a:lnTo>
                    <a:pt x="130597" y="788601"/>
                  </a:lnTo>
                  <a:lnTo>
                    <a:pt x="111928" y="830099"/>
                  </a:lnTo>
                  <a:lnTo>
                    <a:pt x="94598" y="872315"/>
                  </a:lnTo>
                  <a:lnTo>
                    <a:pt x="78632" y="915222"/>
                  </a:lnTo>
                  <a:lnTo>
                    <a:pt x="64058" y="958793"/>
                  </a:lnTo>
                  <a:lnTo>
                    <a:pt x="50902" y="1003001"/>
                  </a:lnTo>
                  <a:lnTo>
                    <a:pt x="39193" y="1047817"/>
                  </a:lnTo>
                  <a:lnTo>
                    <a:pt x="28958" y="1093216"/>
                  </a:lnTo>
                  <a:lnTo>
                    <a:pt x="20222" y="1139169"/>
                  </a:lnTo>
                  <a:lnTo>
                    <a:pt x="13014" y="1185649"/>
                  </a:lnTo>
                  <a:lnTo>
                    <a:pt x="7361" y="1232630"/>
                  </a:lnTo>
                  <a:lnTo>
                    <a:pt x="3289" y="1280083"/>
                  </a:lnTo>
                  <a:lnTo>
                    <a:pt x="826" y="1327982"/>
                  </a:lnTo>
                  <a:lnTo>
                    <a:pt x="0" y="1376299"/>
                  </a:lnTo>
                  <a:lnTo>
                    <a:pt x="826" y="1424615"/>
                  </a:lnTo>
                  <a:lnTo>
                    <a:pt x="3289" y="1472514"/>
                  </a:lnTo>
                  <a:lnTo>
                    <a:pt x="7361" y="1519968"/>
                  </a:lnTo>
                  <a:lnTo>
                    <a:pt x="13014" y="1566949"/>
                  </a:lnTo>
                  <a:lnTo>
                    <a:pt x="20222" y="1613430"/>
                  </a:lnTo>
                  <a:lnTo>
                    <a:pt x="28958" y="1659384"/>
                  </a:lnTo>
                  <a:lnTo>
                    <a:pt x="39193" y="1704783"/>
                  </a:lnTo>
                  <a:lnTo>
                    <a:pt x="50902" y="1749601"/>
                  </a:lnTo>
                  <a:lnTo>
                    <a:pt x="64058" y="1793810"/>
                  </a:lnTo>
                  <a:lnTo>
                    <a:pt x="78632" y="1837382"/>
                  </a:lnTo>
                  <a:lnTo>
                    <a:pt x="94598" y="1880291"/>
                  </a:lnTo>
                  <a:lnTo>
                    <a:pt x="111928" y="1922508"/>
                  </a:lnTo>
                  <a:lnTo>
                    <a:pt x="130597" y="1964008"/>
                  </a:lnTo>
                  <a:lnTo>
                    <a:pt x="150576" y="2004761"/>
                  </a:lnTo>
                  <a:lnTo>
                    <a:pt x="171838" y="2044742"/>
                  </a:lnTo>
                  <a:lnTo>
                    <a:pt x="194357" y="2083923"/>
                  </a:lnTo>
                  <a:lnTo>
                    <a:pt x="218105" y="2122276"/>
                  </a:lnTo>
                  <a:lnTo>
                    <a:pt x="243055" y="2159774"/>
                  </a:lnTo>
                  <a:lnTo>
                    <a:pt x="269181" y="2196391"/>
                  </a:lnTo>
                  <a:lnTo>
                    <a:pt x="296454" y="2232097"/>
                  </a:lnTo>
                  <a:lnTo>
                    <a:pt x="324847" y="2266867"/>
                  </a:lnTo>
                  <a:lnTo>
                    <a:pt x="354335" y="2300673"/>
                  </a:lnTo>
                  <a:lnTo>
                    <a:pt x="384889" y="2333488"/>
                  </a:lnTo>
                  <a:lnTo>
                    <a:pt x="416482" y="2365284"/>
                  </a:lnTo>
                  <a:lnTo>
                    <a:pt x="449088" y="2396035"/>
                  </a:lnTo>
                  <a:lnTo>
                    <a:pt x="482679" y="2425712"/>
                  </a:lnTo>
                  <a:lnTo>
                    <a:pt x="517229" y="2454288"/>
                  </a:lnTo>
                  <a:lnTo>
                    <a:pt x="552709" y="2481737"/>
                  </a:lnTo>
                  <a:lnTo>
                    <a:pt x="589093" y="2508030"/>
                  </a:lnTo>
                  <a:lnTo>
                    <a:pt x="626354" y="2533141"/>
                  </a:lnTo>
                  <a:lnTo>
                    <a:pt x="664464" y="2557043"/>
                  </a:lnTo>
                  <a:lnTo>
                    <a:pt x="703397" y="2579707"/>
                  </a:lnTo>
                  <a:lnTo>
                    <a:pt x="743126" y="2601107"/>
                  </a:lnTo>
                  <a:lnTo>
                    <a:pt x="783622" y="2621215"/>
                  </a:lnTo>
                  <a:lnTo>
                    <a:pt x="824860" y="2640005"/>
                  </a:lnTo>
                  <a:lnTo>
                    <a:pt x="866812" y="2657448"/>
                  </a:lnTo>
                  <a:lnTo>
                    <a:pt x="909452" y="2673517"/>
                  </a:lnTo>
                  <a:lnTo>
                    <a:pt x="952751" y="2688186"/>
                  </a:lnTo>
                  <a:lnTo>
                    <a:pt x="996682" y="2701427"/>
                  </a:lnTo>
                  <a:lnTo>
                    <a:pt x="1041220" y="2713212"/>
                  </a:lnTo>
                  <a:lnTo>
                    <a:pt x="1086336" y="2723514"/>
                  </a:lnTo>
                  <a:lnTo>
                    <a:pt x="1132003" y="2732306"/>
                  </a:lnTo>
                  <a:lnTo>
                    <a:pt x="1178195" y="2739561"/>
                  </a:lnTo>
                  <a:lnTo>
                    <a:pt x="1224884" y="2745251"/>
                  </a:lnTo>
                  <a:lnTo>
                    <a:pt x="1272043" y="2749350"/>
                  </a:lnTo>
                  <a:lnTo>
                    <a:pt x="1319645" y="2751829"/>
                  </a:lnTo>
                  <a:lnTo>
                    <a:pt x="1367663" y="2752661"/>
                  </a:lnTo>
                  <a:lnTo>
                    <a:pt x="1415673" y="2751829"/>
                  </a:lnTo>
                  <a:lnTo>
                    <a:pt x="1463267" y="2749350"/>
                  </a:lnTo>
                  <a:lnTo>
                    <a:pt x="1510420" y="2745251"/>
                  </a:lnTo>
                  <a:lnTo>
                    <a:pt x="1557103" y="2739561"/>
                  </a:lnTo>
                  <a:lnTo>
                    <a:pt x="1603290" y="2732306"/>
                  </a:lnTo>
                  <a:lnTo>
                    <a:pt x="1648952" y="2723514"/>
                  </a:lnTo>
                  <a:lnTo>
                    <a:pt x="1694064" y="2713212"/>
                  </a:lnTo>
                  <a:lnTo>
                    <a:pt x="1738598" y="2701427"/>
                  </a:lnTo>
                  <a:lnTo>
                    <a:pt x="1782527" y="2688186"/>
                  </a:lnTo>
                  <a:lnTo>
                    <a:pt x="1825823" y="2673517"/>
                  </a:lnTo>
                  <a:lnTo>
                    <a:pt x="1868460" y="2657448"/>
                  </a:lnTo>
                  <a:lnTo>
                    <a:pt x="1910411" y="2640005"/>
                  </a:lnTo>
                  <a:lnTo>
                    <a:pt x="1951648" y="2621215"/>
                  </a:lnTo>
                  <a:lnTo>
                    <a:pt x="1992144" y="2601107"/>
                  </a:lnTo>
                  <a:lnTo>
                    <a:pt x="2031872" y="2579707"/>
                  </a:lnTo>
                  <a:lnTo>
                    <a:pt x="2070805" y="2557043"/>
                  </a:lnTo>
                  <a:lnTo>
                    <a:pt x="2108915" y="2533141"/>
                  </a:lnTo>
                  <a:lnTo>
                    <a:pt x="2146177" y="2508030"/>
                  </a:lnTo>
                  <a:lnTo>
                    <a:pt x="2182562" y="2481737"/>
                  </a:lnTo>
                  <a:lnTo>
                    <a:pt x="2218043" y="2454288"/>
                  </a:lnTo>
                  <a:lnTo>
                    <a:pt x="2252594" y="2425712"/>
                  </a:lnTo>
                  <a:lnTo>
                    <a:pt x="2286186" y="2396035"/>
                  </a:lnTo>
                  <a:lnTo>
                    <a:pt x="2318794" y="2365284"/>
                  </a:lnTo>
                  <a:lnTo>
                    <a:pt x="2350389" y="2333488"/>
                  </a:lnTo>
                  <a:lnTo>
                    <a:pt x="2380946" y="2300673"/>
                  </a:lnTo>
                  <a:lnTo>
                    <a:pt x="2410435" y="2266867"/>
                  </a:lnTo>
                  <a:lnTo>
                    <a:pt x="2438832" y="2232097"/>
                  </a:lnTo>
                  <a:lnTo>
                    <a:pt x="2466107" y="2196391"/>
                  </a:lnTo>
                  <a:lnTo>
                    <a:pt x="2492235" y="2159774"/>
                  </a:lnTo>
                  <a:lnTo>
                    <a:pt x="2517188" y="2122276"/>
                  </a:lnTo>
                  <a:lnTo>
                    <a:pt x="2540939" y="2083923"/>
                  </a:lnTo>
                  <a:lnTo>
                    <a:pt x="2563460" y="2044742"/>
                  </a:lnTo>
                  <a:lnTo>
                    <a:pt x="2584725" y="2004761"/>
                  </a:lnTo>
                  <a:lnTo>
                    <a:pt x="2604707" y="1964008"/>
                  </a:lnTo>
                  <a:lnTo>
                    <a:pt x="2623378" y="1922508"/>
                  </a:lnTo>
                  <a:lnTo>
                    <a:pt x="2640711" y="1880291"/>
                  </a:lnTo>
                  <a:lnTo>
                    <a:pt x="2656680" y="1837382"/>
                  </a:lnTo>
                  <a:lnTo>
                    <a:pt x="2671256" y="1793810"/>
                  </a:lnTo>
                  <a:lnTo>
                    <a:pt x="2684413" y="1749601"/>
                  </a:lnTo>
                  <a:lnTo>
                    <a:pt x="2696124" y="1704783"/>
                  </a:lnTo>
                  <a:lnTo>
                    <a:pt x="2706362" y="1659384"/>
                  </a:lnTo>
                  <a:lnTo>
                    <a:pt x="2715099" y="1613430"/>
                  </a:lnTo>
                  <a:lnTo>
                    <a:pt x="2722308" y="1566949"/>
                  </a:lnTo>
                  <a:lnTo>
                    <a:pt x="2727962" y="1519968"/>
                  </a:lnTo>
                  <a:lnTo>
                    <a:pt x="2732035" y="1472514"/>
                  </a:lnTo>
                  <a:lnTo>
                    <a:pt x="2734498" y="1424615"/>
                  </a:lnTo>
                  <a:lnTo>
                    <a:pt x="2735326" y="1376299"/>
                  </a:lnTo>
                  <a:lnTo>
                    <a:pt x="2734498" y="1327982"/>
                  </a:lnTo>
                  <a:lnTo>
                    <a:pt x="2732035" y="1280083"/>
                  </a:lnTo>
                  <a:lnTo>
                    <a:pt x="2727962" y="1232630"/>
                  </a:lnTo>
                  <a:lnTo>
                    <a:pt x="2722308" y="1185649"/>
                  </a:lnTo>
                  <a:lnTo>
                    <a:pt x="2715099" y="1139169"/>
                  </a:lnTo>
                  <a:lnTo>
                    <a:pt x="2706362" y="1093216"/>
                  </a:lnTo>
                  <a:lnTo>
                    <a:pt x="2696124" y="1047817"/>
                  </a:lnTo>
                  <a:lnTo>
                    <a:pt x="2684413" y="1003001"/>
                  </a:lnTo>
                  <a:lnTo>
                    <a:pt x="2671256" y="958793"/>
                  </a:lnTo>
                  <a:lnTo>
                    <a:pt x="2656680" y="915222"/>
                  </a:lnTo>
                  <a:lnTo>
                    <a:pt x="2640711" y="872315"/>
                  </a:lnTo>
                  <a:lnTo>
                    <a:pt x="2623378" y="830099"/>
                  </a:lnTo>
                  <a:lnTo>
                    <a:pt x="2604707" y="788601"/>
                  </a:lnTo>
                  <a:lnTo>
                    <a:pt x="2584725" y="747849"/>
                  </a:lnTo>
                  <a:lnTo>
                    <a:pt x="2563460" y="707870"/>
                  </a:lnTo>
                  <a:lnTo>
                    <a:pt x="2540939" y="668691"/>
                  </a:lnTo>
                  <a:lnTo>
                    <a:pt x="2517188" y="630340"/>
                  </a:lnTo>
                  <a:lnTo>
                    <a:pt x="2492235" y="592844"/>
                  </a:lnTo>
                  <a:lnTo>
                    <a:pt x="2466107" y="556229"/>
                  </a:lnTo>
                  <a:lnTo>
                    <a:pt x="2438832" y="520524"/>
                  </a:lnTo>
                  <a:lnTo>
                    <a:pt x="2410435" y="485756"/>
                  </a:lnTo>
                  <a:lnTo>
                    <a:pt x="2380946" y="451952"/>
                  </a:lnTo>
                  <a:lnTo>
                    <a:pt x="2350389" y="419139"/>
                  </a:lnTo>
                  <a:lnTo>
                    <a:pt x="2318794" y="387345"/>
                  </a:lnTo>
                  <a:lnTo>
                    <a:pt x="2286186" y="356597"/>
                  </a:lnTo>
                  <a:lnTo>
                    <a:pt x="2252594" y="326922"/>
                  </a:lnTo>
                  <a:lnTo>
                    <a:pt x="2218043" y="298348"/>
                  </a:lnTo>
                  <a:lnTo>
                    <a:pt x="2182562" y="270901"/>
                  </a:lnTo>
                  <a:lnTo>
                    <a:pt x="2146177" y="244609"/>
                  </a:lnTo>
                  <a:lnTo>
                    <a:pt x="2108915" y="219500"/>
                  </a:lnTo>
                  <a:lnTo>
                    <a:pt x="2070805" y="195601"/>
                  </a:lnTo>
                  <a:lnTo>
                    <a:pt x="2031872" y="172938"/>
                  </a:lnTo>
                  <a:lnTo>
                    <a:pt x="1992144" y="151540"/>
                  </a:lnTo>
                  <a:lnTo>
                    <a:pt x="1951648" y="131433"/>
                  </a:lnTo>
                  <a:lnTo>
                    <a:pt x="1910411" y="112646"/>
                  </a:lnTo>
                  <a:lnTo>
                    <a:pt x="1868460" y="95204"/>
                  </a:lnTo>
                  <a:lnTo>
                    <a:pt x="1825823" y="79136"/>
                  </a:lnTo>
                  <a:lnTo>
                    <a:pt x="1782527" y="64468"/>
                  </a:lnTo>
                  <a:lnTo>
                    <a:pt x="1738598" y="51229"/>
                  </a:lnTo>
                  <a:lnTo>
                    <a:pt x="1694064" y="39445"/>
                  </a:lnTo>
                  <a:lnTo>
                    <a:pt x="1648952" y="29144"/>
                  </a:lnTo>
                  <a:lnTo>
                    <a:pt x="1603290" y="20352"/>
                  </a:lnTo>
                  <a:lnTo>
                    <a:pt x="1557103" y="13098"/>
                  </a:lnTo>
                  <a:lnTo>
                    <a:pt x="1510420" y="7408"/>
                  </a:lnTo>
                  <a:lnTo>
                    <a:pt x="1463267" y="3311"/>
                  </a:lnTo>
                  <a:lnTo>
                    <a:pt x="1415673" y="832"/>
                  </a:lnTo>
                  <a:lnTo>
                    <a:pt x="1367663" y="0"/>
                  </a:lnTo>
                  <a:close/>
                </a:path>
              </a:pathLst>
            </a:custGeom>
            <a:solidFill>
              <a:srgbClr val="00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4525" y="3284601"/>
              <a:ext cx="2735580" cy="2752725"/>
            </a:xfrm>
            <a:custGeom>
              <a:avLst/>
              <a:gdLst/>
              <a:ahLst/>
              <a:cxnLst/>
              <a:rect l="l" t="t" r="r" b="b"/>
              <a:pathLst>
                <a:path w="2735579" h="2752725">
                  <a:moveTo>
                    <a:pt x="0" y="1376299"/>
                  </a:moveTo>
                  <a:lnTo>
                    <a:pt x="826" y="1327982"/>
                  </a:lnTo>
                  <a:lnTo>
                    <a:pt x="3289" y="1280083"/>
                  </a:lnTo>
                  <a:lnTo>
                    <a:pt x="7361" y="1232630"/>
                  </a:lnTo>
                  <a:lnTo>
                    <a:pt x="13014" y="1185649"/>
                  </a:lnTo>
                  <a:lnTo>
                    <a:pt x="20222" y="1139169"/>
                  </a:lnTo>
                  <a:lnTo>
                    <a:pt x="28958" y="1093216"/>
                  </a:lnTo>
                  <a:lnTo>
                    <a:pt x="39193" y="1047817"/>
                  </a:lnTo>
                  <a:lnTo>
                    <a:pt x="50902" y="1003001"/>
                  </a:lnTo>
                  <a:lnTo>
                    <a:pt x="64058" y="958793"/>
                  </a:lnTo>
                  <a:lnTo>
                    <a:pt x="78632" y="915222"/>
                  </a:lnTo>
                  <a:lnTo>
                    <a:pt x="94598" y="872315"/>
                  </a:lnTo>
                  <a:lnTo>
                    <a:pt x="111928" y="830099"/>
                  </a:lnTo>
                  <a:lnTo>
                    <a:pt x="130597" y="788601"/>
                  </a:lnTo>
                  <a:lnTo>
                    <a:pt x="150576" y="747849"/>
                  </a:lnTo>
                  <a:lnTo>
                    <a:pt x="171838" y="707870"/>
                  </a:lnTo>
                  <a:lnTo>
                    <a:pt x="194357" y="668691"/>
                  </a:lnTo>
                  <a:lnTo>
                    <a:pt x="218105" y="630340"/>
                  </a:lnTo>
                  <a:lnTo>
                    <a:pt x="243055" y="592844"/>
                  </a:lnTo>
                  <a:lnTo>
                    <a:pt x="269181" y="556229"/>
                  </a:lnTo>
                  <a:lnTo>
                    <a:pt x="296454" y="520524"/>
                  </a:lnTo>
                  <a:lnTo>
                    <a:pt x="324847" y="485756"/>
                  </a:lnTo>
                  <a:lnTo>
                    <a:pt x="354335" y="451952"/>
                  </a:lnTo>
                  <a:lnTo>
                    <a:pt x="384889" y="419139"/>
                  </a:lnTo>
                  <a:lnTo>
                    <a:pt x="416482" y="387345"/>
                  </a:lnTo>
                  <a:lnTo>
                    <a:pt x="449088" y="356597"/>
                  </a:lnTo>
                  <a:lnTo>
                    <a:pt x="482679" y="326922"/>
                  </a:lnTo>
                  <a:lnTo>
                    <a:pt x="517229" y="298348"/>
                  </a:lnTo>
                  <a:lnTo>
                    <a:pt x="552709" y="270901"/>
                  </a:lnTo>
                  <a:lnTo>
                    <a:pt x="589093" y="244609"/>
                  </a:lnTo>
                  <a:lnTo>
                    <a:pt x="626354" y="219500"/>
                  </a:lnTo>
                  <a:lnTo>
                    <a:pt x="664464" y="195601"/>
                  </a:lnTo>
                  <a:lnTo>
                    <a:pt x="703397" y="172938"/>
                  </a:lnTo>
                  <a:lnTo>
                    <a:pt x="743126" y="151540"/>
                  </a:lnTo>
                  <a:lnTo>
                    <a:pt x="783622" y="131433"/>
                  </a:lnTo>
                  <a:lnTo>
                    <a:pt x="824860" y="112646"/>
                  </a:lnTo>
                  <a:lnTo>
                    <a:pt x="866812" y="95204"/>
                  </a:lnTo>
                  <a:lnTo>
                    <a:pt x="909452" y="79136"/>
                  </a:lnTo>
                  <a:lnTo>
                    <a:pt x="952751" y="64468"/>
                  </a:lnTo>
                  <a:lnTo>
                    <a:pt x="996682" y="51229"/>
                  </a:lnTo>
                  <a:lnTo>
                    <a:pt x="1041220" y="39445"/>
                  </a:lnTo>
                  <a:lnTo>
                    <a:pt x="1086336" y="29144"/>
                  </a:lnTo>
                  <a:lnTo>
                    <a:pt x="1132003" y="20352"/>
                  </a:lnTo>
                  <a:lnTo>
                    <a:pt x="1178195" y="13098"/>
                  </a:lnTo>
                  <a:lnTo>
                    <a:pt x="1224884" y="7408"/>
                  </a:lnTo>
                  <a:lnTo>
                    <a:pt x="1272043" y="3311"/>
                  </a:lnTo>
                  <a:lnTo>
                    <a:pt x="1319645" y="832"/>
                  </a:lnTo>
                  <a:lnTo>
                    <a:pt x="1367663" y="0"/>
                  </a:lnTo>
                  <a:lnTo>
                    <a:pt x="1415673" y="832"/>
                  </a:lnTo>
                  <a:lnTo>
                    <a:pt x="1463267" y="3311"/>
                  </a:lnTo>
                  <a:lnTo>
                    <a:pt x="1510420" y="7408"/>
                  </a:lnTo>
                  <a:lnTo>
                    <a:pt x="1557103" y="13098"/>
                  </a:lnTo>
                  <a:lnTo>
                    <a:pt x="1603290" y="20352"/>
                  </a:lnTo>
                  <a:lnTo>
                    <a:pt x="1648952" y="29144"/>
                  </a:lnTo>
                  <a:lnTo>
                    <a:pt x="1694064" y="39445"/>
                  </a:lnTo>
                  <a:lnTo>
                    <a:pt x="1738598" y="51229"/>
                  </a:lnTo>
                  <a:lnTo>
                    <a:pt x="1782527" y="64468"/>
                  </a:lnTo>
                  <a:lnTo>
                    <a:pt x="1825823" y="79136"/>
                  </a:lnTo>
                  <a:lnTo>
                    <a:pt x="1868460" y="95204"/>
                  </a:lnTo>
                  <a:lnTo>
                    <a:pt x="1910411" y="112646"/>
                  </a:lnTo>
                  <a:lnTo>
                    <a:pt x="1951648" y="131433"/>
                  </a:lnTo>
                  <a:lnTo>
                    <a:pt x="1992144" y="151540"/>
                  </a:lnTo>
                  <a:lnTo>
                    <a:pt x="2031872" y="172938"/>
                  </a:lnTo>
                  <a:lnTo>
                    <a:pt x="2070805" y="195601"/>
                  </a:lnTo>
                  <a:lnTo>
                    <a:pt x="2108915" y="219500"/>
                  </a:lnTo>
                  <a:lnTo>
                    <a:pt x="2146177" y="244609"/>
                  </a:lnTo>
                  <a:lnTo>
                    <a:pt x="2182562" y="270901"/>
                  </a:lnTo>
                  <a:lnTo>
                    <a:pt x="2218043" y="298348"/>
                  </a:lnTo>
                  <a:lnTo>
                    <a:pt x="2252594" y="326922"/>
                  </a:lnTo>
                  <a:lnTo>
                    <a:pt x="2286186" y="356597"/>
                  </a:lnTo>
                  <a:lnTo>
                    <a:pt x="2318794" y="387345"/>
                  </a:lnTo>
                  <a:lnTo>
                    <a:pt x="2350389" y="419139"/>
                  </a:lnTo>
                  <a:lnTo>
                    <a:pt x="2380946" y="451952"/>
                  </a:lnTo>
                  <a:lnTo>
                    <a:pt x="2410435" y="485756"/>
                  </a:lnTo>
                  <a:lnTo>
                    <a:pt x="2438832" y="520524"/>
                  </a:lnTo>
                  <a:lnTo>
                    <a:pt x="2466107" y="556229"/>
                  </a:lnTo>
                  <a:lnTo>
                    <a:pt x="2492235" y="592844"/>
                  </a:lnTo>
                  <a:lnTo>
                    <a:pt x="2517188" y="630340"/>
                  </a:lnTo>
                  <a:lnTo>
                    <a:pt x="2540939" y="668691"/>
                  </a:lnTo>
                  <a:lnTo>
                    <a:pt x="2563460" y="707870"/>
                  </a:lnTo>
                  <a:lnTo>
                    <a:pt x="2584725" y="747849"/>
                  </a:lnTo>
                  <a:lnTo>
                    <a:pt x="2604707" y="788601"/>
                  </a:lnTo>
                  <a:lnTo>
                    <a:pt x="2623378" y="830099"/>
                  </a:lnTo>
                  <a:lnTo>
                    <a:pt x="2640711" y="872315"/>
                  </a:lnTo>
                  <a:lnTo>
                    <a:pt x="2656680" y="915222"/>
                  </a:lnTo>
                  <a:lnTo>
                    <a:pt x="2671256" y="958793"/>
                  </a:lnTo>
                  <a:lnTo>
                    <a:pt x="2684413" y="1003001"/>
                  </a:lnTo>
                  <a:lnTo>
                    <a:pt x="2696124" y="1047817"/>
                  </a:lnTo>
                  <a:lnTo>
                    <a:pt x="2706362" y="1093216"/>
                  </a:lnTo>
                  <a:lnTo>
                    <a:pt x="2715099" y="1139169"/>
                  </a:lnTo>
                  <a:lnTo>
                    <a:pt x="2722308" y="1185649"/>
                  </a:lnTo>
                  <a:lnTo>
                    <a:pt x="2727962" y="1232630"/>
                  </a:lnTo>
                  <a:lnTo>
                    <a:pt x="2732035" y="1280083"/>
                  </a:lnTo>
                  <a:lnTo>
                    <a:pt x="2734498" y="1327982"/>
                  </a:lnTo>
                  <a:lnTo>
                    <a:pt x="2735326" y="1376299"/>
                  </a:lnTo>
                  <a:lnTo>
                    <a:pt x="2734498" y="1424615"/>
                  </a:lnTo>
                  <a:lnTo>
                    <a:pt x="2732035" y="1472514"/>
                  </a:lnTo>
                  <a:lnTo>
                    <a:pt x="2727962" y="1519968"/>
                  </a:lnTo>
                  <a:lnTo>
                    <a:pt x="2722308" y="1566949"/>
                  </a:lnTo>
                  <a:lnTo>
                    <a:pt x="2715099" y="1613430"/>
                  </a:lnTo>
                  <a:lnTo>
                    <a:pt x="2706362" y="1659384"/>
                  </a:lnTo>
                  <a:lnTo>
                    <a:pt x="2696124" y="1704783"/>
                  </a:lnTo>
                  <a:lnTo>
                    <a:pt x="2684413" y="1749601"/>
                  </a:lnTo>
                  <a:lnTo>
                    <a:pt x="2671256" y="1793810"/>
                  </a:lnTo>
                  <a:lnTo>
                    <a:pt x="2656680" y="1837382"/>
                  </a:lnTo>
                  <a:lnTo>
                    <a:pt x="2640711" y="1880291"/>
                  </a:lnTo>
                  <a:lnTo>
                    <a:pt x="2623378" y="1922508"/>
                  </a:lnTo>
                  <a:lnTo>
                    <a:pt x="2604707" y="1964008"/>
                  </a:lnTo>
                  <a:lnTo>
                    <a:pt x="2584725" y="2004761"/>
                  </a:lnTo>
                  <a:lnTo>
                    <a:pt x="2563460" y="2044742"/>
                  </a:lnTo>
                  <a:lnTo>
                    <a:pt x="2540939" y="2083923"/>
                  </a:lnTo>
                  <a:lnTo>
                    <a:pt x="2517188" y="2122276"/>
                  </a:lnTo>
                  <a:lnTo>
                    <a:pt x="2492235" y="2159774"/>
                  </a:lnTo>
                  <a:lnTo>
                    <a:pt x="2466107" y="2196391"/>
                  </a:lnTo>
                  <a:lnTo>
                    <a:pt x="2438832" y="2232097"/>
                  </a:lnTo>
                  <a:lnTo>
                    <a:pt x="2410435" y="2266867"/>
                  </a:lnTo>
                  <a:lnTo>
                    <a:pt x="2380946" y="2300673"/>
                  </a:lnTo>
                  <a:lnTo>
                    <a:pt x="2350389" y="2333488"/>
                  </a:lnTo>
                  <a:lnTo>
                    <a:pt x="2318794" y="2365284"/>
                  </a:lnTo>
                  <a:lnTo>
                    <a:pt x="2286186" y="2396035"/>
                  </a:lnTo>
                  <a:lnTo>
                    <a:pt x="2252594" y="2425712"/>
                  </a:lnTo>
                  <a:lnTo>
                    <a:pt x="2218043" y="2454288"/>
                  </a:lnTo>
                  <a:lnTo>
                    <a:pt x="2182562" y="2481737"/>
                  </a:lnTo>
                  <a:lnTo>
                    <a:pt x="2146177" y="2508030"/>
                  </a:lnTo>
                  <a:lnTo>
                    <a:pt x="2108915" y="2533141"/>
                  </a:lnTo>
                  <a:lnTo>
                    <a:pt x="2070805" y="2557043"/>
                  </a:lnTo>
                  <a:lnTo>
                    <a:pt x="2031872" y="2579707"/>
                  </a:lnTo>
                  <a:lnTo>
                    <a:pt x="1992144" y="2601107"/>
                  </a:lnTo>
                  <a:lnTo>
                    <a:pt x="1951648" y="2621215"/>
                  </a:lnTo>
                  <a:lnTo>
                    <a:pt x="1910411" y="2640005"/>
                  </a:lnTo>
                  <a:lnTo>
                    <a:pt x="1868460" y="2657448"/>
                  </a:lnTo>
                  <a:lnTo>
                    <a:pt x="1825823" y="2673517"/>
                  </a:lnTo>
                  <a:lnTo>
                    <a:pt x="1782527" y="2688186"/>
                  </a:lnTo>
                  <a:lnTo>
                    <a:pt x="1738598" y="2701427"/>
                  </a:lnTo>
                  <a:lnTo>
                    <a:pt x="1694064" y="2713212"/>
                  </a:lnTo>
                  <a:lnTo>
                    <a:pt x="1648952" y="2723514"/>
                  </a:lnTo>
                  <a:lnTo>
                    <a:pt x="1603290" y="2732306"/>
                  </a:lnTo>
                  <a:lnTo>
                    <a:pt x="1557103" y="2739561"/>
                  </a:lnTo>
                  <a:lnTo>
                    <a:pt x="1510420" y="2745251"/>
                  </a:lnTo>
                  <a:lnTo>
                    <a:pt x="1463267" y="2749350"/>
                  </a:lnTo>
                  <a:lnTo>
                    <a:pt x="1415673" y="2751829"/>
                  </a:lnTo>
                  <a:lnTo>
                    <a:pt x="1367663" y="2752661"/>
                  </a:lnTo>
                  <a:lnTo>
                    <a:pt x="1319645" y="2751829"/>
                  </a:lnTo>
                  <a:lnTo>
                    <a:pt x="1272043" y="2749350"/>
                  </a:lnTo>
                  <a:lnTo>
                    <a:pt x="1224884" y="2745251"/>
                  </a:lnTo>
                  <a:lnTo>
                    <a:pt x="1178195" y="2739561"/>
                  </a:lnTo>
                  <a:lnTo>
                    <a:pt x="1132003" y="2732306"/>
                  </a:lnTo>
                  <a:lnTo>
                    <a:pt x="1086336" y="2723514"/>
                  </a:lnTo>
                  <a:lnTo>
                    <a:pt x="1041220" y="2713212"/>
                  </a:lnTo>
                  <a:lnTo>
                    <a:pt x="996682" y="2701427"/>
                  </a:lnTo>
                  <a:lnTo>
                    <a:pt x="952751" y="2688186"/>
                  </a:lnTo>
                  <a:lnTo>
                    <a:pt x="909452" y="2673517"/>
                  </a:lnTo>
                  <a:lnTo>
                    <a:pt x="866812" y="2657448"/>
                  </a:lnTo>
                  <a:lnTo>
                    <a:pt x="824860" y="2640005"/>
                  </a:lnTo>
                  <a:lnTo>
                    <a:pt x="783622" y="2621215"/>
                  </a:lnTo>
                  <a:lnTo>
                    <a:pt x="743126" y="2601107"/>
                  </a:lnTo>
                  <a:lnTo>
                    <a:pt x="703397" y="2579707"/>
                  </a:lnTo>
                  <a:lnTo>
                    <a:pt x="664464" y="2557043"/>
                  </a:lnTo>
                  <a:lnTo>
                    <a:pt x="626354" y="2533141"/>
                  </a:lnTo>
                  <a:lnTo>
                    <a:pt x="589093" y="2508030"/>
                  </a:lnTo>
                  <a:lnTo>
                    <a:pt x="552709" y="2481737"/>
                  </a:lnTo>
                  <a:lnTo>
                    <a:pt x="517229" y="2454288"/>
                  </a:lnTo>
                  <a:lnTo>
                    <a:pt x="482679" y="2425712"/>
                  </a:lnTo>
                  <a:lnTo>
                    <a:pt x="449088" y="2396035"/>
                  </a:lnTo>
                  <a:lnTo>
                    <a:pt x="416482" y="2365284"/>
                  </a:lnTo>
                  <a:lnTo>
                    <a:pt x="384889" y="2333488"/>
                  </a:lnTo>
                  <a:lnTo>
                    <a:pt x="354335" y="2300673"/>
                  </a:lnTo>
                  <a:lnTo>
                    <a:pt x="324847" y="2266867"/>
                  </a:lnTo>
                  <a:lnTo>
                    <a:pt x="296454" y="2232097"/>
                  </a:lnTo>
                  <a:lnTo>
                    <a:pt x="269181" y="2196391"/>
                  </a:lnTo>
                  <a:lnTo>
                    <a:pt x="243055" y="2159774"/>
                  </a:lnTo>
                  <a:lnTo>
                    <a:pt x="218105" y="2122276"/>
                  </a:lnTo>
                  <a:lnTo>
                    <a:pt x="194357" y="2083923"/>
                  </a:lnTo>
                  <a:lnTo>
                    <a:pt x="171838" y="2044742"/>
                  </a:lnTo>
                  <a:lnTo>
                    <a:pt x="150576" y="2004761"/>
                  </a:lnTo>
                  <a:lnTo>
                    <a:pt x="130597" y="1964008"/>
                  </a:lnTo>
                  <a:lnTo>
                    <a:pt x="111928" y="1922508"/>
                  </a:lnTo>
                  <a:lnTo>
                    <a:pt x="94598" y="1880291"/>
                  </a:lnTo>
                  <a:lnTo>
                    <a:pt x="78632" y="1837382"/>
                  </a:lnTo>
                  <a:lnTo>
                    <a:pt x="64058" y="1793810"/>
                  </a:lnTo>
                  <a:lnTo>
                    <a:pt x="50902" y="1749601"/>
                  </a:lnTo>
                  <a:lnTo>
                    <a:pt x="39193" y="1704783"/>
                  </a:lnTo>
                  <a:lnTo>
                    <a:pt x="28958" y="1659384"/>
                  </a:lnTo>
                  <a:lnTo>
                    <a:pt x="20222" y="1613430"/>
                  </a:lnTo>
                  <a:lnTo>
                    <a:pt x="13014" y="1566949"/>
                  </a:lnTo>
                  <a:lnTo>
                    <a:pt x="7361" y="1519968"/>
                  </a:lnTo>
                  <a:lnTo>
                    <a:pt x="3289" y="1472514"/>
                  </a:lnTo>
                  <a:lnTo>
                    <a:pt x="826" y="1424615"/>
                  </a:lnTo>
                  <a:lnTo>
                    <a:pt x="0" y="1376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75487" y="4344416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9605" algn="l"/>
                <a:tab pos="138874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r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0024" y="525907"/>
            <a:ext cx="3128976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u="sng" spc="-15" dirty="0">
                <a:solidFill>
                  <a:srgbClr val="1E1C11"/>
                </a:solidFill>
                <a:latin typeface="Carlito"/>
                <a:cs typeface="Carlito"/>
              </a:rPr>
              <a:t>Introdução</a:t>
            </a:r>
            <a:endParaRPr sz="3900" u="sng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391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974" y="3429000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6988" y="1295400"/>
            <a:ext cx="8093709" cy="43633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marR="705485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-10" dirty="0">
                <a:latin typeface="Carlito"/>
                <a:cs typeface="Carlito"/>
              </a:rPr>
              <a:t>comando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atribuição </a:t>
            </a:r>
            <a:r>
              <a:rPr sz="2800" dirty="0">
                <a:latin typeface="Carlito"/>
                <a:cs typeface="Carlito"/>
              </a:rPr>
              <a:t>é a </a:t>
            </a:r>
            <a:r>
              <a:rPr sz="2800" spc="-15" dirty="0">
                <a:latin typeface="Carlito"/>
                <a:cs typeface="Carlito"/>
              </a:rPr>
              <a:t>forma </a:t>
            </a:r>
            <a:r>
              <a:rPr sz="2800" dirty="0">
                <a:latin typeface="Carlito"/>
                <a:cs typeface="Carlito"/>
              </a:rPr>
              <a:t>mais  </a:t>
            </a:r>
            <a:r>
              <a:rPr sz="2800" spc="-10" dirty="0">
                <a:latin typeface="Carlito"/>
                <a:cs typeface="Carlito"/>
              </a:rPr>
              <a:t>básica </a:t>
            </a:r>
            <a:r>
              <a:rPr sz="2800" spc="-5" dirty="0">
                <a:latin typeface="Carlito"/>
                <a:cs typeface="Carlito"/>
              </a:rPr>
              <a:t>de modificar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de uma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variável:</a:t>
            </a:r>
            <a:endParaRPr sz="2800" dirty="0">
              <a:latin typeface="Carlito"/>
              <a:cs typeface="Carlito"/>
            </a:endParaRPr>
          </a:p>
          <a:p>
            <a:pPr marL="261620" algn="ctr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Courier New"/>
                <a:cs typeface="Courier New"/>
              </a:rPr>
              <a:t>nomeVar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expressao;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Courier New"/>
                <a:cs typeface="Courier New"/>
              </a:rPr>
              <a:t>nomeVar</a:t>
            </a:r>
            <a:endParaRPr sz="2800" dirty="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98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identificador </a:t>
            </a:r>
            <a:r>
              <a:rPr sz="2400" spc="-5" dirty="0">
                <a:latin typeface="Carlito"/>
                <a:cs typeface="Carlito"/>
              </a:rPr>
              <a:t>da </a:t>
            </a:r>
            <a:r>
              <a:rPr sz="2400" spc="-20" dirty="0">
                <a:latin typeface="Carlito"/>
                <a:cs typeface="Carlito"/>
              </a:rPr>
              <a:t>variável </a:t>
            </a:r>
            <a:r>
              <a:rPr sz="2400" spc="-10" dirty="0">
                <a:latin typeface="Carlito"/>
                <a:cs typeface="Carlito"/>
              </a:rPr>
              <a:t>que </a:t>
            </a:r>
            <a:r>
              <a:rPr sz="2400" spc="-20" dirty="0">
                <a:latin typeface="Carlito"/>
                <a:cs typeface="Carlito"/>
              </a:rPr>
              <a:t>será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modificada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apenas </a:t>
            </a:r>
            <a:r>
              <a:rPr sz="2400" b="1" spc="-5" dirty="0">
                <a:latin typeface="Carlito"/>
                <a:cs typeface="Carlito"/>
              </a:rPr>
              <a:t>uma </a:t>
            </a:r>
            <a:r>
              <a:rPr sz="2400" spc="-20" dirty="0">
                <a:latin typeface="Carlito"/>
                <a:cs typeface="Carlito"/>
              </a:rPr>
              <a:t>variável </a:t>
            </a:r>
            <a:r>
              <a:rPr sz="2400" spc="-10" dirty="0">
                <a:latin typeface="Carlito"/>
                <a:cs typeface="Carlito"/>
              </a:rPr>
              <a:t>pode </a:t>
            </a:r>
            <a:r>
              <a:rPr sz="2400" spc="-5" dirty="0">
                <a:latin typeface="Carlito"/>
                <a:cs typeface="Carlito"/>
              </a:rPr>
              <a:t>ser </a:t>
            </a:r>
            <a:r>
              <a:rPr sz="2400" spc="-10" dirty="0">
                <a:latin typeface="Carlito"/>
                <a:cs typeface="Carlito"/>
              </a:rPr>
              <a:t>modificada por</a:t>
            </a:r>
            <a:r>
              <a:rPr sz="2400" spc="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vez</a:t>
            </a:r>
            <a:endParaRPr sz="2400" dirty="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o nome da </a:t>
            </a:r>
            <a:r>
              <a:rPr sz="2400" spc="-20" dirty="0">
                <a:latin typeface="Carlito"/>
                <a:cs typeface="Carlito"/>
              </a:rPr>
              <a:t>variável </a:t>
            </a:r>
            <a:r>
              <a:rPr sz="2400" spc="-10" dirty="0">
                <a:latin typeface="Carlito"/>
                <a:cs typeface="Carlito"/>
              </a:rPr>
              <a:t>fica </a:t>
            </a:r>
            <a:r>
              <a:rPr sz="2400" b="1" spc="-10" dirty="0">
                <a:latin typeface="Carlito"/>
                <a:cs typeface="Carlito"/>
              </a:rPr>
              <a:t>sempre </a:t>
            </a:r>
            <a:r>
              <a:rPr sz="2400" b="1" spc="-5" dirty="0">
                <a:latin typeface="Carlito"/>
                <a:cs typeface="Carlito"/>
              </a:rPr>
              <a:t>no lado </a:t>
            </a:r>
            <a:r>
              <a:rPr sz="2400" b="1" spc="-10" dirty="0">
                <a:latin typeface="Carlito"/>
                <a:cs typeface="Carlito"/>
              </a:rPr>
              <a:t>esquerdo </a:t>
            </a:r>
            <a:r>
              <a:rPr sz="2400" spc="-10" dirty="0">
                <a:latin typeface="Carlito"/>
                <a:cs typeface="Carlito"/>
              </a:rPr>
              <a:t>do  </a:t>
            </a:r>
            <a:r>
              <a:rPr sz="2400" spc="-15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atribuição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162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3212" y="3276600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0245" y="1295400"/>
            <a:ext cx="7983220" cy="4137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marR="59563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rlito"/>
                <a:cs typeface="Carlito"/>
              </a:rPr>
              <a:t>Um </a:t>
            </a:r>
            <a:r>
              <a:rPr sz="2800" spc="-10" dirty="0">
                <a:latin typeface="Carlito"/>
                <a:cs typeface="Carlito"/>
              </a:rPr>
              <a:t>comando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atribuição </a:t>
            </a:r>
            <a:r>
              <a:rPr sz="2800" dirty="0">
                <a:latin typeface="Carlito"/>
                <a:cs typeface="Carlito"/>
              </a:rPr>
              <a:t>é a </a:t>
            </a:r>
            <a:r>
              <a:rPr sz="2800" spc="-15" dirty="0">
                <a:latin typeface="Carlito"/>
                <a:cs typeface="Carlito"/>
              </a:rPr>
              <a:t>forma </a:t>
            </a:r>
            <a:r>
              <a:rPr sz="2800" dirty="0">
                <a:latin typeface="Carlito"/>
                <a:cs typeface="Carlito"/>
              </a:rPr>
              <a:t>mais  </a:t>
            </a:r>
            <a:r>
              <a:rPr sz="2800" spc="-10" dirty="0">
                <a:latin typeface="Carlito"/>
                <a:cs typeface="Carlito"/>
              </a:rPr>
              <a:t>básica </a:t>
            </a:r>
            <a:r>
              <a:rPr sz="2800" dirty="0">
                <a:latin typeface="Carlito"/>
                <a:cs typeface="Carlito"/>
              </a:rPr>
              <a:t>de </a:t>
            </a:r>
            <a:r>
              <a:rPr sz="2800" spc="-5" dirty="0">
                <a:latin typeface="Carlito"/>
                <a:cs typeface="Carlito"/>
              </a:rPr>
              <a:t>modificar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dirty="0">
                <a:latin typeface="Carlito"/>
                <a:cs typeface="Carlito"/>
              </a:rPr>
              <a:t>de uma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variável:</a:t>
            </a:r>
            <a:endParaRPr sz="2800" dirty="0">
              <a:latin typeface="Carlito"/>
              <a:cs typeface="Carlito"/>
            </a:endParaRPr>
          </a:p>
          <a:p>
            <a:pPr marL="370840" algn="ctr">
              <a:lnSpc>
                <a:spcPct val="100000"/>
              </a:lnSpc>
              <a:spcBef>
                <a:spcPts val="585"/>
              </a:spcBef>
            </a:pPr>
            <a:r>
              <a:rPr sz="2800" spc="-5" dirty="0">
                <a:latin typeface="Courier New"/>
                <a:cs typeface="Courier New"/>
              </a:rPr>
              <a:t>nomeVar </a:t>
            </a:r>
            <a:r>
              <a:rPr sz="2800" dirty="0">
                <a:latin typeface="Courier New"/>
                <a:cs typeface="Courier New"/>
              </a:rPr>
              <a:t>= </a:t>
            </a:r>
            <a:r>
              <a:rPr sz="2800" spc="-5" dirty="0">
                <a:latin typeface="Courier New"/>
                <a:cs typeface="Courier New"/>
              </a:rPr>
              <a:t>expressao;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Courier New"/>
                <a:cs typeface="Courier New"/>
              </a:rPr>
              <a:t>operador</a:t>
            </a:r>
            <a:r>
              <a:rPr sz="2800" spc="-10" dirty="0">
                <a:solidFill>
                  <a:srgbClr val="852B34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52B34"/>
                </a:solidFill>
                <a:latin typeface="Courier New"/>
                <a:cs typeface="Courier New"/>
              </a:rPr>
              <a:t>=</a:t>
            </a:r>
            <a:endParaRPr sz="2800" dirty="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98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5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atribuição</a:t>
            </a:r>
            <a:endParaRPr sz="2400" dirty="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25" dirty="0">
                <a:latin typeface="Carlito"/>
                <a:cs typeface="Carlito"/>
              </a:rPr>
              <a:t>para </a:t>
            </a:r>
            <a:r>
              <a:rPr sz="2400" spc="-10" dirty="0">
                <a:latin typeface="Carlito"/>
                <a:cs typeface="Carlito"/>
              </a:rPr>
              <a:t>não </a:t>
            </a:r>
            <a:r>
              <a:rPr sz="2400" spc="-15" dirty="0">
                <a:latin typeface="Carlito"/>
                <a:cs typeface="Carlito"/>
              </a:rPr>
              <a:t>confundir com </a:t>
            </a:r>
            <a:r>
              <a:rPr sz="2400" spc="-5" dirty="0">
                <a:latin typeface="Carlito"/>
                <a:cs typeface="Carlito"/>
              </a:rPr>
              <a:t>o </a:t>
            </a:r>
            <a:r>
              <a:rPr sz="2400" spc="-15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20" dirty="0">
                <a:latin typeface="Carlito"/>
                <a:cs typeface="Carlito"/>
              </a:rPr>
              <a:t>comparação,  </a:t>
            </a:r>
            <a:r>
              <a:rPr sz="2400" spc="-15" dirty="0">
                <a:latin typeface="Carlito"/>
                <a:cs typeface="Carlito"/>
              </a:rPr>
              <a:t>evite </a:t>
            </a:r>
            <a:r>
              <a:rPr sz="2400" spc="-5" dirty="0">
                <a:latin typeface="Carlito"/>
                <a:cs typeface="Carlito"/>
              </a:rPr>
              <a:t>ler </a:t>
            </a:r>
            <a:r>
              <a:rPr sz="2400" b="1" spc="-5" dirty="0">
                <a:solidFill>
                  <a:srgbClr val="36334D"/>
                </a:solidFill>
                <a:latin typeface="Courier New"/>
                <a:cs typeface="Courier New"/>
              </a:rPr>
              <a:t>var=10; </a:t>
            </a:r>
            <a:r>
              <a:rPr sz="2400" spc="-130" dirty="0">
                <a:latin typeface="Arial"/>
                <a:cs typeface="Arial"/>
              </a:rPr>
              <a:t>como </a:t>
            </a:r>
            <a:r>
              <a:rPr sz="2400" spc="60" dirty="0">
                <a:latin typeface="Arial"/>
                <a:cs typeface="Arial"/>
              </a:rPr>
              <a:t>“</a:t>
            </a:r>
            <a:r>
              <a:rPr sz="2400" i="1" spc="60" dirty="0">
                <a:latin typeface="Carlito"/>
                <a:cs typeface="Carlito"/>
              </a:rPr>
              <a:t>var </a:t>
            </a:r>
            <a:r>
              <a:rPr sz="2400" i="1" spc="-5" dirty="0">
                <a:latin typeface="Carlito"/>
                <a:cs typeface="Carlito"/>
              </a:rPr>
              <a:t>é igual a </a:t>
            </a:r>
            <a:r>
              <a:rPr sz="2400" i="1" spc="45" dirty="0">
                <a:latin typeface="Carlito"/>
                <a:cs typeface="Carlito"/>
              </a:rPr>
              <a:t>10</a:t>
            </a:r>
            <a:r>
              <a:rPr sz="2400" spc="45" dirty="0">
                <a:latin typeface="Arial"/>
                <a:cs typeface="Arial"/>
              </a:rPr>
              <a:t>”;  </a:t>
            </a:r>
            <a:r>
              <a:rPr sz="2400" spc="-15" dirty="0">
                <a:latin typeface="Carlito"/>
                <a:cs typeface="Carlito"/>
              </a:rPr>
              <a:t>normalmente, </a:t>
            </a:r>
            <a:r>
              <a:rPr sz="2400" spc="-100" dirty="0">
                <a:latin typeface="Carlito"/>
                <a:cs typeface="Carlito"/>
              </a:rPr>
              <a:t>lê-</a:t>
            </a:r>
            <a:r>
              <a:rPr sz="2400" spc="-100" dirty="0">
                <a:latin typeface="Arial"/>
                <a:cs typeface="Arial"/>
              </a:rPr>
              <a:t>se </a:t>
            </a:r>
            <a:r>
              <a:rPr sz="2400" spc="60" dirty="0">
                <a:latin typeface="Arial"/>
                <a:cs typeface="Arial"/>
              </a:rPr>
              <a:t>“</a:t>
            </a:r>
            <a:r>
              <a:rPr sz="2400" i="1" spc="60" dirty="0">
                <a:latin typeface="Carlito"/>
                <a:cs typeface="Carlito"/>
              </a:rPr>
              <a:t>var </a:t>
            </a:r>
            <a:r>
              <a:rPr sz="2400" b="1" i="1" spc="-15" dirty="0">
                <a:latin typeface="Carlito"/>
                <a:cs typeface="Carlito"/>
              </a:rPr>
              <a:t>recebe</a:t>
            </a:r>
            <a:r>
              <a:rPr sz="2400" b="1" i="1" spc="-45" dirty="0">
                <a:latin typeface="Carlito"/>
                <a:cs typeface="Carlito"/>
              </a:rPr>
              <a:t> </a:t>
            </a:r>
            <a:r>
              <a:rPr sz="2400" i="1" spc="75" dirty="0">
                <a:latin typeface="Carlito"/>
                <a:cs typeface="Carlito"/>
              </a:rPr>
              <a:t>10</a:t>
            </a:r>
            <a:r>
              <a:rPr sz="2400" spc="75" dirty="0">
                <a:latin typeface="Arial"/>
                <a:cs typeface="Arial"/>
              </a:rPr>
              <a:t>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1971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238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975" y="3856037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4024" y="1295400"/>
            <a:ext cx="8369300" cy="476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marR="9810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Um </a:t>
            </a:r>
            <a:r>
              <a:rPr sz="3200" spc="-10" dirty="0">
                <a:latin typeface="Carlito"/>
                <a:cs typeface="Carlito"/>
              </a:rPr>
              <a:t>comando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atribuição </a:t>
            </a:r>
            <a:r>
              <a:rPr sz="3200" dirty="0">
                <a:latin typeface="Carlito"/>
                <a:cs typeface="Carlito"/>
              </a:rPr>
              <a:t>é a </a:t>
            </a:r>
            <a:r>
              <a:rPr sz="3200" spc="-15" dirty="0">
                <a:latin typeface="Carlito"/>
                <a:cs typeface="Carlito"/>
              </a:rPr>
              <a:t>forma </a:t>
            </a:r>
            <a:r>
              <a:rPr sz="3200" dirty="0">
                <a:latin typeface="Carlito"/>
                <a:cs typeface="Carlito"/>
              </a:rPr>
              <a:t>mais  </a:t>
            </a:r>
            <a:r>
              <a:rPr sz="3200" spc="-10" dirty="0">
                <a:latin typeface="Carlito"/>
                <a:cs typeface="Carlito"/>
              </a:rPr>
              <a:t>básica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5" dirty="0">
                <a:latin typeface="Carlito"/>
                <a:cs typeface="Carlito"/>
              </a:rPr>
              <a:t>modificar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valor </a:t>
            </a:r>
            <a:r>
              <a:rPr sz="3200" dirty="0">
                <a:latin typeface="Carlito"/>
                <a:cs typeface="Carlito"/>
              </a:rPr>
              <a:t>de uma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variável:</a:t>
            </a:r>
            <a:endParaRPr sz="3200" dirty="0">
              <a:latin typeface="Carlito"/>
              <a:cs typeface="Carlito"/>
            </a:endParaRPr>
          </a:p>
          <a:p>
            <a:pPr marR="6985" algn="ctr">
              <a:lnSpc>
                <a:spcPct val="100000"/>
              </a:lnSpc>
              <a:spcBef>
                <a:spcPts val="585"/>
              </a:spcBef>
            </a:pPr>
            <a:r>
              <a:rPr sz="3200" spc="-5" dirty="0">
                <a:latin typeface="Courier New"/>
                <a:cs typeface="Courier New"/>
              </a:rPr>
              <a:t>nomeVar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expressao;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852B34"/>
                </a:solidFill>
                <a:latin typeface="Courier New"/>
                <a:cs typeface="Courier New"/>
              </a:rPr>
              <a:t>expressao</a:t>
            </a:r>
            <a:endParaRPr sz="3000" dirty="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Clr>
                <a:srgbClr val="852B34"/>
              </a:buClr>
              <a:buSzPct val="8541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expressão </a:t>
            </a:r>
            <a:r>
              <a:rPr sz="2400" dirty="0">
                <a:latin typeface="Carlito"/>
                <a:cs typeface="Carlito"/>
              </a:rPr>
              <a:t>cujo </a:t>
            </a:r>
            <a:r>
              <a:rPr sz="2400" spc="-10" dirty="0">
                <a:latin typeface="Carlito"/>
                <a:cs typeface="Carlito"/>
              </a:rPr>
              <a:t>resultado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armazenado na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variável</a:t>
            </a:r>
            <a:endParaRPr sz="2400" dirty="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SzPct val="8541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arlito"/>
                <a:cs typeface="Carlito"/>
              </a:rPr>
              <a:t>pode ser </a:t>
            </a:r>
            <a:r>
              <a:rPr sz="2400" spc="-15" dirty="0">
                <a:latin typeface="Carlito"/>
                <a:cs typeface="Carlito"/>
              </a:rPr>
              <a:t>composta </a:t>
            </a:r>
            <a:r>
              <a:rPr sz="2400" spc="-5" dirty="0">
                <a:latin typeface="Carlito"/>
                <a:cs typeface="Carlito"/>
              </a:rPr>
              <a:t>por um </a:t>
            </a:r>
            <a:r>
              <a:rPr sz="2400" spc="-10" dirty="0">
                <a:latin typeface="Carlito"/>
                <a:cs typeface="Carlito"/>
              </a:rPr>
              <a:t>valor </a:t>
            </a:r>
            <a:r>
              <a:rPr sz="2400" spc="-15" dirty="0">
                <a:latin typeface="Carlito"/>
                <a:cs typeface="Carlito"/>
              </a:rPr>
              <a:t>constante,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spc="-15" dirty="0">
                <a:latin typeface="Carlito"/>
                <a:cs typeface="Carlito"/>
              </a:rPr>
              <a:t>outra variável  </a:t>
            </a:r>
            <a:r>
              <a:rPr sz="2400" spc="-5" dirty="0">
                <a:latin typeface="Carlito"/>
                <a:cs typeface="Carlito"/>
              </a:rPr>
              <a:t>ou uma </a:t>
            </a:r>
            <a:r>
              <a:rPr sz="2400" spc="-10" dirty="0">
                <a:latin typeface="Carlito"/>
                <a:cs typeface="Carlito"/>
              </a:rPr>
              <a:t>expressão (matemática </a:t>
            </a:r>
            <a:r>
              <a:rPr sz="2400" spc="-5" dirty="0">
                <a:latin typeface="Carlito"/>
                <a:cs typeface="Carlito"/>
              </a:rPr>
              <a:t>ou lógica) que </a:t>
            </a:r>
            <a:r>
              <a:rPr sz="2400" spc="-15" dirty="0">
                <a:latin typeface="Carlito"/>
                <a:cs typeface="Carlito"/>
              </a:rPr>
              <a:t>utilize constantes 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0" dirty="0">
                <a:latin typeface="Carlito"/>
                <a:cs typeface="Carlito"/>
              </a:rPr>
              <a:t>variáveis, </a:t>
            </a:r>
            <a:r>
              <a:rPr sz="2400" spc="-15" dirty="0">
                <a:latin typeface="Carlito"/>
                <a:cs typeface="Carlito"/>
              </a:rPr>
              <a:t>etc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SzPct val="85416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fica </a:t>
            </a:r>
            <a:r>
              <a:rPr sz="2400" b="1" spc="-5" dirty="0">
                <a:latin typeface="Carlito"/>
                <a:cs typeface="Carlito"/>
              </a:rPr>
              <a:t>sempre </a:t>
            </a:r>
            <a:r>
              <a:rPr sz="2400" b="1" dirty="0">
                <a:latin typeface="Carlito"/>
                <a:cs typeface="Carlito"/>
              </a:rPr>
              <a:t>do lado </a:t>
            </a:r>
            <a:r>
              <a:rPr sz="2400" b="1" spc="-15" dirty="0">
                <a:latin typeface="Carlito"/>
                <a:cs typeface="Carlito"/>
              </a:rPr>
              <a:t>direito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operador </a:t>
            </a:r>
            <a:r>
              <a:rPr sz="2400" spc="-5" dirty="0">
                <a:latin typeface="Carlito"/>
                <a:cs typeface="Carlito"/>
              </a:rPr>
              <a:t>de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atribuição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6343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975" y="3856037"/>
            <a:ext cx="8661400" cy="2673350"/>
            <a:chOff x="307975" y="3856037"/>
            <a:chExt cx="8661400" cy="2673350"/>
          </a:xfrm>
        </p:grpSpPr>
        <p:sp>
          <p:nvSpPr>
            <p:cNvPr id="4" name="object 4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8651875" y="0"/>
                  </a:moveTo>
                  <a:lnTo>
                    <a:pt x="0" y="0"/>
                  </a:lnTo>
                  <a:lnTo>
                    <a:pt x="0" y="2663825"/>
                  </a:lnTo>
                  <a:lnTo>
                    <a:pt x="8651875" y="2663825"/>
                  </a:lnTo>
                  <a:lnTo>
                    <a:pt x="8651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737" y="3860800"/>
              <a:ext cx="8651875" cy="2663825"/>
            </a:xfrm>
            <a:custGeom>
              <a:avLst/>
              <a:gdLst/>
              <a:ahLst/>
              <a:cxnLst/>
              <a:rect l="l" t="t" r="r" b="b"/>
              <a:pathLst>
                <a:path w="8651875" h="2663825">
                  <a:moveTo>
                    <a:pt x="0" y="2663825"/>
                  </a:moveTo>
                  <a:lnTo>
                    <a:pt x="8651875" y="2663825"/>
                  </a:lnTo>
                  <a:lnTo>
                    <a:pt x="8651875" y="0"/>
                  </a:lnTo>
                  <a:lnTo>
                    <a:pt x="0" y="0"/>
                  </a:lnTo>
                  <a:lnTo>
                    <a:pt x="0" y="2663825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2945" y="1726819"/>
            <a:ext cx="7854950" cy="358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15" marR="480059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Um </a:t>
            </a:r>
            <a:r>
              <a:rPr sz="3200" spc="-10" dirty="0">
                <a:latin typeface="Carlito"/>
                <a:cs typeface="Carlito"/>
              </a:rPr>
              <a:t>comando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0" dirty="0">
                <a:latin typeface="Carlito"/>
                <a:cs typeface="Carlito"/>
              </a:rPr>
              <a:t>atribuição </a:t>
            </a:r>
            <a:r>
              <a:rPr sz="3200" dirty="0">
                <a:latin typeface="Carlito"/>
                <a:cs typeface="Carlito"/>
              </a:rPr>
              <a:t>é a </a:t>
            </a:r>
            <a:r>
              <a:rPr sz="3200" spc="-15" dirty="0">
                <a:latin typeface="Carlito"/>
                <a:cs typeface="Carlito"/>
              </a:rPr>
              <a:t>forma </a:t>
            </a:r>
            <a:r>
              <a:rPr sz="3200" dirty="0">
                <a:latin typeface="Carlito"/>
                <a:cs typeface="Carlito"/>
              </a:rPr>
              <a:t>mais  </a:t>
            </a:r>
            <a:r>
              <a:rPr sz="3200" spc="-10" dirty="0">
                <a:latin typeface="Carlito"/>
                <a:cs typeface="Carlito"/>
              </a:rPr>
              <a:t>básica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spc="-5" dirty="0">
                <a:latin typeface="Carlito"/>
                <a:cs typeface="Carlito"/>
              </a:rPr>
              <a:t>modificar </a:t>
            </a:r>
            <a:r>
              <a:rPr sz="3200" dirty="0"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valor </a:t>
            </a:r>
            <a:r>
              <a:rPr sz="3200" dirty="0">
                <a:latin typeface="Carlito"/>
                <a:cs typeface="Carlito"/>
              </a:rPr>
              <a:t>de uma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variável:</a:t>
            </a:r>
            <a:endParaRPr sz="3200">
              <a:latin typeface="Carlito"/>
              <a:cs typeface="Carlito"/>
            </a:endParaRPr>
          </a:p>
          <a:p>
            <a:pPr marL="473709" algn="ctr">
              <a:lnSpc>
                <a:spcPct val="100000"/>
              </a:lnSpc>
              <a:spcBef>
                <a:spcPts val="585"/>
              </a:spcBef>
            </a:pPr>
            <a:r>
              <a:rPr sz="3200" spc="-5" dirty="0">
                <a:latin typeface="Courier New"/>
                <a:cs typeface="Courier New"/>
              </a:rPr>
              <a:t>nomeVar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expressao;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dirty="0">
                <a:solidFill>
                  <a:srgbClr val="852B34"/>
                </a:solidFill>
                <a:latin typeface="Courier New"/>
                <a:cs typeface="Courier New"/>
              </a:rPr>
              <a:t>; </a:t>
            </a:r>
            <a:r>
              <a:rPr sz="3000" spc="-5" dirty="0">
                <a:solidFill>
                  <a:srgbClr val="852B34"/>
                </a:solidFill>
                <a:latin typeface="Courier New"/>
                <a:cs typeface="Courier New"/>
              </a:rPr>
              <a:t>(ponto </a:t>
            </a:r>
            <a:r>
              <a:rPr sz="3000" dirty="0">
                <a:solidFill>
                  <a:srgbClr val="852B34"/>
                </a:solidFill>
                <a:latin typeface="Courier New"/>
                <a:cs typeface="Courier New"/>
              </a:rPr>
              <a:t>e</a:t>
            </a:r>
            <a:r>
              <a:rPr sz="3000" spc="-25" dirty="0">
                <a:solidFill>
                  <a:srgbClr val="852B34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852B34"/>
                </a:solidFill>
                <a:latin typeface="Courier New"/>
                <a:cs typeface="Courier New"/>
              </a:rPr>
              <a:t>vírgula)</a:t>
            </a:r>
            <a:endParaRPr sz="3000">
              <a:latin typeface="Courier New"/>
              <a:cs typeface="Courier New"/>
            </a:endParaRPr>
          </a:p>
          <a:p>
            <a:pPr marL="456565" marR="5080" indent="-457200">
              <a:lnSpc>
                <a:spcPct val="100000"/>
              </a:lnSpc>
              <a:spcBef>
                <a:spcPts val="980"/>
              </a:spcBef>
              <a:buClr>
                <a:srgbClr val="852B34"/>
              </a:buClr>
              <a:buSzPct val="83928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latin typeface="Carlito"/>
                <a:cs typeface="Carlito"/>
              </a:rPr>
              <a:t>como todo comando simples </a:t>
            </a:r>
            <a:r>
              <a:rPr sz="2800" spc="-5" dirty="0">
                <a:latin typeface="Carlito"/>
                <a:cs typeface="Carlito"/>
              </a:rPr>
              <a:t>em C#, o </a:t>
            </a:r>
            <a:r>
              <a:rPr sz="2800" spc="-10" dirty="0">
                <a:latin typeface="Carlito"/>
                <a:cs typeface="Carlito"/>
              </a:rPr>
              <a:t>comando de  </a:t>
            </a:r>
            <a:r>
              <a:rPr sz="2800" spc="-15" dirty="0">
                <a:latin typeface="Carlito"/>
                <a:cs typeface="Carlito"/>
              </a:rPr>
              <a:t>atribuição </a:t>
            </a:r>
            <a:r>
              <a:rPr sz="2800" spc="-5" dirty="0">
                <a:latin typeface="Carlito"/>
                <a:cs typeface="Carlito"/>
              </a:rPr>
              <a:t>é </a:t>
            </a:r>
            <a:r>
              <a:rPr sz="2800" spc="-15" dirty="0">
                <a:latin typeface="Carlito"/>
                <a:cs typeface="Carlito"/>
              </a:rPr>
              <a:t>finalizado com </a:t>
            </a:r>
            <a:r>
              <a:rPr sz="2800" spc="-10" dirty="0">
                <a:latin typeface="Carlito"/>
                <a:cs typeface="Carlito"/>
              </a:rPr>
              <a:t>um </a:t>
            </a:r>
            <a:r>
              <a:rPr sz="2800" spc="-20" dirty="0">
                <a:latin typeface="Carlito"/>
                <a:cs typeface="Carlito"/>
              </a:rPr>
              <a:t>ponto 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vírgula.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461594"/>
            <a:ext cx="584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Operador </a:t>
            </a:r>
            <a:r>
              <a:rPr dirty="0"/>
              <a:t>de</a:t>
            </a:r>
            <a:r>
              <a:rPr spc="-90" dirty="0"/>
              <a:t> </a:t>
            </a:r>
            <a:r>
              <a:rPr spc="-5" dirty="0"/>
              <a:t>atribuição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6819"/>
            <a:ext cx="2131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rlito"/>
                <a:cs typeface="Carlito"/>
              </a:rPr>
              <a:t>Exemplos: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575" y="2708275"/>
            <a:ext cx="6844030" cy="2678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2800" spc="-10" dirty="0">
                <a:latin typeface="Courier New"/>
                <a:cs typeface="Courier New"/>
              </a:rPr>
              <a:t>raio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2.5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 marR="14732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area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3.14159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raio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raio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2800" spc="-10" dirty="0">
                <a:latin typeface="Courier New"/>
                <a:cs typeface="Courier New"/>
              </a:rPr>
              <a:t>raio2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raio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sexo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DF9F00"/>
                </a:solidFill>
                <a:latin typeface="Courier New"/>
                <a:cs typeface="Courier New"/>
              </a:rPr>
              <a:t>'F'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 marR="78613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delta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 (</a:t>
            </a:r>
            <a:r>
              <a:rPr sz="2800" spc="-5" dirty="0">
                <a:latin typeface="Courier New"/>
                <a:cs typeface="Courier New"/>
              </a:rPr>
              <a:t>b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b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2800" spc="-5" dirty="0">
                <a:latin typeface="Courier New"/>
                <a:cs typeface="Courier New"/>
              </a:rPr>
              <a:t>-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4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 </a:t>
            </a: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800" spc="-1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spc="-5" dirty="0">
                <a:latin typeface="Courier New"/>
                <a:cs typeface="Courier New"/>
              </a:rPr>
              <a:t>digito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DF9F00"/>
                </a:solidFill>
                <a:latin typeface="Courier New"/>
                <a:cs typeface="Courier New"/>
              </a:rPr>
              <a:t>'5'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176" y="461594"/>
            <a:ext cx="66610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Inicialização </a:t>
            </a:r>
            <a:r>
              <a:rPr dirty="0"/>
              <a:t>de</a:t>
            </a:r>
            <a:r>
              <a:rPr spc="-5" dirty="0"/>
              <a:t> </a:t>
            </a:r>
            <a:r>
              <a:rPr spc="-2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616" y="1636268"/>
            <a:ext cx="76492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C#, </a:t>
            </a:r>
            <a:r>
              <a:rPr sz="3200" dirty="0">
                <a:latin typeface="Carlito"/>
                <a:cs typeface="Carlito"/>
              </a:rPr>
              <a:t>é </a:t>
            </a:r>
            <a:r>
              <a:rPr sz="3200" spc="-10" dirty="0">
                <a:latin typeface="Carlito"/>
                <a:cs typeface="Carlito"/>
              </a:rPr>
              <a:t>possível inicializar </a:t>
            </a:r>
            <a:r>
              <a:rPr sz="3200" spc="-5" dirty="0">
                <a:latin typeface="Carlito"/>
                <a:cs typeface="Carlito"/>
              </a:rPr>
              <a:t>uma </a:t>
            </a:r>
            <a:r>
              <a:rPr sz="3200" spc="-20" dirty="0">
                <a:latin typeface="Carlito"/>
                <a:cs typeface="Carlito"/>
              </a:rPr>
              <a:t>variável </a:t>
            </a:r>
            <a:r>
              <a:rPr sz="3200" dirty="0">
                <a:latin typeface="Carlito"/>
                <a:cs typeface="Carlito"/>
              </a:rPr>
              <a:t>em  </a:t>
            </a:r>
            <a:r>
              <a:rPr sz="3200" spc="-5" dirty="0">
                <a:latin typeface="Carlito"/>
                <a:cs typeface="Carlito"/>
              </a:rPr>
              <a:t>sua </a:t>
            </a:r>
            <a:r>
              <a:rPr sz="3200" spc="-10" dirty="0">
                <a:latin typeface="Carlito"/>
                <a:cs typeface="Carlito"/>
              </a:rPr>
              <a:t>declaração: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012" y="2911475"/>
            <a:ext cx="4051300" cy="1816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91440" marR="121285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800" spc="-10" dirty="0">
                <a:latin typeface="Courier New"/>
                <a:cs typeface="Courier New"/>
              </a:rPr>
              <a:t>setor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800" spc="-10" dirty="0">
                <a:solidFill>
                  <a:srgbClr val="DF9F00"/>
                </a:solidFill>
                <a:latin typeface="Courier New"/>
                <a:cs typeface="Courier New"/>
              </a:rPr>
              <a:t>'1'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800" spc="-10" dirty="0">
                <a:latin typeface="Courier New"/>
                <a:cs typeface="Courier New"/>
              </a:rPr>
              <a:t>elem1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7.0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800" spc="-5" dirty="0">
                <a:latin typeface="Courier New"/>
                <a:cs typeface="Courier New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20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794" y="461594"/>
            <a:ext cx="3553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</a:t>
            </a:r>
            <a:r>
              <a:rPr spc="-55" dirty="0"/>
              <a:t>r</a:t>
            </a:r>
            <a:r>
              <a:rPr dirty="0"/>
              <a:t>es</a:t>
            </a:r>
            <a:r>
              <a:rPr spc="10" dirty="0"/>
              <a:t>s</a:t>
            </a:r>
            <a:r>
              <a:rPr spc="-5" dirty="0"/>
              <a:t>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0495"/>
            <a:ext cx="7479030" cy="446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Combinação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variáveis, </a:t>
            </a:r>
            <a:r>
              <a:rPr sz="3200" spc="-20" dirty="0">
                <a:latin typeface="Carlito"/>
                <a:cs typeface="Carlito"/>
              </a:rPr>
              <a:t>constantes </a:t>
            </a:r>
            <a:r>
              <a:rPr sz="3200" dirty="0">
                <a:latin typeface="Carlito"/>
                <a:cs typeface="Carlito"/>
              </a:rPr>
              <a:t>e  </a:t>
            </a:r>
            <a:r>
              <a:rPr sz="3200" spc="-15" dirty="0">
                <a:latin typeface="Carlito"/>
                <a:cs typeface="Carlito"/>
              </a:rPr>
              <a:t>operadores </a:t>
            </a:r>
            <a:r>
              <a:rPr sz="3200" spc="-5" dirty="0">
                <a:latin typeface="Carlito"/>
                <a:cs typeface="Carlito"/>
              </a:rPr>
              <a:t>que, quando </a:t>
            </a:r>
            <a:r>
              <a:rPr sz="3200" spc="-10" dirty="0">
                <a:latin typeface="Carlito"/>
                <a:cs typeface="Carlito"/>
              </a:rPr>
              <a:t>avaliada, </a:t>
            </a:r>
            <a:r>
              <a:rPr sz="3200" spc="-15" dirty="0">
                <a:latin typeface="Carlito"/>
                <a:cs typeface="Carlito"/>
              </a:rPr>
              <a:t>resulta </a:t>
            </a:r>
            <a:r>
              <a:rPr sz="3200" dirty="0">
                <a:latin typeface="Carlito"/>
                <a:cs typeface="Carlito"/>
              </a:rPr>
              <a:t>em  um </a:t>
            </a:r>
            <a:r>
              <a:rPr sz="3200" spc="-65" dirty="0">
                <a:latin typeface="Carlito"/>
                <a:cs typeface="Carlito"/>
              </a:rPr>
              <a:t>valor.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Expressão</a:t>
            </a:r>
            <a:r>
              <a:rPr sz="2800" i="1" spc="5" dirty="0">
                <a:solidFill>
                  <a:srgbClr val="852B34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aritmética:</a:t>
            </a:r>
            <a:endParaRPr sz="2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rlito"/>
                <a:cs typeface="Carlito"/>
              </a:rPr>
              <a:t>resulta </a:t>
            </a:r>
            <a:r>
              <a:rPr sz="2800" spc="-5" dirty="0">
                <a:latin typeface="Carlito"/>
                <a:cs typeface="Carlito"/>
              </a:rPr>
              <a:t>em </a:t>
            </a:r>
            <a:r>
              <a:rPr sz="2800" spc="-10" dirty="0">
                <a:latin typeface="Carlito"/>
                <a:cs typeface="Carlito"/>
              </a:rPr>
              <a:t>um </a:t>
            </a:r>
            <a:r>
              <a:rPr sz="2800" spc="-20" dirty="0">
                <a:latin typeface="Carlito"/>
                <a:cs typeface="Carlito"/>
              </a:rPr>
              <a:t>número (inteiro </a:t>
            </a:r>
            <a:r>
              <a:rPr sz="2800" spc="-5" dirty="0">
                <a:latin typeface="Carlito"/>
                <a:cs typeface="Carlito"/>
              </a:rPr>
              <a:t>ou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real).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Expressão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 lógica:</a:t>
            </a:r>
            <a:endParaRPr sz="2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2800" spc="-20" dirty="0">
                <a:latin typeface="Carlito"/>
                <a:cs typeface="Carlito"/>
              </a:rPr>
              <a:t>resulta </a:t>
            </a:r>
            <a:r>
              <a:rPr sz="2800" spc="-5" dirty="0">
                <a:latin typeface="Carlito"/>
                <a:cs typeface="Carlito"/>
              </a:rPr>
              <a:t>em </a:t>
            </a:r>
            <a:r>
              <a:rPr sz="2800" spc="-10" dirty="0">
                <a:latin typeface="Carlito"/>
                <a:cs typeface="Carlito"/>
              </a:rPr>
              <a:t>VERDADEIRO </a:t>
            </a:r>
            <a:r>
              <a:rPr sz="2800" spc="-5" dirty="0">
                <a:latin typeface="Carlito"/>
                <a:cs typeface="Carlito"/>
              </a:rPr>
              <a:t>ou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FALSO.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4" y="461594"/>
            <a:ext cx="6101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2703" y="1667002"/>
            <a:ext cx="3392170" cy="424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i="1" spc="-15" dirty="0">
                <a:solidFill>
                  <a:srgbClr val="852B34"/>
                </a:solidFill>
                <a:latin typeface="Arial"/>
                <a:cs typeface="Arial"/>
              </a:rPr>
              <a:t>Variáveis:</a:t>
            </a:r>
            <a:endParaRPr sz="3000">
              <a:latin typeface="Arial"/>
              <a:cs typeface="Arial"/>
            </a:endParaRPr>
          </a:p>
          <a:p>
            <a:pPr marL="330835" marR="508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Courier New"/>
                <a:cs typeface="Courier New"/>
              </a:rPr>
              <a:t>a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base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altura</a:t>
            </a:r>
            <a:r>
              <a:rPr sz="3000" spc="-5" dirty="0">
                <a:latin typeface="Arial"/>
                <a:cs typeface="Arial"/>
              </a:rPr>
              <a:t>,  </a:t>
            </a:r>
            <a:r>
              <a:rPr sz="3000" spc="-5" dirty="0">
                <a:latin typeface="Courier New"/>
                <a:cs typeface="Courier New"/>
              </a:rPr>
              <a:t>divisor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x1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x2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000" i="1" spc="-5" dirty="0">
                <a:solidFill>
                  <a:srgbClr val="852B34"/>
                </a:solidFill>
                <a:latin typeface="Arial"/>
                <a:cs typeface="Arial"/>
              </a:rPr>
              <a:t>Constantes:</a:t>
            </a:r>
            <a:endParaRPr sz="3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Courier New"/>
                <a:cs typeface="Courier New"/>
              </a:rPr>
              <a:t>10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15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90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4.0</a:t>
            </a:r>
            <a:r>
              <a:rPr sz="3000" spc="-5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3000" spc="-5" dirty="0">
                <a:latin typeface="Courier New"/>
                <a:cs typeface="Courier New"/>
              </a:rPr>
              <a:t>3.065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189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dirty="0">
                <a:latin typeface="Courier New"/>
                <a:cs typeface="Courier New"/>
              </a:rPr>
              <a:t>5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000" i="1" spc="-5" dirty="0">
                <a:solidFill>
                  <a:srgbClr val="852B34"/>
                </a:solidFill>
                <a:latin typeface="Arial"/>
                <a:cs typeface="Arial"/>
              </a:rPr>
              <a:t>Operadores:</a:t>
            </a:r>
            <a:endParaRPr sz="3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595"/>
              </a:spcBef>
            </a:pPr>
            <a:r>
              <a:rPr sz="3000" spc="-5" dirty="0">
                <a:latin typeface="Courier New"/>
                <a:cs typeface="Courier New"/>
              </a:rPr>
              <a:t>+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*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/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Courier New"/>
                <a:cs typeface="Courier New"/>
              </a:rPr>
              <a:t>%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dirty="0">
                <a:latin typeface="Courier New"/>
                <a:cs typeface="Courier New"/>
              </a:rPr>
              <a:t>-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112" y="2205101"/>
            <a:ext cx="3062605" cy="3108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endParaRPr sz="2800">
              <a:latin typeface="Courier New"/>
              <a:cs typeface="Courier New"/>
            </a:endParaRPr>
          </a:p>
          <a:p>
            <a:pPr marL="91440" marR="19685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base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8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altura 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90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8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4.0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3.065</a:t>
            </a:r>
            <a:endParaRPr sz="2800">
              <a:latin typeface="Courier New"/>
              <a:cs typeface="Courier New"/>
            </a:endParaRPr>
          </a:p>
          <a:p>
            <a:pPr marL="91440" marR="196215">
              <a:lnSpc>
                <a:spcPct val="100000"/>
              </a:lnSpc>
            </a:pP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189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28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divisor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5" dirty="0">
                <a:latin typeface="Courier New"/>
                <a:cs typeface="Courier New"/>
              </a:rPr>
              <a:t>x1 - </a:t>
            </a:r>
            <a:r>
              <a:rPr sz="28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) *</a:t>
            </a:r>
            <a:r>
              <a:rPr sz="2800" spc="-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x2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4" y="461594"/>
            <a:ext cx="6330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25" y="2819781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49" y="5209794"/>
            <a:ext cx="14478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000" y="2038349"/>
          <a:ext cx="8281033" cy="4107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465"/>
                <a:gridCol w="2461260"/>
                <a:gridCol w="1878964"/>
                <a:gridCol w="2506344"/>
              </a:tblGrid>
              <a:tr h="3238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550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I N T E I R O</a:t>
                      </a:r>
                      <a:r>
                        <a:rPr sz="1400" b="1" spc="-90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1550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R E A I</a:t>
                      </a:r>
                      <a:r>
                        <a:rPr sz="1400" b="1" spc="-140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4770">
                <a:tc>
                  <a:txBody>
                    <a:bodyPr/>
                    <a:lstStyle/>
                    <a:p>
                      <a:pPr marL="125095">
                        <a:lnSpc>
                          <a:spcPts val="1180"/>
                        </a:lnSpc>
                        <a:spcBef>
                          <a:spcPts val="345"/>
                        </a:spcBef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5095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N	</a:t>
                      </a:r>
                      <a:r>
                        <a:rPr sz="3600" baseline="-11574" dirty="0">
                          <a:latin typeface="Arial"/>
                          <a:cs typeface="Arial"/>
                        </a:rPr>
                        <a:t>-</a:t>
                      </a:r>
                      <a:endParaRPr sz="3600" baseline="-11574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sinal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negativo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-2.0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766829">
                <a:tc>
                  <a:txBody>
                    <a:bodyPr/>
                    <a:lstStyle/>
                    <a:p>
                      <a:pPr marL="120650" marR="1166495" indent="444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R   I  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5455"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adição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+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+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0591">
                <a:tc>
                  <a:txBody>
                    <a:bodyPr/>
                    <a:lstStyle/>
                    <a:p>
                      <a:pPr marL="125095">
                        <a:lnSpc>
                          <a:spcPts val="60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5100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I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subtração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–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–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</a:tr>
              <a:tr h="420613">
                <a:tc>
                  <a:txBody>
                    <a:bodyPr/>
                    <a:lstStyle/>
                    <a:p>
                      <a:pPr marL="125095">
                        <a:lnSpc>
                          <a:spcPts val="65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8270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A	</a:t>
                      </a:r>
                      <a:r>
                        <a:rPr sz="3600" baseline="1157" dirty="0">
                          <a:latin typeface="Arial"/>
                          <a:cs typeface="Arial"/>
                        </a:rPr>
                        <a:t>*</a:t>
                      </a:r>
                      <a:endParaRPr sz="3600" baseline="115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multiplicação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*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*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</a:tr>
              <a:tr h="420933">
                <a:tc>
                  <a:txBody>
                    <a:bodyPr/>
                    <a:lstStyle/>
                    <a:p>
                      <a:pPr marL="125095">
                        <a:lnSpc>
                          <a:spcPts val="140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R	</a:t>
                      </a:r>
                      <a:r>
                        <a:rPr sz="3600" baseline="-35879" dirty="0">
                          <a:latin typeface="Arial"/>
                          <a:cs typeface="Arial"/>
                        </a:rPr>
                        <a:t>/</a:t>
                      </a:r>
                      <a:endParaRPr sz="3600" baseline="-35879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divisão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/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/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</a:tr>
              <a:tr h="654882">
                <a:tc>
                  <a:txBody>
                    <a:bodyPr/>
                    <a:lstStyle/>
                    <a:p>
                      <a:pPr marL="120650">
                        <a:lnSpc>
                          <a:spcPts val="1445"/>
                        </a:lnSpc>
                        <a:tabLst>
                          <a:tab pos="94488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O	</a:t>
                      </a:r>
                      <a:r>
                        <a:rPr sz="3600" baseline="-34722" dirty="0">
                          <a:latin typeface="Arial"/>
                          <a:cs typeface="Arial"/>
                        </a:rPr>
                        <a:t>%</a:t>
                      </a:r>
                      <a:endParaRPr sz="3600" baseline="-34722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2760"/>
                        </a:lnSpc>
                        <a:spcBef>
                          <a:spcPts val="8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módulo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ts val="220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(resto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divisão)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%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67995" marR="24130" indent="-70485">
                        <a:lnSpc>
                          <a:spcPts val="2240"/>
                        </a:lnSpc>
                        <a:spcBef>
                          <a:spcPts val="69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(operação não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de-  finida para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reais)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1000" y="632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420113"/>
            <a:ext cx="2171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Operadores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461594"/>
            <a:ext cx="6304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253" y="2544826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95" algn="l"/>
              </a:tabLst>
            </a:pPr>
            <a:r>
              <a:rPr sz="2400" dirty="0">
                <a:latin typeface="Arial"/>
                <a:cs typeface="Arial"/>
              </a:rPr>
              <a:t>-	</a:t>
            </a:r>
            <a:r>
              <a:rPr sz="2400" spc="-5" dirty="0">
                <a:latin typeface="Arial"/>
                <a:cs typeface="Arial"/>
              </a:rPr>
              <a:t>sinal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negativo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1545" y="2489962"/>
            <a:ext cx="1036319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"/>
                <a:cs typeface="Arial"/>
              </a:rPr>
              <a:t>-2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-a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-5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245" y="2489962"/>
            <a:ext cx="173990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Arial"/>
                <a:cs typeface="Arial"/>
              </a:rPr>
              <a:t>-2.0</a:t>
            </a:r>
            <a:endParaRPr sz="2400">
              <a:latin typeface="Arial"/>
              <a:cs typeface="Arial"/>
            </a:endParaRPr>
          </a:p>
          <a:p>
            <a:pPr marL="461645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-b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-5.0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1545" y="5014016"/>
            <a:ext cx="1443355" cy="867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Arial"/>
                <a:cs typeface="Arial"/>
              </a:rPr>
              <a:t>a / 2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Arial"/>
                <a:cs typeface="Arial"/>
              </a:rPr>
              <a:t>a % 2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433" y="5014016"/>
            <a:ext cx="2679065" cy="11423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35"/>
              </a:spcBef>
              <a:tabLst>
                <a:tab pos="742315" algn="l"/>
              </a:tabLst>
            </a:pPr>
            <a:r>
              <a:rPr sz="2400" dirty="0">
                <a:latin typeface="Arial"/>
                <a:cs typeface="Arial"/>
              </a:rPr>
              <a:t>/	</a:t>
            </a:r>
            <a:r>
              <a:rPr sz="2400" spc="-5" dirty="0">
                <a:latin typeface="Arial"/>
                <a:cs typeface="Arial"/>
              </a:rPr>
              <a:t>divisão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  <a:spcBef>
                <a:spcPts val="430"/>
              </a:spcBef>
              <a:tabLst>
                <a:tab pos="742315" algn="l"/>
              </a:tabLst>
            </a:pPr>
            <a:r>
              <a:rPr sz="2400" dirty="0">
                <a:latin typeface="Arial"/>
                <a:cs typeface="Arial"/>
              </a:rPr>
              <a:t>%	</a:t>
            </a:r>
            <a:r>
              <a:rPr sz="2400" spc="-5" dirty="0">
                <a:latin typeface="Arial"/>
                <a:cs typeface="Arial"/>
              </a:rPr>
              <a:t>módulo</a:t>
            </a:r>
            <a:endParaRPr sz="2400">
              <a:latin typeface="Arial"/>
              <a:cs typeface="Arial"/>
            </a:endParaRPr>
          </a:p>
          <a:p>
            <a:pPr marL="71945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(resto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divisão)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245" y="4942881"/>
            <a:ext cx="2101215" cy="12134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411605" algn="l"/>
              </a:tabLst>
            </a:pPr>
            <a:r>
              <a:rPr sz="2400" dirty="0">
                <a:latin typeface="Arial"/>
                <a:cs typeface="Arial"/>
              </a:rPr>
              <a:t>b /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2.0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2.5</a:t>
            </a:r>
            <a:endParaRPr sz="2400">
              <a:latin typeface="Arial"/>
              <a:cs typeface="Arial"/>
            </a:endParaRPr>
          </a:p>
          <a:p>
            <a:pPr marL="152400" marR="5080" indent="-140335">
              <a:lnSpc>
                <a:spcPts val="2240"/>
              </a:lnSpc>
              <a:spcBef>
                <a:spcPts val="1040"/>
              </a:spcBef>
            </a:pPr>
            <a:r>
              <a:rPr sz="2000" spc="-5" dirty="0">
                <a:latin typeface="Arial"/>
                <a:cs typeface="Arial"/>
              </a:rPr>
              <a:t>(operação não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de-  finida para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reais)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1000" y="3733800"/>
          <a:ext cx="8144508" cy="1298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2462530"/>
                <a:gridCol w="2085339"/>
                <a:gridCol w="2155824"/>
              </a:tblGrid>
              <a:tr h="481392"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adição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+ 2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+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7.0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0590">
                <a:tc>
                  <a:txBody>
                    <a:bodyPr/>
                    <a:lstStyle/>
                    <a:p>
                      <a:pPr marL="125095">
                        <a:lnSpc>
                          <a:spcPts val="71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65100">
                        <a:lnSpc>
                          <a:spcPts val="238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I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subtração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– 2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–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</a:tr>
              <a:tr h="397016">
                <a:tc>
                  <a:txBody>
                    <a:bodyPr/>
                    <a:lstStyle/>
                    <a:p>
                      <a:pPr marL="125095">
                        <a:lnSpc>
                          <a:spcPts val="765"/>
                        </a:lnSpc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8270">
                        <a:lnSpc>
                          <a:spcPts val="2260"/>
                        </a:lnSpc>
                        <a:tabLst>
                          <a:tab pos="1028700" algn="l"/>
                        </a:tabLst>
                      </a:pPr>
                      <a:r>
                        <a:rPr sz="1400" b="1" dirty="0">
                          <a:solidFill>
                            <a:srgbClr val="852B34"/>
                          </a:solidFill>
                          <a:latin typeface="Arial"/>
                          <a:cs typeface="Arial"/>
                        </a:rPr>
                        <a:t>A	</a:t>
                      </a:r>
                      <a:r>
                        <a:rPr sz="3600" baseline="1157" dirty="0">
                          <a:latin typeface="Arial"/>
                          <a:cs typeface="Arial"/>
                        </a:rPr>
                        <a:t>*</a:t>
                      </a:r>
                      <a:endParaRPr sz="3600" baseline="115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2825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multiplicação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2825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 * 2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825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 *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2.0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400" spc="-5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89305" y="2392807"/>
            <a:ext cx="16446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 algn="just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U  N  A  R   I  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305" y="4996434"/>
            <a:ext cx="16446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just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R   I  O  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632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" y="2362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740" y="1191097"/>
            <a:ext cx="6833870" cy="105727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  <a:tabLst>
                <a:tab pos="2707640" algn="l"/>
              </a:tabLst>
            </a:pPr>
            <a:r>
              <a:rPr sz="3200" spc="-5" dirty="0">
                <a:latin typeface="Arial"/>
                <a:cs typeface="Arial"/>
              </a:rPr>
              <a:t>Operadores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Para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a = 5 e b =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5.0:</a:t>
            </a:r>
            <a:endParaRPr sz="2400">
              <a:latin typeface="Arial"/>
              <a:cs typeface="Arial"/>
            </a:endParaRPr>
          </a:p>
          <a:p>
            <a:pPr marL="4112895">
              <a:lnSpc>
                <a:spcPct val="100000"/>
              </a:lnSpc>
              <a:spcBef>
                <a:spcPts val="795"/>
              </a:spcBef>
              <a:tabLst>
                <a:tab pos="6092190" algn="l"/>
              </a:tabLst>
            </a:pP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I N T E I R</a:t>
            </a:r>
            <a:r>
              <a:rPr sz="1400" b="1" spc="-30" dirty="0">
                <a:solidFill>
                  <a:srgbClr val="852B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852B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S	R E A I</a:t>
            </a:r>
            <a:r>
              <a:rPr sz="1400" b="1" spc="-204" dirty="0">
                <a:solidFill>
                  <a:srgbClr val="852B3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852B34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57200"/>
            <a:ext cx="3048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219200"/>
            <a:ext cx="8035925" cy="510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16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15" dirty="0">
                <a:latin typeface="Carlito"/>
                <a:cs typeface="Carlito"/>
              </a:rPr>
              <a:t>programa </a:t>
            </a:r>
            <a:r>
              <a:rPr sz="3200" spc="-20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calcular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área </a:t>
            </a:r>
            <a:r>
              <a:rPr sz="3200" spc="-5" dirty="0">
                <a:latin typeface="Carlito"/>
                <a:cs typeface="Carlito"/>
              </a:rPr>
              <a:t>de um </a:t>
            </a:r>
            <a:r>
              <a:rPr sz="3200" spc="-10" dirty="0">
                <a:latin typeface="Carlito"/>
                <a:cs typeface="Carlito"/>
              </a:rPr>
              <a:t>círculo  </a:t>
            </a:r>
            <a:r>
              <a:rPr sz="3200" spc="-15" dirty="0">
                <a:latin typeface="Carlito"/>
                <a:cs typeface="Carlito"/>
              </a:rPr>
              <a:t>utiliza </a:t>
            </a:r>
            <a:r>
              <a:rPr sz="3200" dirty="0">
                <a:latin typeface="Carlito"/>
                <a:cs typeface="Carlito"/>
              </a:rPr>
              <a:t>ao menos </a:t>
            </a:r>
            <a:r>
              <a:rPr sz="3200" spc="-5" dirty="0">
                <a:latin typeface="Carlito"/>
                <a:cs typeface="Carlito"/>
              </a:rPr>
              <a:t>os </a:t>
            </a:r>
            <a:r>
              <a:rPr sz="3200" spc="-15" dirty="0">
                <a:latin typeface="Carlito"/>
                <a:cs typeface="Carlito"/>
              </a:rPr>
              <a:t>seguintes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dados:</a:t>
            </a:r>
            <a:endParaRPr sz="3200" dirty="0">
              <a:latin typeface="Carlito"/>
              <a:cs typeface="Carlito"/>
            </a:endParaRPr>
          </a:p>
          <a:p>
            <a:pPr marL="870585" marR="5080" indent="-457834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spc="-5" dirty="0">
                <a:latin typeface="Carlito"/>
                <a:cs typeface="Carlito"/>
              </a:rPr>
              <a:t>Raio </a:t>
            </a:r>
            <a:r>
              <a:rPr sz="2800" spc="-15" dirty="0">
                <a:latin typeface="Carlito"/>
                <a:cs typeface="Carlito"/>
              </a:rPr>
              <a:t>(número </a:t>
            </a:r>
            <a:r>
              <a:rPr sz="2800" spc="-10" dirty="0">
                <a:latin typeface="Carlito"/>
                <a:cs typeface="Carlito"/>
              </a:rPr>
              <a:t>real): </a:t>
            </a:r>
            <a:r>
              <a:rPr sz="2800" spc="-20" dirty="0">
                <a:latin typeface="Carlito"/>
                <a:cs typeface="Carlito"/>
              </a:rPr>
              <a:t>representa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medida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20" dirty="0">
                <a:latin typeface="Carlito"/>
                <a:cs typeface="Carlito"/>
              </a:rPr>
              <a:t>raio 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0" dirty="0">
                <a:latin typeface="Carlito"/>
                <a:cs typeface="Carlito"/>
              </a:rPr>
              <a:t>círculo </a:t>
            </a:r>
            <a:r>
              <a:rPr sz="2800" spc="-5" dirty="0">
                <a:latin typeface="Carlito"/>
                <a:cs typeface="Carlito"/>
              </a:rPr>
              <a:t>e seu </a:t>
            </a:r>
            <a:r>
              <a:rPr sz="2800" spc="-10" dirty="0">
                <a:latin typeface="Carlito"/>
                <a:cs typeface="Carlito"/>
              </a:rPr>
              <a:t>valor pode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variar </a:t>
            </a:r>
            <a:r>
              <a:rPr sz="2800" spc="-10" dirty="0">
                <a:latin typeface="Carlito"/>
                <a:cs typeface="Carlito"/>
              </a:rPr>
              <a:t>dependendo do  tamanho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  <a:p>
            <a:pPr marL="870585" marR="135255" indent="-457834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spc="-5" dirty="0">
                <a:latin typeface="Carlito"/>
                <a:cs typeface="Carlito"/>
              </a:rPr>
              <a:t>Pi </a:t>
            </a:r>
            <a:r>
              <a:rPr sz="2800" spc="-15" dirty="0">
                <a:latin typeface="Carlito"/>
                <a:cs typeface="Carlito"/>
              </a:rPr>
              <a:t>(número </a:t>
            </a:r>
            <a:r>
              <a:rPr sz="2800" spc="-10" dirty="0">
                <a:latin typeface="Carlito"/>
                <a:cs typeface="Carlito"/>
              </a:rPr>
              <a:t>real): </a:t>
            </a:r>
            <a:r>
              <a:rPr sz="2800" spc="-20" dirty="0">
                <a:latin typeface="Carlito"/>
                <a:cs typeface="Carlito"/>
              </a:rPr>
              <a:t>representa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constante 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numérica </a:t>
            </a:r>
            <a:r>
              <a:rPr sz="2800" spc="-5" dirty="0">
                <a:latin typeface="Carlito"/>
                <a:cs typeface="Carlito"/>
              </a:rPr>
              <a:t>3,14159... </a:t>
            </a:r>
            <a:r>
              <a:rPr sz="2800" spc="-15" dirty="0">
                <a:latin typeface="Carlito"/>
                <a:cs typeface="Carlito"/>
              </a:rPr>
              <a:t>Apresenta sempre </a:t>
            </a:r>
            <a:r>
              <a:rPr sz="2800" spc="-5" dirty="0">
                <a:latin typeface="Carlito"/>
                <a:cs typeface="Carlito"/>
              </a:rPr>
              <a:t>o mesmo  </a:t>
            </a:r>
            <a:r>
              <a:rPr sz="2800" spc="-50" dirty="0">
                <a:latin typeface="Carlito"/>
                <a:cs typeface="Carlito"/>
              </a:rPr>
              <a:t>valor, </a:t>
            </a:r>
            <a:r>
              <a:rPr sz="2800" spc="-15" dirty="0">
                <a:latin typeface="Carlito"/>
                <a:cs typeface="Carlito"/>
              </a:rPr>
              <a:t>independente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  <a:p>
            <a:pPr marL="870585" marR="603885" indent="-457834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spc="-15" dirty="0">
                <a:latin typeface="Carlito"/>
                <a:cs typeface="Carlito"/>
              </a:rPr>
              <a:t>Área (número </a:t>
            </a:r>
            <a:r>
              <a:rPr sz="2800" spc="-10" dirty="0">
                <a:latin typeface="Carlito"/>
                <a:cs typeface="Carlito"/>
              </a:rPr>
              <a:t>real): </a:t>
            </a:r>
            <a:r>
              <a:rPr sz="2800" spc="-20" dirty="0">
                <a:latin typeface="Carlito"/>
                <a:cs typeface="Carlito"/>
              </a:rPr>
              <a:t>representa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área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um  círculo. </a:t>
            </a:r>
            <a:r>
              <a:rPr sz="2800" spc="-5" dirty="0">
                <a:latin typeface="Carlito"/>
                <a:cs typeface="Carlito"/>
              </a:rPr>
              <a:t>Seu </a:t>
            </a:r>
            <a:r>
              <a:rPr sz="2800" spc="-10" dirty="0">
                <a:latin typeface="Carlito"/>
                <a:cs typeface="Carlito"/>
              </a:rPr>
              <a:t>valor pode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variar </a:t>
            </a:r>
            <a:r>
              <a:rPr sz="2800" spc="-10" dirty="0">
                <a:latin typeface="Carlito"/>
                <a:cs typeface="Carlito"/>
              </a:rPr>
              <a:t>dependendo do  tamanho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círculo.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4" y="461594"/>
            <a:ext cx="5949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2277"/>
            <a:ext cx="8150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Operações </a:t>
            </a:r>
            <a:r>
              <a:rPr sz="3200" spc="-5" dirty="0">
                <a:latin typeface="Carlito"/>
                <a:cs typeface="Carlito"/>
              </a:rPr>
              <a:t>aritméticas </a:t>
            </a:r>
            <a:r>
              <a:rPr sz="3200" dirty="0">
                <a:latin typeface="Carlito"/>
                <a:cs typeface="Carlito"/>
              </a:rPr>
              <a:t>mais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complexas: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17972"/>
            <a:ext cx="8021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Veremos </a:t>
            </a:r>
            <a:r>
              <a:rPr sz="3200" spc="-5" dirty="0">
                <a:latin typeface="Carlito"/>
                <a:cs typeface="Carlito"/>
              </a:rPr>
              <a:t>mais </a:t>
            </a:r>
            <a:r>
              <a:rPr sz="3200" spc="-10" dirty="0">
                <a:latin typeface="Carlito"/>
                <a:cs typeface="Carlito"/>
              </a:rPr>
              <a:t>detalhes sobre funções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adiante.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7350" y="2162175"/>
            <a:ext cx="5715000" cy="31102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721360">
              <a:lnSpc>
                <a:spcPct val="100000"/>
              </a:lnSpc>
              <a:spcBef>
                <a:spcPts val="160"/>
              </a:spcBef>
            </a:pPr>
            <a:r>
              <a:rPr sz="2800" spc="-10" dirty="0">
                <a:latin typeface="Courier New"/>
                <a:cs typeface="Courier New"/>
              </a:rPr>
              <a:t>Math.Pow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base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Math.Sqrt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16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Math.Sin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Math.Cos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Math.Cos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Math.Sin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x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)*</a:t>
            </a:r>
            <a:r>
              <a:rPr sz="2800" spc="-10" dirty="0">
                <a:latin typeface="Courier New"/>
                <a:cs typeface="Courier New"/>
              </a:rPr>
              <a:t>Math.Cos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y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2800" spc="-10" dirty="0">
                <a:latin typeface="Courier New"/>
                <a:cs typeface="Courier New"/>
              </a:rPr>
              <a:t>Math.Abs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(-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261" y="461594"/>
            <a:ext cx="52951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2352"/>
            <a:ext cx="7998460" cy="3785235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Envolvem </a:t>
            </a:r>
            <a:r>
              <a:rPr sz="3200" spc="-5" dirty="0">
                <a:latin typeface="Carlito"/>
                <a:cs typeface="Carlito"/>
              </a:rPr>
              <a:t>os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operadores:</a:t>
            </a:r>
            <a:endParaRPr sz="3200" dirty="0">
              <a:latin typeface="Carlito"/>
              <a:cs typeface="Carlito"/>
            </a:endParaRPr>
          </a:p>
          <a:p>
            <a:pPr marL="469900">
              <a:lnSpc>
                <a:spcPts val="3304"/>
              </a:lnSpc>
              <a:spcBef>
                <a:spcPts val="1820"/>
              </a:spcBef>
            </a:pPr>
            <a:r>
              <a:rPr sz="2800" spc="-10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10" dirty="0">
                <a:solidFill>
                  <a:srgbClr val="852B34"/>
                </a:solidFill>
                <a:latin typeface="Carlito"/>
                <a:cs typeface="Carlito"/>
              </a:rPr>
              <a:t>Relacionais: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ts val="3304"/>
              </a:lnSpc>
            </a:pPr>
            <a:r>
              <a:rPr sz="2800" spc="-5" dirty="0">
                <a:latin typeface="Carlito"/>
                <a:cs typeface="Carlito"/>
              </a:rPr>
              <a:t>igual (</a:t>
            </a:r>
            <a:r>
              <a:rPr sz="2800" b="1" spc="-5" dirty="0">
                <a:latin typeface="Courier New"/>
                <a:cs typeface="Courier New"/>
              </a:rPr>
              <a:t>==</a:t>
            </a:r>
            <a:r>
              <a:rPr sz="2800" spc="-5" dirty="0">
                <a:latin typeface="Carlito"/>
                <a:cs typeface="Carlito"/>
              </a:rPr>
              <a:t>), </a:t>
            </a:r>
            <a:r>
              <a:rPr sz="2800" spc="-25" dirty="0">
                <a:latin typeface="Carlito"/>
                <a:cs typeface="Carlito"/>
              </a:rPr>
              <a:t>diferente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!=</a:t>
            </a:r>
            <a:r>
              <a:rPr sz="2800" spc="-5" dirty="0">
                <a:latin typeface="Carlito"/>
                <a:cs typeface="Carlito"/>
              </a:rPr>
              <a:t>),</a:t>
            </a:r>
            <a:endParaRPr sz="2800" dirty="0">
              <a:latin typeface="Carlito"/>
              <a:cs typeface="Carlito"/>
            </a:endParaRPr>
          </a:p>
          <a:p>
            <a:pPr marL="469900" marR="845185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menor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&lt;</a:t>
            </a:r>
            <a:r>
              <a:rPr sz="2800" spc="-5" dirty="0">
                <a:latin typeface="Carlito"/>
                <a:cs typeface="Carlito"/>
              </a:rPr>
              <a:t>), menor ou igual a (</a:t>
            </a:r>
            <a:r>
              <a:rPr sz="2800" b="1" spc="-5" dirty="0">
                <a:latin typeface="Courier New"/>
                <a:cs typeface="Courier New"/>
              </a:rPr>
              <a:t>&lt;=</a:t>
            </a:r>
            <a:r>
              <a:rPr sz="2800" spc="-5" dirty="0">
                <a:latin typeface="Carlito"/>
                <a:cs typeface="Carlito"/>
              </a:rPr>
              <a:t>),  maior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&gt;</a:t>
            </a:r>
            <a:r>
              <a:rPr sz="2800" spc="-5" dirty="0">
                <a:latin typeface="Carlito"/>
                <a:cs typeface="Carlito"/>
              </a:rPr>
              <a:t>), maior ou igual 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b="1" dirty="0">
                <a:latin typeface="Courier New"/>
                <a:cs typeface="Courier New"/>
              </a:rPr>
              <a:t>&gt;=</a:t>
            </a:r>
            <a:r>
              <a:rPr sz="2800" dirty="0">
                <a:latin typeface="Carlito"/>
                <a:cs typeface="Carlito"/>
              </a:rPr>
              <a:t>)</a:t>
            </a:r>
          </a:p>
          <a:p>
            <a:pPr marL="469900">
              <a:lnSpc>
                <a:spcPts val="3304"/>
              </a:lnSpc>
              <a:spcBef>
                <a:spcPts val="1910"/>
              </a:spcBef>
            </a:pPr>
            <a:r>
              <a:rPr sz="2800" spc="-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800" i="1" spc="-5" dirty="0">
                <a:solidFill>
                  <a:srgbClr val="852B34"/>
                </a:solidFill>
                <a:latin typeface="Carlito"/>
                <a:cs typeface="Carlito"/>
              </a:rPr>
              <a:t>Lógicos:</a:t>
            </a:r>
            <a:endParaRPr sz="2800" dirty="0">
              <a:latin typeface="Carlito"/>
              <a:cs typeface="Carlito"/>
            </a:endParaRPr>
          </a:p>
          <a:p>
            <a:pPr marL="469900">
              <a:lnSpc>
                <a:spcPts val="3304"/>
              </a:lnSpc>
            </a:pPr>
            <a:r>
              <a:rPr sz="2800" spc="-15" dirty="0">
                <a:latin typeface="Carlito"/>
                <a:cs typeface="Carlito"/>
              </a:rPr>
              <a:t>negação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ourier New"/>
                <a:cs typeface="Courier New"/>
              </a:rPr>
              <a:t>!</a:t>
            </a:r>
            <a:r>
              <a:rPr sz="2800" spc="-5" dirty="0">
                <a:latin typeface="Carlito"/>
                <a:cs typeface="Carlito"/>
              </a:rPr>
              <a:t>), </a:t>
            </a:r>
            <a:r>
              <a:rPr sz="2800" spc="-15" dirty="0">
                <a:latin typeface="Carlito"/>
                <a:cs typeface="Carlito"/>
              </a:rPr>
              <a:t>conjunção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b="1" dirty="0">
                <a:latin typeface="Courier New"/>
                <a:cs typeface="Courier New"/>
              </a:rPr>
              <a:t>&amp;&amp;</a:t>
            </a:r>
            <a:r>
              <a:rPr sz="2800" dirty="0">
                <a:latin typeface="Carlito"/>
                <a:cs typeface="Carlito"/>
              </a:rPr>
              <a:t>), </a:t>
            </a:r>
            <a:r>
              <a:rPr sz="2800" spc="-10" dirty="0">
                <a:latin typeface="Carlito"/>
                <a:cs typeface="Carlito"/>
              </a:rPr>
              <a:t>disjunção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b="1" dirty="0">
                <a:latin typeface="Courier New"/>
                <a:cs typeface="Courier New"/>
              </a:rPr>
              <a:t>||</a:t>
            </a:r>
            <a:r>
              <a:rPr sz="2800" dirty="0">
                <a:latin typeface="Carlito"/>
                <a:cs typeface="Carlito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261" y="461594"/>
            <a:ext cx="53713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Expressões</a:t>
            </a:r>
            <a:r>
              <a:rPr spc="-100" dirty="0"/>
              <a:t> </a:t>
            </a:r>
            <a:r>
              <a:rPr spc="-5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6819"/>
            <a:ext cx="7799705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Sempre </a:t>
            </a:r>
            <a:r>
              <a:rPr sz="3200" spc="-15" dirty="0">
                <a:latin typeface="Carlito"/>
                <a:cs typeface="Carlito"/>
              </a:rPr>
              <a:t>resultam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10" dirty="0">
                <a:latin typeface="Carlito"/>
                <a:cs typeface="Carlito"/>
              </a:rPr>
              <a:t>VERDADEIRO </a:t>
            </a:r>
            <a:r>
              <a:rPr sz="3200" spc="-5" dirty="0">
                <a:latin typeface="Carlito"/>
                <a:cs typeface="Carlito"/>
              </a:rPr>
              <a:t>ou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40" dirty="0">
                <a:latin typeface="Carlito"/>
                <a:cs typeface="Carlito"/>
              </a:rPr>
              <a:t>FALSO.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355600" marR="4965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Serão </a:t>
            </a:r>
            <a:r>
              <a:rPr sz="3200" spc="-10" dirty="0">
                <a:latin typeface="Carlito"/>
                <a:cs typeface="Carlito"/>
              </a:rPr>
              <a:t>abordadas </a:t>
            </a:r>
            <a:r>
              <a:rPr sz="3200" dirty="0">
                <a:latin typeface="Carlito"/>
                <a:cs typeface="Carlito"/>
              </a:rPr>
              <a:t>mais </a:t>
            </a:r>
            <a:r>
              <a:rPr sz="3200" spc="-10" dirty="0">
                <a:latin typeface="Carlito"/>
                <a:cs typeface="Carlito"/>
              </a:rPr>
              <a:t>detalhadamente </a:t>
            </a:r>
            <a:r>
              <a:rPr sz="3200" spc="-5" dirty="0">
                <a:latin typeface="Carlito"/>
                <a:cs typeface="Carlito"/>
              </a:rPr>
              <a:t>na  </a:t>
            </a:r>
            <a:r>
              <a:rPr sz="3200" spc="-15" dirty="0">
                <a:latin typeface="Carlito"/>
                <a:cs typeface="Carlito"/>
              </a:rPr>
              <a:t>introdução </a:t>
            </a:r>
            <a:r>
              <a:rPr sz="3200" dirty="0">
                <a:latin typeface="Carlito"/>
                <a:cs typeface="Carlito"/>
              </a:rPr>
              <a:t>de </a:t>
            </a:r>
            <a:r>
              <a:rPr sz="3200" b="1" spc="-10" dirty="0">
                <a:latin typeface="Carlito"/>
                <a:cs typeface="Carlito"/>
              </a:rPr>
              <a:t>estruturas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condicionais</a:t>
            </a:r>
            <a:r>
              <a:rPr sz="3200" spc="-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036" y="461594"/>
            <a:ext cx="656196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Avaliação </a:t>
            </a:r>
            <a:r>
              <a:rPr dirty="0"/>
              <a:t>de</a:t>
            </a:r>
            <a:r>
              <a:rPr spc="-20" dirty="0"/>
              <a:t> </a:t>
            </a:r>
            <a:r>
              <a:rPr spc="-15" dirty="0"/>
              <a:t>expressões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227201"/>
            <a:ext cx="8053705" cy="4095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12192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latin typeface="Carlito"/>
                <a:cs typeface="Carlito"/>
              </a:rPr>
              <a:t>Prioridade </a:t>
            </a:r>
            <a:r>
              <a:rPr sz="3200" spc="-20" dirty="0">
                <a:latin typeface="Carlito"/>
                <a:cs typeface="Carlito"/>
              </a:rPr>
              <a:t>para execução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spc="-15" dirty="0">
                <a:latin typeface="Carlito"/>
                <a:cs typeface="Carlito"/>
              </a:rPr>
              <a:t>operações </a:t>
            </a:r>
            <a:r>
              <a:rPr sz="3200" dirty="0">
                <a:latin typeface="Carlito"/>
                <a:cs typeface="Carlito"/>
              </a:rPr>
              <a:t>em </a:t>
            </a:r>
            <a:r>
              <a:rPr sz="3200" spc="-5" dirty="0">
                <a:latin typeface="Carlito"/>
                <a:cs typeface="Carlito"/>
              </a:rPr>
              <a:t>uma  </a:t>
            </a:r>
            <a:r>
              <a:rPr sz="3200" spc="-10" dirty="0">
                <a:latin typeface="Carlito"/>
                <a:cs typeface="Carlito"/>
              </a:rPr>
              <a:t>expressão:</a:t>
            </a:r>
            <a:endParaRPr sz="32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5" dirty="0">
                <a:latin typeface="Carlito"/>
                <a:cs typeface="Carlito"/>
              </a:rPr>
              <a:t>Parênteses </a:t>
            </a:r>
            <a:r>
              <a:rPr sz="2400" spc="-5" dirty="0">
                <a:latin typeface="Carlito"/>
                <a:cs typeface="Carlito"/>
              </a:rPr>
              <a:t>(dos </a:t>
            </a:r>
            <a:r>
              <a:rPr sz="2400" dirty="0">
                <a:latin typeface="Carlito"/>
                <a:cs typeface="Carlito"/>
              </a:rPr>
              <a:t>mais </a:t>
            </a:r>
            <a:r>
              <a:rPr sz="2400" spc="-10" dirty="0">
                <a:latin typeface="Carlito"/>
                <a:cs typeface="Carlito"/>
              </a:rPr>
              <a:t>internos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dirty="0">
                <a:latin typeface="Carlito"/>
                <a:cs typeface="Carlito"/>
              </a:rPr>
              <a:t>mais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externos);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ts val="2735"/>
              </a:lnSpc>
              <a:spcBef>
                <a:spcPts val="2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Expressões aritméticas, seguindo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ordem: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funções,</a:t>
            </a:r>
            <a:endParaRPr sz="2400">
              <a:latin typeface="Carlito"/>
              <a:cs typeface="Carlito"/>
            </a:endParaRPr>
          </a:p>
          <a:p>
            <a:pPr marL="527685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multiplicação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15" dirty="0">
                <a:latin typeface="Carlito"/>
                <a:cs typeface="Carlito"/>
              </a:rPr>
              <a:t>divisão, </a:t>
            </a:r>
            <a:r>
              <a:rPr sz="2400" spc="-5" dirty="0">
                <a:latin typeface="Carlito"/>
                <a:cs typeface="Carlito"/>
              </a:rPr>
              <a:t>adição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subtração;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Expressões lógicas relacionais: &lt;, &lt;=, ==, </a:t>
            </a:r>
            <a:r>
              <a:rPr sz="2400" dirty="0">
                <a:latin typeface="Carlito"/>
                <a:cs typeface="Carlito"/>
              </a:rPr>
              <a:t>&gt;, </a:t>
            </a:r>
            <a:r>
              <a:rPr sz="2400" spc="-5" dirty="0">
                <a:latin typeface="Carlito"/>
                <a:cs typeface="Carlito"/>
              </a:rPr>
              <a:t>&gt;= 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!=;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ts val="2735"/>
              </a:lnSpc>
              <a:spcBef>
                <a:spcPts val="29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Expressões lógicas, seguindo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ordem: </a:t>
            </a:r>
            <a:r>
              <a:rPr sz="2400" spc="-20" dirty="0">
                <a:latin typeface="Carlito"/>
                <a:cs typeface="Carlito"/>
              </a:rPr>
              <a:t>negação,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conjunção,</a:t>
            </a:r>
            <a:endParaRPr sz="2400">
              <a:latin typeface="Carlito"/>
              <a:cs typeface="Carlito"/>
            </a:endParaRPr>
          </a:p>
          <a:p>
            <a:pPr marL="527685">
              <a:lnSpc>
                <a:spcPts val="2735"/>
              </a:lnSpc>
            </a:pPr>
            <a:r>
              <a:rPr sz="2400" spc="-10" dirty="0">
                <a:latin typeface="Carlito"/>
                <a:cs typeface="Carlito"/>
              </a:rPr>
              <a:t>disjunção;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400" spc="-5" dirty="0">
                <a:latin typeface="Carlito"/>
                <a:cs typeface="Carlito"/>
              </a:rPr>
              <a:t>Da esquerda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direita, </a:t>
            </a:r>
            <a:r>
              <a:rPr sz="2400" spc="-5" dirty="0">
                <a:latin typeface="Carlito"/>
                <a:cs typeface="Carlito"/>
              </a:rPr>
              <a:t>quando </a:t>
            </a:r>
            <a:r>
              <a:rPr sz="2400" spc="-10" dirty="0">
                <a:latin typeface="Carlito"/>
                <a:cs typeface="Carlito"/>
              </a:rPr>
              <a:t>houver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indeterminações.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800" spc="-5" dirty="0">
                <a:latin typeface="Carlito"/>
                <a:cs typeface="Carlito"/>
              </a:rPr>
              <a:t>Na </a:t>
            </a:r>
            <a:r>
              <a:rPr sz="2800" spc="-10" dirty="0">
                <a:latin typeface="Carlito"/>
                <a:cs typeface="Carlito"/>
              </a:rPr>
              <a:t>dúvida, use </a:t>
            </a:r>
            <a:r>
              <a:rPr sz="2800" spc="-15" dirty="0">
                <a:latin typeface="Carlito"/>
                <a:cs typeface="Carlito"/>
              </a:rPr>
              <a:t>parênteses </a:t>
            </a:r>
            <a:r>
              <a:rPr sz="2800" spc="-5" dirty="0">
                <a:latin typeface="Carlito"/>
                <a:cs typeface="Carlito"/>
              </a:rPr>
              <a:t>em </a:t>
            </a:r>
            <a:r>
              <a:rPr sz="2800" spc="-10" dirty="0">
                <a:latin typeface="Carlito"/>
                <a:cs typeface="Carlito"/>
              </a:rPr>
              <a:t>suas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expressões.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56048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877"/>
            <a:ext cx="7726045" cy="19945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  <a:tabLst>
                <a:tab pos="2887345" algn="l"/>
              </a:tabLst>
            </a:pPr>
            <a:r>
              <a:rPr sz="3200" dirty="0">
                <a:latin typeface="Carlito"/>
                <a:cs typeface="Carlito"/>
              </a:rPr>
              <a:t>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procedimento	</a:t>
            </a:r>
            <a:r>
              <a:rPr sz="3200" b="1" spc="-5" dirty="0">
                <a:latin typeface="Courier New"/>
                <a:cs typeface="Courier New"/>
              </a:rPr>
              <a:t>WriteLine </a:t>
            </a:r>
            <a:r>
              <a:rPr sz="3200" dirty="0">
                <a:latin typeface="Carlito"/>
                <a:cs typeface="Carlito"/>
              </a:rPr>
              <a:t>da classe  </a:t>
            </a:r>
            <a:r>
              <a:rPr sz="3200" spc="-5" dirty="0">
                <a:latin typeface="Carlito"/>
                <a:cs typeface="Carlito"/>
              </a:rPr>
              <a:t>Console </a:t>
            </a:r>
            <a:r>
              <a:rPr sz="3200" spc="-15" dirty="0">
                <a:latin typeface="Carlito"/>
                <a:cs typeface="Carlito"/>
              </a:rPr>
              <a:t>escreve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25" dirty="0">
                <a:latin typeface="Carlito"/>
                <a:cs typeface="Carlito"/>
              </a:rPr>
              <a:t>texto 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10" dirty="0">
                <a:latin typeface="Carlito"/>
                <a:cs typeface="Carlito"/>
              </a:rPr>
              <a:t>dispositivo </a:t>
            </a:r>
            <a:r>
              <a:rPr sz="3200" spc="-5" dirty="0">
                <a:latin typeface="Carlito"/>
                <a:cs typeface="Carlito"/>
              </a:rPr>
              <a:t>de  saída </a:t>
            </a:r>
            <a:r>
              <a:rPr sz="3200" spc="-15" dirty="0">
                <a:latin typeface="Carlito"/>
                <a:cs typeface="Carlito"/>
              </a:rPr>
              <a:t>padrão </a:t>
            </a:r>
            <a:r>
              <a:rPr sz="3200" spc="-5" dirty="0">
                <a:latin typeface="Carlito"/>
                <a:cs typeface="Carlito"/>
              </a:rPr>
              <a:t>do </a:t>
            </a:r>
            <a:r>
              <a:rPr sz="3200" spc="-10" dirty="0">
                <a:latin typeface="Carlito"/>
                <a:cs typeface="Carlito"/>
              </a:rPr>
              <a:t>computador </a:t>
            </a:r>
            <a:r>
              <a:rPr sz="3200" spc="-20" dirty="0">
                <a:latin typeface="Carlito"/>
                <a:cs typeface="Carlito"/>
              </a:rPr>
              <a:t>(isto </a:t>
            </a:r>
            <a:r>
              <a:rPr sz="3200" dirty="0">
                <a:latin typeface="Carlito"/>
                <a:cs typeface="Carlito"/>
              </a:rPr>
              <a:t>é, </a:t>
            </a:r>
            <a:r>
              <a:rPr sz="3200" spc="-5" dirty="0">
                <a:latin typeface="Carlito"/>
                <a:cs typeface="Carlito"/>
              </a:rPr>
              <a:t>na </a:t>
            </a:r>
            <a:r>
              <a:rPr sz="3200" spc="-10" dirty="0">
                <a:latin typeface="Carlito"/>
                <a:cs typeface="Carlito"/>
              </a:rPr>
              <a:t>tela </a:t>
            </a:r>
            <a:r>
              <a:rPr sz="3200" spc="-5" dirty="0">
                <a:latin typeface="Carlito"/>
                <a:cs typeface="Carlito"/>
              </a:rPr>
              <a:t>do  </a:t>
            </a:r>
            <a:r>
              <a:rPr sz="3200" spc="-10" dirty="0">
                <a:latin typeface="Carlito"/>
                <a:cs typeface="Carlito"/>
              </a:rPr>
              <a:t>computador).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676" y="3716401"/>
            <a:ext cx="5124450" cy="289433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369060" marR="3429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("Olá </a:t>
            </a:r>
            <a:r>
              <a:rPr sz="1400" spc="-10" dirty="0">
                <a:latin typeface="Courier New"/>
                <a:cs typeface="Courier New"/>
              </a:rPr>
              <a:t>mundo!");  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51476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404873"/>
            <a:ext cx="7813675" cy="13195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35"/>
              </a:spcBef>
              <a:tabLst>
                <a:tab pos="2526030" algn="l"/>
              </a:tabLst>
            </a:pPr>
            <a:r>
              <a:rPr sz="2800" spc="-5" dirty="0">
                <a:latin typeface="Carlito"/>
                <a:cs typeface="Carlito"/>
              </a:rPr>
              <a:t>O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procedimento	</a:t>
            </a:r>
            <a:r>
              <a:rPr sz="2800" b="1" spc="-5" dirty="0">
                <a:latin typeface="Courier New"/>
                <a:cs typeface="Courier New"/>
              </a:rPr>
              <a:t>WriteLine </a:t>
            </a:r>
            <a:r>
              <a:rPr sz="2800" spc="-5" dirty="0">
                <a:latin typeface="Carlito"/>
                <a:cs typeface="Carlito"/>
              </a:rPr>
              <a:t>da classe </a:t>
            </a:r>
            <a:r>
              <a:rPr sz="2800" spc="-10" dirty="0">
                <a:latin typeface="Carlito"/>
                <a:cs typeface="Carlito"/>
              </a:rPr>
              <a:t>Console  também pode </a:t>
            </a:r>
            <a:r>
              <a:rPr sz="2800" spc="-5" dirty="0">
                <a:latin typeface="Carlito"/>
                <a:cs typeface="Carlito"/>
              </a:rPr>
              <a:t>ser </a:t>
            </a:r>
            <a:r>
              <a:rPr sz="2800" spc="-10" dirty="0">
                <a:latin typeface="Carlito"/>
                <a:cs typeface="Carlito"/>
              </a:rPr>
              <a:t>usado </a:t>
            </a:r>
            <a:r>
              <a:rPr sz="2800" spc="-25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imprimir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uma  </a:t>
            </a:r>
            <a:r>
              <a:rPr sz="2800" spc="-20" dirty="0">
                <a:latin typeface="Carlito"/>
                <a:cs typeface="Carlito"/>
              </a:rPr>
              <a:t>variável </a:t>
            </a:r>
            <a:r>
              <a:rPr sz="2800" spc="-5" dirty="0">
                <a:latin typeface="Carlito"/>
                <a:cs typeface="Carlito"/>
              </a:rPr>
              <a:t>ou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expressão.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9676" y="2781236"/>
            <a:ext cx="5124450" cy="37547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x 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75740" marR="1439545" indent="-35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</a:t>
            </a: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.</a:t>
            </a:r>
            <a:r>
              <a:rPr sz="1400" b="1" spc="-5" dirty="0">
                <a:latin typeface="Courier New"/>
                <a:cs typeface="Courier New"/>
              </a:rPr>
              <a:t>Wr</a:t>
            </a:r>
            <a:r>
              <a:rPr sz="1400" b="1" spc="-15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te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b="1" spc="-5" dirty="0">
                <a:latin typeface="Courier New"/>
                <a:cs typeface="Courier New"/>
              </a:rPr>
              <a:t>ine</a:t>
            </a:r>
            <a:r>
              <a:rPr sz="1400" spc="-5" dirty="0">
                <a:latin typeface="Courier New"/>
                <a:cs typeface="Courier New"/>
              </a:rPr>
              <a:t>(x);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49952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409446"/>
            <a:ext cx="7907655" cy="3477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659765">
              <a:lnSpc>
                <a:spcPct val="103299"/>
              </a:lnSpc>
              <a:spcBef>
                <a:spcPts val="5"/>
              </a:spcBef>
              <a:tabLst>
                <a:tab pos="4303395" algn="l"/>
              </a:tabLst>
            </a:pPr>
            <a:r>
              <a:rPr sz="2400" dirty="0">
                <a:latin typeface="Carlito"/>
                <a:cs typeface="Carlito"/>
              </a:rPr>
              <a:t>É </a:t>
            </a:r>
            <a:r>
              <a:rPr sz="2400" spc="-10" dirty="0">
                <a:latin typeface="Carlito"/>
                <a:cs typeface="Carlito"/>
              </a:rPr>
              <a:t>possível utilizar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procedimento	</a:t>
            </a:r>
            <a:r>
              <a:rPr sz="2400" b="1" spc="-5" dirty="0">
                <a:latin typeface="Courier New"/>
                <a:cs typeface="Courier New"/>
              </a:rPr>
              <a:t>WriteLine </a:t>
            </a:r>
            <a:r>
              <a:rPr sz="2400" spc="-5" dirty="0">
                <a:latin typeface="Carlito"/>
                <a:cs typeface="Carlito"/>
              </a:rPr>
              <a:t>da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  </a:t>
            </a:r>
            <a:r>
              <a:rPr sz="2400" spc="-10" dirty="0">
                <a:latin typeface="Carlito"/>
                <a:cs typeface="Carlito"/>
              </a:rPr>
              <a:t>console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imprimir mais </a:t>
            </a:r>
            <a:r>
              <a:rPr sz="2400" spc="-5" dirty="0">
                <a:latin typeface="Carlito"/>
                <a:cs typeface="Carlito"/>
              </a:rPr>
              <a:t>de uma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ou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constante.</a:t>
            </a:r>
            <a:endParaRPr sz="24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Primeiramente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necessário </a:t>
            </a:r>
            <a:r>
              <a:rPr sz="2400" spc="-10" dirty="0">
                <a:latin typeface="Carlito"/>
                <a:cs typeface="Carlito"/>
              </a:rPr>
              <a:t>fornecer </a:t>
            </a:r>
            <a:r>
              <a:rPr sz="2400" spc="-5" dirty="0">
                <a:latin typeface="Carlito"/>
                <a:cs typeface="Carlito"/>
              </a:rPr>
              <a:t>um </a:t>
            </a:r>
            <a:r>
              <a:rPr sz="2400" spc="-15" dirty="0">
                <a:latin typeface="Carlito"/>
                <a:cs typeface="Carlito"/>
              </a:rPr>
              <a:t>texto </a:t>
            </a:r>
            <a:r>
              <a:rPr sz="2400" spc="-10" dirty="0">
                <a:latin typeface="Carlito"/>
                <a:cs typeface="Carlito"/>
              </a:rPr>
              <a:t>contendo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5" dirty="0">
                <a:latin typeface="Carlito"/>
                <a:cs typeface="Carlito"/>
              </a:rPr>
              <a:t>indicações </a:t>
            </a:r>
            <a:r>
              <a:rPr sz="2400" spc="-15" dirty="0">
                <a:latin typeface="Carlito"/>
                <a:cs typeface="Carlito"/>
              </a:rPr>
              <a:t>sobre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posição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cada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ou </a:t>
            </a:r>
            <a:r>
              <a:rPr sz="2400" spc="-20" dirty="0">
                <a:latin typeface="Carlito"/>
                <a:cs typeface="Carlito"/>
              </a:rPr>
              <a:t>constante </a:t>
            </a:r>
            <a:r>
              <a:rPr sz="2400" spc="-5" dirty="0">
                <a:latin typeface="Carlito"/>
                <a:cs typeface="Carlito"/>
              </a:rPr>
              <a:t>que  se deseja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imprimir.</a:t>
            </a:r>
            <a:endParaRPr sz="2400">
              <a:latin typeface="Carlito"/>
              <a:cs typeface="Carlito"/>
            </a:endParaRPr>
          </a:p>
          <a:p>
            <a:pPr marL="354965" marR="55244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Após </a:t>
            </a:r>
            <a:r>
              <a:rPr sz="2400" spc="-5" dirty="0">
                <a:latin typeface="Carlito"/>
                <a:cs typeface="Carlito"/>
              </a:rPr>
              <a:t>isso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necessário </a:t>
            </a:r>
            <a:r>
              <a:rPr sz="2400" spc="-10" dirty="0">
                <a:latin typeface="Carlito"/>
                <a:cs typeface="Carlito"/>
              </a:rPr>
              <a:t>informar </a:t>
            </a:r>
            <a:r>
              <a:rPr sz="2400" spc="-5" dirty="0">
                <a:latin typeface="Carlito"/>
                <a:cs typeface="Carlito"/>
              </a:rPr>
              <a:t>cada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que se deseja  </a:t>
            </a:r>
            <a:r>
              <a:rPr sz="2400" spc="-30" dirty="0">
                <a:latin typeface="Carlito"/>
                <a:cs typeface="Carlito"/>
              </a:rPr>
              <a:t>imprimir.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primeira </a:t>
            </a:r>
            <a:r>
              <a:rPr sz="2400" spc="-15" dirty="0">
                <a:latin typeface="Carlito"/>
                <a:cs typeface="Carlito"/>
              </a:rPr>
              <a:t>variável </a:t>
            </a:r>
            <a:r>
              <a:rPr sz="2400" spc="-5" dirty="0">
                <a:latin typeface="Carlito"/>
                <a:cs typeface="Carlito"/>
              </a:rPr>
              <a:t>passada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impressa no </a:t>
            </a:r>
            <a:r>
              <a:rPr sz="2400" spc="-10" dirty="0">
                <a:latin typeface="Carlito"/>
                <a:cs typeface="Carlito"/>
              </a:rPr>
              <a:t>lugar 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20" dirty="0">
                <a:latin typeface="Carlito"/>
                <a:cs typeface="Carlito"/>
              </a:rPr>
              <a:t>texto </a:t>
            </a:r>
            <a:r>
              <a:rPr sz="2400" spc="-5" dirty="0">
                <a:latin typeface="Carlito"/>
                <a:cs typeface="Carlito"/>
              </a:rPr>
              <a:t>{0},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segunda no </a:t>
            </a:r>
            <a:r>
              <a:rPr sz="2400" spc="-15" dirty="0">
                <a:latin typeface="Carlito"/>
                <a:cs typeface="Carlito"/>
              </a:rPr>
              <a:t>lugar </a:t>
            </a:r>
            <a:r>
              <a:rPr sz="2400" spc="-5" dirty="0">
                <a:latin typeface="Carlito"/>
                <a:cs typeface="Carlito"/>
              </a:rPr>
              <a:t>do {1},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terceira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lugar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</a:t>
            </a:r>
            <a:endParaRPr sz="2400">
              <a:latin typeface="Carlito"/>
              <a:cs typeface="Carlito"/>
            </a:endParaRPr>
          </a:p>
          <a:p>
            <a:pPr marL="35496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{2} </a:t>
            </a:r>
            <a:r>
              <a:rPr sz="2400" dirty="0">
                <a:latin typeface="Carlito"/>
                <a:cs typeface="Carlito"/>
              </a:rPr>
              <a:t>e assim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sucessivamente.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461594"/>
            <a:ext cx="53000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Impressão </a:t>
            </a:r>
            <a:r>
              <a:rPr dirty="0"/>
              <a:t>na</a:t>
            </a:r>
            <a:r>
              <a:rPr spc="-75" dirty="0"/>
              <a:t> </a:t>
            </a:r>
            <a:r>
              <a:rPr spc="-10" dirty="0"/>
              <a:t>tela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987" y="1773301"/>
            <a:ext cx="7239000" cy="37547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x 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75105" marR="149860" indent="-35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("O dobro </a:t>
            </a:r>
            <a:r>
              <a:rPr sz="1400" spc="-10" dirty="0">
                <a:latin typeface="Courier New"/>
                <a:cs typeface="Courier New"/>
              </a:rPr>
              <a:t>de </a:t>
            </a:r>
            <a:r>
              <a:rPr sz="1400" spc="-5" dirty="0">
                <a:latin typeface="Courier New"/>
                <a:cs typeface="Courier New"/>
              </a:rPr>
              <a:t>{0} </a:t>
            </a:r>
            <a:r>
              <a:rPr sz="1400" dirty="0">
                <a:latin typeface="Courier New"/>
                <a:cs typeface="Courier New"/>
              </a:rPr>
              <a:t>é </a:t>
            </a:r>
            <a:r>
              <a:rPr sz="1400" spc="-5" dirty="0">
                <a:latin typeface="Courier New"/>
                <a:cs typeface="Courier New"/>
              </a:rPr>
              <a:t>{1}.", x, </a:t>
            </a:r>
            <a:r>
              <a:rPr sz="1400" dirty="0">
                <a:latin typeface="Courier New"/>
                <a:cs typeface="Courier New"/>
              </a:rPr>
              <a:t>2 * </a:t>
            </a:r>
            <a:r>
              <a:rPr sz="1400" spc="-5" dirty="0">
                <a:latin typeface="Courier New"/>
                <a:cs typeface="Courier New"/>
              </a:rPr>
              <a:t>x);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138" y="461594"/>
            <a:ext cx="323926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Leitu</a:t>
            </a:r>
            <a:r>
              <a:rPr spc="-90" dirty="0"/>
              <a:t>r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169217"/>
            <a:ext cx="86106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583690" algn="l"/>
              </a:tabLst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 função	</a:t>
            </a:r>
            <a:r>
              <a:rPr sz="2400" b="1" spc="-10" dirty="0" err="1" smtClean="0">
                <a:latin typeface="Carlito"/>
                <a:cs typeface="Carlito"/>
              </a:rPr>
              <a:t>ReadLine</a:t>
            </a:r>
            <a:r>
              <a:rPr lang="pt-BR" sz="2400" b="1" spc="-10" dirty="0" smtClean="0">
                <a:latin typeface="Carlito"/>
                <a:cs typeface="Carlito"/>
              </a:rPr>
              <a:t> </a:t>
            </a:r>
            <a:r>
              <a:rPr lang="pt-BR" sz="2400" spc="-5" dirty="0" smtClean="0">
                <a:latin typeface="Carlito"/>
                <a:cs typeface="Carlito"/>
              </a:rPr>
              <a:t>da </a:t>
            </a:r>
            <a:r>
              <a:rPr lang="pt-BR" sz="2400" dirty="0" smtClean="0">
                <a:latin typeface="Carlito"/>
                <a:cs typeface="Carlito"/>
              </a:rPr>
              <a:t>classe </a:t>
            </a:r>
            <a:r>
              <a:rPr lang="pt-BR" sz="2400" spc="-5" dirty="0" smtClean="0">
                <a:latin typeface="Carlito"/>
                <a:cs typeface="Carlito"/>
              </a:rPr>
              <a:t>Console </a:t>
            </a:r>
            <a:r>
              <a:rPr lang="pt-BR" sz="2400" spc="-15" dirty="0" smtClean="0">
                <a:latin typeface="Carlito"/>
                <a:cs typeface="Carlito"/>
              </a:rPr>
              <a:t>retorna</a:t>
            </a:r>
            <a:r>
              <a:rPr lang="pt-BR" sz="2400" spc="-85" dirty="0" smtClean="0">
                <a:latin typeface="Carlito"/>
                <a:cs typeface="Carlito"/>
              </a:rPr>
              <a:t> </a:t>
            </a:r>
            <a:r>
              <a:rPr lang="pt-BR" sz="2400" spc="-5" dirty="0" smtClean="0">
                <a:latin typeface="Carlito"/>
                <a:cs typeface="Carlito"/>
              </a:rPr>
              <a:t>dados</a:t>
            </a:r>
            <a:r>
              <a:rPr lang="pt-BR" sz="2400" dirty="0">
                <a:latin typeface="Carlito"/>
                <a:cs typeface="Carlito"/>
              </a:rPr>
              <a:t> </a:t>
            </a:r>
            <a:r>
              <a:rPr lang="pt-BR" sz="2400" spc="-10" dirty="0" smtClean="0">
                <a:latin typeface="Carlito"/>
                <a:cs typeface="Carlito"/>
              </a:rPr>
              <a:t>informados </a:t>
            </a:r>
            <a:r>
              <a:rPr lang="pt-BR" sz="2400" spc="-5" dirty="0" smtClean="0">
                <a:latin typeface="Carlito"/>
                <a:cs typeface="Carlito"/>
              </a:rPr>
              <a:t>pelo usuário </a:t>
            </a:r>
            <a:r>
              <a:rPr lang="pt-BR" sz="2400" dirty="0" smtClean="0">
                <a:latin typeface="Carlito"/>
                <a:cs typeface="Carlito"/>
              </a:rPr>
              <a:t>e esse </a:t>
            </a:r>
            <a:r>
              <a:rPr lang="pt-BR" sz="2400" spc="-5" dirty="0" smtClean="0">
                <a:latin typeface="Carlito"/>
                <a:cs typeface="Carlito"/>
              </a:rPr>
              <a:t>dado </a:t>
            </a:r>
            <a:r>
              <a:rPr lang="pt-BR" sz="2400" spc="-15" dirty="0" smtClean="0">
                <a:latin typeface="Carlito"/>
                <a:cs typeface="Carlito"/>
              </a:rPr>
              <a:t>retornado </a:t>
            </a:r>
            <a:r>
              <a:rPr lang="pt-BR" sz="2400" spc="-5" dirty="0" smtClean="0">
                <a:latin typeface="Carlito"/>
                <a:cs typeface="Carlito"/>
              </a:rPr>
              <a:t>pode ser  atribuído </a:t>
            </a:r>
            <a:r>
              <a:rPr lang="pt-BR" sz="2400" dirty="0" smtClean="0">
                <a:latin typeface="Carlito"/>
                <a:cs typeface="Carlito"/>
              </a:rPr>
              <a:t>a </a:t>
            </a:r>
            <a:r>
              <a:rPr lang="pt-BR" sz="2400" spc="-5" dirty="0" smtClean="0">
                <a:latin typeface="Carlito"/>
                <a:cs typeface="Carlito"/>
              </a:rPr>
              <a:t>uma</a:t>
            </a:r>
            <a:r>
              <a:rPr lang="pt-BR" sz="2400" spc="-25" dirty="0" smtClean="0">
                <a:latin typeface="Carlito"/>
                <a:cs typeface="Carlito"/>
              </a:rPr>
              <a:t> </a:t>
            </a:r>
            <a:r>
              <a:rPr lang="pt-BR" sz="2400" spc="-15" dirty="0" smtClean="0">
                <a:latin typeface="Carlito"/>
                <a:cs typeface="Carlito"/>
              </a:rPr>
              <a:t>variável.</a:t>
            </a:r>
            <a:endParaRPr lang="pt-BR" sz="2400" dirty="0" smtClean="0">
              <a:latin typeface="Carlito"/>
              <a:cs typeface="Carlito"/>
            </a:endParaRPr>
          </a:p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583690" algn="l"/>
              </a:tabLst>
            </a:pPr>
            <a:endParaRPr lang="pt-BR" sz="2400" dirty="0" smtClean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2492311"/>
            <a:ext cx="5628005" cy="41865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string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nome;</a:t>
            </a:r>
            <a:endParaRPr sz="1400">
              <a:latin typeface="Courier New"/>
              <a:cs typeface="Courier New"/>
            </a:endParaRPr>
          </a:p>
          <a:p>
            <a:pPr marL="1440180" marR="134620">
              <a:lnSpc>
                <a:spcPct val="2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("Informe 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seu nome: ");  nome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ReadLine</a:t>
            </a:r>
            <a:r>
              <a:rPr sz="1400" spc="-10" dirty="0">
                <a:latin typeface="Courier New"/>
                <a:cs typeface="Courier New"/>
              </a:rPr>
              <a:t>();  Console.</a:t>
            </a:r>
            <a:r>
              <a:rPr sz="1400" b="1" spc="-10" dirty="0">
                <a:latin typeface="Courier New"/>
                <a:cs typeface="Courier New"/>
              </a:rPr>
              <a:t>WriteLine</a:t>
            </a:r>
            <a:r>
              <a:rPr sz="1400" spc="-10" dirty="0">
                <a:latin typeface="Courier New"/>
                <a:cs typeface="Courier New"/>
              </a:rPr>
              <a:t>("Olá {0}!",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nome);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Console.ReadKey();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138" y="461594"/>
            <a:ext cx="224866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Leitu</a:t>
            </a:r>
            <a:r>
              <a:rPr spc="-90" dirty="0"/>
              <a:t>r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342771"/>
            <a:ext cx="7924165" cy="340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900">
              <a:lnSpc>
                <a:spcPct val="1034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dados </a:t>
            </a:r>
            <a:r>
              <a:rPr sz="2400" spc="-10" dirty="0">
                <a:latin typeface="Carlito"/>
                <a:cs typeface="Carlito"/>
              </a:rPr>
              <a:t>utilizando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b="1" spc="-5" dirty="0">
                <a:latin typeface="Courier New"/>
                <a:cs typeface="Courier New"/>
              </a:rPr>
              <a:t>ReadLine </a:t>
            </a:r>
            <a:r>
              <a:rPr sz="2400" spc="-5" dirty="0">
                <a:latin typeface="Carlito"/>
                <a:cs typeface="Carlito"/>
              </a:rPr>
              <a:t>da classe  Console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uma </a:t>
            </a:r>
            <a:r>
              <a:rPr sz="2400" spc="-15" dirty="0">
                <a:latin typeface="Carlito"/>
                <a:cs typeface="Carlito"/>
              </a:rPr>
              <a:t>forma </a:t>
            </a:r>
            <a:r>
              <a:rPr sz="2400" spc="-10" dirty="0">
                <a:latin typeface="Carlito"/>
                <a:cs typeface="Carlito"/>
              </a:rPr>
              <a:t>alternativa </a:t>
            </a:r>
            <a:r>
              <a:rPr sz="2400" spc="-5" dirty="0">
                <a:latin typeface="Carlito"/>
                <a:cs typeface="Carlito"/>
              </a:rPr>
              <a:t>de inicialização de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variáveis.</a:t>
            </a:r>
            <a:endParaRPr sz="2400">
              <a:latin typeface="Carlito"/>
              <a:cs typeface="Carlito"/>
            </a:endParaRPr>
          </a:p>
          <a:p>
            <a:pPr marL="354965" marR="698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O </a:t>
            </a:r>
            <a:r>
              <a:rPr sz="2400" spc="-15" dirty="0">
                <a:latin typeface="Carlito"/>
                <a:cs typeface="Carlito"/>
              </a:rPr>
              <a:t>retorno </a:t>
            </a:r>
            <a:r>
              <a:rPr sz="2400" spc="-5" dirty="0">
                <a:latin typeface="Carlito"/>
                <a:cs typeface="Carlito"/>
              </a:rPr>
              <a:t>dessa </a:t>
            </a:r>
            <a:r>
              <a:rPr sz="2400" spc="-10" dirty="0">
                <a:latin typeface="Carlito"/>
                <a:cs typeface="Carlito"/>
              </a:rPr>
              <a:t>função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uma string. </a:t>
            </a:r>
            <a:r>
              <a:rPr sz="2400" spc="-25" dirty="0">
                <a:latin typeface="Carlito"/>
                <a:cs typeface="Carlito"/>
              </a:rPr>
              <a:t>Para </a:t>
            </a:r>
            <a:r>
              <a:rPr sz="2400" spc="-20" dirty="0">
                <a:latin typeface="Carlito"/>
                <a:cs typeface="Carlito"/>
              </a:rPr>
              <a:t>fazer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 um dado do </a:t>
            </a:r>
            <a:r>
              <a:rPr sz="2400" dirty="0">
                <a:latin typeface="Carlito"/>
                <a:cs typeface="Carlito"/>
              </a:rPr>
              <a:t>tipo </a:t>
            </a:r>
            <a:r>
              <a:rPr sz="2400" spc="-10" dirty="0">
                <a:latin typeface="Carlito"/>
                <a:cs typeface="Carlito"/>
              </a:rPr>
              <a:t>int, float </a:t>
            </a:r>
            <a:r>
              <a:rPr sz="2400" spc="-5" dirty="0">
                <a:latin typeface="Carlito"/>
                <a:cs typeface="Carlito"/>
              </a:rPr>
              <a:t>ou double </a:t>
            </a:r>
            <a:r>
              <a:rPr sz="2400" dirty="0">
                <a:latin typeface="Carlito"/>
                <a:cs typeface="Carlito"/>
              </a:rPr>
              <a:t>é </a:t>
            </a:r>
            <a:r>
              <a:rPr sz="2400" spc="-5" dirty="0">
                <a:latin typeface="Carlito"/>
                <a:cs typeface="Carlito"/>
              </a:rPr>
              <a:t>necessário </a:t>
            </a:r>
            <a:r>
              <a:rPr sz="2400" spc="-15" dirty="0">
                <a:latin typeface="Carlito"/>
                <a:cs typeface="Carlito"/>
              </a:rPr>
              <a:t>converter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string recebida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dirty="0">
                <a:latin typeface="Carlito"/>
                <a:cs typeface="Carlito"/>
              </a:rPr>
              <a:t>o tipo </a:t>
            </a:r>
            <a:r>
              <a:rPr sz="2400" spc="-5" dirty="0">
                <a:latin typeface="Carlito"/>
                <a:cs typeface="Carlito"/>
              </a:rPr>
              <a:t>de dados desejado. </a:t>
            </a:r>
            <a:r>
              <a:rPr sz="2400" spc="-30" dirty="0">
                <a:latin typeface="Carlito"/>
                <a:cs typeface="Carlito"/>
              </a:rPr>
              <a:t>Para </a:t>
            </a:r>
            <a:r>
              <a:rPr sz="2400" spc="-15" dirty="0">
                <a:latin typeface="Carlito"/>
                <a:cs typeface="Carlito"/>
              </a:rPr>
              <a:t>isso,  </a:t>
            </a:r>
            <a:r>
              <a:rPr sz="2400" spc="-10" dirty="0">
                <a:latin typeface="Carlito"/>
                <a:cs typeface="Carlito"/>
              </a:rPr>
              <a:t>utilize:</a:t>
            </a:r>
            <a:endParaRPr sz="24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15" dirty="0">
                <a:latin typeface="Carlito"/>
                <a:cs typeface="Carlito"/>
              </a:rPr>
              <a:t>NOME_VARIAVEL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Convert.</a:t>
            </a:r>
            <a:r>
              <a:rPr sz="2000" b="1" spc="-10" dirty="0">
                <a:latin typeface="Carlito"/>
                <a:cs typeface="Carlito"/>
              </a:rPr>
              <a:t>ToInt32</a:t>
            </a:r>
            <a:r>
              <a:rPr sz="2000" spc="-10" dirty="0">
                <a:latin typeface="Carlito"/>
                <a:cs typeface="Carlito"/>
              </a:rPr>
              <a:t>(Console.ReadLine());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spc="-15" dirty="0">
                <a:latin typeface="Carlito"/>
                <a:cs typeface="Carlito"/>
              </a:rPr>
              <a:t>NOME_VARIAVEL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Convert.</a:t>
            </a:r>
            <a:r>
              <a:rPr sz="2000" b="1" spc="-10" dirty="0">
                <a:latin typeface="Carlito"/>
                <a:cs typeface="Carlito"/>
              </a:rPr>
              <a:t>ToSingle</a:t>
            </a:r>
            <a:r>
              <a:rPr sz="2000" spc="-10" dirty="0">
                <a:latin typeface="Carlito"/>
                <a:cs typeface="Carlito"/>
              </a:rPr>
              <a:t>(Console.ReadLine());</a:t>
            </a:r>
            <a:endParaRPr sz="2000">
              <a:latin typeface="Carlito"/>
              <a:cs typeface="Carlito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rlito"/>
                <a:cs typeface="Carlito"/>
              </a:rPr>
              <a:t>double </a:t>
            </a:r>
            <a:r>
              <a:rPr sz="2000" spc="-15" dirty="0">
                <a:latin typeface="Carlito"/>
                <a:cs typeface="Carlito"/>
              </a:rPr>
              <a:t>NOME_VARIAVEL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Convert.</a:t>
            </a:r>
            <a:r>
              <a:rPr sz="2000" b="1" spc="-10" dirty="0">
                <a:latin typeface="Carlito"/>
                <a:cs typeface="Carlito"/>
              </a:rPr>
              <a:t>ToDouble</a:t>
            </a:r>
            <a:r>
              <a:rPr sz="2000" spc="-10" dirty="0">
                <a:latin typeface="Carlito"/>
                <a:cs typeface="Carlito"/>
              </a:rPr>
              <a:t>(Console.ReadLine());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71916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8" y="461594"/>
            <a:ext cx="30060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17509" cy="382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3215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Assim,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55" dirty="0">
                <a:latin typeface="Carlito"/>
                <a:cs typeface="Carlito"/>
              </a:rPr>
              <a:t>valor, </a:t>
            </a:r>
            <a:r>
              <a:rPr sz="3200" dirty="0">
                <a:latin typeface="Carlito"/>
                <a:cs typeface="Carlito"/>
              </a:rPr>
              <a:t>em um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spc="-5" dirty="0">
                <a:latin typeface="Carlito"/>
                <a:cs typeface="Carlito"/>
              </a:rPr>
              <a:t>pode ser  classificado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como:</a:t>
            </a:r>
            <a:endParaRPr sz="3200">
              <a:latin typeface="Carlito"/>
              <a:cs typeface="Carlito"/>
            </a:endParaRPr>
          </a:p>
          <a:p>
            <a:pPr marL="870585" marR="5080" indent="-457200">
              <a:lnSpc>
                <a:spcPct val="100000"/>
              </a:lnSpc>
              <a:spcBef>
                <a:spcPts val="270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b="1" spc="-20" dirty="0">
                <a:latin typeface="Carlito"/>
                <a:cs typeface="Carlito"/>
              </a:rPr>
              <a:t>Constante</a:t>
            </a:r>
            <a:r>
              <a:rPr sz="2800" spc="-2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dado cujo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25" dirty="0">
                <a:latin typeface="Carlito"/>
                <a:cs typeface="Carlito"/>
              </a:rPr>
              <a:t>manterá </a:t>
            </a:r>
            <a:r>
              <a:rPr sz="2800" spc="-15" dirty="0">
                <a:latin typeface="Carlito"/>
                <a:cs typeface="Carlito"/>
              </a:rPr>
              <a:t>inalterado  toda </a:t>
            </a:r>
            <a:r>
              <a:rPr sz="2800" spc="-20" dirty="0">
                <a:latin typeface="Carlito"/>
                <a:cs typeface="Carlito"/>
              </a:rPr>
              <a:t>vez </a:t>
            </a:r>
            <a:r>
              <a:rPr sz="2800" spc="-10" dirty="0">
                <a:latin typeface="Carlito"/>
                <a:cs typeface="Carlito"/>
              </a:rPr>
              <a:t>que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programa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utilizado.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200">
              <a:latin typeface="Carlito"/>
              <a:cs typeface="Carlito"/>
            </a:endParaRPr>
          </a:p>
          <a:p>
            <a:pPr marL="870585" marR="266700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70585" algn="l"/>
                <a:tab pos="871219" algn="l"/>
              </a:tabLst>
            </a:pPr>
            <a:r>
              <a:rPr sz="2800" b="1" spc="-30" dirty="0">
                <a:latin typeface="Carlito"/>
                <a:cs typeface="Carlito"/>
              </a:rPr>
              <a:t>Variável</a:t>
            </a:r>
            <a:r>
              <a:rPr sz="2800" spc="-30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dado </a:t>
            </a:r>
            <a:r>
              <a:rPr sz="2800" spc="-5" dirty="0">
                <a:latin typeface="Carlito"/>
                <a:cs typeface="Carlito"/>
              </a:rPr>
              <a:t>cujo </a:t>
            </a:r>
            <a:r>
              <a:rPr sz="2800" spc="-10" dirty="0">
                <a:latin typeface="Carlito"/>
                <a:cs typeface="Carlito"/>
              </a:rPr>
              <a:t>valor pode </a:t>
            </a:r>
            <a:r>
              <a:rPr sz="2800" spc="-5" dirty="0">
                <a:latin typeface="Carlito"/>
                <a:cs typeface="Carlito"/>
              </a:rPr>
              <a:t>ser </a:t>
            </a:r>
            <a:r>
              <a:rPr sz="2800" spc="-10" dirty="0">
                <a:latin typeface="Carlito"/>
                <a:cs typeface="Carlito"/>
              </a:rPr>
              <a:t>modificado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cada </a:t>
            </a:r>
            <a:r>
              <a:rPr sz="2800" spc="-20" dirty="0">
                <a:latin typeface="Carlito"/>
                <a:cs typeface="Carlito"/>
              </a:rPr>
              <a:t>execução </a:t>
            </a:r>
            <a:r>
              <a:rPr sz="2800" spc="-10" dirty="0">
                <a:latin typeface="Carlito"/>
                <a:cs typeface="Carlito"/>
              </a:rPr>
              <a:t>ou, </a:t>
            </a:r>
            <a:r>
              <a:rPr sz="2800" spc="-20" dirty="0">
                <a:latin typeface="Carlito"/>
                <a:cs typeface="Carlito"/>
              </a:rPr>
              <a:t>até </a:t>
            </a:r>
            <a:r>
              <a:rPr sz="2800" spc="-15" dirty="0">
                <a:latin typeface="Carlito"/>
                <a:cs typeface="Carlito"/>
              </a:rPr>
              <a:t>mesmo, </a:t>
            </a:r>
            <a:r>
              <a:rPr sz="2800" spc="-25" dirty="0">
                <a:latin typeface="Carlito"/>
                <a:cs typeface="Carlito"/>
              </a:rPr>
              <a:t>durante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20" dirty="0">
                <a:latin typeface="Carlito"/>
                <a:cs typeface="Carlito"/>
              </a:rPr>
              <a:t>execução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138" y="461594"/>
            <a:ext cx="217246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Leitu</a:t>
            </a:r>
            <a:r>
              <a:rPr spc="-90" dirty="0"/>
              <a:t>r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354963"/>
            <a:ext cx="7744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Exemplo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dado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sua </a:t>
            </a:r>
            <a:r>
              <a:rPr sz="2400" spc="-10" dirty="0">
                <a:latin typeface="Carlito"/>
                <a:cs typeface="Carlito"/>
              </a:rPr>
              <a:t>respectiva </a:t>
            </a:r>
            <a:r>
              <a:rPr sz="2400" spc="-20" dirty="0">
                <a:latin typeface="Carlito"/>
                <a:cs typeface="Carlito"/>
              </a:rPr>
              <a:t>conversão </a:t>
            </a:r>
            <a:r>
              <a:rPr sz="2400" spc="-15" dirty="0">
                <a:latin typeface="Carlito"/>
                <a:cs typeface="Carlito"/>
              </a:rPr>
              <a:t>para  variável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dirty="0">
                <a:latin typeface="Carlito"/>
                <a:cs typeface="Carlito"/>
              </a:rPr>
              <a:t>tipo</a:t>
            </a:r>
            <a:r>
              <a:rPr sz="2400" spc="-10" dirty="0">
                <a:latin typeface="Carlito"/>
                <a:cs typeface="Carlito"/>
              </a:rPr>
              <a:t> double: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887" y="2158998"/>
            <a:ext cx="6702425" cy="461645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area;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46545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("Informe 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raio do </a:t>
            </a:r>
            <a:r>
              <a:rPr sz="1400" spc="-10" dirty="0">
                <a:latin typeface="Courier New"/>
                <a:cs typeface="Courier New"/>
              </a:rPr>
              <a:t>círculo: </a:t>
            </a:r>
            <a:r>
              <a:rPr sz="1400" spc="-5" dirty="0">
                <a:latin typeface="Courier New"/>
                <a:cs typeface="Courier New"/>
              </a:rPr>
              <a:t>");  raio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</a:t>
            </a:r>
            <a:r>
              <a:rPr sz="1400" b="1" spc="-10" dirty="0">
                <a:latin typeface="Courier New"/>
                <a:cs typeface="Courier New"/>
              </a:rPr>
              <a:t>ToDouble</a:t>
            </a:r>
            <a:r>
              <a:rPr sz="1400" spc="-10" dirty="0">
                <a:latin typeface="Courier New"/>
                <a:cs typeface="Courier New"/>
              </a:rPr>
              <a:t>(Console.</a:t>
            </a:r>
            <a:r>
              <a:rPr sz="1400" b="1" spc="-10" dirty="0">
                <a:latin typeface="Courier New"/>
                <a:cs typeface="Courier New"/>
              </a:rPr>
              <a:t>ReadLine</a:t>
            </a:r>
            <a:r>
              <a:rPr sz="1400" spc="-10" dirty="0"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area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3.14159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1454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("Área </a:t>
            </a:r>
            <a:r>
              <a:rPr sz="1400" spc="-10" dirty="0">
                <a:latin typeface="Courier New"/>
                <a:cs typeface="Courier New"/>
              </a:rPr>
              <a:t>do </a:t>
            </a:r>
            <a:r>
              <a:rPr sz="1400" spc="-5" dirty="0">
                <a:latin typeface="Courier New"/>
                <a:cs typeface="Courier New"/>
              </a:rPr>
              <a:t>círculo: {0}", area);  Console.ReadKey();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461594"/>
            <a:ext cx="4031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dirty="0"/>
              <a:t>me</a:t>
            </a:r>
            <a:r>
              <a:rPr spc="-35" dirty="0"/>
              <a:t>n</a:t>
            </a:r>
            <a:r>
              <a:rPr spc="-50" dirty="0"/>
              <a:t>t</a:t>
            </a:r>
            <a:r>
              <a:rPr dirty="0"/>
              <a:t>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9042"/>
            <a:ext cx="7334250" cy="254749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Carlito"/>
                <a:cs typeface="Carlito"/>
              </a:rPr>
              <a:t>Textos </a:t>
            </a:r>
            <a:r>
              <a:rPr sz="2800" spc="-15" dirty="0">
                <a:latin typeface="Carlito"/>
                <a:cs typeface="Carlito"/>
              </a:rPr>
              <a:t>explicativos </a:t>
            </a:r>
            <a:r>
              <a:rPr sz="2800" dirty="0">
                <a:latin typeface="Carlito"/>
                <a:cs typeface="Carlito"/>
              </a:rPr>
              <a:t>ao </a:t>
            </a:r>
            <a:r>
              <a:rPr sz="2800" spc="-5" dirty="0">
                <a:latin typeface="Carlito"/>
                <a:cs typeface="Carlito"/>
              </a:rPr>
              <a:t>longo do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programa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Ignorados </a:t>
            </a:r>
            <a:r>
              <a:rPr sz="2800" spc="-5" dirty="0">
                <a:latin typeface="Carlito"/>
                <a:cs typeface="Carlito"/>
              </a:rPr>
              <a:t>pelo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compilador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Ajudam </a:t>
            </a:r>
            <a:r>
              <a:rPr sz="2800" spc="-15" dirty="0">
                <a:latin typeface="Carlito"/>
                <a:cs typeface="Carlito"/>
              </a:rPr>
              <a:t>outros programadores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entender  determinado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programa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  <a:tab pos="3492500" algn="l"/>
                <a:tab pos="4963160" algn="l"/>
              </a:tabLst>
            </a:pPr>
            <a:r>
              <a:rPr sz="2800" spc="-5" dirty="0">
                <a:latin typeface="Carlito"/>
                <a:cs typeface="Carlito"/>
              </a:rPr>
              <a:t>Duas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alternativas:	</a:t>
            </a:r>
            <a:r>
              <a:rPr sz="2800" b="1" spc="-5" dirty="0">
                <a:solidFill>
                  <a:srgbClr val="943735"/>
                </a:solidFill>
                <a:latin typeface="Courier New"/>
                <a:cs typeface="Courier New"/>
              </a:rPr>
              <a:t>//</a:t>
            </a:r>
            <a:r>
              <a:rPr sz="2800" b="1" spc="285" dirty="0">
                <a:solidFill>
                  <a:srgbClr val="943735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rlito"/>
                <a:cs typeface="Carlito"/>
              </a:rPr>
              <a:t>ou	</a:t>
            </a:r>
            <a:r>
              <a:rPr sz="2800" b="1" spc="-5" dirty="0">
                <a:solidFill>
                  <a:srgbClr val="943735"/>
                </a:solidFill>
                <a:latin typeface="Courier New"/>
                <a:cs typeface="Courier New"/>
              </a:rPr>
              <a:t>/*</a:t>
            </a:r>
            <a:r>
              <a:rPr sz="2800" b="1" spc="-1170" dirty="0">
                <a:solidFill>
                  <a:srgbClr val="943735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rlito"/>
                <a:cs typeface="Carlito"/>
              </a:rPr>
              <a:t>... </a:t>
            </a:r>
            <a:r>
              <a:rPr sz="2800" b="1" spc="-5" dirty="0">
                <a:solidFill>
                  <a:srgbClr val="943735"/>
                </a:solidFill>
                <a:latin typeface="Courier New"/>
                <a:cs typeface="Courier New"/>
              </a:rPr>
              <a:t>*/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0150" y="4063936"/>
            <a:ext cx="4291330" cy="267843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/*</a:t>
            </a:r>
            <a:endParaRPr sz="1400">
              <a:latin typeface="Courier New"/>
              <a:cs typeface="Courier New"/>
            </a:endParaRPr>
          </a:p>
          <a:p>
            <a:pPr marL="91440" marR="999490">
              <a:lnSpc>
                <a:spcPts val="1639"/>
              </a:lnSpc>
              <a:spcBef>
                <a:spcPts val="125"/>
              </a:spcBef>
            </a:pP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Programa que calcula raizes</a:t>
            </a:r>
            <a:r>
              <a:rPr sz="1400" spc="-95" dirty="0">
                <a:solidFill>
                  <a:srgbClr val="9F9F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de  uma equacao de 2o</a:t>
            </a:r>
            <a:r>
              <a:rPr sz="1400" spc="-50" dirty="0">
                <a:solidFill>
                  <a:srgbClr val="9F9F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grau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ts val="1635"/>
              </a:lnSpc>
            </a:pP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latin typeface="Courier New"/>
                <a:cs typeface="Courier New"/>
              </a:rPr>
              <a:t>(string[]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1020" marR="12255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 a, </a:t>
            </a:r>
            <a:r>
              <a:rPr sz="1400" spc="-10" dirty="0">
                <a:latin typeface="Courier New"/>
                <a:cs typeface="Courier New"/>
              </a:rPr>
              <a:t>b, c; </a:t>
            </a:r>
            <a:r>
              <a:rPr sz="1400" spc="-10" dirty="0">
                <a:solidFill>
                  <a:srgbClr val="9F9F9F"/>
                </a:solidFill>
                <a:latin typeface="Courier New"/>
                <a:cs typeface="Courier New"/>
              </a:rPr>
              <a:t>//coeficientes  </a:t>
            </a:r>
            <a:r>
              <a:rPr sz="1400" spc="-5" dirty="0">
                <a:latin typeface="Courier New"/>
                <a:cs typeface="Courier New"/>
              </a:rPr>
              <a:t>double r1, r2;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//raízes </a:t>
            </a:r>
            <a:r>
              <a:rPr sz="1400" spc="-10" dirty="0">
                <a:solidFill>
                  <a:srgbClr val="9F9F9F"/>
                </a:solidFill>
                <a:latin typeface="Courier New"/>
                <a:cs typeface="Courier New"/>
              </a:rPr>
              <a:t>da</a:t>
            </a:r>
            <a:r>
              <a:rPr sz="1400" spc="-75" dirty="0">
                <a:solidFill>
                  <a:srgbClr val="9F9F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9F9F9F"/>
                </a:solidFill>
                <a:latin typeface="Courier New"/>
                <a:cs typeface="Courier New"/>
              </a:rPr>
              <a:t>equação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461594"/>
            <a:ext cx="58822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Estruturas </a:t>
            </a:r>
            <a:r>
              <a:rPr dirty="0"/>
              <a:t>de</a:t>
            </a:r>
            <a:r>
              <a:rPr spc="-30" dirty="0"/>
              <a:t> </a:t>
            </a:r>
            <a:r>
              <a:rPr spc="-20" dirty="0"/>
              <a:t>controle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6298"/>
            <a:ext cx="7999730" cy="36233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As </a:t>
            </a:r>
            <a:r>
              <a:rPr sz="3000" spc="-15" dirty="0">
                <a:latin typeface="Carlito"/>
                <a:cs typeface="Carlito"/>
              </a:rPr>
              <a:t>estruturas </a:t>
            </a:r>
            <a:r>
              <a:rPr sz="3000" spc="-10" dirty="0">
                <a:latin typeface="Carlito"/>
                <a:cs typeface="Carlito"/>
              </a:rPr>
              <a:t>básicas </a:t>
            </a:r>
            <a:r>
              <a:rPr sz="3000" spc="-5" dirty="0">
                <a:latin typeface="Carlito"/>
                <a:cs typeface="Carlito"/>
              </a:rPr>
              <a:t>de </a:t>
            </a:r>
            <a:r>
              <a:rPr sz="3000" spc="-15" dirty="0">
                <a:latin typeface="Carlito"/>
                <a:cs typeface="Carlito"/>
              </a:rPr>
              <a:t>controle definem </a:t>
            </a:r>
            <a:r>
              <a:rPr sz="3000" dirty="0">
                <a:latin typeface="Carlito"/>
                <a:cs typeface="Carlito"/>
              </a:rPr>
              <a:t>a  </a:t>
            </a:r>
            <a:r>
              <a:rPr sz="3000" spc="-10" dirty="0">
                <a:latin typeface="Carlito"/>
                <a:cs typeface="Carlito"/>
              </a:rPr>
              <a:t>sequência em </a:t>
            </a:r>
            <a:r>
              <a:rPr sz="3000" spc="-5" dirty="0">
                <a:latin typeface="Carlito"/>
                <a:cs typeface="Carlito"/>
              </a:rPr>
              <a:t>que os passos de um </a:t>
            </a:r>
            <a:r>
              <a:rPr sz="3000" spc="-10" dirty="0">
                <a:latin typeface="Carlito"/>
                <a:cs typeface="Carlito"/>
              </a:rPr>
              <a:t>algoritmo </a:t>
            </a:r>
            <a:r>
              <a:rPr sz="3000" dirty="0">
                <a:latin typeface="Carlito"/>
                <a:cs typeface="Carlito"/>
              </a:rPr>
              <a:t>são  </a:t>
            </a:r>
            <a:r>
              <a:rPr sz="3000" spc="-10" dirty="0">
                <a:latin typeface="Carlito"/>
                <a:cs typeface="Carlito"/>
              </a:rPr>
              <a:t>realizados </a:t>
            </a:r>
            <a:r>
              <a:rPr sz="3000" dirty="0">
                <a:latin typeface="Carlito"/>
                <a:cs typeface="Carlito"/>
              </a:rPr>
              <a:t>ao </a:t>
            </a:r>
            <a:r>
              <a:rPr sz="3000" spc="-10" dirty="0">
                <a:latin typeface="Carlito"/>
                <a:cs typeface="Carlito"/>
              </a:rPr>
              <a:t>longo </a:t>
            </a:r>
            <a:r>
              <a:rPr sz="3000" spc="-5" dirty="0">
                <a:latin typeface="Carlito"/>
                <a:cs typeface="Carlito"/>
              </a:rPr>
              <a:t>da </a:t>
            </a:r>
            <a:r>
              <a:rPr sz="3000" spc="-25" dirty="0">
                <a:latin typeface="Carlito"/>
                <a:cs typeface="Carlito"/>
              </a:rPr>
              <a:t>execução </a:t>
            </a:r>
            <a:r>
              <a:rPr sz="3000" spc="-5" dirty="0">
                <a:latin typeface="Carlito"/>
                <a:cs typeface="Carlito"/>
              </a:rPr>
              <a:t>do</a:t>
            </a:r>
            <a:r>
              <a:rPr sz="3000" spc="2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programa.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São elas:</a:t>
            </a:r>
            <a:endParaRPr sz="30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5" dirty="0">
                <a:latin typeface="Carlito"/>
                <a:cs typeface="Carlito"/>
              </a:rPr>
              <a:t>Sequência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simples</a:t>
            </a:r>
            <a:endParaRPr sz="26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5" dirty="0">
                <a:latin typeface="Carlito"/>
                <a:cs typeface="Carlito"/>
              </a:rPr>
              <a:t>Condicionais </a:t>
            </a:r>
            <a:r>
              <a:rPr sz="2600" spc="-10" dirty="0">
                <a:latin typeface="Carlito"/>
                <a:cs typeface="Carlito"/>
              </a:rPr>
              <a:t>ou </a:t>
            </a:r>
            <a:r>
              <a:rPr sz="2600" spc="-5" dirty="0">
                <a:latin typeface="Carlito"/>
                <a:cs typeface="Carlito"/>
              </a:rPr>
              <a:t>alternativas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*</a:t>
            </a:r>
            <a:endParaRPr sz="2600">
              <a:latin typeface="Carlito"/>
              <a:cs typeface="Carlito"/>
            </a:endParaRPr>
          </a:p>
          <a:p>
            <a:pPr marL="927100" lvl="1" indent="-457834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10" dirty="0">
                <a:latin typeface="Carlito"/>
                <a:cs typeface="Carlito"/>
              </a:rPr>
              <a:t>Repetições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*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5327396"/>
            <a:ext cx="33648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1900" dirty="0">
                <a:solidFill>
                  <a:srgbClr val="7E7E7E"/>
                </a:solidFill>
                <a:latin typeface="Carlito"/>
                <a:cs typeface="Carlito"/>
              </a:rPr>
              <a:t>* </a:t>
            </a:r>
            <a:r>
              <a:rPr sz="1900" spc="-15" dirty="0">
                <a:solidFill>
                  <a:srgbClr val="7E7E7E"/>
                </a:solidFill>
                <a:latin typeface="Carlito"/>
                <a:cs typeface="Carlito"/>
              </a:rPr>
              <a:t>serão vistas </a:t>
            </a:r>
            <a:r>
              <a:rPr sz="1900" spc="-5" dirty="0">
                <a:solidFill>
                  <a:srgbClr val="7E7E7E"/>
                </a:solidFill>
                <a:latin typeface="Carlito"/>
                <a:cs typeface="Carlito"/>
              </a:rPr>
              <a:t>nas </a:t>
            </a:r>
            <a:r>
              <a:rPr sz="1900" spc="-15" dirty="0">
                <a:solidFill>
                  <a:srgbClr val="7E7E7E"/>
                </a:solidFill>
                <a:latin typeface="Carlito"/>
                <a:cs typeface="Carlito"/>
              </a:rPr>
              <a:t>próximas</a:t>
            </a:r>
            <a:r>
              <a:rPr sz="1900" spc="10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Carlito"/>
                <a:cs typeface="Carlito"/>
              </a:rPr>
              <a:t>aulas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61594"/>
            <a:ext cx="588073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Estruturas </a:t>
            </a:r>
            <a:r>
              <a:rPr dirty="0"/>
              <a:t>de</a:t>
            </a:r>
            <a:r>
              <a:rPr spc="-30" dirty="0"/>
              <a:t> </a:t>
            </a:r>
            <a:r>
              <a:rPr spc="-20" dirty="0"/>
              <a:t>controle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Sequência simples:</a:t>
            </a:r>
          </a:p>
          <a:p>
            <a:pPr marL="299085">
              <a:lnSpc>
                <a:spcPct val="100000"/>
              </a:lnSpc>
              <a:spcBef>
                <a:spcPts val="20"/>
              </a:spcBef>
            </a:pPr>
            <a:r>
              <a:rPr sz="2600" spc="-15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600" b="1" i="1" spc="-15" dirty="0">
                <a:solidFill>
                  <a:srgbClr val="852B34"/>
                </a:solidFill>
                <a:latin typeface="Carlito"/>
                <a:cs typeface="Carlito"/>
              </a:rPr>
              <a:t>Sintaxe</a:t>
            </a:r>
            <a:endParaRPr sz="2600">
              <a:latin typeface="Carlito"/>
              <a:cs typeface="Carlito"/>
            </a:endParaRPr>
          </a:p>
          <a:p>
            <a:pPr marL="299085">
              <a:lnSpc>
                <a:spcPts val="2810"/>
              </a:lnSpc>
            </a:pPr>
            <a:r>
              <a:rPr sz="2600" spc="-5" dirty="0">
                <a:latin typeface="Arial"/>
                <a:cs typeface="Arial"/>
              </a:rPr>
              <a:t>–</a:t>
            </a:r>
            <a:r>
              <a:rPr sz="2600" spc="-5" dirty="0"/>
              <a:t>Sequência de comandos</a:t>
            </a:r>
            <a:r>
              <a:rPr sz="2600" spc="-60" dirty="0"/>
              <a:t> </a:t>
            </a:r>
            <a:r>
              <a:rPr sz="2600" spc="-5" dirty="0"/>
              <a:t>sem</a:t>
            </a:r>
            <a:endParaRPr sz="2600">
              <a:latin typeface="Arial"/>
              <a:cs typeface="Arial"/>
            </a:endParaRPr>
          </a:p>
          <a:p>
            <a:pPr marL="299085" marR="1151890">
              <a:lnSpc>
                <a:spcPct val="80000"/>
              </a:lnSpc>
              <a:spcBef>
                <a:spcPts val="310"/>
              </a:spcBef>
            </a:pPr>
            <a:r>
              <a:rPr sz="2600" spc="-5" dirty="0"/>
              <a:t>limite de tamanho. </a:t>
            </a:r>
            <a:r>
              <a:rPr sz="2600" spc="-15" dirty="0"/>
              <a:t>Esta </a:t>
            </a:r>
            <a:r>
              <a:rPr sz="2600" spc="-5" dirty="0"/>
              <a:t>sequência pode </a:t>
            </a:r>
            <a:r>
              <a:rPr sz="2600" dirty="0"/>
              <a:t>incluir  </a:t>
            </a:r>
            <a:r>
              <a:rPr sz="2600" spc="-10" dirty="0"/>
              <a:t>declarações </a:t>
            </a:r>
            <a:r>
              <a:rPr sz="2600" spc="-5" dirty="0"/>
              <a:t>de </a:t>
            </a:r>
            <a:r>
              <a:rPr sz="2600" spc="-10" dirty="0"/>
              <a:t>variáveis, </a:t>
            </a:r>
            <a:r>
              <a:rPr sz="2600" spc="-5" dirty="0"/>
              <a:t>atribuições, leitura </a:t>
            </a:r>
            <a:r>
              <a:rPr sz="2600" dirty="0"/>
              <a:t>e  </a:t>
            </a:r>
            <a:r>
              <a:rPr sz="2600" spc="-5" dirty="0"/>
              <a:t>impressão </a:t>
            </a:r>
            <a:r>
              <a:rPr sz="2600" dirty="0"/>
              <a:t>de</a:t>
            </a:r>
            <a:r>
              <a:rPr sz="2600" spc="-50" dirty="0"/>
              <a:t> </a:t>
            </a:r>
            <a:r>
              <a:rPr sz="2600" spc="-5" dirty="0"/>
              <a:t>dados.</a:t>
            </a:r>
            <a:endParaRPr sz="2600"/>
          </a:p>
          <a:p>
            <a:pPr marL="299085">
              <a:lnSpc>
                <a:spcPct val="100000"/>
              </a:lnSpc>
            </a:pPr>
            <a:r>
              <a:rPr sz="2600" spc="-10" dirty="0">
                <a:solidFill>
                  <a:srgbClr val="852B34"/>
                </a:solidFill>
                <a:latin typeface="Arial"/>
                <a:cs typeface="Arial"/>
              </a:rPr>
              <a:t>–</a:t>
            </a:r>
            <a:r>
              <a:rPr sz="2600" b="1" i="1" spc="-10" dirty="0">
                <a:solidFill>
                  <a:srgbClr val="852B34"/>
                </a:solidFill>
                <a:latin typeface="Carlito"/>
                <a:cs typeface="Carlito"/>
              </a:rPr>
              <a:t>Semântica</a:t>
            </a:r>
            <a:endParaRPr sz="2600">
              <a:latin typeface="Carlito"/>
              <a:cs typeface="Carlito"/>
            </a:endParaRPr>
          </a:p>
          <a:p>
            <a:pPr marL="299085" marR="5080">
              <a:lnSpc>
                <a:spcPct val="8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dirty="0"/>
              <a:t>A </a:t>
            </a:r>
            <a:r>
              <a:rPr sz="2600" spc="-15" dirty="0"/>
              <a:t>execução </a:t>
            </a:r>
            <a:r>
              <a:rPr sz="2600" dirty="0"/>
              <a:t>é iniciada </a:t>
            </a:r>
            <a:r>
              <a:rPr sz="2600" spc="-5" dirty="0"/>
              <a:t>no </a:t>
            </a:r>
            <a:r>
              <a:rPr sz="2600" spc="-10" dirty="0"/>
              <a:t>primeiro </a:t>
            </a:r>
            <a:r>
              <a:rPr sz="2600" spc="-5" dirty="0"/>
              <a:t>comando da  estrutura, continua </a:t>
            </a:r>
            <a:r>
              <a:rPr sz="2600" spc="-15" dirty="0"/>
              <a:t>executando </a:t>
            </a:r>
            <a:r>
              <a:rPr sz="2600" dirty="0"/>
              <a:t>os </a:t>
            </a:r>
            <a:r>
              <a:rPr sz="2600" spc="-5" dirty="0"/>
              <a:t>comandos </a:t>
            </a:r>
            <a:r>
              <a:rPr sz="2600" dirty="0"/>
              <a:t>na</a:t>
            </a:r>
            <a:r>
              <a:rPr sz="2600" spc="-120" dirty="0"/>
              <a:t> </a:t>
            </a:r>
            <a:r>
              <a:rPr sz="2600" spc="-10" dirty="0"/>
              <a:t>ordem  </a:t>
            </a:r>
            <a:r>
              <a:rPr sz="2600" dirty="0"/>
              <a:t>em </a:t>
            </a:r>
            <a:r>
              <a:rPr sz="2600" spc="-5" dirty="0"/>
              <a:t>que aparecem, de </a:t>
            </a:r>
            <a:r>
              <a:rPr sz="2600" dirty="0"/>
              <a:t>cima </a:t>
            </a:r>
            <a:r>
              <a:rPr sz="2600" spc="-15" dirty="0"/>
              <a:t>para </a:t>
            </a:r>
            <a:r>
              <a:rPr sz="2600" spc="-25" dirty="0"/>
              <a:t>baixo, </a:t>
            </a:r>
            <a:r>
              <a:rPr sz="2600" dirty="0"/>
              <a:t>e </a:t>
            </a:r>
            <a:r>
              <a:rPr sz="2600" spc="-5" dirty="0"/>
              <a:t>sai da  </a:t>
            </a:r>
            <a:r>
              <a:rPr sz="2600" spc="-10" dirty="0"/>
              <a:t>estrutura.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7826" y="5013261"/>
            <a:ext cx="1873250" cy="1570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Courier New"/>
                <a:cs typeface="Courier New"/>
              </a:rPr>
              <a:t>Comando1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Comando2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2400" spc="-10" dirty="0">
                <a:latin typeface="Courier New"/>
                <a:cs typeface="Courier New"/>
              </a:rPr>
              <a:t>ComandoN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8150" y="217119"/>
            <a:ext cx="8451850" cy="57099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886460" algn="just">
              <a:lnSpc>
                <a:spcPts val="3190"/>
              </a:lnSpc>
              <a:spcBef>
                <a:spcPts val="345"/>
              </a:spcBef>
            </a:pPr>
            <a:r>
              <a:rPr sz="2800" b="1" spc="-5" dirty="0">
                <a:latin typeface="Arial"/>
                <a:cs typeface="Arial"/>
              </a:rPr>
              <a:t>Até agora, foram estudados </a:t>
            </a:r>
            <a:r>
              <a:rPr sz="2800" b="1" spc="-10" dirty="0">
                <a:latin typeface="Arial"/>
                <a:cs typeface="Arial"/>
              </a:rPr>
              <a:t>os </a:t>
            </a:r>
            <a:r>
              <a:rPr sz="2800" b="1" spc="-5" dirty="0">
                <a:latin typeface="Arial"/>
                <a:cs typeface="Arial"/>
              </a:rPr>
              <a:t>seguintes  recursos visando especificamente a  construção de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algoritmos: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395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Conceito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Constante, </a:t>
            </a:r>
            <a:r>
              <a:rPr sz="2800" spc="-30" dirty="0">
                <a:latin typeface="Arial"/>
                <a:cs typeface="Arial"/>
              </a:rPr>
              <a:t>Variável </a:t>
            </a:r>
            <a:r>
              <a:rPr sz="2800" spc="-5" dirty="0">
                <a:latin typeface="Arial"/>
                <a:cs typeface="Arial"/>
              </a:rPr>
              <a:t>e </a:t>
            </a:r>
            <a:r>
              <a:rPr sz="2800" spc="-30" dirty="0">
                <a:latin typeface="Arial"/>
                <a:cs typeface="Arial"/>
              </a:rPr>
              <a:t>Tipos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Dados.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620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25" dirty="0">
                <a:latin typeface="Arial"/>
                <a:cs typeface="Arial"/>
              </a:rPr>
              <a:t>Tipos </a:t>
            </a:r>
            <a:r>
              <a:rPr sz="2800" spc="-5" dirty="0">
                <a:latin typeface="Arial"/>
                <a:cs typeface="Arial"/>
              </a:rPr>
              <a:t>de Dados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Básicos.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615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Declaração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Variáveis.</a:t>
            </a:r>
            <a:endParaRPr sz="2800">
              <a:latin typeface="Arial"/>
              <a:cs typeface="Arial"/>
            </a:endParaRPr>
          </a:p>
          <a:p>
            <a:pPr marL="317500" indent="-264160">
              <a:lnSpc>
                <a:spcPct val="100000"/>
              </a:lnSpc>
              <a:spcBef>
                <a:spcPts val="600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Expressões (Aritméticas 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Lógicas).</a:t>
            </a:r>
            <a:endParaRPr sz="2800">
              <a:latin typeface="Arial"/>
              <a:cs typeface="Arial"/>
            </a:endParaRPr>
          </a:p>
          <a:p>
            <a:pPr marL="317500" marR="8255" indent="-264160">
              <a:lnSpc>
                <a:spcPts val="3190"/>
              </a:lnSpc>
              <a:spcBef>
                <a:spcPts val="865"/>
              </a:spcBef>
              <a:buClr>
                <a:srgbClr val="993300"/>
              </a:buClr>
              <a:buChar char="•"/>
              <a:tabLst>
                <a:tab pos="318135" algn="l"/>
              </a:tabLst>
            </a:pPr>
            <a:r>
              <a:rPr sz="2800" spc="-5" dirty="0">
                <a:latin typeface="Arial"/>
                <a:cs typeface="Arial"/>
              </a:rPr>
              <a:t>Sintaxe e Semântica </a:t>
            </a:r>
            <a:r>
              <a:rPr sz="2800" dirty="0">
                <a:latin typeface="Arial"/>
                <a:cs typeface="Arial"/>
              </a:rPr>
              <a:t>dos </a:t>
            </a:r>
            <a:r>
              <a:rPr sz="2800" spc="-5" dirty="0">
                <a:latin typeface="Arial"/>
                <a:cs typeface="Arial"/>
              </a:rPr>
              <a:t>Comandos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Atribuição  e de Entrada 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Saída.</a:t>
            </a:r>
            <a:endParaRPr sz="2800">
              <a:latin typeface="Arial"/>
              <a:cs typeface="Arial"/>
            </a:endParaRPr>
          </a:p>
          <a:p>
            <a:pPr marL="317500" marR="5080" indent="-264160">
              <a:lnSpc>
                <a:spcPts val="3190"/>
              </a:lnSpc>
              <a:spcBef>
                <a:spcPts val="420"/>
              </a:spcBef>
              <a:buClr>
                <a:srgbClr val="993300"/>
              </a:buClr>
              <a:buChar char="•"/>
              <a:tabLst>
                <a:tab pos="318135" algn="l"/>
                <a:tab pos="2242820" algn="l"/>
                <a:tab pos="3751579" algn="l"/>
                <a:tab pos="5399405" algn="l"/>
                <a:tab pos="6214745" algn="l"/>
                <a:tab pos="7049770" algn="l"/>
                <a:tab pos="8042275" algn="l"/>
              </a:tabLst>
            </a:pPr>
            <a:r>
              <a:rPr sz="2800" spc="-5" dirty="0">
                <a:latin typeface="Arial"/>
                <a:cs typeface="Arial"/>
              </a:rPr>
              <a:t>Seq</a:t>
            </a:r>
            <a:r>
              <a:rPr sz="2800" dirty="0">
                <a:latin typeface="Arial"/>
                <a:cs typeface="Arial"/>
              </a:rPr>
              <a:t>ü</a:t>
            </a:r>
            <a:r>
              <a:rPr sz="2800" spc="-10" dirty="0">
                <a:latin typeface="Arial"/>
                <a:cs typeface="Arial"/>
              </a:rPr>
              <a:t>ê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Simp</a:t>
            </a:r>
            <a:r>
              <a:rPr sz="2800" spc="5" dirty="0">
                <a:latin typeface="Arial"/>
                <a:cs typeface="Arial"/>
              </a:rPr>
              <a:t>le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rim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ro</a:t>
            </a:r>
            <a:r>
              <a:rPr sz="2800" dirty="0">
                <a:latin typeface="Arial"/>
                <a:cs typeface="Arial"/>
              </a:rPr>
              <a:t>	do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ê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de  </a:t>
            </a:r>
            <a:r>
              <a:rPr sz="2800" spc="-5" dirty="0">
                <a:latin typeface="Arial"/>
                <a:cs typeface="Arial"/>
              </a:rPr>
              <a:t>estruturas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controle).</a:t>
            </a:r>
            <a:endParaRPr sz="28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864"/>
              </a:spcBef>
            </a:pPr>
            <a:r>
              <a:rPr sz="2800" b="1" spc="-5" dirty="0">
                <a:latin typeface="Arial"/>
                <a:cs typeface="Arial"/>
              </a:rPr>
              <a:t>Já é possível criar </a:t>
            </a:r>
            <a:r>
              <a:rPr sz="2800" b="1" spc="-10" dirty="0">
                <a:latin typeface="Arial"/>
                <a:cs typeface="Arial"/>
              </a:rPr>
              <a:t>alguns algoritmos</a:t>
            </a:r>
            <a:r>
              <a:rPr sz="2800" b="1" spc="11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simples.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0024" y="1225372"/>
            <a:ext cx="8372475" cy="51161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0520" marR="5715" indent="-338455" algn="just">
              <a:lnSpc>
                <a:spcPct val="95000"/>
              </a:lnSpc>
              <a:spcBef>
                <a:spcPts val="265"/>
              </a:spcBef>
              <a:buClr>
                <a:srgbClr val="990000"/>
              </a:buClr>
              <a:buAutoNum type="arabicPeriod"/>
              <a:tabLst>
                <a:tab pos="351155" algn="l"/>
              </a:tabLst>
            </a:pPr>
            <a:r>
              <a:rPr sz="2800" spc="-5" dirty="0">
                <a:latin typeface="Arial"/>
                <a:cs typeface="Arial"/>
              </a:rPr>
              <a:t>Faça </a:t>
            </a:r>
            <a:r>
              <a:rPr sz="2800" spc="5" dirty="0">
                <a:latin typeface="Arial"/>
                <a:cs typeface="Arial"/>
              </a:rPr>
              <a:t>um </a:t>
            </a:r>
            <a:r>
              <a:rPr sz="2800" dirty="0">
                <a:latin typeface="Arial"/>
                <a:cs typeface="Arial"/>
              </a:rPr>
              <a:t>programa </a:t>
            </a:r>
            <a:r>
              <a:rPr sz="2800" spc="-5" dirty="0">
                <a:latin typeface="Arial"/>
                <a:cs typeface="Arial"/>
              </a:rPr>
              <a:t>que lê uma </a:t>
            </a:r>
            <a:r>
              <a:rPr sz="2800" dirty="0">
                <a:latin typeface="Arial"/>
                <a:cs typeface="Arial"/>
              </a:rPr>
              <a:t>temperatura </a:t>
            </a:r>
            <a:r>
              <a:rPr sz="2800" spc="10" dirty="0">
                <a:latin typeface="Arial"/>
                <a:cs typeface="Arial"/>
              </a:rPr>
              <a:t>em  </a:t>
            </a:r>
            <a:r>
              <a:rPr sz="2800" dirty="0">
                <a:latin typeface="Arial"/>
                <a:cs typeface="Arial"/>
              </a:rPr>
              <a:t>graus </a:t>
            </a:r>
            <a:r>
              <a:rPr sz="2800" spc="-5" dirty="0">
                <a:latin typeface="Arial"/>
                <a:cs typeface="Arial"/>
              </a:rPr>
              <a:t>Celsius e apresenta-a convertida em </a:t>
            </a:r>
            <a:r>
              <a:rPr sz="2800" dirty="0">
                <a:latin typeface="Arial"/>
                <a:cs typeface="Arial"/>
              </a:rPr>
              <a:t>graus  Fahrenheit. </a:t>
            </a:r>
            <a:r>
              <a:rPr sz="2800" spc="-5" dirty="0">
                <a:latin typeface="Arial"/>
                <a:cs typeface="Arial"/>
              </a:rPr>
              <a:t>A fórmula </a:t>
            </a:r>
            <a:r>
              <a:rPr sz="2800" spc="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conversão: </a:t>
            </a:r>
            <a:r>
              <a:rPr sz="2800" spc="-5" dirty="0">
                <a:latin typeface="Arial"/>
                <a:cs typeface="Arial"/>
              </a:rPr>
              <a:t>F ←  (9*C+160)/5</a:t>
            </a:r>
            <a:endParaRPr sz="2800">
              <a:latin typeface="Arial"/>
              <a:cs typeface="Arial"/>
            </a:endParaRPr>
          </a:p>
          <a:p>
            <a:pPr marL="350520" marR="8890" indent="-338455" algn="just">
              <a:lnSpc>
                <a:spcPct val="95000"/>
              </a:lnSpc>
              <a:spcBef>
                <a:spcPts val="2400"/>
              </a:spcBef>
              <a:buClr>
                <a:srgbClr val="990000"/>
              </a:buClr>
              <a:buAutoNum type="arabicPeriod"/>
              <a:tabLst>
                <a:tab pos="351155" algn="l"/>
              </a:tabLst>
            </a:pPr>
            <a:r>
              <a:rPr sz="2800" spc="-5" dirty="0">
                <a:latin typeface="Arial"/>
                <a:cs typeface="Arial"/>
              </a:rPr>
              <a:t>Faça um programa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lê um valor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salário  </a:t>
            </a:r>
            <a:r>
              <a:rPr sz="2800" dirty="0">
                <a:latin typeface="Arial"/>
                <a:cs typeface="Arial"/>
              </a:rPr>
              <a:t>mínimo </a:t>
            </a:r>
            <a:r>
              <a:rPr sz="2800" spc="-5" dirty="0">
                <a:latin typeface="Arial"/>
                <a:cs typeface="Arial"/>
              </a:rPr>
              <a:t>e o salário de um </a:t>
            </a:r>
            <a:r>
              <a:rPr sz="2800" dirty="0">
                <a:latin typeface="Arial"/>
                <a:cs typeface="Arial"/>
              </a:rPr>
              <a:t>funcionário. </a:t>
            </a:r>
            <a:r>
              <a:rPr sz="2800" spc="-5" dirty="0">
                <a:latin typeface="Arial"/>
                <a:cs typeface="Arial"/>
              </a:rPr>
              <a:t>O programa  </a:t>
            </a:r>
            <a:r>
              <a:rPr sz="2800" dirty="0">
                <a:latin typeface="Arial"/>
                <a:cs typeface="Arial"/>
              </a:rPr>
              <a:t>deve </a:t>
            </a:r>
            <a:r>
              <a:rPr sz="2800" spc="-5" dirty="0">
                <a:latin typeface="Arial"/>
                <a:cs typeface="Arial"/>
              </a:rPr>
              <a:t>calcular e imprimir </a:t>
            </a:r>
            <a:r>
              <a:rPr sz="2800" dirty="0">
                <a:latin typeface="Arial"/>
                <a:cs typeface="Arial"/>
              </a:rPr>
              <a:t>quantos salários </a:t>
            </a:r>
            <a:r>
              <a:rPr sz="2800" spc="-5" dirty="0">
                <a:latin typeface="Arial"/>
                <a:cs typeface="Arial"/>
              </a:rPr>
              <a:t>mínimos  </a:t>
            </a:r>
            <a:r>
              <a:rPr sz="2800" dirty="0">
                <a:latin typeface="Arial"/>
                <a:cs typeface="Arial"/>
              </a:rPr>
              <a:t>esse </a:t>
            </a:r>
            <a:r>
              <a:rPr sz="2800" spc="-5" dirty="0">
                <a:latin typeface="Arial"/>
                <a:cs typeface="Arial"/>
              </a:rPr>
              <a:t>funcionário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ganha.</a:t>
            </a:r>
            <a:endParaRPr sz="2800">
              <a:latin typeface="Arial"/>
              <a:cs typeface="Arial"/>
            </a:endParaRPr>
          </a:p>
          <a:p>
            <a:pPr marL="350520" marR="5080" indent="-338455" algn="just">
              <a:lnSpc>
                <a:spcPts val="3190"/>
              </a:lnSpc>
              <a:spcBef>
                <a:spcPts val="2480"/>
              </a:spcBef>
              <a:buClr>
                <a:srgbClr val="990000"/>
              </a:buClr>
              <a:buAutoNum type="arabicPeriod"/>
              <a:tabLst>
                <a:tab pos="351155" algn="l"/>
              </a:tabLst>
            </a:pPr>
            <a:r>
              <a:rPr sz="2800" spc="-5" dirty="0">
                <a:latin typeface="Arial"/>
                <a:cs typeface="Arial"/>
              </a:rPr>
              <a:t>Faça </a:t>
            </a:r>
            <a:r>
              <a:rPr sz="280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programa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leia </a:t>
            </a:r>
            <a:r>
              <a:rPr sz="2800" dirty="0">
                <a:latin typeface="Arial"/>
                <a:cs typeface="Arial"/>
              </a:rPr>
              <a:t>os </a:t>
            </a:r>
            <a:r>
              <a:rPr sz="2800" spc="-5" dirty="0">
                <a:latin typeface="Arial"/>
                <a:cs typeface="Arial"/>
              </a:rPr>
              <a:t>valores </a:t>
            </a:r>
            <a:r>
              <a:rPr sz="2800" dirty="0">
                <a:latin typeface="Arial"/>
                <a:cs typeface="Arial"/>
              </a:rPr>
              <a:t>dos </a:t>
            </a:r>
            <a:r>
              <a:rPr sz="2800" spc="-5" dirty="0">
                <a:latin typeface="Arial"/>
                <a:cs typeface="Arial"/>
              </a:rPr>
              <a:t>lados e  </a:t>
            </a:r>
            <a:r>
              <a:rPr sz="2800" dirty="0">
                <a:latin typeface="Arial"/>
                <a:cs typeface="Arial"/>
              </a:rPr>
              <a:t>altura de </a:t>
            </a:r>
            <a:r>
              <a:rPr sz="2800" spc="-5" dirty="0">
                <a:latin typeface="Arial"/>
                <a:cs typeface="Arial"/>
              </a:rPr>
              <a:t>um triângulo, calcule e imprima </a:t>
            </a:r>
            <a:r>
              <a:rPr sz="2800" dirty="0">
                <a:latin typeface="Arial"/>
                <a:cs typeface="Arial"/>
              </a:rPr>
              <a:t>seu  </a:t>
            </a:r>
            <a:r>
              <a:rPr sz="2800" spc="-5" dirty="0">
                <a:latin typeface="Arial"/>
                <a:cs typeface="Arial"/>
              </a:rPr>
              <a:t>perímetro 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área.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191465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191465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08074"/>
            <a:ext cx="7836534" cy="45192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19734" marR="5715" indent="-419734" algn="just">
              <a:lnSpc>
                <a:spcPts val="3030"/>
              </a:lnSpc>
              <a:spcBef>
                <a:spcPts val="470"/>
              </a:spcBef>
              <a:buClr>
                <a:srgbClr val="852B34"/>
              </a:buClr>
              <a:buAutoNum type="arabicPeriod" startAt="4"/>
              <a:tabLst>
                <a:tab pos="419734" algn="l"/>
              </a:tabLst>
            </a:pPr>
            <a:r>
              <a:rPr sz="2800" spc="-5" dirty="0">
                <a:latin typeface="Arial"/>
                <a:cs typeface="Arial"/>
              </a:rPr>
              <a:t>Faça um programa </a:t>
            </a:r>
            <a:r>
              <a:rPr sz="2800" dirty="0">
                <a:latin typeface="Arial"/>
                <a:cs typeface="Arial"/>
              </a:rPr>
              <a:t>que leia </a:t>
            </a:r>
            <a:r>
              <a:rPr sz="2800" spc="-5" dirty="0">
                <a:latin typeface="Arial"/>
                <a:cs typeface="Arial"/>
              </a:rPr>
              <a:t>um </a:t>
            </a:r>
            <a:r>
              <a:rPr sz="2800" dirty="0">
                <a:latin typeface="Arial"/>
                <a:cs typeface="Arial"/>
              </a:rPr>
              <a:t>número </a:t>
            </a:r>
            <a:r>
              <a:rPr sz="2800" spc="-5" dirty="0">
                <a:latin typeface="Arial"/>
                <a:cs typeface="Arial"/>
              </a:rPr>
              <a:t>inteiro  e imprima o seu antecessor 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sucessor.</a:t>
            </a:r>
            <a:endParaRPr sz="2800">
              <a:latin typeface="Arial"/>
              <a:cs typeface="Arial"/>
            </a:endParaRPr>
          </a:p>
          <a:p>
            <a:pPr marL="615950" marR="5080" indent="-603885" algn="just">
              <a:lnSpc>
                <a:spcPct val="90000"/>
              </a:lnSpc>
              <a:spcBef>
                <a:spcPts val="2350"/>
              </a:spcBef>
              <a:buClr>
                <a:srgbClr val="852B34"/>
              </a:buClr>
              <a:buAutoNum type="arabicPeriod" startAt="4"/>
              <a:tabLst>
                <a:tab pos="612140" algn="l"/>
              </a:tabLst>
            </a:pPr>
            <a:r>
              <a:rPr sz="2800" spc="-5" dirty="0">
                <a:latin typeface="Arial"/>
                <a:cs typeface="Arial"/>
              </a:rPr>
              <a:t>Construa um programa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aplique </a:t>
            </a:r>
            <a:r>
              <a:rPr sz="2800" dirty="0">
                <a:latin typeface="Arial"/>
                <a:cs typeface="Arial"/>
              </a:rPr>
              <a:t>um  </a:t>
            </a:r>
            <a:r>
              <a:rPr sz="2800" spc="-5" dirty="0">
                <a:latin typeface="Arial"/>
                <a:cs typeface="Arial"/>
              </a:rPr>
              <a:t>desconto de 25% sobre o preço de um  produto recebido como entrada e imprima o  valor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resultante.</a:t>
            </a:r>
            <a:endParaRPr sz="2800">
              <a:latin typeface="Arial"/>
              <a:cs typeface="Arial"/>
            </a:endParaRPr>
          </a:p>
          <a:p>
            <a:pPr marL="467359" marR="5715" indent="-467359" algn="just">
              <a:lnSpc>
                <a:spcPct val="90000"/>
              </a:lnSpc>
              <a:spcBef>
                <a:spcPts val="2400"/>
              </a:spcBef>
              <a:buClr>
                <a:srgbClr val="852B34"/>
              </a:buClr>
              <a:buAutoNum type="arabicPeriod" startAt="4"/>
              <a:tabLst>
                <a:tab pos="467359" algn="l"/>
              </a:tabLst>
            </a:pPr>
            <a:r>
              <a:rPr sz="2800" spc="-5" dirty="0">
                <a:latin typeface="Arial"/>
                <a:cs typeface="Arial"/>
              </a:rPr>
              <a:t>Construa um programa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ler um intervalo 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tempo em segundos, converter </a:t>
            </a:r>
            <a:r>
              <a:rPr sz="2800" dirty="0">
                <a:latin typeface="Arial"/>
                <a:cs typeface="Arial"/>
              </a:rPr>
              <a:t>para  horas, </a:t>
            </a:r>
            <a:r>
              <a:rPr sz="2800" spc="-5" dirty="0">
                <a:latin typeface="Arial"/>
                <a:cs typeface="Arial"/>
              </a:rPr>
              <a:t>minutos e </a:t>
            </a:r>
            <a:r>
              <a:rPr sz="2800" dirty="0">
                <a:latin typeface="Arial"/>
                <a:cs typeface="Arial"/>
              </a:rPr>
              <a:t>segundos </a:t>
            </a:r>
            <a:r>
              <a:rPr sz="2800" spc="-5" dirty="0">
                <a:latin typeface="Arial"/>
                <a:cs typeface="Arial"/>
              </a:rPr>
              <a:t>e imprimir o  </a:t>
            </a:r>
            <a:r>
              <a:rPr sz="2800" dirty="0">
                <a:latin typeface="Arial"/>
                <a:cs typeface="Arial"/>
              </a:rPr>
              <a:t>resultado.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241" y="1306829"/>
            <a:ext cx="62801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Arial"/>
                <a:cs typeface="Arial"/>
              </a:rPr>
              <a:t>Tipos </a:t>
            </a:r>
            <a:r>
              <a:rPr sz="4000" b="1" spc="-5" dirty="0">
                <a:latin typeface="Arial"/>
                <a:cs typeface="Arial"/>
              </a:rPr>
              <a:t>de </a:t>
            </a:r>
            <a:r>
              <a:rPr sz="4000" b="1" spc="-10" dirty="0">
                <a:latin typeface="Arial"/>
                <a:cs typeface="Arial"/>
              </a:rPr>
              <a:t>Dados, </a:t>
            </a:r>
            <a:r>
              <a:rPr sz="4000" b="1" spc="-35" dirty="0">
                <a:latin typeface="Arial"/>
                <a:cs typeface="Arial"/>
              </a:rPr>
              <a:t>Variáveis  </a:t>
            </a:r>
            <a:r>
              <a:rPr sz="4000" b="1" spc="-5" dirty="0">
                <a:latin typeface="Arial"/>
                <a:cs typeface="Arial"/>
              </a:rPr>
              <a:t>e Entrada e Saída </a:t>
            </a:r>
            <a:r>
              <a:rPr sz="4000" b="1" spc="-10" dirty="0">
                <a:latin typeface="Arial"/>
                <a:cs typeface="Arial"/>
              </a:rPr>
              <a:t>em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C#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6346" y="3075177"/>
            <a:ext cx="2971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Aula de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Exercícios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5876" y="636676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25692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Nesta</a:t>
            </a:r>
            <a:r>
              <a:rPr sz="3900" b="1" spc="-21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Aula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641094"/>
            <a:ext cx="4786630" cy="33788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900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30" dirty="0">
                <a:latin typeface="Arial"/>
                <a:cs typeface="Arial"/>
              </a:rPr>
              <a:t>Variáveis, </a:t>
            </a:r>
            <a:r>
              <a:rPr sz="3000" spc="-25" dirty="0">
                <a:latin typeface="Arial"/>
                <a:cs typeface="Arial"/>
              </a:rPr>
              <a:t>Tipos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dados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Declaração de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variáveis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Impressão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Formatação </a:t>
            </a:r>
            <a:r>
              <a:rPr sz="3000" spc="-5" dirty="0">
                <a:latin typeface="Arial"/>
                <a:cs typeface="Arial"/>
              </a:rPr>
              <a:t>da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impressão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Operadores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Entrada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dados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217487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43202"/>
            <a:ext cx="7911465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spc="-5" dirty="0">
                <a:latin typeface="Arial"/>
                <a:cs typeface="Arial"/>
              </a:rPr>
              <a:t>Uma </a:t>
            </a:r>
            <a:r>
              <a:rPr sz="3000" dirty="0">
                <a:latin typeface="Arial"/>
                <a:cs typeface="Arial"/>
              </a:rPr>
              <a:t>variável </a:t>
            </a:r>
            <a:r>
              <a:rPr sz="3000" spc="-5" dirty="0">
                <a:latin typeface="Arial"/>
                <a:cs typeface="Arial"/>
              </a:rPr>
              <a:t>representa um espaço na  </a:t>
            </a:r>
            <a:r>
              <a:rPr sz="3000" dirty="0">
                <a:latin typeface="Arial"/>
                <a:cs typeface="Arial"/>
              </a:rPr>
              <a:t>memória </a:t>
            </a:r>
            <a:r>
              <a:rPr sz="3000" spc="-5" dirty="0">
                <a:latin typeface="Arial"/>
                <a:cs typeface="Arial"/>
              </a:rPr>
              <a:t>do </a:t>
            </a:r>
            <a:r>
              <a:rPr sz="3000" dirty="0">
                <a:latin typeface="Arial"/>
                <a:cs typeface="Arial"/>
              </a:rPr>
              <a:t>computador </a:t>
            </a:r>
            <a:r>
              <a:rPr sz="3000" spc="-5" dirty="0">
                <a:latin typeface="Arial"/>
                <a:cs typeface="Arial"/>
              </a:rPr>
              <a:t>para armazenar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um  determinado </a:t>
            </a:r>
            <a:r>
              <a:rPr sz="3000" dirty="0">
                <a:latin typeface="Arial"/>
                <a:cs typeface="Arial"/>
              </a:rPr>
              <a:t>tipo </a:t>
            </a:r>
            <a:r>
              <a:rPr sz="3000" spc="-5" dirty="0">
                <a:latin typeface="Arial"/>
                <a:cs typeface="Arial"/>
              </a:rPr>
              <a:t>de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dado.</a:t>
            </a:r>
            <a:endParaRPr sz="3000">
              <a:latin typeface="Arial"/>
              <a:cs typeface="Arial"/>
            </a:endParaRPr>
          </a:p>
          <a:p>
            <a:pPr marL="349250" marR="280035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Em C#, todas variáveis </a:t>
            </a:r>
            <a:r>
              <a:rPr sz="3000" spc="-5" dirty="0">
                <a:latin typeface="Arial"/>
                <a:cs typeface="Arial"/>
              </a:rPr>
              <a:t>devem </a:t>
            </a:r>
            <a:r>
              <a:rPr sz="3000" dirty="0">
                <a:latin typeface="Arial"/>
                <a:cs typeface="Arial"/>
              </a:rPr>
              <a:t>ser  </a:t>
            </a:r>
            <a:r>
              <a:rPr sz="3000" spc="-5" dirty="0">
                <a:latin typeface="Arial"/>
                <a:cs typeface="Arial"/>
              </a:rPr>
              <a:t>explicitamente declaradas, isto é, devemos  especificar:</a:t>
            </a:r>
            <a:endParaRPr sz="3000">
              <a:latin typeface="Arial"/>
              <a:cs typeface="Arial"/>
            </a:endParaRPr>
          </a:p>
          <a:p>
            <a:pPr marL="810895" lvl="1" indent="-457834">
              <a:lnSpc>
                <a:spcPct val="100000"/>
              </a:lnSpc>
              <a:spcBef>
                <a:spcPts val="715"/>
              </a:spcBef>
              <a:buClr>
                <a:srgbClr val="808080"/>
              </a:buClr>
              <a:buChar char="•"/>
              <a:tabLst>
                <a:tab pos="810895" algn="l"/>
                <a:tab pos="811530" algn="l"/>
              </a:tabLst>
            </a:pPr>
            <a:r>
              <a:rPr sz="2600" spc="-25" dirty="0">
                <a:latin typeface="Arial"/>
                <a:cs typeface="Arial"/>
              </a:rPr>
              <a:t>Tipo </a:t>
            </a:r>
            <a:r>
              <a:rPr sz="2600" spc="-5" dirty="0">
                <a:latin typeface="Arial"/>
                <a:cs typeface="Arial"/>
              </a:rPr>
              <a:t>de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dado</a:t>
            </a:r>
            <a:endParaRPr sz="2600">
              <a:latin typeface="Arial"/>
              <a:cs typeface="Arial"/>
            </a:endParaRPr>
          </a:p>
          <a:p>
            <a:pPr marL="810895" lvl="1" indent="-457834">
              <a:lnSpc>
                <a:spcPct val="100000"/>
              </a:lnSpc>
              <a:spcBef>
                <a:spcPts val="695"/>
              </a:spcBef>
              <a:buClr>
                <a:srgbClr val="808080"/>
              </a:buClr>
              <a:buChar char="•"/>
              <a:tabLst>
                <a:tab pos="810895" algn="l"/>
                <a:tab pos="811530" algn="l"/>
              </a:tabLst>
            </a:pPr>
            <a:r>
              <a:rPr sz="2600" dirty="0">
                <a:latin typeface="Arial"/>
                <a:cs typeface="Arial"/>
              </a:rPr>
              <a:t>Nome (ou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identificador)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278" y="659048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024" y="525907"/>
            <a:ext cx="3205176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25" dirty="0">
                <a:solidFill>
                  <a:srgbClr val="4D4D4D"/>
                </a:solidFill>
                <a:latin typeface="Carlito"/>
                <a:cs typeface="Carlito"/>
              </a:rPr>
              <a:t>Constantes</a:t>
            </a:r>
            <a:endParaRPr sz="39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720" y="1389125"/>
            <a:ext cx="7924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83928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Uma </a:t>
            </a:r>
            <a:r>
              <a:rPr sz="2800" spc="-5" dirty="0">
                <a:latin typeface="Arial"/>
                <a:cs typeface="Arial"/>
              </a:rPr>
              <a:t>constante pode ser representada no </a:t>
            </a:r>
            <a:r>
              <a:rPr sz="2800" dirty="0">
                <a:latin typeface="Arial"/>
                <a:cs typeface="Arial"/>
              </a:rPr>
              <a:t>texto  </a:t>
            </a:r>
            <a:r>
              <a:rPr sz="2800" spc="-5" dirty="0">
                <a:latin typeface="Arial"/>
                <a:cs typeface="Arial"/>
              </a:rPr>
              <a:t>diretamente pelo seu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valor.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9150" y="2349500"/>
            <a:ext cx="5862955" cy="42767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latin typeface="Courier New"/>
                <a:cs typeface="Courier New"/>
              </a:rPr>
              <a:t>using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System;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namespace </a:t>
            </a:r>
            <a:r>
              <a:rPr sz="1600" spc="-5" dirty="0">
                <a:latin typeface="Courier New"/>
                <a:cs typeface="Courier New"/>
              </a:rPr>
              <a:t>NomeDoProjeto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Program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public </a:t>
            </a:r>
            <a:r>
              <a:rPr sz="1600" dirty="0">
                <a:latin typeface="Courier New"/>
                <a:cs typeface="Courier New"/>
              </a:rPr>
              <a:t>static void </a:t>
            </a:r>
            <a:r>
              <a:rPr sz="1600" b="1" spc="-5" dirty="0">
                <a:latin typeface="Courier New"/>
                <a:cs typeface="Courier New"/>
              </a:rPr>
              <a:t>Main</a:t>
            </a:r>
            <a:r>
              <a:rPr sz="1600" spc="-5" dirty="0">
                <a:latin typeface="Courier New"/>
                <a:cs typeface="Courier New"/>
              </a:rPr>
              <a:t>(string[]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557655" marR="331533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16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1600" b="1" spc="-8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  </a:t>
            </a:r>
            <a:r>
              <a:rPr sz="1600" spc="-5" dirty="0">
                <a:latin typeface="Courier New"/>
                <a:cs typeface="Courier New"/>
              </a:rPr>
              <a:t>a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b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2.5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5576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8.7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35502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Identificadores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43202"/>
            <a:ext cx="8061959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São </a:t>
            </a:r>
            <a:r>
              <a:rPr sz="3000" spc="-5" dirty="0">
                <a:latin typeface="Arial"/>
                <a:cs typeface="Arial"/>
              </a:rPr>
              <a:t>nomes usados para </a:t>
            </a:r>
            <a:r>
              <a:rPr sz="3000" dirty="0">
                <a:latin typeface="Arial"/>
                <a:cs typeface="Arial"/>
              </a:rPr>
              <a:t>se fazer referência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  variáveis, funções, rótulos e vários </a:t>
            </a:r>
            <a:r>
              <a:rPr sz="3000" spc="-10" dirty="0">
                <a:latin typeface="Arial"/>
                <a:cs typeface="Arial"/>
              </a:rPr>
              <a:t>outros  </a:t>
            </a:r>
            <a:r>
              <a:rPr sz="3000" spc="-5" dirty="0">
                <a:latin typeface="Arial"/>
                <a:cs typeface="Arial"/>
              </a:rPr>
              <a:t>objetos definidos pelo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usuário.</a:t>
            </a:r>
            <a:endParaRPr sz="30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8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3000" dirty="0">
                <a:latin typeface="Arial"/>
                <a:cs typeface="Arial"/>
              </a:rPr>
              <a:t>Exemplos:</a:t>
            </a:r>
            <a:endParaRPr sz="3000">
              <a:latin typeface="Arial"/>
              <a:cs typeface="Arial"/>
            </a:endParaRPr>
          </a:p>
          <a:p>
            <a:pPr marL="810895" lvl="1" indent="-457834">
              <a:lnSpc>
                <a:spcPct val="100000"/>
              </a:lnSpc>
              <a:spcBef>
                <a:spcPts val="710"/>
              </a:spcBef>
              <a:buClr>
                <a:srgbClr val="808080"/>
              </a:buClr>
              <a:buChar char="•"/>
              <a:tabLst>
                <a:tab pos="810895" algn="l"/>
                <a:tab pos="811530" algn="l"/>
              </a:tabLst>
            </a:pPr>
            <a:r>
              <a:rPr sz="2600" spc="-5" dirty="0">
                <a:latin typeface="Arial"/>
                <a:cs typeface="Arial"/>
              </a:rPr>
              <a:t>a, b, </a:t>
            </a:r>
            <a:r>
              <a:rPr sz="2600" dirty="0">
                <a:latin typeface="Arial"/>
                <a:cs typeface="Arial"/>
              </a:rPr>
              <a:t>peso, </a:t>
            </a:r>
            <a:r>
              <a:rPr sz="2600" spc="-5" dirty="0">
                <a:latin typeface="Arial"/>
                <a:cs typeface="Arial"/>
              </a:rPr>
              <a:t>i, </a:t>
            </a:r>
            <a:r>
              <a:rPr sz="2600" dirty="0">
                <a:latin typeface="Arial"/>
                <a:cs typeface="Arial"/>
              </a:rPr>
              <a:t>contaCorrente, saldo, x1,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x2......</a:t>
            </a:r>
            <a:endParaRPr sz="2600">
              <a:latin typeface="Arial"/>
              <a:cs typeface="Arial"/>
            </a:endParaRPr>
          </a:p>
          <a:p>
            <a:pPr marL="349250" marR="404495" indent="-337185">
              <a:lnSpc>
                <a:spcPct val="100000"/>
              </a:lnSpc>
              <a:spcBef>
                <a:spcPts val="790"/>
              </a:spcBef>
              <a:buClr>
                <a:srgbClr val="852B34"/>
              </a:buClr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sz="3000" b="1" spc="-5" dirty="0">
                <a:latin typeface="Arial"/>
                <a:cs typeface="Arial"/>
              </a:rPr>
              <a:t>Obs: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linguagem C# </a:t>
            </a:r>
            <a:r>
              <a:rPr sz="3000" dirty="0">
                <a:latin typeface="Arial"/>
                <a:cs typeface="Arial"/>
              </a:rPr>
              <a:t>é </a:t>
            </a:r>
            <a:r>
              <a:rPr sz="3000" b="1" i="1" spc="-5" dirty="0">
                <a:latin typeface="Arial"/>
                <a:cs typeface="Arial"/>
              </a:rPr>
              <a:t>case sensitive</a:t>
            </a:r>
            <a:r>
              <a:rPr sz="3000" spc="-5" dirty="0">
                <a:latin typeface="Arial"/>
                <a:cs typeface="Arial"/>
              </a:rPr>
              <a:t>,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ou  </a:t>
            </a:r>
            <a:r>
              <a:rPr sz="3000" dirty="0">
                <a:latin typeface="Arial"/>
                <a:cs typeface="Arial"/>
              </a:rPr>
              <a:t>seja, </a:t>
            </a:r>
            <a:r>
              <a:rPr sz="3000" spc="-5" dirty="0">
                <a:latin typeface="Arial"/>
                <a:cs typeface="Arial"/>
              </a:rPr>
              <a:t>as letras </a:t>
            </a:r>
            <a:r>
              <a:rPr sz="3000" dirty="0">
                <a:latin typeface="Arial"/>
                <a:cs typeface="Arial"/>
              </a:rPr>
              <a:t>maiúsculas </a:t>
            </a:r>
            <a:r>
              <a:rPr sz="3000" spc="-5" dirty="0">
                <a:latin typeface="Arial"/>
                <a:cs typeface="Arial"/>
              </a:rPr>
              <a:t>diferem das  </a:t>
            </a:r>
            <a:r>
              <a:rPr sz="3000" dirty="0">
                <a:latin typeface="Arial"/>
                <a:cs typeface="Arial"/>
              </a:rPr>
              <a:t>minúsculas.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315214"/>
            <a:ext cx="46812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Nomes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67" y="1091311"/>
            <a:ext cx="7425690" cy="111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nome de uma </a:t>
            </a:r>
            <a:r>
              <a:rPr sz="2000" dirty="0">
                <a:latin typeface="Arial"/>
                <a:cs typeface="Arial"/>
              </a:rPr>
              <a:t>variável </a:t>
            </a:r>
            <a:r>
              <a:rPr sz="2000" spc="-5" dirty="0">
                <a:latin typeface="Arial"/>
                <a:cs typeface="Arial"/>
              </a:rPr>
              <a:t>(identificador) </a:t>
            </a:r>
            <a:r>
              <a:rPr sz="2000" dirty="0">
                <a:latin typeface="Arial"/>
                <a:cs typeface="Arial"/>
              </a:rPr>
              <a:t>é formado </a:t>
            </a:r>
            <a:r>
              <a:rPr sz="2000" spc="-5" dirty="0">
                <a:latin typeface="Arial"/>
                <a:cs typeface="Arial"/>
              </a:rPr>
              <a:t>por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ou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caracteres, </a:t>
            </a:r>
            <a:r>
              <a:rPr sz="2000" dirty="0">
                <a:latin typeface="Arial"/>
                <a:cs typeface="Arial"/>
              </a:rPr>
              <a:t>sendo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dirty="0">
                <a:latin typeface="Arial"/>
                <a:cs typeface="Arial"/>
              </a:rPr>
              <a:t>o </a:t>
            </a:r>
            <a:r>
              <a:rPr sz="1700" spc="-5" dirty="0">
                <a:latin typeface="Arial"/>
                <a:cs typeface="Arial"/>
              </a:rPr>
              <a:t>primeiro caractere </a:t>
            </a:r>
            <a:r>
              <a:rPr sz="1700" dirty="0">
                <a:latin typeface="Arial"/>
                <a:cs typeface="Arial"/>
              </a:rPr>
              <a:t>é </a:t>
            </a:r>
            <a:r>
              <a:rPr sz="1700" spc="-5" dirty="0">
                <a:latin typeface="Arial"/>
                <a:cs typeface="Arial"/>
              </a:rPr>
              <a:t>uma letra ou </a:t>
            </a:r>
            <a:r>
              <a:rPr sz="1700" dirty="0">
                <a:latin typeface="Arial"/>
                <a:cs typeface="Arial"/>
              </a:rPr>
              <a:t>sublinha ( _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);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spc="-5" dirty="0">
                <a:latin typeface="Arial"/>
                <a:cs typeface="Arial"/>
              </a:rPr>
              <a:t>os outros caracteres podem </a:t>
            </a:r>
            <a:r>
              <a:rPr sz="1700" dirty="0">
                <a:latin typeface="Arial"/>
                <a:cs typeface="Arial"/>
              </a:rPr>
              <a:t>ser </a:t>
            </a:r>
            <a:r>
              <a:rPr sz="1700" spc="-5" dirty="0">
                <a:latin typeface="Arial"/>
                <a:cs typeface="Arial"/>
              </a:rPr>
              <a:t>letras, algarismos ou </a:t>
            </a:r>
            <a:r>
              <a:rPr sz="1700" dirty="0">
                <a:latin typeface="Arial"/>
                <a:cs typeface="Arial"/>
              </a:rPr>
              <a:t>sublinha ( _</a:t>
            </a:r>
            <a:r>
              <a:rPr sz="1700" spc="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).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67" y="2467737"/>
            <a:ext cx="2944495" cy="873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Exemplos: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  <a:tab pos="2810510" algn="l"/>
              </a:tabLst>
            </a:pPr>
            <a:r>
              <a:rPr sz="1700" spc="-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)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Nome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7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vál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L	a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spc="-5" dirty="0">
                <a:latin typeface="Arial"/>
                <a:cs typeface="Arial"/>
              </a:rPr>
              <a:t>b) </a:t>
            </a:r>
            <a:r>
              <a:rPr sz="17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Nomes Inválidos</a:t>
            </a:r>
            <a:r>
              <a:rPr sz="1700" spc="-5" dirty="0">
                <a:latin typeface="Arial"/>
                <a:cs typeface="Arial"/>
              </a:rPr>
              <a:t>: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x+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3386" y="2784805"/>
            <a:ext cx="4999355" cy="556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447040" algn="l"/>
                <a:tab pos="1010919" algn="l"/>
                <a:tab pos="1637664" algn="l"/>
                <a:tab pos="3103880" algn="l"/>
                <a:tab pos="3647440" algn="l"/>
                <a:tab pos="4192904" algn="l"/>
              </a:tabLst>
            </a:pPr>
            <a:r>
              <a:rPr sz="1700" b="1" dirty="0">
                <a:latin typeface="Arial"/>
                <a:cs typeface="Arial"/>
              </a:rPr>
              <a:t>de	op1	V9a	Lista_Notas	a_2	p56	</a:t>
            </a:r>
            <a:r>
              <a:rPr sz="1700" b="1" spc="-15" dirty="0">
                <a:latin typeface="Arial"/>
                <a:cs typeface="Arial"/>
              </a:rPr>
              <a:t>A1</a:t>
            </a:r>
            <a:r>
              <a:rPr sz="1700" b="1" spc="4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_2A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  <a:tab pos="986790" algn="l"/>
                <a:tab pos="1635760" algn="l"/>
                <a:tab pos="2526665" algn="l"/>
                <a:tab pos="3946525" algn="l"/>
                <a:tab pos="4330700" algn="l"/>
              </a:tabLst>
            </a:pPr>
            <a:r>
              <a:rPr sz="1700" b="1" spc="-5" dirty="0">
                <a:latin typeface="Arial"/>
                <a:cs typeface="Arial"/>
              </a:rPr>
              <a:t>t.6	43x	</a:t>
            </a:r>
            <a:r>
              <a:rPr sz="1700" b="1" dirty="0">
                <a:latin typeface="Arial"/>
                <a:cs typeface="Arial"/>
              </a:rPr>
              <a:t>&amp;ah	</a:t>
            </a:r>
            <a:r>
              <a:rPr sz="1700" b="1" spc="-5" dirty="0">
                <a:latin typeface="Arial"/>
                <a:cs typeface="Arial"/>
              </a:rPr>
              <a:t>$dolar	</a:t>
            </a:r>
            <a:r>
              <a:rPr sz="1700" b="1" dirty="0">
                <a:latin typeface="Arial"/>
                <a:cs typeface="Arial"/>
              </a:rPr>
              <a:t>Lista-Notas	n!	</a:t>
            </a:r>
            <a:r>
              <a:rPr sz="1700" b="1" spc="-20" dirty="0">
                <a:latin typeface="Arial"/>
                <a:cs typeface="Arial"/>
              </a:rPr>
              <a:t>%p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67" y="3598926"/>
            <a:ext cx="7753984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Em C#,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letras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maiúsculas e minúsculas são diferentes</a:t>
            </a:r>
            <a:r>
              <a:rPr sz="2000" dirty="0">
                <a:latin typeface="Arial"/>
                <a:cs typeface="Arial"/>
              </a:rPr>
              <a:t>. Os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seguintes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nomes </a:t>
            </a:r>
            <a:r>
              <a:rPr sz="2000" dirty="0">
                <a:latin typeface="Arial"/>
                <a:cs typeface="Arial"/>
              </a:rPr>
              <a:t>são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distintos: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1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8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dirty="0">
                <a:latin typeface="Arial"/>
                <a:cs typeface="Arial"/>
              </a:rPr>
              <a:t>peSo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</a:pPr>
            <a:r>
              <a:rPr sz="2000" spc="-5" dirty="0">
                <a:latin typeface="Arial"/>
                <a:cs typeface="Arial"/>
              </a:rPr>
              <a:t>Uma </a:t>
            </a:r>
            <a:r>
              <a:rPr sz="2000" dirty="0">
                <a:latin typeface="Arial"/>
                <a:cs typeface="Arial"/>
              </a:rPr>
              <a:t>variável </a:t>
            </a:r>
            <a:r>
              <a:rPr sz="2000" spc="-5" dirty="0">
                <a:latin typeface="Arial"/>
                <a:cs typeface="Arial"/>
              </a:rPr>
              <a:t>não pode </a:t>
            </a:r>
            <a:r>
              <a:rPr sz="2000" dirty="0">
                <a:latin typeface="Arial"/>
                <a:cs typeface="Arial"/>
              </a:rPr>
              <a:t>ter o mesmo </a:t>
            </a:r>
            <a:r>
              <a:rPr sz="2000" spc="-5" dirty="0">
                <a:latin typeface="Arial"/>
                <a:cs typeface="Arial"/>
              </a:rPr>
              <a:t>nome de uma </a:t>
            </a:r>
            <a:r>
              <a:rPr sz="2000" dirty="0">
                <a:latin typeface="Arial"/>
                <a:cs typeface="Arial"/>
              </a:rPr>
              <a:t>palavra-chave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C#, como </a:t>
            </a:r>
            <a:r>
              <a:rPr sz="2000" spc="-5" dirty="0">
                <a:latin typeface="Arial"/>
                <a:cs typeface="Arial"/>
              </a:rPr>
              <a:t>por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exemplo:</a:t>
            </a:r>
            <a:endParaRPr sz="2000">
              <a:latin typeface="Arial"/>
              <a:cs typeface="Arial"/>
            </a:endParaRPr>
          </a:p>
          <a:p>
            <a:pPr marL="651510" indent="-292100">
              <a:lnSpc>
                <a:spcPct val="100000"/>
              </a:lnSpc>
              <a:spcBef>
                <a:spcPts val="110"/>
              </a:spcBef>
              <a:buFont typeface="Wingdings"/>
              <a:buChar char=""/>
              <a:tabLst>
                <a:tab pos="650875" algn="l"/>
                <a:tab pos="652145" algn="l"/>
              </a:tabLst>
            </a:pPr>
            <a:r>
              <a:rPr sz="1700" b="1" spc="-5" dirty="0">
                <a:latin typeface="Arial"/>
                <a:cs typeface="Arial"/>
              </a:rPr>
              <a:t>main, </a:t>
            </a:r>
            <a:r>
              <a:rPr sz="1700" b="1" dirty="0">
                <a:latin typeface="Arial"/>
                <a:cs typeface="Arial"/>
              </a:rPr>
              <a:t>cout, int, </a:t>
            </a:r>
            <a:r>
              <a:rPr sz="1700" b="1" spc="-5" dirty="0">
                <a:latin typeface="Arial"/>
                <a:cs typeface="Arial"/>
              </a:rPr>
              <a:t>float, </a:t>
            </a:r>
            <a:r>
              <a:rPr sz="1700" b="1" spc="-25" dirty="0">
                <a:latin typeface="Arial"/>
                <a:cs typeface="Arial"/>
              </a:rPr>
              <a:t>char, </a:t>
            </a:r>
            <a:r>
              <a:rPr sz="1700" b="1" spc="-5" dirty="0">
                <a:latin typeface="Arial"/>
                <a:cs typeface="Arial"/>
              </a:rPr>
              <a:t>short, return, case,</a:t>
            </a:r>
            <a:r>
              <a:rPr sz="1700" b="1" spc="5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void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44" y="336930"/>
            <a:ext cx="371030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15" dirty="0">
                <a:solidFill>
                  <a:srgbClr val="4D4D4D"/>
                </a:solidFill>
                <a:latin typeface="Arial"/>
                <a:cs typeface="Arial"/>
              </a:rPr>
              <a:t>Tipos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4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Dados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643" y="1079372"/>
            <a:ext cx="76835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Quando você </a:t>
            </a:r>
            <a:r>
              <a:rPr sz="2400" spc="-5" dirty="0">
                <a:latin typeface="Arial"/>
                <a:cs typeface="Arial"/>
              </a:rPr>
              <a:t>declara um </a:t>
            </a:r>
            <a:r>
              <a:rPr sz="2400" b="1" spc="-5" dirty="0">
                <a:latin typeface="Arial"/>
                <a:cs typeface="Arial"/>
              </a:rPr>
              <a:t>identificador </a:t>
            </a:r>
            <a:r>
              <a:rPr sz="2400" spc="-5" dirty="0">
                <a:latin typeface="Arial"/>
                <a:cs typeface="Arial"/>
              </a:rPr>
              <a:t>dá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ele um tipo.  Um tipo de objeto de dados determina </a:t>
            </a:r>
            <a:r>
              <a:rPr sz="2400" dirty="0">
                <a:latin typeface="Arial"/>
                <a:cs typeface="Arial"/>
              </a:rPr>
              <a:t>como valores </a:t>
            </a:r>
            <a:r>
              <a:rPr sz="2400" spc="-5" dirty="0">
                <a:latin typeface="Arial"/>
                <a:cs typeface="Arial"/>
              </a:rPr>
              <a:t>de  dados </a:t>
            </a:r>
            <a:r>
              <a:rPr sz="2400" dirty="0">
                <a:latin typeface="Arial"/>
                <a:cs typeface="Arial"/>
              </a:rPr>
              <a:t>são representados, </a:t>
            </a:r>
            <a:r>
              <a:rPr sz="2400" spc="-5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valores </a:t>
            </a:r>
            <a:r>
              <a:rPr sz="2400" spc="-5" dirty="0">
                <a:latin typeface="Arial"/>
                <a:cs typeface="Arial"/>
              </a:rPr>
              <a:t>pode </a:t>
            </a:r>
            <a:r>
              <a:rPr sz="2400" spc="-20" dirty="0">
                <a:latin typeface="Arial"/>
                <a:cs typeface="Arial"/>
              </a:rPr>
              <a:t>expressar, 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que tipo de operações </a:t>
            </a:r>
            <a:r>
              <a:rPr sz="2400" dirty="0">
                <a:latin typeface="Arial"/>
                <a:cs typeface="Arial"/>
              </a:rPr>
              <a:t>você </a:t>
            </a:r>
            <a:r>
              <a:rPr sz="2400" spc="-5" dirty="0">
                <a:latin typeface="Arial"/>
                <a:cs typeface="Arial"/>
              </a:rPr>
              <a:t>pode executar </a:t>
            </a:r>
            <a:r>
              <a:rPr sz="2400" dirty="0">
                <a:latin typeface="Arial"/>
                <a:cs typeface="Arial"/>
              </a:rPr>
              <a:t>com </a:t>
            </a:r>
            <a:r>
              <a:rPr sz="2400" spc="-5" dirty="0">
                <a:latin typeface="Arial"/>
                <a:cs typeface="Arial"/>
              </a:rPr>
              <a:t>estes  valores.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4837" y="3062351"/>
          <a:ext cx="7922895" cy="2861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/>
                <a:gridCol w="3603625"/>
                <a:gridCol w="3166745"/>
              </a:tblGrid>
              <a:tr h="43789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Tipo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Espaço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que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ocupa na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memória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Faixa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35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6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45"/>
                        </a:lnSpc>
                        <a:spcBef>
                          <a:spcPts val="86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-128 a</a:t>
                      </a: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127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(incluindo letras e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símbolos)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61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-2147483648 a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2147483647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351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7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ts val="1945"/>
                        </a:lnSpc>
                        <a:spcBef>
                          <a:spcPts val="865"/>
                        </a:spcBef>
                        <a:tabLst>
                          <a:tab pos="1750695" algn="l"/>
                        </a:tabLst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3.4E-38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	3.4E+38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3730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(6 casas de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precisão)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428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7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ts val="1945"/>
                        </a:lnSpc>
                        <a:spcBef>
                          <a:spcPts val="870"/>
                        </a:spcBef>
                        <a:tabLst>
                          <a:tab pos="1738630" algn="l"/>
                        </a:tabLst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1.7E-308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1.7E+308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7215">
                        <a:lnSpc>
                          <a:spcPts val="19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(15 casas de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precisão)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564832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693" y="1654301"/>
            <a:ext cx="7685405" cy="46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Para armazenar valores na memória é </a:t>
            </a:r>
            <a:r>
              <a:rPr sz="2800" dirty="0">
                <a:latin typeface="Arial"/>
                <a:cs typeface="Arial"/>
              </a:rPr>
              <a:t>preciso  </a:t>
            </a:r>
            <a:r>
              <a:rPr sz="2800" spc="-5" dirty="0">
                <a:latin typeface="Arial"/>
                <a:cs typeface="Arial"/>
              </a:rPr>
              <a:t>reservar o espaço correspondente ao tipo </a:t>
            </a:r>
            <a:r>
              <a:rPr sz="2800" spc="-1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dado.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marR="42545" indent="-337185" algn="just">
              <a:lnSpc>
                <a:spcPct val="100000"/>
              </a:lnSpc>
              <a:buClr>
                <a:srgbClr val="852B34"/>
              </a:buClr>
              <a:buChar char="•"/>
              <a:tabLst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A declaração de </a:t>
            </a:r>
            <a:r>
              <a:rPr sz="2800" spc="-10" dirty="0">
                <a:latin typeface="Arial"/>
                <a:cs typeface="Arial"/>
              </a:rPr>
              <a:t>uma </a:t>
            </a:r>
            <a:r>
              <a:rPr sz="2800" dirty="0">
                <a:latin typeface="Arial"/>
                <a:cs typeface="Arial"/>
              </a:rPr>
              <a:t>variável </a:t>
            </a:r>
            <a:r>
              <a:rPr sz="2800" spc="-5" dirty="0">
                <a:latin typeface="Arial"/>
                <a:cs typeface="Arial"/>
              </a:rPr>
              <a:t>reserva espaço  para armazenar um dado do </a:t>
            </a:r>
            <a:r>
              <a:rPr sz="2800" dirty="0">
                <a:latin typeface="Arial"/>
                <a:cs typeface="Arial"/>
              </a:rPr>
              <a:t>tipo </a:t>
            </a:r>
            <a:r>
              <a:rPr sz="2800" spc="-5" dirty="0">
                <a:latin typeface="Arial"/>
                <a:cs typeface="Arial"/>
              </a:rPr>
              <a:t>da variável e  associa o nome da variável a este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espaço.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marR="974725" indent="-337185">
              <a:lnSpc>
                <a:spcPct val="100000"/>
              </a:lnSpc>
              <a:spcBef>
                <a:spcPts val="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Na linguagem C# podemos inicializar </a:t>
            </a:r>
            <a:r>
              <a:rPr sz="2800" spc="-10" dirty="0">
                <a:latin typeface="Arial"/>
                <a:cs typeface="Arial"/>
              </a:rPr>
              <a:t>as  </a:t>
            </a:r>
            <a:r>
              <a:rPr sz="2800" spc="-5" dirty="0">
                <a:latin typeface="Arial"/>
                <a:cs typeface="Arial"/>
              </a:rPr>
              <a:t>variáveis com valores na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declaração.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303021"/>
            <a:ext cx="50946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5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500" b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500" b="1" spc="-25" dirty="0">
                <a:solidFill>
                  <a:srgbClr val="4D4D4D"/>
                </a:solidFill>
                <a:latin typeface="Arial"/>
                <a:cs typeface="Arial"/>
              </a:rPr>
              <a:t>Variáveis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1258570"/>
            <a:ext cx="7856220" cy="49053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7980" marR="720090" indent="-335915">
              <a:lnSpc>
                <a:spcPct val="90100"/>
              </a:lnSpc>
              <a:spcBef>
                <a:spcPts val="385"/>
              </a:spcBef>
              <a:buClr>
                <a:srgbClr val="852B34"/>
              </a:buClr>
              <a:buChar char="•"/>
              <a:tabLst>
                <a:tab pos="347980" algn="l"/>
                <a:tab pos="348615" algn="l"/>
              </a:tabLst>
            </a:pP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variáveis </a:t>
            </a:r>
            <a:r>
              <a:rPr sz="2400" dirty="0">
                <a:latin typeface="Arial"/>
                <a:cs typeface="Arial"/>
              </a:rPr>
              <a:t>só </a:t>
            </a:r>
            <a:r>
              <a:rPr sz="2400" spc="-5" dirty="0">
                <a:latin typeface="Arial"/>
                <a:cs typeface="Arial"/>
              </a:rPr>
              <a:t>podem armazenar informações ou  dados </a:t>
            </a:r>
            <a:r>
              <a:rPr sz="2400" dirty="0">
                <a:latin typeface="Arial"/>
                <a:cs typeface="Arial"/>
              </a:rPr>
              <a:t>sempre </a:t>
            </a:r>
            <a:r>
              <a:rPr sz="2400" spc="-5" dirty="0">
                <a:latin typeface="Arial"/>
                <a:cs typeface="Arial"/>
              </a:rPr>
              <a:t>de um </a:t>
            </a:r>
            <a:r>
              <a:rPr sz="2400" dirty="0">
                <a:latin typeface="Arial"/>
                <a:cs typeface="Arial"/>
              </a:rPr>
              <a:t>mesmo </a:t>
            </a:r>
            <a:r>
              <a:rPr sz="2400" spc="-5" dirty="0">
                <a:latin typeface="Arial"/>
                <a:cs typeface="Arial"/>
              </a:rPr>
              <a:t>tipo </a:t>
            </a:r>
            <a:r>
              <a:rPr sz="2400" dirty="0">
                <a:latin typeface="Arial"/>
                <a:cs typeface="Arial"/>
              </a:rPr>
              <a:t>(inteiro, real,  </a:t>
            </a:r>
            <a:r>
              <a:rPr sz="2400" spc="-5" dirty="0">
                <a:latin typeface="Arial"/>
                <a:cs typeface="Arial"/>
              </a:rPr>
              <a:t>caractere, </a:t>
            </a:r>
            <a:r>
              <a:rPr sz="2400" spc="-30" dirty="0">
                <a:latin typeface="Arial"/>
                <a:cs typeface="Arial"/>
              </a:rPr>
              <a:t>char,</a:t>
            </a:r>
            <a:r>
              <a:rPr sz="2400" spc="-5" dirty="0">
                <a:latin typeface="Arial"/>
                <a:cs typeface="Arial"/>
              </a:rPr>
              <a:t> etc).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52B34"/>
              </a:buClr>
              <a:buFont typeface="Arial"/>
              <a:buChar char="•"/>
            </a:pPr>
            <a:endParaRPr sz="3150">
              <a:latin typeface="Arial"/>
              <a:cs typeface="Arial"/>
            </a:endParaRPr>
          </a:p>
          <a:p>
            <a:pPr marL="347980" marR="5080" indent="-335915">
              <a:lnSpc>
                <a:spcPts val="2590"/>
              </a:lnSpc>
              <a:buClr>
                <a:srgbClr val="852B34"/>
              </a:buClr>
              <a:buChar char="•"/>
              <a:tabLst>
                <a:tab pos="347980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Na </a:t>
            </a:r>
            <a:r>
              <a:rPr sz="2400" spc="-10" dirty="0">
                <a:latin typeface="Arial"/>
                <a:cs typeface="Arial"/>
              </a:rPr>
              <a:t>linguagem </a:t>
            </a:r>
            <a:r>
              <a:rPr sz="2400" spc="-5" dirty="0">
                <a:latin typeface="Arial"/>
                <a:cs typeface="Arial"/>
              </a:rPr>
              <a:t>C#,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declaração de variáveis obedece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seguinte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sintaxe: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852B34"/>
              </a:buClr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796290" marR="5086985" indent="-448309">
              <a:lnSpc>
                <a:spcPct val="110500"/>
              </a:lnSpc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&lt;tipo&gt;</a:t>
            </a:r>
            <a:r>
              <a:rPr sz="2000" b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&lt;nome_var&gt;; 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endParaRPr sz="20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270"/>
              </a:spcBef>
              <a:tabLst>
                <a:tab pos="521970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&lt;tipo&gt;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&lt;nome_var1&gt;,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&lt;nome_var2&gt;,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.....	,&lt;nome_varn&gt;;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/>
              <a:cs typeface="Arial"/>
            </a:endParaRPr>
          </a:p>
          <a:p>
            <a:pPr marL="347980" marR="483234" indent="-335915">
              <a:lnSpc>
                <a:spcPct val="90000"/>
              </a:lnSpc>
              <a:buClr>
                <a:srgbClr val="852B34"/>
              </a:buClr>
              <a:buChar char="•"/>
              <a:tabLst>
                <a:tab pos="347980" algn="l"/>
                <a:tab pos="348615" algn="l"/>
              </a:tabLst>
            </a:pPr>
            <a:r>
              <a:rPr sz="2400" spc="-70" dirty="0">
                <a:latin typeface="Arial"/>
                <a:cs typeface="Arial"/>
              </a:rPr>
              <a:t>Toda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10" dirty="0">
                <a:latin typeface="Arial"/>
                <a:cs typeface="Arial"/>
              </a:rPr>
              <a:t>qualquer </a:t>
            </a:r>
            <a:r>
              <a:rPr sz="2400" dirty="0">
                <a:latin typeface="Arial"/>
                <a:cs typeface="Arial"/>
              </a:rPr>
              <a:t>variável </a:t>
            </a:r>
            <a:r>
              <a:rPr sz="2400" spc="-5" dirty="0">
                <a:latin typeface="Arial"/>
                <a:cs typeface="Arial"/>
              </a:rPr>
              <a:t>deve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5" dirty="0">
                <a:latin typeface="Arial"/>
                <a:cs typeface="Arial"/>
              </a:rPr>
              <a:t>declarada </a:t>
            </a:r>
            <a:r>
              <a:rPr sz="2400" dirty="0">
                <a:latin typeface="Arial"/>
                <a:cs typeface="Arial"/>
              </a:rPr>
              <a:t>e sua  </a:t>
            </a:r>
            <a:r>
              <a:rPr sz="2400" spc="-5" dirty="0">
                <a:latin typeface="Arial"/>
                <a:cs typeface="Arial"/>
              </a:rPr>
              <a:t>declaração deve </a:t>
            </a:r>
            <a:r>
              <a:rPr sz="2400" dirty="0">
                <a:latin typeface="Arial"/>
                <a:cs typeface="Arial"/>
              </a:rPr>
              <a:t>ser </a:t>
            </a:r>
            <a:r>
              <a:rPr sz="2400" spc="-5" dirty="0">
                <a:latin typeface="Arial"/>
                <a:cs typeface="Arial"/>
              </a:rPr>
              <a:t>feita antes de </a:t>
            </a:r>
            <a:r>
              <a:rPr sz="2400" dirty="0">
                <a:latin typeface="Arial"/>
                <a:cs typeface="Arial"/>
              </a:rPr>
              <a:t>sua </a:t>
            </a:r>
            <a:r>
              <a:rPr sz="2400" spc="-5" dirty="0">
                <a:latin typeface="Arial"/>
                <a:cs typeface="Arial"/>
              </a:rPr>
              <a:t>utilização no  programa.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799033"/>
            <a:ext cx="7522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variáveis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673097"/>
            <a:ext cx="4311015" cy="427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Exemplos:</a:t>
            </a:r>
            <a:endParaRPr sz="2400">
              <a:latin typeface="Arial"/>
              <a:cs typeface="Arial"/>
            </a:endParaRPr>
          </a:p>
          <a:p>
            <a:pPr marL="12700" marR="1699260">
              <a:lnSpc>
                <a:spcPts val="2520"/>
              </a:lnSpc>
              <a:spcBef>
                <a:spcPts val="45"/>
              </a:spcBef>
            </a:pPr>
            <a:r>
              <a:rPr sz="2000" spc="-5" dirty="0">
                <a:latin typeface="Courier New"/>
                <a:cs typeface="Courier New"/>
              </a:rPr>
              <a:t>int a, b, c;  char letra, d,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e;  float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Courier New"/>
                <a:cs typeface="Courier New"/>
              </a:rPr>
              <a:t>float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f2,f3;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Marque as declarações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válidas: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char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a,b,a;</a:t>
            </a:r>
            <a:endParaRPr sz="2000">
              <a:latin typeface="Courier New"/>
              <a:cs typeface="Courier New"/>
            </a:endParaRPr>
          </a:p>
          <a:p>
            <a:pPr marL="12700" marR="784860">
              <a:lnSpc>
                <a:spcPct val="105000"/>
              </a:lnSpc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float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f1,f2,f3,4f;  </a:t>
            </a:r>
            <a:r>
              <a:rPr sz="2000" dirty="0">
                <a:latin typeface="Courier New"/>
                <a:cs typeface="Courier New"/>
              </a:rPr>
              <a:t> (	) </a:t>
            </a: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meu_nro;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9265" algn="l"/>
              </a:tabLst>
            </a:pPr>
            <a:r>
              <a:rPr sz="2000" dirty="0">
                <a:latin typeface="Courier New"/>
                <a:cs typeface="Courier New"/>
              </a:rPr>
              <a:t>(	) </a:t>
            </a:r>
            <a:r>
              <a:rPr sz="2000" spc="-5" dirty="0">
                <a:latin typeface="Courier New"/>
                <a:cs typeface="Courier New"/>
              </a:rPr>
              <a:t>float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leitura_sensor;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70738"/>
            <a:ext cx="7522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variáveis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487" y="1916048"/>
            <a:ext cx="3435350" cy="25558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 marR="2116455">
              <a:lnSpc>
                <a:spcPct val="100299"/>
              </a:lnSpc>
              <a:spcBef>
                <a:spcPts val="22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float</a:t>
            </a:r>
            <a:r>
              <a:rPr sz="2000" b="1" spc="-8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char 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50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3.14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DF9F00"/>
                </a:solidFill>
                <a:latin typeface="Courier New"/>
                <a:cs typeface="Courier New"/>
              </a:rPr>
              <a:t>'M'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4300" y="1916176"/>
            <a:ext cx="4954905" cy="2247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 marR="3329940">
              <a:lnSpc>
                <a:spcPct val="100000"/>
              </a:lnSpc>
              <a:spcBef>
                <a:spcPts val="21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n2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n1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n2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val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val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2.5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solidFill>
                  <a:srgbClr val="BDBDE6"/>
                </a:solidFill>
                <a:latin typeface="Courier New"/>
                <a:cs typeface="Courier New"/>
              </a:rPr>
              <a:t>// armazena</a:t>
            </a:r>
            <a:r>
              <a:rPr sz="2000" spc="-1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BDBDE6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latin typeface="Courier New"/>
                <a:cs typeface="Courier New"/>
              </a:rPr>
              <a:t>y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tabLst>
                <a:tab pos="1006475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float	</a:t>
            </a:r>
            <a:r>
              <a:rPr sz="2000" spc="-5" dirty="0"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2.718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char</a:t>
            </a:r>
            <a:r>
              <a:rPr sz="20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DF9F00"/>
                </a:solidFill>
                <a:latin typeface="Courier New"/>
                <a:cs typeface="Courier New"/>
              </a:rPr>
              <a:t>'f'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70738"/>
            <a:ext cx="7522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Declaração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variáveis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-</a:t>
            </a:r>
            <a:r>
              <a:rPr sz="3600" b="1" spc="-7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Exemplo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218" y="1788998"/>
            <a:ext cx="4198620" cy="422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102235" indent="-337185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Erro comum: uso </a:t>
            </a:r>
            <a:r>
              <a:rPr sz="280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variáveis com valor não  inicializado.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marR="5080" indent="-337185">
              <a:lnSpc>
                <a:spcPct val="100000"/>
              </a:lnSpc>
              <a:spcBef>
                <a:spcPts val="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Declarar </a:t>
            </a:r>
            <a:r>
              <a:rPr sz="2800" dirty="0">
                <a:latin typeface="Arial"/>
                <a:cs typeface="Arial"/>
              </a:rPr>
              <a:t>variável </a:t>
            </a:r>
            <a:r>
              <a:rPr sz="2800" spc="-5" dirty="0">
                <a:latin typeface="Arial"/>
                <a:cs typeface="Arial"/>
              </a:rPr>
              <a:t>sem  explicitamente inicializar  seu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valor.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45" dirty="0">
                <a:latin typeface="Arial"/>
                <a:cs typeface="Arial"/>
              </a:rPr>
              <a:t>Valor</a:t>
            </a:r>
            <a:r>
              <a:rPr sz="2800" spc="-5" dirty="0">
                <a:latin typeface="Arial"/>
                <a:cs typeface="Arial"/>
              </a:rPr>
              <a:t> indefinido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6825" y="1773301"/>
            <a:ext cx="3816350" cy="4104004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latin typeface="Courier New"/>
                <a:cs typeface="Courier New"/>
              </a:rPr>
              <a:t>// Erro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!!!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Courier New"/>
                <a:cs typeface="Courier New"/>
              </a:rPr>
              <a:t>// Variável </a:t>
            </a:r>
            <a:r>
              <a:rPr sz="2000" dirty="0">
                <a:latin typeface="Courier New"/>
                <a:cs typeface="Courier New"/>
              </a:rPr>
              <a:t>y </a:t>
            </a:r>
            <a:r>
              <a:rPr sz="2000" spc="-5" dirty="0">
                <a:latin typeface="Courier New"/>
                <a:cs typeface="Courier New"/>
              </a:rPr>
              <a:t>não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foi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latin typeface="Courier New"/>
                <a:cs typeface="Courier New"/>
              </a:rPr>
              <a:t>// inicializada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latin typeface="Courier New"/>
                <a:cs typeface="Courier New"/>
              </a:rPr>
              <a:t>// contém “lixo”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de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memória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310"/>
              </a:spcBef>
            </a:pPr>
            <a:r>
              <a:rPr sz="2000" spc="-5" dirty="0">
                <a:latin typeface="Courier New"/>
                <a:cs typeface="Courier New"/>
              </a:rPr>
              <a:t>float </a:t>
            </a:r>
            <a:r>
              <a:rPr sz="2000" dirty="0">
                <a:latin typeface="Courier New"/>
                <a:cs typeface="Courier New"/>
              </a:rPr>
              <a:t>x, y,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1.0;</a:t>
            </a:r>
            <a:endParaRPr sz="20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664"/>
              </a:spcBef>
            </a:pPr>
            <a:r>
              <a:rPr sz="2000" dirty="0">
                <a:latin typeface="Courier New"/>
                <a:cs typeface="Courier New"/>
              </a:rPr>
              <a:t>z = x +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73" y="514934"/>
            <a:ext cx="4321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585858"/>
                </a:solidFill>
                <a:latin typeface="Arial"/>
                <a:cs typeface="Arial"/>
              </a:rPr>
              <a:t>Impressão na</a:t>
            </a:r>
            <a:r>
              <a:rPr sz="4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585858"/>
                </a:solidFill>
                <a:latin typeface="Arial"/>
                <a:cs typeface="Arial"/>
              </a:rPr>
              <a:t>tela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987" y="1773301"/>
            <a:ext cx="7239000" cy="3754754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x 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75105" marR="149860" indent="-355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("O dobro </a:t>
            </a:r>
            <a:r>
              <a:rPr sz="1400" spc="-10" dirty="0">
                <a:latin typeface="Courier New"/>
                <a:cs typeface="Courier New"/>
              </a:rPr>
              <a:t>de </a:t>
            </a:r>
            <a:r>
              <a:rPr sz="1400" spc="-5" dirty="0">
                <a:latin typeface="Courier New"/>
                <a:cs typeface="Courier New"/>
              </a:rPr>
              <a:t>{0} </a:t>
            </a:r>
            <a:r>
              <a:rPr sz="1400" dirty="0">
                <a:latin typeface="Courier New"/>
                <a:cs typeface="Courier New"/>
              </a:rPr>
              <a:t>é </a:t>
            </a:r>
            <a:r>
              <a:rPr sz="1400" spc="-5" dirty="0">
                <a:latin typeface="Courier New"/>
                <a:cs typeface="Courier New"/>
              </a:rPr>
              <a:t>{1}.", x, </a:t>
            </a:r>
            <a:r>
              <a:rPr sz="1400" dirty="0">
                <a:latin typeface="Courier New"/>
                <a:cs typeface="Courier New"/>
              </a:rPr>
              <a:t>2 * </a:t>
            </a:r>
            <a:r>
              <a:rPr sz="1400" spc="-5" dirty="0">
                <a:latin typeface="Courier New"/>
                <a:cs typeface="Courier New"/>
              </a:rPr>
              <a:t>x);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70738"/>
            <a:ext cx="7165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4D4D4D"/>
                </a:solidFill>
                <a:latin typeface="Arial"/>
                <a:cs typeface="Arial"/>
              </a:rPr>
              <a:t>Impressão de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Códigos</a:t>
            </a:r>
            <a:r>
              <a:rPr sz="3600" b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4D4D4D"/>
                </a:solidFill>
                <a:latin typeface="Arial"/>
                <a:cs typeface="Arial"/>
              </a:rPr>
              <a:t>Especiais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500" y="1551050"/>
          <a:ext cx="5272405" cy="4248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130"/>
                <a:gridCol w="4232275"/>
              </a:tblGrid>
              <a:tr h="43967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Código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Ação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12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leva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cursor para 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próxima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linha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executa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uma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tabulação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12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executa um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retrocesso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leva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cursor para a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próxima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página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emite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um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sinal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sonoro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beep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12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exibe o caractere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99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\\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exibe o caractere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\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059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%%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exibe o caractere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24525" y="2362200"/>
            <a:ext cx="3354704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solidFill>
                  <a:srgbClr val="009F00"/>
                </a:solidFill>
                <a:latin typeface="Courier New"/>
                <a:cs typeface="Courier New"/>
              </a:rPr>
              <a:t>#include</a:t>
            </a:r>
            <a:r>
              <a:rPr sz="1800" spc="-25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9F00"/>
                </a:solidFill>
                <a:latin typeface="Courier New"/>
                <a:cs typeface="Courier New"/>
              </a:rPr>
              <a:t>&lt;stdio.h&gt;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6395" marR="11557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"\t\tx\n"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5" dirty="0">
                <a:latin typeface="Courier New"/>
                <a:cs typeface="Courier New"/>
              </a:rPr>
              <a:t>printf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"\tx\t\tx\n"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printf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"\t\tx\n"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3075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99095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Uma </a:t>
            </a:r>
            <a:r>
              <a:rPr sz="3200" b="1" spc="-15" dirty="0">
                <a:latin typeface="Carlito"/>
                <a:cs typeface="Carlito"/>
              </a:rPr>
              <a:t>variável </a:t>
            </a:r>
            <a:r>
              <a:rPr sz="3200" spc="-10" dirty="0">
                <a:latin typeface="Carlito"/>
                <a:cs typeface="Carlito"/>
              </a:rPr>
              <a:t>armazena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b="1" spc="-10" dirty="0">
                <a:latin typeface="Carlito"/>
                <a:cs typeface="Carlito"/>
              </a:rPr>
              <a:t>valor </a:t>
            </a:r>
            <a:r>
              <a:rPr sz="3200" spc="-5" dirty="0">
                <a:latin typeface="Carlito"/>
                <a:cs typeface="Carlito"/>
              </a:rPr>
              <a:t>de  </a:t>
            </a:r>
            <a:r>
              <a:rPr sz="3200" spc="-10" dirty="0">
                <a:latin typeface="Carlito"/>
                <a:cs typeface="Carlito"/>
              </a:rPr>
              <a:t>determinado </a:t>
            </a:r>
            <a:r>
              <a:rPr sz="3200" b="1" dirty="0">
                <a:latin typeface="Carlito"/>
                <a:cs typeface="Carlito"/>
              </a:rPr>
              <a:t>tipo </a:t>
            </a:r>
            <a:r>
              <a:rPr sz="3200" spc="-5" dirty="0">
                <a:latin typeface="Carlito"/>
                <a:cs typeface="Carlito"/>
              </a:rPr>
              <a:t>que pode </a:t>
            </a:r>
            <a:r>
              <a:rPr sz="3200" spc="-10" dirty="0">
                <a:latin typeface="Carlito"/>
                <a:cs typeface="Carlito"/>
              </a:rPr>
              <a:t>variar </a:t>
            </a:r>
            <a:r>
              <a:rPr sz="3200" dirty="0">
                <a:latin typeface="Carlito"/>
                <a:cs typeface="Carlito"/>
              </a:rPr>
              <a:t>ao </a:t>
            </a:r>
            <a:r>
              <a:rPr sz="3200" spc="-5" dirty="0">
                <a:latin typeface="Carlito"/>
                <a:cs typeface="Carlito"/>
              </a:rPr>
              <a:t>longo da  </a:t>
            </a:r>
            <a:r>
              <a:rPr sz="3200" spc="-20" dirty="0">
                <a:latin typeface="Carlito"/>
                <a:cs typeface="Carlito"/>
              </a:rPr>
              <a:t>execução </a:t>
            </a:r>
            <a:r>
              <a:rPr sz="3200" spc="-5" dirty="0">
                <a:latin typeface="Carlito"/>
                <a:cs typeface="Carlito"/>
              </a:rPr>
              <a:t>do</a:t>
            </a:r>
            <a:r>
              <a:rPr sz="3200" spc="-15" dirty="0">
                <a:latin typeface="Carlito"/>
                <a:cs typeface="Carlito"/>
              </a:rPr>
              <a:t> programa.</a:t>
            </a:r>
            <a:endParaRPr sz="3200">
              <a:latin typeface="Carlito"/>
              <a:cs typeface="Carlito"/>
            </a:endParaRPr>
          </a:p>
          <a:p>
            <a:pPr marL="355600" marR="144145" indent="-342900" algn="just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Para </a:t>
            </a:r>
            <a:r>
              <a:rPr sz="3200" spc="-5" dirty="0">
                <a:latin typeface="Carlito"/>
                <a:cs typeface="Carlito"/>
              </a:rPr>
              <a:t>cada </a:t>
            </a:r>
            <a:r>
              <a:rPr sz="3200" spc="-15" dirty="0">
                <a:latin typeface="Carlito"/>
                <a:cs typeface="Carlito"/>
              </a:rPr>
              <a:t>variável, </a:t>
            </a:r>
            <a:r>
              <a:rPr sz="3200" dirty="0">
                <a:latin typeface="Carlito"/>
                <a:cs typeface="Carlito"/>
              </a:rPr>
              <a:t>é </a:t>
            </a:r>
            <a:r>
              <a:rPr sz="3200" spc="-10" dirty="0">
                <a:latin typeface="Carlito"/>
                <a:cs typeface="Carlito"/>
              </a:rPr>
              <a:t>reservado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5" dirty="0">
                <a:latin typeface="Carlito"/>
                <a:cs typeface="Carlito"/>
              </a:rPr>
              <a:t>espaço na  </a:t>
            </a:r>
            <a:r>
              <a:rPr sz="3200" dirty="0">
                <a:latin typeface="Carlito"/>
                <a:cs typeface="Carlito"/>
              </a:rPr>
              <a:t>memória </a:t>
            </a:r>
            <a:r>
              <a:rPr sz="3200" spc="-5" dirty="0">
                <a:latin typeface="Carlito"/>
                <a:cs typeface="Carlito"/>
              </a:rPr>
              <a:t>do </a:t>
            </a:r>
            <a:r>
              <a:rPr sz="3200" spc="-10" dirty="0">
                <a:latin typeface="Carlito"/>
                <a:cs typeface="Carlito"/>
              </a:rPr>
              <a:t>computador </a:t>
            </a:r>
            <a:r>
              <a:rPr sz="3200" spc="-20" dirty="0">
                <a:latin typeface="Carlito"/>
                <a:cs typeface="Carlito"/>
              </a:rPr>
              <a:t>para </a:t>
            </a:r>
            <a:r>
              <a:rPr sz="3200" spc="-10" dirty="0">
                <a:latin typeface="Carlito"/>
                <a:cs typeface="Carlito"/>
              </a:rPr>
              <a:t>armazenar </a:t>
            </a:r>
            <a:r>
              <a:rPr sz="3200" spc="-5" dirty="0">
                <a:latin typeface="Carlito"/>
                <a:cs typeface="Carlito"/>
              </a:rPr>
              <a:t>seu  </a:t>
            </a:r>
            <a:r>
              <a:rPr sz="3200" spc="-65" dirty="0">
                <a:latin typeface="Carlito"/>
                <a:cs typeface="Carlito"/>
              </a:rPr>
              <a:t>valor.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263728"/>
            <a:ext cx="653224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Fixando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as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Casas</a:t>
            </a:r>
            <a:r>
              <a:rPr sz="3900" b="1" spc="-3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Decimais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934669"/>
            <a:ext cx="7896225" cy="2249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7185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000" spc="-5" dirty="0">
                <a:latin typeface="Arial"/>
                <a:cs typeface="Arial"/>
              </a:rPr>
              <a:t>Por padrão, </a:t>
            </a:r>
            <a:r>
              <a:rPr sz="2000" dirty="0">
                <a:latin typeface="Arial"/>
                <a:cs typeface="Arial"/>
              </a:rPr>
              <a:t>o compilador C# </a:t>
            </a:r>
            <a:r>
              <a:rPr sz="2000" spc="-5" dirty="0">
                <a:latin typeface="Arial"/>
                <a:cs typeface="Arial"/>
              </a:rPr>
              <a:t>exibe </a:t>
            </a:r>
            <a:r>
              <a:rPr sz="2000" dirty="0">
                <a:latin typeface="Arial"/>
                <a:cs typeface="Arial"/>
              </a:rPr>
              <a:t>os </a:t>
            </a:r>
            <a:r>
              <a:rPr sz="2000" spc="-5" dirty="0">
                <a:latin typeface="Arial"/>
                <a:cs typeface="Arial"/>
              </a:rPr>
              <a:t>números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i="1" spc="-5" dirty="0">
                <a:latin typeface="Arial"/>
                <a:cs typeface="Arial"/>
              </a:rPr>
              <a:t>ponto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flutuante</a:t>
            </a:r>
            <a:endParaRPr sz="20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com seis casas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decimais.</a:t>
            </a:r>
            <a:endParaRPr sz="2000">
              <a:latin typeface="Arial"/>
              <a:cs typeface="Arial"/>
            </a:endParaRPr>
          </a:p>
          <a:p>
            <a:pPr marL="349250" marR="5080" indent="-337185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alterar </a:t>
            </a:r>
            <a:r>
              <a:rPr sz="2000" dirty="0">
                <a:latin typeface="Arial"/>
                <a:cs typeface="Arial"/>
              </a:rPr>
              <a:t>este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podemos acrescentar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:Nx </a:t>
            </a:r>
            <a:r>
              <a:rPr sz="2000" spc="-5" dirty="0">
                <a:latin typeface="Arial"/>
                <a:cs typeface="Arial"/>
              </a:rPr>
              <a:t>ao </a:t>
            </a:r>
            <a:r>
              <a:rPr sz="2000" dirty="0">
                <a:latin typeface="Arial"/>
                <a:cs typeface="Arial"/>
              </a:rPr>
              <a:t>código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formatação </a:t>
            </a:r>
            <a:r>
              <a:rPr sz="2000" spc="-5" dirty="0">
                <a:latin typeface="Arial"/>
                <a:cs typeface="Arial"/>
              </a:rPr>
              <a:t>da </a:t>
            </a:r>
            <a:r>
              <a:rPr sz="2000" dirty="0">
                <a:latin typeface="Arial"/>
                <a:cs typeface="Arial"/>
              </a:rPr>
              <a:t>saída, sendo 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número de </a:t>
            </a:r>
            <a:r>
              <a:rPr sz="2000" dirty="0">
                <a:latin typeface="Arial"/>
                <a:cs typeface="Arial"/>
              </a:rPr>
              <a:t>casas </a:t>
            </a:r>
            <a:r>
              <a:rPr sz="2000" spc="-5" dirty="0">
                <a:latin typeface="Arial"/>
                <a:cs typeface="Arial"/>
              </a:rPr>
              <a:t>decimais  pretendido. Ao exibir </a:t>
            </a:r>
            <a:r>
              <a:rPr sz="2000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com uma </a:t>
            </a:r>
            <a:r>
              <a:rPr sz="2000" spc="-5" dirty="0">
                <a:latin typeface="Arial"/>
                <a:cs typeface="Arial"/>
              </a:rPr>
              <a:t>quantidade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decimais  inferior </a:t>
            </a:r>
            <a:r>
              <a:rPr sz="2000" dirty="0">
                <a:latin typeface="Arial"/>
                <a:cs typeface="Arial"/>
              </a:rPr>
              <a:t>à </a:t>
            </a:r>
            <a:r>
              <a:rPr sz="2000" spc="-5" dirty="0">
                <a:latin typeface="Arial"/>
                <a:cs typeface="Arial"/>
              </a:rPr>
              <a:t>necessária </a:t>
            </a:r>
            <a:r>
              <a:rPr sz="2000" dirty="0">
                <a:latin typeface="Arial"/>
                <a:cs typeface="Arial"/>
              </a:rPr>
              <a:t>para sua </a:t>
            </a:r>
            <a:r>
              <a:rPr sz="2000" spc="-5" dirty="0">
                <a:latin typeface="Arial"/>
                <a:cs typeface="Arial"/>
              </a:rPr>
              <a:t>representação, </a:t>
            </a:r>
            <a:r>
              <a:rPr sz="2000" dirty="0">
                <a:latin typeface="Arial"/>
                <a:cs typeface="Arial"/>
              </a:rPr>
              <a:t>esse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será  </a:t>
            </a:r>
            <a:r>
              <a:rPr sz="2000" spc="-5" dirty="0">
                <a:latin typeface="Arial"/>
                <a:cs typeface="Arial"/>
              </a:rPr>
              <a:t>arredondado.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987" y="3284537"/>
            <a:ext cx="7453630" cy="33242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10" dirty="0">
                <a:latin typeface="Courier New"/>
                <a:cs typeface="Courier New"/>
              </a:rPr>
              <a:t>Main</a:t>
            </a:r>
            <a:r>
              <a:rPr sz="1400" spc="-10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:N1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3,1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:N2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3,14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:N3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3,142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:N4</a:t>
            </a:r>
            <a:r>
              <a:rPr sz="1400" spc="-5" dirty="0">
                <a:latin typeface="Courier New"/>
                <a:cs typeface="Courier New"/>
              </a:rPr>
              <a:t>} ", 3.14159); //Imprime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3,1416</a:t>
            </a:r>
            <a:endParaRPr sz="1400">
              <a:latin typeface="Courier New"/>
              <a:cs typeface="Courier New"/>
            </a:endParaRPr>
          </a:p>
          <a:p>
            <a:pPr marL="147510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520382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Alinhamento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4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Saída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258570"/>
            <a:ext cx="8076565" cy="203136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49250" marR="5080" indent="-337185" algn="just">
              <a:lnSpc>
                <a:spcPct val="90100"/>
              </a:lnSpc>
              <a:spcBef>
                <a:spcPts val="375"/>
              </a:spcBef>
              <a:buClr>
                <a:srgbClr val="852B34"/>
              </a:buClr>
              <a:buChar char="•"/>
              <a:tabLst>
                <a:tab pos="349885" algn="l"/>
              </a:tabLst>
            </a:pPr>
            <a:r>
              <a:rPr sz="2300" dirty="0">
                <a:latin typeface="Arial"/>
                <a:cs typeface="Arial"/>
              </a:rPr>
              <a:t>O </a:t>
            </a:r>
            <a:r>
              <a:rPr sz="2300" spc="-5" dirty="0">
                <a:latin typeface="Arial"/>
                <a:cs typeface="Arial"/>
              </a:rPr>
              <a:t>programa pode fixar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coluna da tela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partir da qual </a:t>
            </a:r>
            <a:r>
              <a:rPr sz="2300" dirty="0">
                <a:latin typeface="Arial"/>
                <a:cs typeface="Arial"/>
              </a:rPr>
              <a:t>o  </a:t>
            </a:r>
            <a:r>
              <a:rPr sz="2300" spc="-5" dirty="0">
                <a:latin typeface="Arial"/>
                <a:cs typeface="Arial"/>
              </a:rPr>
              <a:t>conteúdo de </a:t>
            </a:r>
            <a:r>
              <a:rPr sz="2300" spc="-10" dirty="0">
                <a:latin typeface="Arial"/>
                <a:cs typeface="Arial"/>
              </a:rPr>
              <a:t>uma </a:t>
            </a:r>
            <a:r>
              <a:rPr sz="2300" spc="-5" dirty="0">
                <a:latin typeface="Arial"/>
                <a:cs typeface="Arial"/>
              </a:rPr>
              <a:t>variável, ou </a:t>
            </a:r>
            <a:r>
              <a:rPr sz="2300" dirty="0">
                <a:latin typeface="Arial"/>
                <a:cs typeface="Arial"/>
              </a:rPr>
              <a:t>o </a:t>
            </a:r>
            <a:r>
              <a:rPr sz="2300" spc="-5" dirty="0">
                <a:latin typeface="Arial"/>
                <a:cs typeface="Arial"/>
              </a:rPr>
              <a:t>valor de uma </a:t>
            </a:r>
            <a:r>
              <a:rPr sz="2300" spc="-10" dirty="0">
                <a:latin typeface="Arial"/>
                <a:cs typeface="Arial"/>
              </a:rPr>
              <a:t>constante  </a:t>
            </a:r>
            <a:r>
              <a:rPr sz="2300" dirty="0">
                <a:latin typeface="Arial"/>
                <a:cs typeface="Arial"/>
              </a:rPr>
              <a:t>será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exibido.</a:t>
            </a:r>
            <a:endParaRPr sz="2300">
              <a:latin typeface="Arial"/>
              <a:cs typeface="Arial"/>
            </a:endParaRPr>
          </a:p>
          <a:p>
            <a:pPr marL="349250" marR="6985" indent="-337185" algn="just">
              <a:lnSpc>
                <a:spcPct val="90000"/>
              </a:lnSpc>
              <a:spcBef>
                <a:spcPts val="600"/>
              </a:spcBef>
              <a:buClr>
                <a:srgbClr val="852B34"/>
              </a:buClr>
              <a:buChar char="•"/>
              <a:tabLst>
                <a:tab pos="349885" algn="l"/>
              </a:tabLst>
            </a:pPr>
            <a:r>
              <a:rPr sz="2300" spc="-5" dirty="0">
                <a:latin typeface="Arial"/>
                <a:cs typeface="Arial"/>
              </a:rPr>
              <a:t>Isto </a:t>
            </a:r>
            <a:r>
              <a:rPr sz="2300" dirty="0">
                <a:latin typeface="Arial"/>
                <a:cs typeface="Arial"/>
              </a:rPr>
              <a:t>é </a:t>
            </a:r>
            <a:r>
              <a:rPr sz="2300" spc="-5" dirty="0">
                <a:latin typeface="Arial"/>
                <a:cs typeface="Arial"/>
              </a:rPr>
              <a:t>obtido </a:t>
            </a:r>
            <a:r>
              <a:rPr sz="2300" spc="-10" dirty="0">
                <a:latin typeface="Arial"/>
                <a:cs typeface="Arial"/>
              </a:rPr>
              <a:t>acrescentado-se </a:t>
            </a:r>
            <a:r>
              <a:rPr sz="2300" spc="-5" dirty="0">
                <a:latin typeface="Arial"/>
                <a:cs typeface="Arial"/>
              </a:rPr>
              <a:t>um inteiro </a:t>
            </a:r>
            <a:r>
              <a:rPr sz="2300" b="1" dirty="0">
                <a:latin typeface="Arial"/>
                <a:cs typeface="Arial"/>
              </a:rPr>
              <a:t>m </a:t>
            </a:r>
            <a:r>
              <a:rPr sz="2300" spc="-5" dirty="0">
                <a:latin typeface="Arial"/>
                <a:cs typeface="Arial"/>
              </a:rPr>
              <a:t>ao </a:t>
            </a:r>
            <a:r>
              <a:rPr sz="2300" spc="-10" dirty="0">
                <a:latin typeface="Arial"/>
                <a:cs typeface="Arial"/>
              </a:rPr>
              <a:t>código de  </a:t>
            </a:r>
            <a:r>
              <a:rPr sz="2300" spc="-5" dirty="0">
                <a:latin typeface="Arial"/>
                <a:cs typeface="Arial"/>
              </a:rPr>
              <a:t>formatação. Neste caso, </a:t>
            </a:r>
            <a:r>
              <a:rPr sz="2300" i="1" dirty="0">
                <a:latin typeface="Arial"/>
                <a:cs typeface="Arial"/>
              </a:rPr>
              <a:t>m </a:t>
            </a:r>
            <a:r>
              <a:rPr sz="2300" spc="-5" dirty="0">
                <a:latin typeface="Arial"/>
                <a:cs typeface="Arial"/>
              </a:rPr>
              <a:t>indicará </a:t>
            </a:r>
            <a:r>
              <a:rPr sz="2300" dirty="0">
                <a:latin typeface="Arial"/>
                <a:cs typeface="Arial"/>
              </a:rPr>
              <a:t>o </a:t>
            </a:r>
            <a:r>
              <a:rPr sz="2300" spc="-10" dirty="0">
                <a:latin typeface="Arial"/>
                <a:cs typeface="Arial"/>
              </a:rPr>
              <a:t>número </a:t>
            </a:r>
            <a:r>
              <a:rPr sz="2300" dirty="0">
                <a:latin typeface="Arial"/>
                <a:cs typeface="Arial"/>
              </a:rPr>
              <a:t>de </a:t>
            </a:r>
            <a:r>
              <a:rPr sz="2300" spc="-10" dirty="0">
                <a:latin typeface="Arial"/>
                <a:cs typeface="Arial"/>
              </a:rPr>
              <a:t>colunas  </a:t>
            </a:r>
            <a:r>
              <a:rPr sz="2300" dirty="0">
                <a:latin typeface="Arial"/>
                <a:cs typeface="Arial"/>
              </a:rPr>
              <a:t>que serão utilizadas </a:t>
            </a:r>
            <a:r>
              <a:rPr sz="2300" spc="-5" dirty="0">
                <a:latin typeface="Arial"/>
                <a:cs typeface="Arial"/>
              </a:rPr>
              <a:t>para exibição </a:t>
            </a:r>
            <a:r>
              <a:rPr sz="2300" dirty="0">
                <a:latin typeface="Arial"/>
                <a:cs typeface="Arial"/>
              </a:rPr>
              <a:t>do</a:t>
            </a:r>
            <a:r>
              <a:rPr sz="2300" spc="-1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conteúdo.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12" y="3489325"/>
            <a:ext cx="8206105" cy="28924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  <a:tabLst>
                <a:tab pos="7185659" algn="l"/>
              </a:tabLst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,3</a:t>
            </a:r>
            <a:r>
              <a:rPr sz="1400" spc="-5" dirty="0">
                <a:latin typeface="Courier New"/>
                <a:cs typeface="Courier New"/>
              </a:rPr>
              <a:t>},{1</a:t>
            </a:r>
            <a:r>
              <a:rPr sz="1400" b="1" spc="-5" dirty="0">
                <a:latin typeface="Courier New"/>
                <a:cs typeface="Courier New"/>
              </a:rPr>
              <a:t>,3</a:t>
            </a:r>
            <a:r>
              <a:rPr sz="1400" spc="-5" dirty="0">
                <a:latin typeface="Courier New"/>
                <a:cs typeface="Courier New"/>
              </a:rPr>
              <a:t>}", </a:t>
            </a:r>
            <a:r>
              <a:rPr sz="1400" spc="-10" dirty="0">
                <a:latin typeface="Courier New"/>
                <a:cs typeface="Courier New"/>
              </a:rPr>
              <a:t>10,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100);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//Imprime	10,100</a:t>
            </a:r>
            <a:endParaRPr sz="1400">
              <a:latin typeface="Courier New"/>
              <a:cs typeface="Courier New"/>
            </a:endParaRPr>
          </a:p>
          <a:p>
            <a:pPr marL="1475105" marR="159385" indent="-35560">
              <a:lnSpc>
                <a:spcPct val="100000"/>
              </a:lnSpc>
              <a:tabLst>
                <a:tab pos="7291705" algn="l"/>
              </a:tabLst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("{0</a:t>
            </a:r>
            <a:r>
              <a:rPr sz="1400" b="1" spc="-5" dirty="0">
                <a:latin typeface="Courier New"/>
                <a:cs typeface="Courier New"/>
              </a:rPr>
              <a:t>,4</a:t>
            </a:r>
            <a:r>
              <a:rPr sz="1400" spc="-5" dirty="0">
                <a:latin typeface="Courier New"/>
                <a:cs typeface="Courier New"/>
              </a:rPr>
              <a:t>},{1</a:t>
            </a:r>
            <a:r>
              <a:rPr sz="1400" b="1" spc="-5" dirty="0">
                <a:latin typeface="Courier New"/>
                <a:cs typeface="Courier New"/>
              </a:rPr>
              <a:t>,4</a:t>
            </a:r>
            <a:r>
              <a:rPr sz="1400" spc="-5" dirty="0">
                <a:latin typeface="Courier New"/>
                <a:cs typeface="Courier New"/>
              </a:rPr>
              <a:t>}", </a:t>
            </a:r>
            <a:r>
              <a:rPr sz="1400" spc="-10" dirty="0">
                <a:latin typeface="Courier New"/>
                <a:cs typeface="Courier New"/>
              </a:rPr>
              <a:t>10,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100);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//Imprime	10,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  </a:t>
            </a:r>
            <a:r>
              <a:rPr sz="1400" spc="-10" dirty="0">
                <a:latin typeface="Courier New"/>
                <a:cs typeface="Courier New"/>
              </a:rPr>
              <a:t>Console.</a:t>
            </a:r>
            <a:r>
              <a:rPr sz="1400" b="1" spc="-10" dirty="0">
                <a:latin typeface="Courier New"/>
                <a:cs typeface="Courier New"/>
              </a:rPr>
              <a:t>ReadKey</a:t>
            </a:r>
            <a:r>
              <a:rPr sz="1400" spc="-10" dirty="0">
                <a:latin typeface="Courier New"/>
                <a:cs typeface="Courier New"/>
              </a:rPr>
              <a:t>();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016" y="1444497"/>
            <a:ext cx="8058784" cy="502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marR="8890" indent="-414020" algn="just">
              <a:lnSpc>
                <a:spcPct val="100000"/>
              </a:lnSpc>
              <a:spcBef>
                <a:spcPts val="100"/>
              </a:spcBef>
              <a:buClr>
                <a:srgbClr val="C5000A"/>
              </a:buClr>
              <a:buAutoNum type="arabicPeriod"/>
              <a:tabLst>
                <a:tab pos="414020" algn="l"/>
              </a:tabLst>
            </a:pPr>
            <a:r>
              <a:rPr sz="2400" dirty="0">
                <a:latin typeface="Arial"/>
                <a:cs typeface="Arial"/>
              </a:rPr>
              <a:t>Fazer </a:t>
            </a:r>
            <a:r>
              <a:rPr sz="2400" spc="-1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programa para imprimir na primeira linha </a:t>
            </a:r>
            <a:r>
              <a:rPr sz="2400" dirty="0">
                <a:latin typeface="Arial"/>
                <a:cs typeface="Arial"/>
              </a:rPr>
              <a:t>o  </a:t>
            </a:r>
            <a:r>
              <a:rPr sz="2400" spc="-5" dirty="0">
                <a:latin typeface="Arial"/>
                <a:cs typeface="Arial"/>
              </a:rPr>
              <a:t>dia, na </a:t>
            </a:r>
            <a:r>
              <a:rPr sz="2400" dirty="0">
                <a:latin typeface="Arial"/>
                <a:cs typeface="Arial"/>
              </a:rPr>
              <a:t>segunda </a:t>
            </a:r>
            <a:r>
              <a:rPr sz="2400" spc="-5" dirty="0">
                <a:latin typeface="Arial"/>
                <a:cs typeface="Arial"/>
              </a:rPr>
              <a:t>linha </a:t>
            </a:r>
            <a:r>
              <a:rPr sz="2400" dirty="0">
                <a:latin typeface="Arial"/>
                <a:cs typeface="Arial"/>
              </a:rPr>
              <a:t>o mês e </a:t>
            </a:r>
            <a:r>
              <a:rPr sz="2400" spc="-5" dirty="0">
                <a:latin typeface="Arial"/>
                <a:cs typeface="Arial"/>
              </a:rPr>
              <a:t>na </a:t>
            </a:r>
            <a:r>
              <a:rPr sz="2400" dirty="0">
                <a:latin typeface="Arial"/>
                <a:cs typeface="Arial"/>
              </a:rPr>
              <a:t>terceira o </a:t>
            </a:r>
            <a:r>
              <a:rPr sz="2400" spc="-5" dirty="0">
                <a:latin typeface="Arial"/>
                <a:cs typeface="Arial"/>
              </a:rPr>
              <a:t>ano </a:t>
            </a:r>
            <a:r>
              <a:rPr sz="2400" spc="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seu  </a:t>
            </a:r>
            <a:r>
              <a:rPr sz="2400" spc="-5" dirty="0">
                <a:latin typeface="Arial"/>
                <a:cs typeface="Arial"/>
              </a:rPr>
              <a:t>nascimento.</a:t>
            </a:r>
            <a:endParaRPr sz="2400">
              <a:latin typeface="Arial"/>
              <a:cs typeface="Arial"/>
            </a:endParaRPr>
          </a:p>
          <a:p>
            <a:pPr marL="466090" marR="8890" indent="-466090" algn="just">
              <a:lnSpc>
                <a:spcPct val="100000"/>
              </a:lnSpc>
              <a:spcBef>
                <a:spcPts val="600"/>
              </a:spcBef>
              <a:buClr>
                <a:srgbClr val="C5000A"/>
              </a:buClr>
              <a:buAutoNum type="arabicPeriod"/>
              <a:tabLst>
                <a:tab pos="466090" algn="l"/>
              </a:tabLst>
            </a:pPr>
            <a:r>
              <a:rPr sz="2400" dirty="0">
                <a:latin typeface="Arial"/>
                <a:cs typeface="Arial"/>
              </a:rPr>
              <a:t>Imprimir o valor </a:t>
            </a:r>
            <a:r>
              <a:rPr sz="2400" spc="-5" dirty="0">
                <a:latin typeface="Arial"/>
                <a:cs typeface="Arial"/>
              </a:rPr>
              <a:t>2.346728 </a:t>
            </a:r>
            <a:r>
              <a:rPr sz="2400" dirty="0">
                <a:latin typeface="Arial"/>
                <a:cs typeface="Arial"/>
              </a:rPr>
              <a:t>com </a:t>
            </a:r>
            <a:r>
              <a:rPr sz="2400" spc="-5" dirty="0">
                <a:latin typeface="Arial"/>
                <a:cs typeface="Arial"/>
              </a:rPr>
              <a:t>1, </a:t>
            </a:r>
            <a:r>
              <a:rPr sz="2400" spc="-10" dirty="0">
                <a:latin typeface="Arial"/>
                <a:cs typeface="Arial"/>
              </a:rPr>
              <a:t>2, </a:t>
            </a:r>
            <a:r>
              <a:rPr sz="2400" dirty="0">
                <a:latin typeface="Arial"/>
                <a:cs typeface="Arial"/>
              </a:rPr>
              <a:t>3 e 5 </a:t>
            </a:r>
            <a:r>
              <a:rPr sz="2400" spc="-5" dirty="0">
                <a:latin typeface="Arial"/>
                <a:cs typeface="Arial"/>
              </a:rPr>
              <a:t>casas  </a:t>
            </a:r>
            <a:r>
              <a:rPr sz="2400" spc="-10" dirty="0">
                <a:latin typeface="Arial"/>
                <a:cs typeface="Arial"/>
              </a:rPr>
              <a:t>decimais.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5000A"/>
              </a:buClr>
              <a:buFont typeface="Arial"/>
              <a:buAutoNum type="arabicPeriod"/>
            </a:pPr>
            <a:endParaRPr sz="3550">
              <a:latin typeface="Arial"/>
              <a:cs typeface="Arial"/>
            </a:endParaRPr>
          </a:p>
          <a:p>
            <a:pPr marL="374650" marR="5080" indent="-374650" algn="just">
              <a:lnSpc>
                <a:spcPct val="100000"/>
              </a:lnSpc>
              <a:buClr>
                <a:srgbClr val="C5000A"/>
              </a:buClr>
              <a:buAutoNum type="arabicPeriod"/>
              <a:tabLst>
                <a:tab pos="374650" algn="l"/>
              </a:tabLst>
            </a:pPr>
            <a:r>
              <a:rPr sz="2400" dirty="0">
                <a:latin typeface="Arial"/>
                <a:cs typeface="Arial"/>
              </a:rPr>
              <a:t>Fazer </a:t>
            </a:r>
            <a:r>
              <a:rPr sz="2400" spc="-5" dirty="0">
                <a:latin typeface="Arial"/>
                <a:cs typeface="Arial"/>
              </a:rPr>
              <a:t>um programa para ler </a:t>
            </a:r>
            <a:r>
              <a:rPr sz="2400" dirty="0">
                <a:latin typeface="Arial"/>
                <a:cs typeface="Arial"/>
              </a:rPr>
              <a:t>o valor </a:t>
            </a:r>
            <a:r>
              <a:rPr sz="2400" spc="-5" dirty="0">
                <a:latin typeface="Arial"/>
                <a:cs typeface="Arial"/>
              </a:rPr>
              <a:t>de um produto </a:t>
            </a:r>
            <a:r>
              <a:rPr sz="2400" dirty="0">
                <a:latin typeface="Arial"/>
                <a:cs typeface="Arial"/>
              </a:rPr>
              <a:t>(em  reais) e o valor </a:t>
            </a:r>
            <a:r>
              <a:rPr sz="2400" spc="-5" dirty="0">
                <a:latin typeface="Arial"/>
                <a:cs typeface="Arial"/>
              </a:rPr>
              <a:t>de um desconto </a:t>
            </a:r>
            <a:r>
              <a:rPr sz="2400" dirty="0">
                <a:latin typeface="Arial"/>
                <a:cs typeface="Arial"/>
              </a:rPr>
              <a:t>(em reais). </a:t>
            </a:r>
            <a:r>
              <a:rPr sz="2400" spc="-5" dirty="0">
                <a:latin typeface="Arial"/>
                <a:cs typeface="Arial"/>
              </a:rPr>
              <a:t>Imprima </a:t>
            </a:r>
            <a:r>
              <a:rPr sz="2400" dirty="0">
                <a:latin typeface="Arial"/>
                <a:cs typeface="Arial"/>
              </a:rPr>
              <a:t>o  valor </a:t>
            </a:r>
            <a:r>
              <a:rPr sz="2400" spc="-5" dirty="0">
                <a:latin typeface="Arial"/>
                <a:cs typeface="Arial"/>
              </a:rPr>
              <a:t>do produto após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aplicação do desconto. Dica:  declare </a:t>
            </a:r>
            <a:r>
              <a:rPr sz="2400" dirty="0">
                <a:latin typeface="Arial"/>
                <a:cs typeface="Arial"/>
              </a:rPr>
              <a:t>duas variáveis: valorProduto e valorDesconto,  sendo </a:t>
            </a:r>
            <a:r>
              <a:rPr sz="2400" spc="-5" dirty="0">
                <a:latin typeface="Arial"/>
                <a:cs typeface="Arial"/>
              </a:rPr>
              <a:t>ambas do </a:t>
            </a:r>
            <a:r>
              <a:rPr sz="2400" dirty="0">
                <a:latin typeface="Arial"/>
                <a:cs typeface="Arial"/>
              </a:rPr>
              <a:t>tipo </a:t>
            </a:r>
            <a:r>
              <a:rPr sz="2400" spc="-5" dirty="0">
                <a:latin typeface="Arial"/>
                <a:cs typeface="Arial"/>
              </a:rPr>
              <a:t>double. </a:t>
            </a:r>
            <a:r>
              <a:rPr sz="2400" dirty="0">
                <a:latin typeface="Arial"/>
                <a:cs typeface="Arial"/>
              </a:rPr>
              <a:t>Exemplo </a:t>
            </a:r>
            <a:r>
              <a:rPr sz="2400" spc="5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leitura da  variável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valorProduto:</a:t>
            </a:r>
            <a:endParaRPr sz="2400">
              <a:latin typeface="Arial"/>
              <a:cs typeface="Arial"/>
            </a:endParaRPr>
          </a:p>
          <a:p>
            <a:pPr marL="577850" algn="just">
              <a:lnSpc>
                <a:spcPct val="100000"/>
              </a:lnSpc>
              <a:spcBef>
                <a:spcPts val="610"/>
              </a:spcBef>
            </a:pPr>
            <a:r>
              <a:rPr sz="2000" dirty="0">
                <a:latin typeface="Arial"/>
                <a:cs typeface="Arial"/>
              </a:rPr>
              <a:t>valorProduto =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Convert.ToDouble(Console.ReadLine())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840723" y="6545471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751789"/>
            <a:ext cx="554545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Operador </a:t>
            </a:r>
            <a:r>
              <a:rPr sz="3900" b="1" spc="5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19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Atribuição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16" y="1670050"/>
            <a:ext cx="7221855" cy="223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operador de atribuição em C# </a:t>
            </a:r>
            <a:r>
              <a:rPr sz="2400" dirty="0">
                <a:latin typeface="Arial"/>
                <a:cs typeface="Arial"/>
              </a:rPr>
              <a:t>é o sinal </a:t>
            </a:r>
            <a:r>
              <a:rPr sz="2400" spc="-5" dirty="0">
                <a:latin typeface="Arial"/>
                <a:cs typeface="Arial"/>
              </a:rPr>
              <a:t>de igual </a:t>
            </a:r>
            <a:r>
              <a:rPr sz="2400" dirty="0">
                <a:latin typeface="Arial"/>
                <a:cs typeface="Arial"/>
              </a:rPr>
              <a:t>(=)  </a:t>
            </a:r>
            <a:r>
              <a:rPr sz="2400" spc="-10" dirty="0">
                <a:latin typeface="Arial"/>
                <a:cs typeface="Arial"/>
              </a:rPr>
              <a:t>Sintaxe: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&lt;variavel&gt;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&lt;expressão&gt;;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Exemplos: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928" y="467906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8326" y="4149725"/>
            <a:ext cx="2376805" cy="16192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805" marR="1058545" algn="just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a=5;  int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c=7;  int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b,d;  </a:t>
            </a:r>
            <a:r>
              <a:rPr sz="2000" dirty="0">
                <a:latin typeface="Courier New"/>
                <a:cs typeface="Courier New"/>
              </a:rPr>
              <a:t> b =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  <a:p>
            <a:pPr marL="90805" algn="just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d = a + b +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262" y="4176776"/>
            <a:ext cx="2592705" cy="2087880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69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a,b,c,d;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61290" marR="181292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a=5;  c=7;</a:t>
            </a:r>
            <a:endParaRPr sz="20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 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d = a + b +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40723" y="6445497"/>
            <a:ext cx="251460" cy="2667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751789"/>
            <a:ext cx="56565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Operadores</a:t>
            </a:r>
            <a:r>
              <a:rPr sz="3900" b="1" spc="-19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Aritméticos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44" y="1941702"/>
            <a:ext cx="1685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Exemplos: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594" y="2829132"/>
          <a:ext cx="7087865" cy="2117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389890"/>
                <a:gridCol w="227965"/>
                <a:gridCol w="304165"/>
                <a:gridCol w="389890"/>
                <a:gridCol w="228600"/>
                <a:gridCol w="380364"/>
                <a:gridCol w="685164"/>
                <a:gridCol w="456564"/>
                <a:gridCol w="1980564"/>
                <a:gridCol w="913764"/>
                <a:gridCol w="456565"/>
                <a:gridCol w="414020"/>
              </a:tblGrid>
              <a:tr h="296555">
                <a:tc>
                  <a:txBody>
                    <a:bodyPr/>
                    <a:lstStyle/>
                    <a:p>
                      <a:pPr marR="36195" algn="ctr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a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5099">
                <a:tc>
                  <a:txBody>
                    <a:bodyPr/>
                    <a:lstStyle/>
                    <a:p>
                      <a:pPr marR="36195" algn="ct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similar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6509">
                <a:tc>
                  <a:txBody>
                    <a:bodyPr/>
                    <a:lstStyle/>
                    <a:p>
                      <a:pPr marR="36195" algn="ct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b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3045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3;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qual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valor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6554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3175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–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qual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valor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b?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3471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a++;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R="68580" algn="r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similar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7965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a = a +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6509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b--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similar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860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 = b –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45" y="446354"/>
            <a:ext cx="435038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solidFill>
                  <a:srgbClr val="4D4D4D"/>
                </a:solidFill>
                <a:latin typeface="Arial"/>
                <a:cs typeface="Arial"/>
              </a:rPr>
              <a:t>Conversão </a:t>
            </a:r>
            <a:r>
              <a:rPr sz="3900" b="1" spc="5" dirty="0">
                <a:solidFill>
                  <a:srgbClr val="4D4D4D"/>
                </a:solidFill>
                <a:latin typeface="Arial"/>
                <a:cs typeface="Arial"/>
              </a:rPr>
              <a:t>de</a:t>
            </a:r>
            <a:r>
              <a:rPr sz="3900" b="1" spc="-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tipo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8887" y="2708275"/>
            <a:ext cx="6637655" cy="2308225"/>
          </a:xfrm>
          <a:custGeom>
            <a:avLst/>
            <a:gdLst/>
            <a:ahLst/>
            <a:cxnLst/>
            <a:rect l="l" t="t" r="r" b="b"/>
            <a:pathLst>
              <a:path w="6637655" h="2308225">
                <a:moveTo>
                  <a:pt x="0" y="2308225"/>
                </a:moveTo>
                <a:lnTo>
                  <a:pt x="6637274" y="2308225"/>
                </a:lnTo>
                <a:lnTo>
                  <a:pt x="6637274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066" y="1654301"/>
            <a:ext cx="8119109" cy="397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Arial"/>
                <a:cs typeface="Arial"/>
              </a:rPr>
              <a:t>Conversões automáticas de valores na avaliação  de uma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expressão.</a:t>
            </a:r>
            <a:endParaRPr sz="2800">
              <a:latin typeface="Arial"/>
              <a:cs typeface="Arial"/>
            </a:endParaRPr>
          </a:p>
          <a:p>
            <a:pPr marL="1022350" algn="just">
              <a:lnSpc>
                <a:spcPct val="100000"/>
              </a:lnSpc>
              <a:spcBef>
                <a:spcPts val="164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02235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float </a:t>
            </a:r>
            <a:r>
              <a:rPr sz="2400" spc="-10" dirty="0">
                <a:latin typeface="Courier New"/>
                <a:cs typeface="Courier New"/>
              </a:rPr>
              <a:t>b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022350" marR="694055" algn="just">
              <a:lnSpc>
                <a:spcPct val="99300"/>
              </a:lnSpc>
              <a:spcBef>
                <a:spcPts val="80"/>
              </a:spcBef>
            </a:pPr>
            <a:r>
              <a:rPr sz="2400" dirty="0">
                <a:latin typeface="Courier New"/>
                <a:cs typeface="Courier New"/>
              </a:rPr>
              <a:t>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4.5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conversao implicita  </a:t>
            </a:r>
            <a:r>
              <a:rPr sz="2400" dirty="0">
                <a:latin typeface="Courier New"/>
                <a:cs typeface="Courier New"/>
              </a:rPr>
              <a:t>b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2.0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conversao</a:t>
            </a:r>
            <a:r>
              <a:rPr sz="2400" spc="-14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implicita  </a:t>
            </a:r>
            <a:r>
              <a:rPr sz="2400" dirty="0">
                <a:latin typeface="Courier New"/>
                <a:cs typeface="Courier New"/>
              </a:rPr>
              <a:t>c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// conversao</a:t>
            </a:r>
            <a:r>
              <a:rPr sz="2400" spc="-135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BDBDE6"/>
                </a:solidFill>
                <a:latin typeface="Courier New"/>
                <a:cs typeface="Courier New"/>
              </a:rPr>
              <a:t>implicita  </a:t>
            </a:r>
            <a:r>
              <a:rPr sz="2400" dirty="0">
                <a:latin typeface="Courier New"/>
                <a:cs typeface="Courier New"/>
              </a:rPr>
              <a:t>d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1.0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2.0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49250" indent="-337185">
              <a:lnSpc>
                <a:spcPct val="100000"/>
              </a:lnSpc>
              <a:spcBef>
                <a:spcPts val="2075"/>
              </a:spcBef>
              <a:buClr>
                <a:srgbClr val="852B34"/>
              </a:buClr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Arial"/>
                <a:cs typeface="Arial"/>
              </a:rPr>
              <a:t>Saida: </a:t>
            </a:r>
            <a:r>
              <a:rPr sz="2800" spc="-5" dirty="0">
                <a:latin typeface="Arial"/>
                <a:cs typeface="Arial"/>
              </a:rPr>
              <a:t>a=4, b=2.0, c=2.0,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d=2.5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0723" y="6445497"/>
            <a:ext cx="251460" cy="2667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" y="577722"/>
            <a:ext cx="7489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Leitura </a:t>
            </a:r>
            <a:r>
              <a:rPr sz="3200" b="1" dirty="0">
                <a:solidFill>
                  <a:srgbClr val="585858"/>
                </a:solidFill>
                <a:latin typeface="Arial"/>
                <a:cs typeface="Arial"/>
              </a:rPr>
              <a:t>de dados e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conversão</a:t>
            </a:r>
            <a:r>
              <a:rPr sz="3200" b="1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585858"/>
                </a:solidFill>
                <a:latin typeface="Arial"/>
                <a:cs typeface="Arial"/>
              </a:rPr>
              <a:t>explícita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1354963"/>
            <a:ext cx="7744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Exemplo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leitura </a:t>
            </a:r>
            <a:r>
              <a:rPr sz="2400" spc="-5" dirty="0">
                <a:latin typeface="Carlito"/>
                <a:cs typeface="Carlito"/>
              </a:rPr>
              <a:t>de dado </a:t>
            </a:r>
            <a:r>
              <a:rPr sz="2400" dirty="0">
                <a:latin typeface="Carlito"/>
                <a:cs typeface="Carlito"/>
              </a:rPr>
              <a:t>e </a:t>
            </a:r>
            <a:r>
              <a:rPr sz="2400" spc="-5" dirty="0">
                <a:latin typeface="Carlito"/>
                <a:cs typeface="Carlito"/>
              </a:rPr>
              <a:t>sua </a:t>
            </a:r>
            <a:r>
              <a:rPr sz="2400" spc="-10" dirty="0">
                <a:latin typeface="Carlito"/>
                <a:cs typeface="Carlito"/>
              </a:rPr>
              <a:t>respectiva </a:t>
            </a:r>
            <a:r>
              <a:rPr sz="2400" spc="-20" dirty="0">
                <a:latin typeface="Carlito"/>
                <a:cs typeface="Carlito"/>
              </a:rPr>
              <a:t>conversão </a:t>
            </a:r>
            <a:r>
              <a:rPr sz="2400" spc="-15" dirty="0">
                <a:latin typeface="Carlito"/>
                <a:cs typeface="Carlito"/>
              </a:rPr>
              <a:t>para  variável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dirty="0">
                <a:latin typeface="Carlito"/>
                <a:cs typeface="Carlito"/>
              </a:rPr>
              <a:t>tipo</a:t>
            </a:r>
            <a:r>
              <a:rPr sz="2400" spc="-10" dirty="0">
                <a:latin typeface="Carlito"/>
                <a:cs typeface="Carlito"/>
              </a:rPr>
              <a:t> double: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971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887" y="2158998"/>
            <a:ext cx="6702425" cy="4616450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double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area;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46545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("Informe </a:t>
            </a:r>
            <a:r>
              <a:rPr sz="1400" dirty="0">
                <a:latin typeface="Courier New"/>
                <a:cs typeface="Courier New"/>
              </a:rPr>
              <a:t>o </a:t>
            </a:r>
            <a:r>
              <a:rPr sz="1400" spc="-5" dirty="0">
                <a:latin typeface="Courier New"/>
                <a:cs typeface="Courier New"/>
              </a:rPr>
              <a:t>raio do </a:t>
            </a:r>
            <a:r>
              <a:rPr sz="1400" spc="-10" dirty="0">
                <a:latin typeface="Courier New"/>
                <a:cs typeface="Courier New"/>
              </a:rPr>
              <a:t>círculo: </a:t>
            </a:r>
            <a:r>
              <a:rPr sz="1400" spc="-5" dirty="0">
                <a:latin typeface="Courier New"/>
                <a:cs typeface="Courier New"/>
              </a:rPr>
              <a:t>");  raio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</a:t>
            </a:r>
            <a:r>
              <a:rPr sz="1400" b="1" spc="-10" dirty="0">
                <a:latin typeface="Courier New"/>
                <a:cs typeface="Courier New"/>
              </a:rPr>
              <a:t>ToDouble</a:t>
            </a:r>
            <a:r>
              <a:rPr sz="1400" spc="-10" dirty="0">
                <a:latin typeface="Courier New"/>
                <a:cs typeface="Courier New"/>
              </a:rPr>
              <a:t>(Console.</a:t>
            </a:r>
            <a:r>
              <a:rPr sz="1400" b="1" spc="-10" dirty="0">
                <a:latin typeface="Courier New"/>
                <a:cs typeface="Courier New"/>
              </a:rPr>
              <a:t>ReadLine</a:t>
            </a:r>
            <a:r>
              <a:rPr sz="1400" spc="-10" dirty="0">
                <a:latin typeface="Courier New"/>
                <a:cs typeface="Courier New"/>
              </a:rPr>
              <a:t>());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44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area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3.14159 </a:t>
            </a:r>
            <a:r>
              <a:rPr sz="1400" dirty="0">
                <a:latin typeface="Courier New"/>
                <a:cs typeface="Courier New"/>
              </a:rPr>
              <a:t>* </a:t>
            </a:r>
            <a:r>
              <a:rPr sz="1400" spc="-5" dirty="0">
                <a:latin typeface="Courier New"/>
                <a:cs typeface="Courier New"/>
              </a:rPr>
              <a:t>raio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raio;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1440180" marR="1454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</a:t>
            </a:r>
            <a:r>
              <a:rPr sz="1400" b="1" spc="-5" dirty="0">
                <a:latin typeface="Courier New"/>
                <a:cs typeface="Courier New"/>
              </a:rPr>
              <a:t>WriteLine</a:t>
            </a:r>
            <a:r>
              <a:rPr sz="1400" spc="-5" dirty="0">
                <a:latin typeface="Courier New"/>
                <a:cs typeface="Courier New"/>
              </a:rPr>
              <a:t>("Área </a:t>
            </a:r>
            <a:r>
              <a:rPr sz="1400" spc="-10" dirty="0">
                <a:latin typeface="Courier New"/>
                <a:cs typeface="Courier New"/>
              </a:rPr>
              <a:t>do </a:t>
            </a:r>
            <a:r>
              <a:rPr sz="1400" spc="-5" dirty="0">
                <a:latin typeface="Courier New"/>
                <a:cs typeface="Courier New"/>
              </a:rPr>
              <a:t>círculo: {0}", area);  Console.ReadKey();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6123" y="6533489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69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245" y="751789"/>
            <a:ext cx="250571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4D4D4D"/>
                </a:solidFill>
                <a:latin typeface="Arial"/>
                <a:cs typeface="Arial"/>
              </a:rPr>
              <a:t>Exercícios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755774"/>
            <a:ext cx="8415020" cy="443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 marR="5080" indent="-462280" algn="just">
              <a:lnSpc>
                <a:spcPct val="100000"/>
              </a:lnSpc>
              <a:spcBef>
                <a:spcPts val="95"/>
              </a:spcBef>
              <a:buClr>
                <a:srgbClr val="C5000A"/>
              </a:buClr>
              <a:buAutoNum type="arabicPeriod"/>
              <a:tabLst>
                <a:tab pos="462280" algn="l"/>
              </a:tabLst>
            </a:pPr>
            <a:r>
              <a:rPr sz="2200" spc="-5" dirty="0">
                <a:latin typeface="Arial"/>
                <a:cs typeface="Arial"/>
              </a:rPr>
              <a:t>Escreva um programa </a:t>
            </a:r>
            <a:r>
              <a:rPr sz="2200" dirty="0">
                <a:latin typeface="Arial"/>
                <a:cs typeface="Arial"/>
              </a:rPr>
              <a:t>para </a:t>
            </a:r>
            <a:r>
              <a:rPr sz="2200" spc="-5" dirty="0">
                <a:latin typeface="Arial"/>
                <a:cs typeface="Arial"/>
              </a:rPr>
              <a:t>efetuar as quatro operações  matemáticas básicas (adição, subtração, produto e divisão)  </a:t>
            </a:r>
            <a:r>
              <a:rPr sz="2200" dirty="0">
                <a:latin typeface="Arial"/>
                <a:cs typeface="Arial"/>
              </a:rPr>
              <a:t>sobre </a:t>
            </a:r>
            <a:r>
              <a:rPr sz="2200" spc="-5" dirty="0">
                <a:latin typeface="Arial"/>
                <a:cs typeface="Arial"/>
              </a:rPr>
              <a:t>dois valores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informados.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5000A"/>
              </a:buClr>
              <a:buFont typeface="Arial"/>
              <a:buAutoNum type="arabicPeriod"/>
            </a:pPr>
            <a:endParaRPr sz="3300">
              <a:latin typeface="Arial"/>
              <a:cs typeface="Arial"/>
            </a:endParaRPr>
          </a:p>
          <a:p>
            <a:pPr marL="358775" marR="5080" indent="-358775" algn="just">
              <a:lnSpc>
                <a:spcPct val="100000"/>
              </a:lnSpc>
              <a:buClr>
                <a:srgbClr val="C5000A"/>
              </a:buClr>
              <a:buAutoNum type="arabicPeriod"/>
              <a:tabLst>
                <a:tab pos="358775" algn="l"/>
              </a:tabLst>
            </a:pPr>
            <a:r>
              <a:rPr sz="2200" spc="-5" dirty="0">
                <a:latin typeface="Arial"/>
                <a:cs typeface="Arial"/>
              </a:rPr>
              <a:t>Elaborar um </a:t>
            </a:r>
            <a:r>
              <a:rPr sz="2200" dirty="0">
                <a:latin typeface="Arial"/>
                <a:cs typeface="Arial"/>
              </a:rPr>
              <a:t>programa </a:t>
            </a:r>
            <a:r>
              <a:rPr sz="2200" spc="-5" dirty="0">
                <a:latin typeface="Arial"/>
                <a:cs typeface="Arial"/>
              </a:rPr>
              <a:t>que calcule o índice de massa corporal  (IMC) de </a:t>
            </a:r>
            <a:r>
              <a:rPr sz="2200" dirty="0">
                <a:latin typeface="Arial"/>
                <a:cs typeface="Arial"/>
              </a:rPr>
              <a:t>um </a:t>
            </a:r>
            <a:r>
              <a:rPr sz="2200" spc="-5" dirty="0">
                <a:latin typeface="Arial"/>
                <a:cs typeface="Arial"/>
              </a:rPr>
              <a:t>usuário </a:t>
            </a:r>
            <a:r>
              <a:rPr sz="2200" spc="-20" dirty="0">
                <a:latin typeface="Arial"/>
                <a:cs typeface="Arial"/>
              </a:rPr>
              <a:t>qualquer, </a:t>
            </a:r>
            <a:r>
              <a:rPr sz="2200" spc="-5" dirty="0">
                <a:latin typeface="Arial"/>
                <a:cs typeface="Arial"/>
              </a:rPr>
              <a:t>sabendo-se que o IMC é  determinado pela divisão da massa do indivíduo (em  quilogramas) pelo quadrado de sua altura (em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metros).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5000A"/>
              </a:buClr>
              <a:buFont typeface="Arial"/>
              <a:buAutoNum type="arabicPeriod"/>
            </a:pPr>
            <a:endParaRPr sz="3300">
              <a:latin typeface="Arial"/>
              <a:cs typeface="Arial"/>
            </a:endParaRPr>
          </a:p>
          <a:p>
            <a:pPr marL="323215" marR="2540" indent="-323850">
              <a:lnSpc>
                <a:spcPct val="100000"/>
              </a:lnSpc>
              <a:buClr>
                <a:srgbClr val="C5000A"/>
              </a:buClr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Elaborar um </a:t>
            </a:r>
            <a:r>
              <a:rPr sz="2200" spc="-10" dirty="0">
                <a:latin typeface="Arial"/>
                <a:cs typeface="Arial"/>
              </a:rPr>
              <a:t>programa </a:t>
            </a:r>
            <a:r>
              <a:rPr sz="2200" spc="-5" dirty="0">
                <a:latin typeface="Arial"/>
                <a:cs typeface="Arial"/>
              </a:rPr>
              <a:t>que calcule e apresente o volume de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uma</a:t>
            </a:r>
            <a:endParaRPr sz="2200">
              <a:latin typeface="Arial"/>
              <a:cs typeface="Arial"/>
            </a:endParaRPr>
          </a:p>
          <a:p>
            <a:pPr marR="2558415" algn="ctr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caixa </a:t>
            </a:r>
            <a:r>
              <a:rPr sz="2200" spc="-15" dirty="0">
                <a:latin typeface="Arial"/>
                <a:cs typeface="Arial"/>
              </a:rPr>
              <a:t>retangular, </a:t>
            </a:r>
            <a:r>
              <a:rPr sz="2200" spc="-10" dirty="0">
                <a:latin typeface="Arial"/>
                <a:cs typeface="Arial"/>
              </a:rPr>
              <a:t>por </a:t>
            </a:r>
            <a:r>
              <a:rPr sz="2200" spc="-5" dirty="0">
                <a:latin typeface="Arial"/>
                <a:cs typeface="Arial"/>
              </a:rPr>
              <a:t>meio da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fórmula: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Arial"/>
                <a:cs typeface="Arial"/>
              </a:rPr>
              <a:t>volume =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comprimento*largura*altura.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3075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567942"/>
            <a:ext cx="7217409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Exemplo</a:t>
            </a:r>
            <a:r>
              <a:rPr sz="2800" spc="-15" dirty="0">
                <a:latin typeface="Carlito"/>
                <a:cs typeface="Carlito"/>
              </a:rPr>
              <a:t>: </a:t>
            </a:r>
            <a:r>
              <a:rPr sz="2800" spc="-25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armazenar um </a:t>
            </a:r>
            <a:r>
              <a:rPr sz="2800" spc="-20" dirty="0">
                <a:latin typeface="Carlito"/>
                <a:cs typeface="Carlito"/>
              </a:rPr>
              <a:t>número </a:t>
            </a:r>
            <a:r>
              <a:rPr sz="2800" spc="-25" dirty="0">
                <a:latin typeface="Carlito"/>
                <a:cs typeface="Carlito"/>
              </a:rPr>
              <a:t>inteiro, </a:t>
            </a:r>
            <a:r>
              <a:rPr sz="2800" spc="-5" dirty="0">
                <a:latin typeface="Carlito"/>
                <a:cs typeface="Carlito"/>
              </a:rPr>
              <a:t>o  </a:t>
            </a:r>
            <a:r>
              <a:rPr sz="2800" spc="-20" dirty="0">
                <a:latin typeface="Carlito"/>
                <a:cs typeface="Carlito"/>
              </a:rPr>
              <a:t>programa </a:t>
            </a:r>
            <a:r>
              <a:rPr sz="2800" spc="-15" dirty="0">
                <a:latin typeface="Carlito"/>
                <a:cs typeface="Carlito"/>
              </a:rPr>
              <a:t>normalmente reserva </a:t>
            </a:r>
            <a:r>
              <a:rPr sz="2800" spc="-5" dirty="0">
                <a:latin typeface="Carlito"/>
                <a:cs typeface="Carlito"/>
              </a:rPr>
              <a:t>4 </a:t>
            </a:r>
            <a:r>
              <a:rPr sz="2800" spc="-10" dirty="0">
                <a:latin typeface="Carlito"/>
                <a:cs typeface="Carlito"/>
              </a:rPr>
              <a:t>bytes de  memória.</a:t>
            </a:r>
            <a:endParaRPr sz="2800" dirty="0">
              <a:latin typeface="Carlito"/>
              <a:cs typeface="Carlito"/>
            </a:endParaRPr>
          </a:p>
          <a:p>
            <a:pPr marL="354965" marR="405511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número </a:t>
            </a:r>
            <a:r>
              <a:rPr sz="2800" spc="-10" dirty="0">
                <a:latin typeface="Carlito"/>
                <a:cs typeface="Carlito"/>
              </a:rPr>
              <a:t>binário  armazenado </a:t>
            </a:r>
            <a:r>
              <a:rPr sz="2800" spc="-20" dirty="0">
                <a:latin typeface="Carlito"/>
                <a:cs typeface="Carlito"/>
              </a:rPr>
              <a:t>nestes  </a:t>
            </a:r>
            <a:r>
              <a:rPr sz="2800" spc="-5" dirty="0">
                <a:latin typeface="Carlito"/>
                <a:cs typeface="Carlito"/>
              </a:rPr>
              <a:t>4 </a:t>
            </a:r>
            <a:r>
              <a:rPr sz="2800" spc="-10" dirty="0">
                <a:latin typeface="Carlito"/>
                <a:cs typeface="Carlito"/>
              </a:rPr>
              <a:t>bytes </a:t>
            </a:r>
            <a:r>
              <a:rPr sz="2800" spc="-20" dirty="0">
                <a:latin typeface="Carlito"/>
                <a:cs typeface="Carlito"/>
              </a:rPr>
              <a:t>representa 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valor </a:t>
            </a:r>
            <a:r>
              <a:rPr sz="2800" spc="-5" dirty="0">
                <a:latin typeface="Carlito"/>
                <a:cs typeface="Carlito"/>
              </a:rPr>
              <a:t>da </a:t>
            </a:r>
            <a:r>
              <a:rPr sz="2800" spc="-20" dirty="0">
                <a:latin typeface="Carlito"/>
                <a:cs typeface="Carlito"/>
              </a:rPr>
              <a:t>variável  (neste </a:t>
            </a:r>
            <a:r>
              <a:rPr sz="2800" spc="-15" dirty="0">
                <a:latin typeface="Carlito"/>
                <a:cs typeface="Carlito"/>
              </a:rPr>
              <a:t>caso,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10).</a:t>
            </a:r>
            <a:endParaRPr sz="28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15790" y="2913911"/>
          <a:ext cx="4077330" cy="3505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290"/>
                <a:gridCol w="426720"/>
                <a:gridCol w="429894"/>
                <a:gridCol w="426719"/>
                <a:gridCol w="429894"/>
                <a:gridCol w="428625"/>
                <a:gridCol w="430530"/>
                <a:gridCol w="427354"/>
                <a:gridCol w="408304"/>
              </a:tblGrid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943735"/>
                          </a:solidFill>
                          <a:latin typeface="Arial"/>
                          <a:cs typeface="Arial"/>
                        </a:rPr>
                        <a:t>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366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D99593"/>
                          </a:solidFill>
                          <a:latin typeface="Arial"/>
                          <a:cs typeface="Arial"/>
                        </a:rPr>
                        <a:t>1714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D99593"/>
                          </a:solidFill>
                          <a:latin typeface="Arial"/>
                          <a:cs typeface="Arial"/>
                        </a:rPr>
                        <a:t>1715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278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D99593"/>
                          </a:solidFill>
                          <a:latin typeface="Arial"/>
                          <a:cs typeface="Arial"/>
                        </a:rPr>
                        <a:t>1716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354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341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00625" y="4000500"/>
            <a:ext cx="152400" cy="1600200"/>
          </a:xfrm>
          <a:custGeom>
            <a:avLst/>
            <a:gdLst/>
            <a:ahLst/>
            <a:cxnLst/>
            <a:rect l="l" t="t" r="r" b="b"/>
            <a:pathLst>
              <a:path w="152400" h="1600200">
                <a:moveTo>
                  <a:pt x="152400" y="1600200"/>
                </a:moveTo>
                <a:lnTo>
                  <a:pt x="122759" y="1589722"/>
                </a:lnTo>
                <a:lnTo>
                  <a:pt x="98536" y="1561147"/>
                </a:lnTo>
                <a:lnTo>
                  <a:pt x="82194" y="1518761"/>
                </a:lnTo>
                <a:lnTo>
                  <a:pt x="76200" y="1466850"/>
                </a:lnTo>
                <a:lnTo>
                  <a:pt x="76200" y="400050"/>
                </a:lnTo>
                <a:lnTo>
                  <a:pt x="70205" y="348138"/>
                </a:lnTo>
                <a:lnTo>
                  <a:pt x="53863" y="305752"/>
                </a:lnTo>
                <a:lnTo>
                  <a:pt x="29640" y="277177"/>
                </a:lnTo>
                <a:lnTo>
                  <a:pt x="0" y="266700"/>
                </a:lnTo>
                <a:lnTo>
                  <a:pt x="29640" y="256222"/>
                </a:lnTo>
                <a:lnTo>
                  <a:pt x="53863" y="227647"/>
                </a:lnTo>
                <a:lnTo>
                  <a:pt x="70205" y="185261"/>
                </a:lnTo>
                <a:lnTo>
                  <a:pt x="76200" y="133350"/>
                </a:lnTo>
                <a:lnTo>
                  <a:pt x="82194" y="81438"/>
                </a:lnTo>
                <a:lnTo>
                  <a:pt x="98536" y="39052"/>
                </a:lnTo>
                <a:lnTo>
                  <a:pt x="122759" y="10477"/>
                </a:lnTo>
                <a:lnTo>
                  <a:pt x="152400" y="0"/>
                </a:lnTo>
              </a:path>
            </a:pathLst>
          </a:custGeom>
          <a:ln w="5715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2771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564894"/>
            <a:ext cx="821273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No </a:t>
            </a:r>
            <a:r>
              <a:rPr sz="3200" spc="-30" dirty="0">
                <a:latin typeface="Carlito"/>
                <a:cs typeface="Carlito"/>
              </a:rPr>
              <a:t>texto </a:t>
            </a:r>
            <a:r>
              <a:rPr sz="3200" spc="-5" dirty="0">
                <a:latin typeface="Carlito"/>
                <a:cs typeface="Carlito"/>
              </a:rPr>
              <a:t>de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spc="-5" dirty="0">
                <a:latin typeface="Carlito"/>
                <a:cs typeface="Carlito"/>
              </a:rPr>
              <a:t>uma </a:t>
            </a:r>
            <a:r>
              <a:rPr sz="3200" spc="-20" dirty="0">
                <a:latin typeface="Carlito"/>
                <a:cs typeface="Carlito"/>
              </a:rPr>
              <a:t>variável </a:t>
            </a:r>
            <a:r>
              <a:rPr sz="3200" dirty="0">
                <a:latin typeface="Carlito"/>
                <a:cs typeface="Carlito"/>
              </a:rPr>
              <a:t>é  </a:t>
            </a:r>
            <a:r>
              <a:rPr sz="3200" spc="-15" dirty="0">
                <a:latin typeface="Carlito"/>
                <a:cs typeface="Carlito"/>
              </a:rPr>
              <a:t>representada </a:t>
            </a:r>
            <a:r>
              <a:rPr sz="3200" spc="-5" dirty="0">
                <a:latin typeface="Carlito"/>
                <a:cs typeface="Carlito"/>
              </a:rPr>
              <a:t>por </a:t>
            </a:r>
            <a:r>
              <a:rPr sz="3200" dirty="0">
                <a:latin typeface="Carlito"/>
                <a:cs typeface="Carlito"/>
              </a:rPr>
              <a:t>um </a:t>
            </a:r>
            <a:r>
              <a:rPr sz="3200" spc="-10" dirty="0">
                <a:latin typeface="Carlito"/>
                <a:cs typeface="Carlito"/>
              </a:rPr>
              <a:t>identificador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único.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1526" y="3976623"/>
            <a:ext cx="152400" cy="1600835"/>
          </a:xfrm>
          <a:custGeom>
            <a:avLst/>
            <a:gdLst/>
            <a:ahLst/>
            <a:cxnLst/>
            <a:rect l="l" t="t" r="r" b="b"/>
            <a:pathLst>
              <a:path w="152400" h="1600835">
                <a:moveTo>
                  <a:pt x="152400" y="1600327"/>
                </a:moveTo>
                <a:lnTo>
                  <a:pt x="122705" y="1589831"/>
                </a:lnTo>
                <a:lnTo>
                  <a:pt x="98488" y="1561226"/>
                </a:lnTo>
                <a:lnTo>
                  <a:pt x="82176" y="1518834"/>
                </a:lnTo>
                <a:lnTo>
                  <a:pt x="76200" y="1466977"/>
                </a:lnTo>
                <a:lnTo>
                  <a:pt x="76200" y="400176"/>
                </a:lnTo>
                <a:lnTo>
                  <a:pt x="70205" y="348265"/>
                </a:lnTo>
                <a:lnTo>
                  <a:pt x="53863" y="305879"/>
                </a:lnTo>
                <a:lnTo>
                  <a:pt x="29640" y="277304"/>
                </a:lnTo>
                <a:lnTo>
                  <a:pt x="0" y="266826"/>
                </a:lnTo>
                <a:lnTo>
                  <a:pt x="29640" y="256331"/>
                </a:lnTo>
                <a:lnTo>
                  <a:pt x="53863" y="227726"/>
                </a:lnTo>
                <a:lnTo>
                  <a:pt x="70205" y="185334"/>
                </a:lnTo>
                <a:lnTo>
                  <a:pt x="76200" y="133476"/>
                </a:lnTo>
                <a:lnTo>
                  <a:pt x="82176" y="81492"/>
                </a:lnTo>
                <a:lnTo>
                  <a:pt x="98488" y="39100"/>
                </a:lnTo>
                <a:lnTo>
                  <a:pt x="122705" y="10495"/>
                </a:lnTo>
                <a:lnTo>
                  <a:pt x="152400" y="0"/>
                </a:lnTo>
              </a:path>
            </a:pathLst>
          </a:custGeom>
          <a:ln w="5715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20488" y="2842283"/>
          <a:ext cx="4083047" cy="3504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25"/>
                <a:gridCol w="427355"/>
                <a:gridCol w="430530"/>
                <a:gridCol w="427355"/>
                <a:gridCol w="430530"/>
                <a:gridCol w="429260"/>
                <a:gridCol w="431164"/>
                <a:gridCol w="427989"/>
                <a:gridCol w="408939"/>
              </a:tblGrid>
              <a:tr h="335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94373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01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6537" y="2816225"/>
            <a:ext cx="4695825" cy="37560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 marR="289369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c; 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b 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2.5;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 = </a:t>
            </a:r>
            <a:r>
              <a:rPr sz="1400" spc="-5" dirty="0">
                <a:latin typeface="Courier New"/>
                <a:cs typeface="Courier New"/>
              </a:rPr>
              <a:t>8.7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460" y="461594"/>
            <a:ext cx="3152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V</a:t>
            </a:r>
            <a:r>
              <a:rPr dirty="0"/>
              <a:t>ari</a:t>
            </a:r>
            <a:r>
              <a:rPr spc="-75" dirty="0"/>
              <a:t>á</a:t>
            </a:r>
            <a:r>
              <a:rPr spc="-50" dirty="0"/>
              <a:t>v</a:t>
            </a:r>
            <a:r>
              <a:rPr dirty="0"/>
              <a:t>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6540"/>
            <a:ext cx="79381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O </a:t>
            </a:r>
            <a:r>
              <a:rPr sz="3200" spc="-10" dirty="0">
                <a:latin typeface="Carlito"/>
                <a:cs typeface="Carlito"/>
              </a:rPr>
              <a:t>valor </a:t>
            </a:r>
            <a:r>
              <a:rPr sz="3200" dirty="0">
                <a:latin typeface="Carlito"/>
                <a:cs typeface="Carlito"/>
              </a:rPr>
              <a:t>da </a:t>
            </a:r>
            <a:r>
              <a:rPr sz="3200" spc="-15" dirty="0">
                <a:latin typeface="Carlito"/>
                <a:cs typeface="Carlito"/>
              </a:rPr>
              <a:t>variável </a:t>
            </a:r>
            <a:r>
              <a:rPr sz="3200" spc="-5" dirty="0">
                <a:latin typeface="Carlito"/>
                <a:cs typeface="Carlito"/>
              </a:rPr>
              <a:t>pode ser </a:t>
            </a:r>
            <a:r>
              <a:rPr sz="3200" spc="-15" dirty="0">
                <a:latin typeface="Carlito"/>
                <a:cs typeface="Carlito"/>
              </a:rPr>
              <a:t>alterado </a:t>
            </a:r>
            <a:r>
              <a:rPr sz="3200" dirty="0">
                <a:latin typeface="Carlito"/>
                <a:cs typeface="Carlito"/>
              </a:rPr>
              <a:t>ao </a:t>
            </a:r>
            <a:r>
              <a:rPr sz="3200" spc="-5" dirty="0">
                <a:latin typeface="Carlito"/>
                <a:cs typeface="Carlito"/>
              </a:rPr>
              <a:t>longo  do </a:t>
            </a:r>
            <a:r>
              <a:rPr sz="3200" spc="-15" dirty="0">
                <a:latin typeface="Carlito"/>
                <a:cs typeface="Carlito"/>
              </a:rPr>
              <a:t>programa, </a:t>
            </a:r>
            <a:r>
              <a:rPr sz="3200" dirty="0">
                <a:latin typeface="Carlito"/>
                <a:cs typeface="Carlito"/>
              </a:rPr>
              <a:t>mas </a:t>
            </a:r>
            <a:r>
              <a:rPr sz="3200" spc="-5" dirty="0">
                <a:latin typeface="Carlito"/>
                <a:cs typeface="Carlito"/>
              </a:rPr>
              <a:t>seu nome permanece </a:t>
            </a:r>
            <a:r>
              <a:rPr sz="3200" dirty="0">
                <a:latin typeface="Carlito"/>
                <a:cs typeface="Carlito"/>
              </a:rPr>
              <a:t>o  </a:t>
            </a:r>
            <a:r>
              <a:rPr sz="3200" spc="-5" dirty="0">
                <a:latin typeface="Carlito"/>
                <a:cs typeface="Carlito"/>
              </a:rPr>
              <a:t>mesmo.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1526" y="4094226"/>
            <a:ext cx="152400" cy="1600200"/>
          </a:xfrm>
          <a:custGeom>
            <a:avLst/>
            <a:gdLst/>
            <a:ahLst/>
            <a:cxnLst/>
            <a:rect l="l" t="t" r="r" b="b"/>
            <a:pathLst>
              <a:path w="152400" h="1600200">
                <a:moveTo>
                  <a:pt x="152400" y="1600136"/>
                </a:moveTo>
                <a:lnTo>
                  <a:pt x="122705" y="1589658"/>
                </a:lnTo>
                <a:lnTo>
                  <a:pt x="98488" y="1561087"/>
                </a:lnTo>
                <a:lnTo>
                  <a:pt x="82176" y="1518719"/>
                </a:lnTo>
                <a:lnTo>
                  <a:pt x="76200" y="1466850"/>
                </a:lnTo>
                <a:lnTo>
                  <a:pt x="76200" y="400050"/>
                </a:lnTo>
                <a:lnTo>
                  <a:pt x="70205" y="348138"/>
                </a:lnTo>
                <a:lnTo>
                  <a:pt x="53863" y="305752"/>
                </a:lnTo>
                <a:lnTo>
                  <a:pt x="29640" y="277177"/>
                </a:lnTo>
                <a:lnTo>
                  <a:pt x="0" y="266700"/>
                </a:lnTo>
                <a:lnTo>
                  <a:pt x="29640" y="256204"/>
                </a:lnTo>
                <a:lnTo>
                  <a:pt x="53863" y="227599"/>
                </a:lnTo>
                <a:lnTo>
                  <a:pt x="70205" y="185207"/>
                </a:lnTo>
                <a:lnTo>
                  <a:pt x="76200" y="133350"/>
                </a:lnTo>
                <a:lnTo>
                  <a:pt x="82176" y="81438"/>
                </a:lnTo>
                <a:lnTo>
                  <a:pt x="98488" y="39052"/>
                </a:lnTo>
                <a:lnTo>
                  <a:pt x="122705" y="10477"/>
                </a:lnTo>
                <a:lnTo>
                  <a:pt x="152400" y="0"/>
                </a:lnTo>
              </a:path>
            </a:pathLst>
          </a:custGeom>
          <a:ln w="57150">
            <a:solidFill>
              <a:srgbClr val="94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20488" y="2959885"/>
          <a:ext cx="4083047" cy="3504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925"/>
                <a:gridCol w="427355"/>
                <a:gridCol w="430530"/>
                <a:gridCol w="427355"/>
                <a:gridCol w="430530"/>
                <a:gridCol w="429260"/>
                <a:gridCol w="431164"/>
                <a:gridCol w="427989"/>
                <a:gridCol w="408939"/>
              </a:tblGrid>
              <a:tr h="3350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64"/>
                        </a:lnSpc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dirty="0">
                          <a:solidFill>
                            <a:srgbClr val="94373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00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1717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6537" y="2933700"/>
            <a:ext cx="4695825" cy="3756025"/>
          </a:xfrm>
          <a:prstGeom prst="rect">
            <a:avLst/>
          </a:prstGeom>
          <a:solidFill>
            <a:srgbClr val="F1F1F1"/>
          </a:solidFill>
          <a:ln w="9525">
            <a:solidFill>
              <a:srgbClr val="A6A6A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Courier New"/>
                <a:cs typeface="Courier New"/>
              </a:rPr>
              <a:t>using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System;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namespace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NomeDoProjeto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class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Program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public </a:t>
            </a:r>
            <a:r>
              <a:rPr sz="1400" spc="-5" dirty="0">
                <a:latin typeface="Courier New"/>
                <a:cs typeface="Courier New"/>
              </a:rPr>
              <a:t>static void </a:t>
            </a:r>
            <a:r>
              <a:rPr sz="1400" b="1" spc="-5" dirty="0">
                <a:latin typeface="Courier New"/>
                <a:cs typeface="Courier New"/>
              </a:rPr>
              <a:t>Main</a:t>
            </a:r>
            <a:r>
              <a:rPr sz="1400" spc="-5" dirty="0">
                <a:latin typeface="Courier New"/>
                <a:cs typeface="Courier New"/>
              </a:rPr>
              <a:t>(string[]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args)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 marR="289369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  </a:t>
            </a:r>
            <a:r>
              <a:rPr sz="1400" b="1" spc="-5" dirty="0">
                <a:latin typeface="Courier New"/>
                <a:cs typeface="Courier New"/>
              </a:rPr>
              <a:t>float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c; 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a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 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2.5;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c = </a:t>
            </a:r>
            <a:r>
              <a:rPr sz="1400" spc="-10" dirty="0">
                <a:latin typeface="Courier New"/>
                <a:cs typeface="Courier New"/>
              </a:rPr>
              <a:t>8.7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b;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4196</Words>
  <Application>Microsoft Office PowerPoint</Application>
  <PresentationFormat>Apresentação na tela (4:3)</PresentationFormat>
  <Paragraphs>1064</Paragraphs>
  <Slides>67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68" baseType="lpstr">
      <vt:lpstr>Office Theme</vt:lpstr>
      <vt:lpstr>Fundamentos de Programação</vt:lpstr>
      <vt:lpstr>Introdução</vt:lpstr>
      <vt:lpstr>Introdução</vt:lpstr>
      <vt:lpstr>Introdução</vt:lpstr>
      <vt:lpstr>Constantes</vt:lpstr>
      <vt:lpstr>Variáveis</vt:lpstr>
      <vt:lpstr>Variáveis</vt:lpstr>
      <vt:lpstr>Variáveis</vt:lpstr>
      <vt:lpstr>Variáveis</vt:lpstr>
      <vt:lpstr>Variáveis</vt:lpstr>
      <vt:lpstr>Variáveis</vt:lpstr>
      <vt:lpstr>Tipos de dados em C#</vt:lpstr>
      <vt:lpstr>Tipos de dados em C#</vt:lpstr>
      <vt:lpstr>Exercício</vt:lpstr>
      <vt:lpstr>Declaração de variáveis</vt:lpstr>
      <vt:lpstr>Declaração de variáveis</vt:lpstr>
      <vt:lpstr>Declaração de variáveis</vt:lpstr>
      <vt:lpstr>Declaração de variáveis</vt:lpstr>
      <vt:lpstr>Exercício</vt:lpstr>
      <vt:lpstr>Operador de atribuição</vt:lpstr>
      <vt:lpstr>Operador de atribuição</vt:lpstr>
      <vt:lpstr>Operador de atribuição</vt:lpstr>
      <vt:lpstr>Operador de atribuição</vt:lpstr>
      <vt:lpstr>Operador de atribuição</vt:lpstr>
      <vt:lpstr>Inicialização de variáveis</vt:lpstr>
      <vt:lpstr>Expressões</vt:lpstr>
      <vt:lpstr>Expressões aritméticas</vt:lpstr>
      <vt:lpstr>Expressões aritméticas</vt:lpstr>
      <vt:lpstr>Expressões aritméticas</vt:lpstr>
      <vt:lpstr>Expressões aritméticas</vt:lpstr>
      <vt:lpstr>Expressões lógicas</vt:lpstr>
      <vt:lpstr>Expressões lógicas</vt:lpstr>
      <vt:lpstr>Avaliação de expressões</vt:lpstr>
      <vt:lpstr>Impressão na tela</vt:lpstr>
      <vt:lpstr>Impressão na tela</vt:lpstr>
      <vt:lpstr>Impressão na tela</vt:lpstr>
      <vt:lpstr>Impressão na tela</vt:lpstr>
      <vt:lpstr>Leitura</vt:lpstr>
      <vt:lpstr>Leitura</vt:lpstr>
      <vt:lpstr>Leitura</vt:lpstr>
      <vt:lpstr>Comentários</vt:lpstr>
      <vt:lpstr>Estruturas de controle</vt:lpstr>
      <vt:lpstr>Estruturas de controle</vt:lpstr>
      <vt:lpstr>Apresentação do PowerPoint</vt:lpstr>
      <vt:lpstr>Exercícios</vt:lpstr>
      <vt:lpstr>Exercícios</vt:lpstr>
      <vt:lpstr>Apresentação do PowerPoint</vt:lpstr>
      <vt:lpstr>Nesta Aula</vt:lpstr>
      <vt:lpstr>Variáveis</vt:lpstr>
      <vt:lpstr>Identificadores</vt:lpstr>
      <vt:lpstr>Nomes de Variáveis</vt:lpstr>
      <vt:lpstr>Tipos de Dados</vt:lpstr>
      <vt:lpstr>Declaração de variáveis</vt:lpstr>
      <vt:lpstr>Declaração de Variáveis</vt:lpstr>
      <vt:lpstr>Declaração de variáveis - Exemplo</vt:lpstr>
      <vt:lpstr>Declaração de variáveis - Exemplo</vt:lpstr>
      <vt:lpstr>Declaração de variáveis - Exemplo</vt:lpstr>
      <vt:lpstr>Impressão na tela</vt:lpstr>
      <vt:lpstr>Impressão de Códigos Especiais</vt:lpstr>
      <vt:lpstr>Fixando as Casas Decimais</vt:lpstr>
      <vt:lpstr>Alinhamento de Saída</vt:lpstr>
      <vt:lpstr>Exercícios</vt:lpstr>
      <vt:lpstr>Operador de Atribuição</vt:lpstr>
      <vt:lpstr>Operadores Aritméticos</vt:lpstr>
      <vt:lpstr>Conversão de tipo</vt:lpstr>
      <vt:lpstr>Leitura de dados e conversão explícita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Pagani Julio</dc:creator>
  <cp:lastModifiedBy>Lucas Santos</cp:lastModifiedBy>
  <cp:revision>23</cp:revision>
  <dcterms:created xsi:type="dcterms:W3CDTF">2021-01-12T00:18:19Z</dcterms:created>
  <dcterms:modified xsi:type="dcterms:W3CDTF">2021-01-12T01:35:01Z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