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016" y="223773"/>
            <a:ext cx="86339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76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16" y="223773"/>
            <a:ext cx="86339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757" y="2030348"/>
            <a:ext cx="7884159" cy="403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43631" y="201557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3048000" y="2695025"/>
            <a:ext cx="53015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Orientação a Objetos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048000" y="3524157"/>
            <a:ext cx="517374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Introdução à Orientação a Objetos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" y="262780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27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6" y="640271"/>
            <a:ext cx="2223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 que é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isso?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6869" y="5762816"/>
            <a:ext cx="659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Bob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5" name="object 5"/>
          <p:cNvSpPr/>
          <p:nvPr/>
        </p:nvSpPr>
        <p:spPr>
          <a:xfrm>
            <a:off x="467536" y="1347813"/>
            <a:ext cx="8001000" cy="429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504" y="637222"/>
            <a:ext cx="2223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 que é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isso?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556" y="5759767"/>
            <a:ext cx="1113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Pipoca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5" name="object 5"/>
          <p:cNvSpPr/>
          <p:nvPr/>
        </p:nvSpPr>
        <p:spPr>
          <a:xfrm>
            <a:off x="1026356" y="1182535"/>
            <a:ext cx="6984746" cy="465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7" y="657524"/>
            <a:ext cx="2223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 que é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isso?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7735" y="5780069"/>
            <a:ext cx="3057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Sir </a:t>
            </a:r>
            <a:r>
              <a:rPr sz="2800" dirty="0">
                <a:latin typeface="Arial"/>
                <a:cs typeface="Arial"/>
              </a:rPr>
              <a:t>Albert Leonel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III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5" name="object 5"/>
          <p:cNvSpPr/>
          <p:nvPr/>
        </p:nvSpPr>
        <p:spPr>
          <a:xfrm>
            <a:off x="2472944" y="1152087"/>
            <a:ext cx="4043299" cy="4724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3714" y="1603375"/>
            <a:ext cx="263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5639" algn="l"/>
              </a:tabLst>
            </a:pP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sp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u	"Um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4390" y="1603375"/>
            <a:ext cx="3963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920" algn="l"/>
                <a:tab pos="2733675" algn="l"/>
                <a:tab pos="3355975" algn="l"/>
              </a:tabLst>
            </a:pPr>
            <a:r>
              <a:rPr sz="2800" dirty="0">
                <a:latin typeface="Arial"/>
                <a:cs typeface="Arial"/>
              </a:rPr>
              <a:t>ca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"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ês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1603375"/>
            <a:ext cx="89661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Você  fo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457196"/>
            <a:ext cx="67760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8875" algn="l"/>
                <a:tab pos="3279775" algn="l"/>
                <a:tab pos="5099050" algn="l"/>
              </a:tabLst>
            </a:pPr>
            <a:r>
              <a:rPr sz="2800" dirty="0">
                <a:latin typeface="Arial"/>
                <a:cs typeface="Arial"/>
              </a:rPr>
              <a:t>apresentados	três	cachorros	</a:t>
            </a:r>
            <a:r>
              <a:rPr sz="2800" spc="-5" dirty="0">
                <a:latin typeface="Arial"/>
                <a:cs typeface="Arial"/>
              </a:rPr>
              <a:t>diferentes.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2135" y="2030348"/>
            <a:ext cx="67684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709420" algn="l"/>
                <a:tab pos="2151380" algn="l"/>
                <a:tab pos="3088640" algn="l"/>
                <a:tab pos="4440555" algn="l"/>
                <a:tab pos="5833110" algn="l"/>
              </a:tabLst>
            </a:pPr>
            <a:r>
              <a:rPr sz="2800" spc="-5" dirty="0">
                <a:latin typeface="Arial"/>
                <a:cs typeface="Arial"/>
              </a:rPr>
              <a:t>Ca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	é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se.	Por</a:t>
            </a:r>
            <a:r>
              <a:rPr sz="2800" spc="10" dirty="0">
                <a:latin typeface="Arial"/>
                <a:cs typeface="Arial"/>
              </a:rPr>
              <a:t>é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,	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6521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cachorro apresentado é um objeto. Todo </a:t>
            </a:r>
            <a:r>
              <a:rPr spc="-10" dirty="0"/>
              <a:t>objeto </a:t>
            </a:r>
            <a:r>
              <a:rPr dirty="0"/>
              <a:t>é  uma </a:t>
            </a:r>
            <a:r>
              <a:rPr spc="-5" dirty="0"/>
              <a:t>instância </a:t>
            </a:r>
            <a:r>
              <a:rPr spc="10" dirty="0"/>
              <a:t>de </a:t>
            </a:r>
            <a:r>
              <a:rPr dirty="0"/>
              <a:t>uma classe. Dessa forma, cada  cachorro apresentado é uma instância da classe  Cachorro.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96684" y="1603375"/>
            <a:ext cx="2111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9920" algn="l"/>
              </a:tabLst>
            </a:pP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ib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tos	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407542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2298700" algn="l"/>
                <a:tab pos="3111500" algn="l"/>
              </a:tabLst>
            </a:pPr>
            <a:r>
              <a:rPr sz="2800" dirty="0">
                <a:latin typeface="Arial"/>
                <a:cs typeface="Arial"/>
              </a:rPr>
              <a:t>A	classe	Cachorro  co</a:t>
            </a:r>
            <a:r>
              <a:rPr sz="2800" spc="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spc="-5" dirty="0">
                <a:latin typeface="Arial"/>
                <a:cs typeface="Arial"/>
              </a:rPr>
              <a:t>Co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529" y="1603375"/>
            <a:ext cx="36061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define</a:t>
            </a:r>
            <a:endParaRPr sz="28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tabLst>
                <a:tab pos="1841500" algn="l"/>
                <a:tab pos="2583815" algn="l"/>
              </a:tabLst>
            </a:pP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tos	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457196"/>
            <a:ext cx="788415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Cachorro podemos considerar, por </a:t>
            </a:r>
            <a:r>
              <a:rPr sz="2800" spc="-5" dirty="0">
                <a:latin typeface="Arial"/>
                <a:cs typeface="Arial"/>
              </a:rPr>
              <a:t>exemplo:  </a:t>
            </a:r>
            <a:r>
              <a:rPr sz="2800" dirty="0">
                <a:latin typeface="Arial"/>
                <a:cs typeface="Arial"/>
              </a:rPr>
              <a:t>nome, cor do </a:t>
            </a:r>
            <a:r>
              <a:rPr sz="2800" spc="-10" dirty="0">
                <a:latin typeface="Arial"/>
                <a:cs typeface="Arial"/>
              </a:rPr>
              <a:t>pelo </a:t>
            </a:r>
            <a:r>
              <a:rPr sz="2800" dirty="0">
                <a:latin typeface="Arial"/>
                <a:cs typeface="Arial"/>
              </a:rPr>
              <a:t>e raça. </a:t>
            </a:r>
            <a:r>
              <a:rPr sz="2800" spc="-5" dirty="0">
                <a:latin typeface="Arial"/>
                <a:cs typeface="Arial"/>
              </a:rPr>
              <a:t>Como </a:t>
            </a:r>
            <a:r>
              <a:rPr sz="2800" dirty="0">
                <a:latin typeface="Arial"/>
                <a:cs typeface="Arial"/>
              </a:rPr>
              <a:t>comportamento  podemos considerar: </a:t>
            </a:r>
            <a:r>
              <a:rPr sz="2800" spc="-5" dirty="0">
                <a:latin typeface="Arial"/>
                <a:cs typeface="Arial"/>
              </a:rPr>
              <a:t>latir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correr.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1621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3460" algn="l"/>
              </a:tabLst>
            </a:pPr>
            <a:r>
              <a:rPr sz="2800" dirty="0">
                <a:latin typeface="Arial"/>
                <a:cs typeface="Arial"/>
              </a:rPr>
              <a:t>Para	</a:t>
            </a:r>
            <a:r>
              <a:rPr sz="2800" spc="5" dirty="0">
                <a:latin typeface="Arial"/>
                <a:cs typeface="Arial"/>
              </a:rPr>
              <a:t>não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1114" y="1603375"/>
            <a:ext cx="2165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co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fu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spc="5" dirty="0">
                <a:latin typeface="Arial"/>
                <a:cs typeface="Arial"/>
              </a:rPr>
              <a:t>rm</a:t>
            </a:r>
            <a:r>
              <a:rPr sz="280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9350" y="1603375"/>
            <a:ext cx="3651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  <a:tab pos="1303020" algn="l"/>
                <a:tab pos="3236595" algn="l"/>
              </a:tabLst>
            </a:pPr>
            <a:r>
              <a:rPr sz="2800" dirty="0">
                <a:latin typeface="Arial"/>
                <a:cs typeface="Arial"/>
              </a:rPr>
              <a:t>o	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	sig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ifica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25" dirty="0">
                <a:latin typeface="Arial"/>
                <a:cs typeface="Arial"/>
              </a:rPr>
              <a:t>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030348"/>
            <a:ext cx="401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spc="2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ra	co</a:t>
            </a:r>
            <a:r>
              <a:rPr sz="2800" spc="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to,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1729" y="2030348"/>
            <a:ext cx="2466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3020" algn="l"/>
              </a:tabLst>
            </a:pPr>
            <a:r>
              <a:rPr sz="2800" spc="15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á</a:t>
            </a:r>
            <a:r>
              <a:rPr sz="2800" spc="5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757" y="2457196"/>
            <a:ext cx="6430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2740" algn="l"/>
                <a:tab pos="3493135" algn="l"/>
                <a:tab pos="4250055" algn="l"/>
                <a:tab pos="6219190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ei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.	Na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2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aç</a:t>
            </a:r>
            <a:r>
              <a:rPr sz="2800" spc="10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	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4326" y="2030348"/>
            <a:ext cx="11766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02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 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3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757" y="2884170"/>
            <a:ext cx="788352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estamos mais </a:t>
            </a:r>
            <a:r>
              <a:rPr sz="2800" dirty="0">
                <a:latin typeface="Arial"/>
                <a:cs typeface="Arial"/>
              </a:rPr>
              <a:t>interessados em saber o </a:t>
            </a:r>
            <a:r>
              <a:rPr sz="2800" spc="-5" dirty="0">
                <a:latin typeface="Arial"/>
                <a:cs typeface="Arial"/>
              </a:rPr>
              <a:t>estado  </a:t>
            </a:r>
            <a:r>
              <a:rPr sz="2800" dirty="0">
                <a:latin typeface="Arial"/>
                <a:cs typeface="Arial"/>
              </a:rPr>
              <a:t>(os atributos) de um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e enviar mensagens  para </a:t>
            </a:r>
            <a:r>
              <a:rPr sz="2800" spc="-5" dirty="0">
                <a:latin typeface="Arial"/>
                <a:cs typeface="Arial"/>
              </a:rPr>
              <a:t>esses </a:t>
            </a:r>
            <a:r>
              <a:rPr sz="2800" dirty="0">
                <a:latin typeface="Arial"/>
                <a:cs typeface="Arial"/>
              </a:rPr>
              <a:t>objetos. Então vamos pensar que a  classe cachorro define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mensagens.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479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Logo, para </a:t>
            </a:r>
            <a:r>
              <a:rPr sz="2800" spc="-5" dirty="0">
                <a:latin typeface="Arial"/>
                <a:cs typeface="Arial"/>
              </a:rPr>
              <a:t>facilitar </a:t>
            </a:r>
            <a:r>
              <a:rPr sz="2800" dirty="0">
                <a:latin typeface="Arial"/>
                <a:cs typeface="Arial"/>
              </a:rPr>
              <a:t>o entendimento, vamos  pensar em </a:t>
            </a:r>
            <a:r>
              <a:rPr sz="2800" spc="-5" dirty="0">
                <a:latin typeface="Arial"/>
                <a:cs typeface="Arial"/>
              </a:rPr>
              <a:t>latir </a:t>
            </a:r>
            <a:r>
              <a:rPr sz="2800" dirty="0">
                <a:latin typeface="Arial"/>
                <a:cs typeface="Arial"/>
              </a:rPr>
              <a:t>e correr como ordens e não </a:t>
            </a:r>
            <a:r>
              <a:rPr sz="2800" spc="5" dirty="0">
                <a:latin typeface="Arial"/>
                <a:cs typeface="Arial"/>
              </a:rPr>
              <a:t>como  </a:t>
            </a:r>
            <a:r>
              <a:rPr sz="2800" dirty="0">
                <a:latin typeface="Arial"/>
                <a:cs typeface="Arial"/>
              </a:rPr>
              <a:t>comportamento. </a:t>
            </a:r>
            <a:r>
              <a:rPr sz="2800" spc="-5" dirty="0">
                <a:latin typeface="Arial"/>
                <a:cs typeface="Arial"/>
              </a:rPr>
              <a:t>Ao </a:t>
            </a:r>
            <a:r>
              <a:rPr sz="2800" dirty="0">
                <a:latin typeface="Arial"/>
                <a:cs typeface="Arial"/>
              </a:rPr>
              <a:t>término </a:t>
            </a:r>
            <a:r>
              <a:rPr sz="2800" spc="-5" dirty="0">
                <a:latin typeface="Arial"/>
                <a:cs typeface="Arial"/>
              </a:rPr>
              <a:t>dessa aula, </a:t>
            </a:r>
            <a:r>
              <a:rPr sz="2800" dirty="0">
                <a:latin typeface="Arial"/>
                <a:cs typeface="Arial"/>
              </a:rPr>
              <a:t>vamos  notar que mensagens não são somente </a:t>
            </a:r>
            <a:r>
              <a:rPr sz="2800" spc="-5" dirty="0">
                <a:latin typeface="Arial"/>
                <a:cs typeface="Arial"/>
              </a:rPr>
              <a:t>ordens,  </a:t>
            </a:r>
            <a:r>
              <a:rPr sz="2800" dirty="0">
                <a:latin typeface="Arial"/>
                <a:cs typeface="Arial"/>
              </a:rPr>
              <a:t>mas para </a:t>
            </a:r>
            <a:r>
              <a:rPr sz="2800" spc="-5" dirty="0">
                <a:latin typeface="Arial"/>
                <a:cs typeface="Arial"/>
              </a:rPr>
              <a:t>entendermos melhor </a:t>
            </a:r>
            <a:r>
              <a:rPr sz="2800" dirty="0">
                <a:latin typeface="Arial"/>
                <a:cs typeface="Arial"/>
              </a:rPr>
              <a:t>os </a:t>
            </a:r>
            <a:r>
              <a:rPr sz="2800" spc="-5" dirty="0">
                <a:latin typeface="Arial"/>
                <a:cs typeface="Arial"/>
              </a:rPr>
              <a:t>conceitos  </a:t>
            </a:r>
            <a:r>
              <a:rPr sz="2800" dirty="0">
                <a:latin typeface="Arial"/>
                <a:cs typeface="Arial"/>
              </a:rPr>
              <a:t>apresentados </a:t>
            </a:r>
            <a:r>
              <a:rPr sz="2800" spc="-5" dirty="0">
                <a:latin typeface="Arial"/>
                <a:cs typeface="Arial"/>
              </a:rPr>
              <a:t>até este </a:t>
            </a:r>
            <a:r>
              <a:rPr sz="2800" dirty="0">
                <a:latin typeface="Arial"/>
                <a:cs typeface="Arial"/>
              </a:rPr>
              <a:t>ponto, vamos </a:t>
            </a:r>
            <a:r>
              <a:rPr sz="2800" spc="-5" dirty="0">
                <a:latin typeface="Arial"/>
                <a:cs typeface="Arial"/>
              </a:rPr>
              <a:t>considerar 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essas mensagens </a:t>
            </a:r>
            <a:r>
              <a:rPr sz="2800" dirty="0">
                <a:latin typeface="Arial"/>
                <a:cs typeface="Arial"/>
              </a:rPr>
              <a:t>são ordens dadas </a:t>
            </a:r>
            <a:r>
              <a:rPr sz="2800" spc="5" dirty="0">
                <a:latin typeface="Arial"/>
                <a:cs typeface="Arial"/>
              </a:rPr>
              <a:t>ao  </a:t>
            </a:r>
            <a:r>
              <a:rPr sz="2800" dirty="0">
                <a:latin typeface="Arial"/>
                <a:cs typeface="Arial"/>
              </a:rPr>
              <a:t>cachorro. </a:t>
            </a:r>
            <a:r>
              <a:rPr sz="2800" spc="-5" dirty="0">
                <a:latin typeface="Arial"/>
                <a:cs typeface="Arial"/>
              </a:rPr>
              <a:t>Dessa </a:t>
            </a:r>
            <a:r>
              <a:rPr sz="2800" dirty="0">
                <a:latin typeface="Arial"/>
                <a:cs typeface="Arial"/>
              </a:rPr>
              <a:t>forma, </a:t>
            </a:r>
            <a:r>
              <a:rPr sz="2800" spc="-5" dirty="0">
                <a:latin typeface="Arial"/>
                <a:cs typeface="Arial"/>
              </a:rPr>
              <a:t>latir </a:t>
            </a:r>
            <a:r>
              <a:rPr sz="2800" dirty="0">
                <a:latin typeface="Arial"/>
                <a:cs typeface="Arial"/>
              </a:rPr>
              <a:t>e correr são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ordens.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2209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990600"/>
            <a:ext cx="1529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Pod</a:t>
            </a:r>
            <a:r>
              <a:rPr sz="2800" spc="5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7614" y="990600"/>
            <a:ext cx="610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6720" algn="l"/>
                <a:tab pos="2171700" algn="l"/>
                <a:tab pos="3993515" algn="l"/>
                <a:tab pos="4982210" algn="l"/>
              </a:tabLst>
            </a:pPr>
            <a:r>
              <a:rPr sz="2800" dirty="0">
                <a:latin typeface="Arial"/>
                <a:cs typeface="Arial"/>
              </a:rPr>
              <a:t>melhorar	o	exemplo?	Sim!	</a:t>
            </a:r>
            <a:r>
              <a:rPr sz="2800" spc="-5" dirty="0">
                <a:latin typeface="Arial"/>
                <a:cs typeface="Arial"/>
              </a:rPr>
              <a:t>Vamos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553" y="352471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26757" y="1417573"/>
            <a:ext cx="7884159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continuar considerando os </a:t>
            </a:r>
            <a:r>
              <a:rPr spc="-5" dirty="0"/>
              <a:t>atributos </a:t>
            </a:r>
            <a:r>
              <a:rPr dirty="0"/>
              <a:t>nome, raça e  cor do </a:t>
            </a:r>
            <a:r>
              <a:rPr spc="-5" dirty="0"/>
              <a:t>pelo </a:t>
            </a:r>
            <a:r>
              <a:rPr dirty="0"/>
              <a:t>e, como </a:t>
            </a:r>
            <a:r>
              <a:rPr spc="-5" dirty="0"/>
              <a:t>mensagens, vamos  </a:t>
            </a:r>
            <a:r>
              <a:rPr dirty="0"/>
              <a:t>considerar sentar, </a:t>
            </a:r>
            <a:r>
              <a:rPr spc="-5" dirty="0"/>
              <a:t>deitar </a:t>
            </a:r>
            <a:r>
              <a:rPr dirty="0"/>
              <a:t>e fingir de</a:t>
            </a:r>
            <a:r>
              <a:rPr spc="10" dirty="0"/>
              <a:t> </a:t>
            </a:r>
            <a:r>
              <a:rPr dirty="0"/>
              <a:t>morto.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dirty="0"/>
              <a:t>Um </a:t>
            </a:r>
            <a:r>
              <a:rPr spc="-5" dirty="0"/>
              <a:t>objeto </a:t>
            </a:r>
            <a:r>
              <a:rPr dirty="0"/>
              <a:t>é </a:t>
            </a:r>
            <a:r>
              <a:rPr spc="5" dirty="0"/>
              <a:t>capaz </a:t>
            </a:r>
            <a:r>
              <a:rPr dirty="0"/>
              <a:t>de armazenar </a:t>
            </a:r>
            <a:r>
              <a:rPr spc="-5" dirty="0"/>
              <a:t>estados, </a:t>
            </a:r>
            <a:r>
              <a:rPr dirty="0"/>
              <a:t>reagir  a mensagens enviadas a </a:t>
            </a:r>
            <a:r>
              <a:rPr spc="-5" dirty="0"/>
              <a:t>ele </a:t>
            </a:r>
            <a:r>
              <a:rPr dirty="0"/>
              <a:t>mesmo e enviar  mensagens a outros </a:t>
            </a:r>
            <a:r>
              <a:rPr spc="-5" dirty="0"/>
              <a:t>objetos. </a:t>
            </a:r>
            <a:r>
              <a:rPr dirty="0"/>
              <a:t>Um </a:t>
            </a:r>
            <a:r>
              <a:rPr spc="-10" dirty="0"/>
              <a:t>objeto  </a:t>
            </a:r>
            <a:r>
              <a:rPr dirty="0"/>
              <a:t>armazena estados </a:t>
            </a:r>
            <a:r>
              <a:rPr spc="-5" dirty="0"/>
              <a:t>utilizando, </a:t>
            </a:r>
            <a:r>
              <a:rPr spc="5" dirty="0"/>
              <a:t>para </a:t>
            </a:r>
            <a:r>
              <a:rPr spc="-5" dirty="0"/>
              <a:t>isso, </a:t>
            </a:r>
            <a:r>
              <a:rPr dirty="0"/>
              <a:t>os seus  atributos.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670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Agora saindo </a:t>
            </a:r>
            <a:r>
              <a:rPr sz="2800" spc="10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mundo natural e pensando </a:t>
            </a:r>
            <a:r>
              <a:rPr sz="2800" spc="25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nossos programas, poderíamos </a:t>
            </a:r>
            <a:r>
              <a:rPr sz="2800" spc="-5" dirty="0">
                <a:latin typeface="Arial"/>
                <a:cs typeface="Arial"/>
              </a:rPr>
              <a:t>criar </a:t>
            </a:r>
            <a:r>
              <a:rPr sz="2800" dirty="0">
                <a:latin typeface="Arial"/>
                <a:cs typeface="Arial"/>
              </a:rPr>
              <a:t>uma classe  Aluno para representar um </a:t>
            </a:r>
            <a:r>
              <a:rPr sz="2800" spc="-5" dirty="0">
                <a:latin typeface="Arial"/>
                <a:cs typeface="Arial"/>
              </a:rPr>
              <a:t>aluno </a:t>
            </a:r>
            <a:r>
              <a:rPr sz="2800" dirty="0">
                <a:latin typeface="Arial"/>
                <a:cs typeface="Arial"/>
              </a:rPr>
              <a:t>em um </a:t>
            </a:r>
            <a:r>
              <a:rPr sz="2800" spc="-5" dirty="0">
                <a:latin typeface="Arial"/>
                <a:cs typeface="Arial"/>
              </a:rPr>
              <a:t>sistema.  </a:t>
            </a:r>
            <a:r>
              <a:rPr sz="2800" dirty="0">
                <a:latin typeface="Arial"/>
                <a:cs typeface="Arial"/>
              </a:rPr>
              <a:t>Essa classe poderia ter uma série de atributos,  dentre os quais destacaremos nome, data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nascimento 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matrícula.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2971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488107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066800"/>
            <a:ext cx="788670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Além de aluno, nós poderíamos </a:t>
            </a:r>
            <a:r>
              <a:rPr sz="2800" spc="-5" dirty="0">
                <a:latin typeface="Arial"/>
                <a:cs typeface="Arial"/>
              </a:rPr>
              <a:t>criar </a:t>
            </a:r>
            <a:r>
              <a:rPr sz="2800" dirty="0">
                <a:latin typeface="Arial"/>
                <a:cs typeface="Arial"/>
              </a:rPr>
              <a:t>uma classe  Turma, que possuiria os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período e  </a:t>
            </a:r>
            <a:r>
              <a:rPr sz="2800" spc="-5" dirty="0">
                <a:latin typeface="Arial"/>
                <a:cs typeface="Arial"/>
              </a:rPr>
              <a:t>alunos. Nós </a:t>
            </a:r>
            <a:r>
              <a:rPr sz="2800" dirty="0">
                <a:latin typeface="Arial"/>
                <a:cs typeface="Arial"/>
              </a:rPr>
              <a:t>poderíamos </a:t>
            </a:r>
            <a:r>
              <a:rPr sz="2800" spc="-5" dirty="0">
                <a:latin typeface="Arial"/>
                <a:cs typeface="Arial"/>
              </a:rPr>
              <a:t>matricular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aluno </a:t>
            </a:r>
            <a:r>
              <a:rPr sz="2800" spc="25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uma Turma, </a:t>
            </a:r>
            <a:r>
              <a:rPr sz="2800" spc="-10" dirty="0">
                <a:latin typeface="Arial"/>
                <a:cs typeface="Arial"/>
              </a:rPr>
              <a:t>logo </a:t>
            </a:r>
            <a:r>
              <a:rPr sz="2800" dirty="0">
                <a:latin typeface="Arial"/>
                <a:cs typeface="Arial"/>
              </a:rPr>
              <a:t>podemos ter a mensagem  </a:t>
            </a:r>
            <a:r>
              <a:rPr sz="2800" spc="-5" dirty="0">
                <a:latin typeface="Arial"/>
                <a:cs typeface="Arial"/>
              </a:rPr>
              <a:t>MatricularAluno </a:t>
            </a:r>
            <a:r>
              <a:rPr sz="2800" dirty="0">
                <a:latin typeface="Arial"/>
                <a:cs typeface="Arial"/>
              </a:rPr>
              <a:t>na classe </a:t>
            </a:r>
            <a:r>
              <a:rPr sz="2800" spc="-5" dirty="0">
                <a:latin typeface="Arial"/>
                <a:cs typeface="Arial"/>
              </a:rPr>
              <a:t>Turma. Ao enviar </a:t>
            </a:r>
            <a:r>
              <a:rPr sz="2800" dirty="0">
                <a:latin typeface="Arial"/>
                <a:cs typeface="Arial"/>
              </a:rPr>
              <a:t>a  mensagem </a:t>
            </a:r>
            <a:r>
              <a:rPr sz="2800" spc="-5" dirty="0">
                <a:latin typeface="Arial"/>
                <a:cs typeface="Arial"/>
              </a:rPr>
              <a:t>MatricularAluno, </a:t>
            </a:r>
            <a:r>
              <a:rPr sz="280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instância </a:t>
            </a:r>
            <a:r>
              <a:rPr sz="2800" spc="5" dirty="0">
                <a:latin typeface="Arial"/>
                <a:cs typeface="Arial"/>
              </a:rPr>
              <a:t>da  </a:t>
            </a:r>
            <a:r>
              <a:rPr sz="2800" dirty="0">
                <a:latin typeface="Arial"/>
                <a:cs typeface="Arial"/>
              </a:rPr>
              <a:t>classe Aluno deve ser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passada.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Como podemos fazer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isso?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9655" algn="l"/>
                <a:tab pos="3973195" algn="l"/>
                <a:tab pos="4338955" algn="l"/>
                <a:tab pos="5655310" algn="l"/>
                <a:tab pos="6021070" algn="l"/>
                <a:tab pos="6682105" algn="l"/>
              </a:tabLst>
            </a:pPr>
            <a:r>
              <a:rPr sz="2800" dirty="0">
                <a:latin typeface="Arial"/>
                <a:cs typeface="Arial"/>
              </a:rPr>
              <a:t>Programação	orientada	a	</a:t>
            </a:r>
            <a:r>
              <a:rPr sz="2800" spc="-5" dirty="0">
                <a:latin typeface="Arial"/>
                <a:cs typeface="Arial"/>
              </a:rPr>
              <a:t>objetos	</a:t>
            </a:r>
            <a:r>
              <a:rPr sz="2800" dirty="0">
                <a:latin typeface="Arial"/>
                <a:cs typeface="Arial"/>
              </a:rPr>
              <a:t>é	um	</a:t>
            </a:r>
            <a:r>
              <a:rPr sz="2800" spc="-5" dirty="0">
                <a:latin typeface="Arial"/>
                <a:cs typeface="Arial"/>
              </a:rPr>
              <a:t>método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2030348"/>
            <a:ext cx="49256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6125" algn="l"/>
                <a:tab pos="2258695" algn="l"/>
                <a:tab pos="3437254" algn="l"/>
                <a:tab pos="3503295" algn="l"/>
                <a:tab pos="4237355" algn="l"/>
              </a:tabLst>
            </a:pP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spc="5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2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ção		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qual  </a:t>
            </a:r>
            <a:r>
              <a:rPr sz="2800" spc="-5" dirty="0">
                <a:latin typeface="Arial"/>
                <a:cs typeface="Arial"/>
              </a:rPr>
              <a:t>organizados	</a:t>
            </a:r>
            <a:r>
              <a:rPr sz="2800" spc="5" dirty="0">
                <a:latin typeface="Arial"/>
                <a:cs typeface="Arial"/>
              </a:rPr>
              <a:t>como	</a:t>
            </a:r>
            <a:r>
              <a:rPr sz="2800" dirty="0">
                <a:latin typeface="Arial"/>
                <a:cs typeface="Arial"/>
              </a:rPr>
              <a:t>coleções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3971" y="2030348"/>
            <a:ext cx="27470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  <a:tabLst>
                <a:tab pos="2156460" algn="l"/>
                <a:tab pos="2336800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são  co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ti</a:t>
            </a:r>
            <a:r>
              <a:rPr sz="2800" spc="2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	</a:t>
            </a:r>
            <a:r>
              <a:rPr sz="2800" spc="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884170"/>
            <a:ext cx="5109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760" algn="l"/>
                <a:tab pos="2730500" algn="l"/>
                <a:tab pos="3574415" algn="l"/>
                <a:tab pos="4596130" algn="l"/>
              </a:tabLst>
            </a:pP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s,	se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qu</a:t>
            </a:r>
            <a:r>
              <a:rPr sz="2800" dirty="0">
                <a:latin typeface="Arial"/>
                <a:cs typeface="Arial"/>
              </a:rPr>
              <a:t>e	ca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25" dirty="0">
                <a:latin typeface="Arial"/>
                <a:cs typeface="Arial"/>
              </a:rPr>
              <a:t>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6884" y="2884170"/>
            <a:ext cx="2553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</a:tabLst>
            </a:pP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757" y="3310890"/>
            <a:ext cx="78822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representa uma </a:t>
            </a:r>
            <a:r>
              <a:rPr sz="2800" spc="-5" dirty="0">
                <a:latin typeface="Arial"/>
                <a:cs typeface="Arial"/>
              </a:rPr>
              <a:t>instância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classe. Essas  classes são membros de </a:t>
            </a: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hierarquia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classes </a:t>
            </a:r>
            <a:r>
              <a:rPr sz="2800" spc="-5" dirty="0">
                <a:latin typeface="Arial"/>
                <a:cs typeface="Arial"/>
              </a:rPr>
              <a:t>unidas </a:t>
            </a:r>
            <a:r>
              <a:rPr sz="2800" dirty="0">
                <a:latin typeface="Arial"/>
                <a:cs typeface="Arial"/>
              </a:rPr>
              <a:t>via </a:t>
            </a:r>
            <a:r>
              <a:rPr sz="2800" spc="-5" dirty="0">
                <a:latin typeface="Arial"/>
                <a:cs typeface="Arial"/>
              </a:rPr>
              <a:t>relações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herança.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05859" y="0"/>
            <a:ext cx="51841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Programação </a:t>
            </a:r>
            <a:r>
              <a:rPr sz="3600" spc="-5" dirty="0"/>
              <a:t>orientada</a:t>
            </a:r>
            <a:r>
              <a:rPr sz="3600" spc="-105" dirty="0"/>
              <a:t> </a:t>
            </a:r>
            <a:r>
              <a:rPr sz="3600" dirty="0"/>
              <a:t>a</a:t>
            </a:r>
            <a:endParaRPr sz="3600"/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3600" spc="-5" dirty="0"/>
              <a:t>objet</a:t>
            </a:r>
            <a:r>
              <a:rPr sz="3600" spc="-15" dirty="0"/>
              <a:t>o</a:t>
            </a:r>
            <a:r>
              <a:rPr sz="3600" dirty="0"/>
              <a:t>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9164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39" y="685800"/>
            <a:ext cx="698182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Exemplos de definição de classes em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C#: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class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Aluno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class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Turma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5257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82951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295400"/>
            <a:ext cx="788733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criar </a:t>
            </a:r>
            <a:r>
              <a:rPr sz="280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instância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classe, ou seja,  para criarmos um </a:t>
            </a:r>
            <a:r>
              <a:rPr sz="2800" spc="-5" dirty="0">
                <a:latin typeface="Arial"/>
                <a:cs typeface="Arial"/>
              </a:rPr>
              <a:t>objeto, </a:t>
            </a:r>
            <a:r>
              <a:rPr sz="2800" dirty="0">
                <a:latin typeface="Arial"/>
                <a:cs typeface="Arial"/>
              </a:rPr>
              <a:t>utilizamos a seguinte  sintaxe: Classe </a:t>
            </a:r>
            <a:r>
              <a:rPr sz="2800" spc="-5" dirty="0">
                <a:latin typeface="Arial"/>
                <a:cs typeface="Arial"/>
              </a:rPr>
              <a:t>identificadorObjeto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new  </a:t>
            </a:r>
            <a:r>
              <a:rPr sz="2800" spc="-5" dirty="0">
                <a:latin typeface="Arial"/>
                <a:cs typeface="Arial"/>
              </a:rPr>
              <a:t>Classe();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Dessa </a:t>
            </a:r>
            <a:r>
              <a:rPr sz="2800" dirty="0">
                <a:latin typeface="Arial"/>
                <a:cs typeface="Arial"/>
              </a:rPr>
              <a:t>forma,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criarmos </a:t>
            </a:r>
            <a:r>
              <a:rPr sz="2800" spc="-10" dirty="0">
                <a:latin typeface="Arial"/>
                <a:cs typeface="Arial"/>
              </a:rPr>
              <a:t>um objeto </a:t>
            </a:r>
            <a:r>
              <a:rPr sz="2800" dirty="0">
                <a:latin typeface="Arial"/>
                <a:cs typeface="Arial"/>
              </a:rPr>
              <a:t>da classe  </a:t>
            </a:r>
            <a:r>
              <a:rPr sz="2800" spc="-5" dirty="0">
                <a:latin typeface="Arial"/>
                <a:cs typeface="Arial"/>
              </a:rPr>
              <a:t>Aluno, </a:t>
            </a:r>
            <a:r>
              <a:rPr sz="2800" dirty="0">
                <a:latin typeface="Arial"/>
                <a:cs typeface="Arial"/>
              </a:rPr>
              <a:t>utilizaremos o </a:t>
            </a:r>
            <a:r>
              <a:rPr sz="2800" spc="-5" dirty="0">
                <a:latin typeface="Arial"/>
                <a:cs typeface="Arial"/>
              </a:rPr>
              <a:t>código: Aluno </a:t>
            </a:r>
            <a:r>
              <a:rPr sz="2800" dirty="0">
                <a:latin typeface="Arial"/>
                <a:cs typeface="Arial"/>
              </a:rPr>
              <a:t>a = </a:t>
            </a:r>
            <a:r>
              <a:rPr sz="2800" spc="5" dirty="0">
                <a:latin typeface="Arial"/>
                <a:cs typeface="Arial"/>
              </a:rPr>
              <a:t>new  </a:t>
            </a:r>
            <a:r>
              <a:rPr sz="2800" dirty="0">
                <a:latin typeface="Arial"/>
                <a:cs typeface="Arial"/>
              </a:rPr>
              <a:t>Aluno();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862" y="840253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849" y="609600"/>
            <a:ext cx="8225155" cy="547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Agora vamos </a:t>
            </a:r>
            <a:r>
              <a:rPr sz="2800" spc="-5" dirty="0">
                <a:latin typeface="Arial"/>
                <a:cs typeface="Arial"/>
              </a:rPr>
              <a:t>utilizar </a:t>
            </a:r>
            <a:r>
              <a:rPr sz="2800" dirty="0">
                <a:latin typeface="Arial"/>
                <a:cs typeface="Arial"/>
              </a:rPr>
              <a:t>variáveis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definirmos os 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de nossas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000" dirty="0">
                <a:latin typeface="Courier New"/>
                <a:cs typeface="Courier New"/>
              </a:rPr>
              <a:t>class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Aluno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155565">
              <a:lnSpc>
                <a:spcPct val="120000"/>
              </a:lnSpc>
            </a:pPr>
            <a:r>
              <a:rPr sz="2000" dirty="0"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nome; 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matricula;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DateTime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dataNascimento;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class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Turma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periodo;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Aluno[] alunos = new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Aluno[100];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089977"/>
            <a:ext cx="7884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3595" algn="l"/>
                <a:tab pos="3345815" algn="l"/>
                <a:tab pos="4062095" algn="l"/>
                <a:tab pos="6125210" algn="l"/>
                <a:tab pos="6742430" algn="l"/>
              </a:tabLst>
            </a:pPr>
            <a:r>
              <a:rPr sz="2800" dirty="0">
                <a:latin typeface="Arial"/>
                <a:cs typeface="Arial"/>
              </a:rPr>
              <a:t>Precis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uti</a:t>
            </a:r>
            <a:r>
              <a:rPr sz="2800" spc="1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iza</a:t>
            </a:r>
            <a:r>
              <a:rPr sz="2800" dirty="0">
                <a:latin typeface="Arial"/>
                <a:cs typeface="Arial"/>
              </a:rPr>
              <a:t>r	um	m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difica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	de	</a:t>
            </a:r>
            <a:r>
              <a:rPr sz="2800" spc="-5" dirty="0">
                <a:latin typeface="Arial"/>
                <a:cs typeface="Arial"/>
              </a:rPr>
              <a:t>ac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sso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1517015"/>
            <a:ext cx="4657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1400" algn="l"/>
                <a:tab pos="1732280" algn="l"/>
                <a:tab pos="3178175" algn="l"/>
              </a:tabLst>
            </a:pP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2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ib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1517015"/>
            <a:ext cx="78835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46650">
              <a:lnSpc>
                <a:spcPct val="100000"/>
              </a:lnSpc>
              <a:spcBef>
                <a:spcPts val="100"/>
              </a:spcBef>
              <a:tabLst>
                <a:tab pos="2247900" algn="l"/>
                <a:tab pos="2781300" algn="l"/>
                <a:tab pos="4959350" algn="l"/>
                <a:tab pos="6224270" algn="l"/>
                <a:tab pos="6282690" algn="l"/>
                <a:tab pos="7273290" algn="l"/>
              </a:tabLst>
            </a:pPr>
            <a:r>
              <a:rPr sz="2800" spc="-5" dirty="0">
                <a:latin typeface="Arial"/>
                <a:cs typeface="Arial"/>
              </a:rPr>
              <a:t>Ne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	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to,  </a:t>
            </a:r>
            <a:r>
              <a:rPr sz="2800" spc="-5" dirty="0">
                <a:latin typeface="Arial"/>
                <a:cs typeface="Arial"/>
              </a:rPr>
              <a:t>utiliza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o	m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difica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bli</a:t>
            </a:r>
            <a:r>
              <a:rPr sz="2800" dirty="0">
                <a:latin typeface="Arial"/>
                <a:cs typeface="Arial"/>
              </a:rPr>
              <a:t>c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370709"/>
            <a:ext cx="788352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nossos </a:t>
            </a:r>
            <a:r>
              <a:rPr sz="2800" spc="-5" dirty="0">
                <a:latin typeface="Arial"/>
                <a:cs typeface="Arial"/>
              </a:rPr>
              <a:t>atributos sejam </a:t>
            </a:r>
            <a:r>
              <a:rPr sz="2800" dirty="0">
                <a:latin typeface="Arial"/>
                <a:cs typeface="Arial"/>
              </a:rPr>
              <a:t>públicos, ou </a:t>
            </a:r>
            <a:r>
              <a:rPr sz="2800" spc="-5" dirty="0">
                <a:latin typeface="Arial"/>
                <a:cs typeface="Arial"/>
              </a:rPr>
              <a:t>seja, </a:t>
            </a:r>
            <a:r>
              <a:rPr sz="2800" spc="5" dirty="0">
                <a:latin typeface="Arial"/>
                <a:cs typeface="Arial"/>
              </a:rPr>
              <a:t>para  </a:t>
            </a:r>
            <a:r>
              <a:rPr sz="2800" dirty="0">
                <a:latin typeface="Arial"/>
                <a:cs typeface="Arial"/>
              </a:rPr>
              <a:t>que possam ser acessados de </a:t>
            </a:r>
            <a:r>
              <a:rPr sz="2800" spc="-5" dirty="0">
                <a:latin typeface="Arial"/>
                <a:cs typeface="Arial"/>
              </a:rPr>
              <a:t>fora </a:t>
            </a:r>
            <a:r>
              <a:rPr sz="2800" dirty="0">
                <a:latin typeface="Arial"/>
                <a:cs typeface="Arial"/>
              </a:rPr>
              <a:t>da classe </a:t>
            </a:r>
            <a:r>
              <a:rPr sz="2800" spc="-20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estão </a:t>
            </a:r>
            <a:r>
              <a:rPr sz="2800" dirty="0">
                <a:latin typeface="Arial"/>
                <a:cs typeface="Arial"/>
              </a:rPr>
              <a:t>contidos. Isso não é uma boa prática,  como veremos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posteriormente.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07481"/>
              </p:ext>
            </p:extLst>
          </p:nvPr>
        </p:nvGraphicFramePr>
        <p:xfrm>
          <a:off x="990600" y="1219200"/>
          <a:ext cx="6922134" cy="43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/>
                <a:gridCol w="1066800"/>
                <a:gridCol w="4984749"/>
              </a:tblGrid>
              <a:tr h="1058632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class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Aluno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public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nome;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80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3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public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public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3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matricula;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DateTime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dataNascimento;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806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class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Turma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public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periodo;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3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public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37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Aluno[]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alunos = new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Aluno[100];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705" y="850793"/>
            <a:ext cx="118533" cy="11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6" y="652144"/>
            <a:ext cx="78841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2334895" algn="l"/>
                <a:tab pos="3460115" algn="l"/>
                <a:tab pos="4077335" algn="l"/>
                <a:tab pos="6338570" algn="l"/>
                <a:tab pos="7529830" algn="l"/>
              </a:tabLst>
            </a:pPr>
            <a:r>
              <a:rPr sz="2400" dirty="0">
                <a:latin typeface="Arial"/>
                <a:cs typeface="Arial"/>
              </a:rPr>
              <a:t>As	me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	ser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atra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é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procedimentos e/ou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funções: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10333"/>
              </p:ext>
            </p:extLst>
          </p:nvPr>
        </p:nvGraphicFramePr>
        <p:xfrm>
          <a:off x="364489" y="1664510"/>
          <a:ext cx="5743574" cy="447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310"/>
                <a:gridCol w="1036319"/>
                <a:gridCol w="4004945"/>
              </a:tblGrid>
              <a:tr h="1140502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Aluno</a:t>
                      </a:r>
                      <a:r>
                        <a:rPr sz="16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 marR="53340" algn="r">
                        <a:lnSpc>
                          <a:spcPct val="119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public  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960" marR="2224405">
                        <a:lnSpc>
                          <a:spcPct val="1198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 nome;  int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matricula;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DateTime dataNascimento;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</a:tr>
              <a:tr h="438340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318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243840" marR="53340" indent="-182880">
                        <a:lnSpc>
                          <a:spcPct val="1198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Turma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periodo;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9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Aluno[] alunos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Aluno[100];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7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void MatricularAluno(Aluno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42875" marB="0"/>
                </a:tc>
              </a:tr>
              <a:tr h="423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84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alunos[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a;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3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9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1302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38200"/>
            <a:ext cx="6885940" cy="44164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Courier New"/>
                <a:cs typeface="Courier New"/>
              </a:rPr>
              <a:t>class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Turma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public int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periodo;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public Aluno[] alunos = new</a:t>
            </a:r>
            <a:r>
              <a:rPr sz="2000" spc="-1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Aluno[100];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private int numeroAlunos =</a:t>
            </a:r>
            <a:r>
              <a:rPr sz="20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public void </a:t>
            </a:r>
            <a:r>
              <a:rPr sz="2000" spc="-5" dirty="0">
                <a:latin typeface="Courier New"/>
                <a:cs typeface="Courier New"/>
              </a:rPr>
              <a:t>MatricularAluno(Aluno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213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ourier New"/>
                <a:cs typeface="Courier New"/>
              </a:rPr>
              <a:t>alunos[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numeroAlunos</a:t>
            </a:r>
            <a:r>
              <a:rPr sz="2000" spc="-5" dirty="0">
                <a:latin typeface="Courier New"/>
                <a:cs typeface="Courier New"/>
              </a:rPr>
              <a:t>]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184213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numeroAlunos++;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11447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6" y="914400"/>
            <a:ext cx="7884159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Ao deixar </a:t>
            </a:r>
            <a:r>
              <a:rPr sz="2800" dirty="0">
                <a:latin typeface="Arial"/>
                <a:cs typeface="Arial"/>
              </a:rPr>
              <a:t>que os valores dos nossos </a:t>
            </a:r>
            <a:r>
              <a:rPr sz="2800" spc="-5" dirty="0">
                <a:latin typeface="Arial"/>
                <a:cs typeface="Arial"/>
              </a:rPr>
              <a:t>atributos  </a:t>
            </a:r>
            <a:r>
              <a:rPr sz="2800" dirty="0">
                <a:latin typeface="Arial"/>
                <a:cs typeface="Arial"/>
              </a:rPr>
              <a:t>sejam setados fora da classe Aluno, </a:t>
            </a:r>
            <a:r>
              <a:rPr sz="2800" spc="5" dirty="0">
                <a:latin typeface="Arial"/>
                <a:cs typeface="Arial"/>
              </a:rPr>
              <a:t>um  </a:t>
            </a:r>
            <a:r>
              <a:rPr sz="2800" dirty="0">
                <a:latin typeface="Arial"/>
                <a:cs typeface="Arial"/>
              </a:rPr>
              <a:t>programador pode esquecer-se de fazer </a:t>
            </a:r>
            <a:r>
              <a:rPr sz="2800" spc="-5" dirty="0">
                <a:latin typeface="Arial"/>
                <a:cs typeface="Arial"/>
              </a:rPr>
              <a:t>uma  </a:t>
            </a:r>
            <a:r>
              <a:rPr sz="2800" dirty="0">
                <a:latin typeface="Arial"/>
                <a:cs typeface="Arial"/>
              </a:rPr>
              <a:t>validação do dado que </a:t>
            </a:r>
            <a:r>
              <a:rPr sz="2800" spc="-5" dirty="0">
                <a:latin typeface="Arial"/>
                <a:cs typeface="Arial"/>
              </a:rPr>
              <a:t>está </a:t>
            </a:r>
            <a:r>
              <a:rPr sz="2800" spc="5" dirty="0">
                <a:latin typeface="Arial"/>
                <a:cs typeface="Arial"/>
              </a:rPr>
              <a:t>sendo </a:t>
            </a:r>
            <a:r>
              <a:rPr sz="2800" spc="-5" dirty="0">
                <a:latin typeface="Arial"/>
                <a:cs typeface="Arial"/>
              </a:rPr>
              <a:t>inserido. </a:t>
            </a:r>
            <a:r>
              <a:rPr sz="2800" dirty="0">
                <a:latin typeface="Arial"/>
                <a:cs typeface="Arial"/>
              </a:rPr>
              <a:t>Por  </a:t>
            </a:r>
            <a:r>
              <a:rPr sz="2800" spc="-5" dirty="0">
                <a:latin typeface="Arial"/>
                <a:cs typeface="Arial"/>
              </a:rPr>
              <a:t>exemplo: </a:t>
            </a:r>
            <a:r>
              <a:rPr sz="2800" dirty="0">
                <a:latin typeface="Arial"/>
                <a:cs typeface="Arial"/>
              </a:rPr>
              <a:t>o usuário poderia </a:t>
            </a:r>
            <a:r>
              <a:rPr sz="2800" spc="-5" dirty="0">
                <a:latin typeface="Arial"/>
                <a:cs typeface="Arial"/>
              </a:rPr>
              <a:t>informar </a:t>
            </a:r>
            <a:r>
              <a:rPr sz="2800" dirty="0">
                <a:latin typeface="Arial"/>
                <a:cs typeface="Arial"/>
              </a:rPr>
              <a:t>como data  de nascimento uma data </a:t>
            </a:r>
            <a:r>
              <a:rPr sz="2800" spc="-5" dirty="0">
                <a:latin typeface="Arial"/>
                <a:cs typeface="Arial"/>
              </a:rPr>
              <a:t>futura, </a:t>
            </a:r>
            <a:r>
              <a:rPr sz="2800" dirty="0">
                <a:latin typeface="Arial"/>
                <a:cs typeface="Arial"/>
              </a:rPr>
              <a:t>o que é  impossível. </a:t>
            </a:r>
            <a:r>
              <a:rPr sz="2800" spc="-5" dirty="0">
                <a:latin typeface="Arial"/>
                <a:cs typeface="Arial"/>
              </a:rPr>
              <a:t>Então </a:t>
            </a:r>
            <a:r>
              <a:rPr sz="2800" dirty="0">
                <a:latin typeface="Arial"/>
                <a:cs typeface="Arial"/>
              </a:rPr>
              <a:t>o programador poderia criar  um método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checar se a data é </a:t>
            </a:r>
            <a:r>
              <a:rPr sz="2800" spc="-5" dirty="0">
                <a:latin typeface="Arial"/>
                <a:cs typeface="Arial"/>
              </a:rPr>
              <a:t>válida </a:t>
            </a:r>
            <a:r>
              <a:rPr sz="2800" spc="5" dirty="0">
                <a:latin typeface="Arial"/>
                <a:cs typeface="Arial"/>
              </a:rPr>
              <a:t>ou  </a:t>
            </a:r>
            <a:r>
              <a:rPr sz="2800" dirty="0">
                <a:latin typeface="Arial"/>
                <a:cs typeface="Arial"/>
              </a:rPr>
              <a:t>não, mas qual o </a:t>
            </a:r>
            <a:r>
              <a:rPr sz="2800" spc="-5" dirty="0">
                <a:latin typeface="Arial"/>
                <a:cs typeface="Arial"/>
              </a:rPr>
              <a:t>melhor lugar </a:t>
            </a:r>
            <a:r>
              <a:rPr sz="2800" dirty="0">
                <a:latin typeface="Arial"/>
                <a:cs typeface="Arial"/>
              </a:rPr>
              <a:t>para se colocar  </a:t>
            </a:r>
            <a:r>
              <a:rPr sz="2800" spc="-5" dirty="0">
                <a:latin typeface="Arial"/>
                <a:cs typeface="Arial"/>
              </a:rPr>
              <a:t>esse </a:t>
            </a:r>
            <a:r>
              <a:rPr sz="2800" dirty="0">
                <a:latin typeface="Arial"/>
                <a:cs typeface="Arial"/>
              </a:rPr>
              <a:t>método? Um segundo programador se  lembraria de </a:t>
            </a:r>
            <a:r>
              <a:rPr sz="2800" spc="-5" dirty="0">
                <a:latin typeface="Arial"/>
                <a:cs typeface="Arial"/>
              </a:rPr>
              <a:t>utilizá-lo?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7884795" cy="318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Na orientação a </a:t>
            </a:r>
            <a:r>
              <a:rPr sz="2800" spc="-5" dirty="0">
                <a:latin typeface="Arial"/>
                <a:cs typeface="Arial"/>
              </a:rPr>
              <a:t>objetos existe </a:t>
            </a:r>
            <a:r>
              <a:rPr sz="2800" dirty="0">
                <a:latin typeface="Arial"/>
                <a:cs typeface="Arial"/>
              </a:rPr>
              <a:t>o conceito </a:t>
            </a:r>
            <a:r>
              <a:rPr sz="2800" spc="-1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encapsulamento. Logo, os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de suas  classes não devem ser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públicos.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Para que </a:t>
            </a:r>
            <a:r>
              <a:rPr sz="2800" spc="-5" dirty="0">
                <a:latin typeface="Arial"/>
                <a:cs typeface="Arial"/>
              </a:rPr>
              <a:t>alguém </a:t>
            </a:r>
            <a:r>
              <a:rPr sz="2800" dirty="0">
                <a:latin typeface="Arial"/>
                <a:cs typeface="Arial"/>
              </a:rPr>
              <a:t>consiga </a:t>
            </a:r>
            <a:r>
              <a:rPr sz="2800" spc="-5" dirty="0">
                <a:latin typeface="Arial"/>
                <a:cs typeface="Arial"/>
              </a:rPr>
              <a:t>utilizá-los, </a:t>
            </a:r>
            <a:r>
              <a:rPr sz="2800" dirty="0">
                <a:latin typeface="Arial"/>
                <a:cs typeface="Arial"/>
              </a:rPr>
              <a:t>você deve  </a:t>
            </a:r>
            <a:r>
              <a:rPr sz="2800" spc="-5" dirty="0">
                <a:latin typeface="Arial"/>
                <a:cs typeface="Arial"/>
              </a:rPr>
              <a:t>criar </a:t>
            </a:r>
            <a:r>
              <a:rPr sz="2800" dirty="0">
                <a:latin typeface="Arial"/>
                <a:cs typeface="Arial"/>
              </a:rPr>
              <a:t>métodos </a:t>
            </a:r>
            <a:r>
              <a:rPr sz="2800" spc="-5" dirty="0">
                <a:latin typeface="Arial"/>
                <a:cs typeface="Arial"/>
              </a:rPr>
              <a:t>públicos. As </a:t>
            </a:r>
            <a:r>
              <a:rPr sz="2800" dirty="0">
                <a:latin typeface="Arial"/>
                <a:cs typeface="Arial"/>
              </a:rPr>
              <a:t>validações dos dados  podem ser feitas nesses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métodos.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1406397"/>
            <a:ext cx="0" cy="5196205"/>
          </a:xfrm>
          <a:custGeom>
            <a:avLst/>
            <a:gdLst/>
            <a:ahLst/>
            <a:cxnLst/>
            <a:rect l="l" t="t" r="r" b="b"/>
            <a:pathLst>
              <a:path h="5196205">
                <a:moveTo>
                  <a:pt x="0" y="0"/>
                </a:moveTo>
                <a:lnTo>
                  <a:pt x="0" y="51959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81" y="1412747"/>
            <a:ext cx="9072245" cy="0"/>
          </a:xfrm>
          <a:custGeom>
            <a:avLst/>
            <a:gdLst/>
            <a:ahLst/>
            <a:cxnLst/>
            <a:rect l="l" t="t" r="r" b="b"/>
            <a:pathLst>
              <a:path w="9072245">
                <a:moveTo>
                  <a:pt x="0" y="0"/>
                </a:moveTo>
                <a:lnTo>
                  <a:pt x="907191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06756"/>
              </p:ext>
            </p:extLst>
          </p:nvPr>
        </p:nvGraphicFramePr>
        <p:xfrm>
          <a:off x="304800" y="838200"/>
          <a:ext cx="8483600" cy="523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5560"/>
                <a:gridCol w="4638040"/>
              </a:tblGrid>
              <a:tr h="52307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Aluno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273685" marR="153860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private string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nome; 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private int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matricula;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private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DateTime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dataNascimento;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string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getNome()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nome;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setNome(string</a:t>
                      </a:r>
                      <a:r>
                        <a:rPr sz="1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novoNome)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nome 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novoNome;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int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getMatricula()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ts val="14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matricula;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setMatricula(int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novaMat)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matricula 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novaMat;</a:t>
                      </a: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public DateTime</a:t>
                      </a:r>
                      <a:r>
                        <a:rPr sz="1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getDataNascimento()</a:t>
                      </a: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dataNascimento;</a:t>
                      </a: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public void setDataNascimento(DateTime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novaDt)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dataNascimento =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novaDt;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2" y="92915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5" y="141277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5" y="221541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605" y="265483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52" y="3928898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605" y="5263414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6" y="609600"/>
            <a:ext cx="7886065" cy="5567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14020" marR="5080" indent="-401320">
              <a:lnSpc>
                <a:spcPct val="109000"/>
              </a:lnSpc>
              <a:spcBef>
                <a:spcPts val="500"/>
              </a:spcBef>
              <a:tabLst>
                <a:tab pos="2075814" algn="l"/>
                <a:tab pos="2436495" algn="l"/>
                <a:tab pos="3896995" algn="l"/>
                <a:tab pos="4255135" algn="l"/>
                <a:tab pos="5426710" algn="l"/>
                <a:tab pos="6107430" algn="l"/>
                <a:tab pos="7364730" algn="l"/>
              </a:tabLst>
            </a:pPr>
            <a:r>
              <a:rPr sz="2800" dirty="0">
                <a:latin typeface="Arial"/>
                <a:cs typeface="Arial"/>
              </a:rPr>
              <a:t>Partes importantes da definição anterior:  </a:t>
            </a:r>
            <a:r>
              <a:rPr sz="2400" dirty="0">
                <a:latin typeface="Arial"/>
                <a:cs typeface="Arial"/>
              </a:rPr>
              <a:t>Pr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gr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ori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	a	objetos	usa	objetos,	n</a:t>
            </a:r>
            <a:r>
              <a:rPr sz="2400" spc="-1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  algoritmos,	como peças fundamentais de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construção;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Cada objeto é uma instância de alguma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classe;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Classes </a:t>
            </a:r>
            <a:r>
              <a:rPr sz="2400" spc="5" dirty="0">
                <a:latin typeface="Arial"/>
                <a:cs typeface="Arial"/>
              </a:rPr>
              <a:t>podem </a:t>
            </a:r>
            <a:r>
              <a:rPr sz="2400" spc="-10" dirty="0">
                <a:latin typeface="Arial"/>
                <a:cs typeface="Arial"/>
              </a:rPr>
              <a:t>estar </a:t>
            </a:r>
            <a:r>
              <a:rPr sz="2400" dirty="0">
                <a:latin typeface="Arial"/>
                <a:cs typeface="Arial"/>
              </a:rPr>
              <a:t>relacionadas </a:t>
            </a:r>
            <a:r>
              <a:rPr sz="2400" spc="-5" dirty="0">
                <a:latin typeface="Arial"/>
                <a:cs typeface="Arial"/>
              </a:rPr>
              <a:t>entre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através </a:t>
            </a:r>
            <a:r>
              <a:rPr sz="2400" spc="2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relacionamentos 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herança.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em </a:t>
            </a:r>
            <a:r>
              <a:rPr sz="2800" spc="-5" dirty="0">
                <a:latin typeface="Arial"/>
                <a:cs typeface="Arial"/>
              </a:rPr>
              <a:t>algum </a:t>
            </a:r>
            <a:r>
              <a:rPr sz="2800" dirty="0">
                <a:latin typeface="Arial"/>
                <a:cs typeface="Arial"/>
              </a:rPr>
              <a:t>programa, falta </a:t>
            </a:r>
            <a:r>
              <a:rPr sz="2800" spc="-5" dirty="0">
                <a:latin typeface="Arial"/>
                <a:cs typeface="Arial"/>
              </a:rPr>
              <a:t>qualquer </a:t>
            </a:r>
            <a:r>
              <a:rPr sz="2800" spc="25" dirty="0">
                <a:latin typeface="Arial"/>
                <a:cs typeface="Arial"/>
              </a:rPr>
              <a:t>um  </a:t>
            </a:r>
            <a:r>
              <a:rPr sz="2800" dirty="0">
                <a:latin typeface="Arial"/>
                <a:cs typeface="Arial"/>
              </a:rPr>
              <a:t>desses elementos, o mesmo não pode ser  orientado a</a:t>
            </a:r>
            <a:r>
              <a:rPr sz="2800" spc="-5" dirty="0">
                <a:latin typeface="Arial"/>
                <a:cs typeface="Arial"/>
              </a:rPr>
              <a:t> objetos.</a:t>
            </a:r>
            <a:endParaRPr sz="2800">
              <a:latin typeface="Arial"/>
              <a:cs typeface="Arial"/>
            </a:endParaRPr>
          </a:p>
          <a:p>
            <a:pPr marL="414020" marR="5715" algn="just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Arial"/>
                <a:cs typeface="Arial"/>
              </a:rPr>
              <a:t>Exemplo: </a:t>
            </a:r>
            <a:r>
              <a:rPr sz="2400" dirty="0">
                <a:latin typeface="Arial"/>
                <a:cs typeface="Arial"/>
              </a:rPr>
              <a:t>programação sem herança não é  programação </a:t>
            </a:r>
            <a:r>
              <a:rPr sz="2400" spc="-5" dirty="0">
                <a:latin typeface="Arial"/>
                <a:cs typeface="Arial"/>
              </a:rPr>
              <a:t>orientada </a:t>
            </a:r>
            <a:r>
              <a:rPr sz="2400" dirty="0">
                <a:latin typeface="Arial"/>
                <a:cs typeface="Arial"/>
              </a:rPr>
              <a:t>a objetos, mas somente  programação com </a:t>
            </a:r>
            <a:r>
              <a:rPr sz="2400" spc="-5" dirty="0">
                <a:latin typeface="Arial"/>
                <a:cs typeface="Arial"/>
              </a:rPr>
              <a:t>tipos </a:t>
            </a:r>
            <a:r>
              <a:rPr sz="2400" dirty="0">
                <a:latin typeface="Arial"/>
                <a:cs typeface="Arial"/>
              </a:rPr>
              <a:t>abstratos 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dados.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05859" y="0"/>
            <a:ext cx="51841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Programação </a:t>
            </a:r>
            <a:r>
              <a:rPr sz="3600" spc="-5" dirty="0"/>
              <a:t>orientada</a:t>
            </a:r>
            <a:r>
              <a:rPr sz="3600" spc="-105" dirty="0"/>
              <a:t> </a:t>
            </a:r>
            <a:r>
              <a:rPr sz="3600" dirty="0"/>
              <a:t>a</a:t>
            </a:r>
            <a:endParaRPr sz="3600"/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3600" spc="-5" dirty="0"/>
              <a:t>objet</a:t>
            </a:r>
            <a:r>
              <a:rPr sz="3600" spc="-15" dirty="0"/>
              <a:t>o</a:t>
            </a:r>
            <a:r>
              <a:rPr sz="3600" dirty="0"/>
              <a:t>s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31234"/>
              </p:ext>
            </p:extLst>
          </p:nvPr>
        </p:nvGraphicFramePr>
        <p:xfrm>
          <a:off x="109737" y="914400"/>
          <a:ext cx="9065893" cy="518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704"/>
                <a:gridCol w="5076189"/>
              </a:tblGrid>
              <a:tr h="51895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Turma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273685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int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periodo;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 marR="1187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Aluno[] alunos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 new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Aluno[100];  private int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numeroAlunos =</a:t>
                      </a:r>
                      <a:r>
                        <a:rPr sz="1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int</a:t>
                      </a:r>
                      <a:r>
                        <a:rPr sz="12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getPeriodo()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periodo;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setPeriodo(int</a:t>
                      </a:r>
                      <a:r>
                        <a:rPr sz="12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novoPer)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periodo 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novoPer;</a:t>
                      </a: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Alunos[]</a:t>
                      </a:r>
                      <a:r>
                        <a:rPr sz="1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getAlunos()</a:t>
                      </a: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alunos;</a:t>
                      </a: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void MatricularAluno(Aluno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834">
                        <a:lnSpc>
                          <a:spcPts val="144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(numeroAlunos &lt;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100)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6438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alunos[numeroAlunos] =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numeroAlunos++;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else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1471930" marR="280670" indent="-8286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LancarErro("O número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máximo de alunos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foi " +  "alcançado!");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5529" y="1603375"/>
            <a:ext cx="718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1603375"/>
            <a:ext cx="207898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470660" algn="l"/>
              </a:tabLst>
            </a:pPr>
            <a:r>
              <a:rPr sz="2800" dirty="0">
                <a:latin typeface="Arial"/>
                <a:cs typeface="Arial"/>
              </a:rPr>
              <a:t>Você	deve 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ib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to	</a:t>
            </a:r>
            <a:r>
              <a:rPr sz="2800" spc="5" dirty="0">
                <a:latin typeface="Arial"/>
                <a:cs typeface="Arial"/>
              </a:rPr>
              <a:t>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016" y="2030348"/>
            <a:ext cx="453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780" algn="l"/>
                <a:tab pos="2471420" algn="l"/>
                <a:tab pos="3930015" algn="l"/>
              </a:tabLst>
            </a:pPr>
            <a:r>
              <a:rPr sz="2800" dirty="0">
                <a:latin typeface="Arial"/>
                <a:cs typeface="Arial"/>
              </a:rPr>
              <a:t>vo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ê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25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iti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5" dirty="0">
                <a:latin typeface="Arial"/>
                <a:cs typeface="Arial"/>
              </a:rPr>
              <a:t>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0696" y="1603375"/>
            <a:ext cx="48183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955040" algn="l"/>
                <a:tab pos="2286000" algn="l"/>
                <a:tab pos="3043555" algn="l"/>
                <a:tab pos="4018915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fu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ção	</a:t>
            </a:r>
            <a:r>
              <a:rPr sz="2800" spc="5" dirty="0">
                <a:latin typeface="Arial"/>
                <a:cs typeface="Arial"/>
              </a:rPr>
              <a:t>ge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ca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se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553" y="371077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6757" y="2457196"/>
            <a:ext cx="788225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sejam lidos </a:t>
            </a:r>
            <a:r>
              <a:rPr sz="2800" dirty="0">
                <a:latin typeface="Arial"/>
                <a:cs typeface="Arial"/>
              </a:rPr>
              <a:t>de fora da classe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aluno.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Você </a:t>
            </a:r>
            <a:r>
              <a:rPr sz="2800" spc="5" dirty="0">
                <a:latin typeface="Arial"/>
                <a:cs typeface="Arial"/>
              </a:rPr>
              <a:t>deve </a:t>
            </a:r>
            <a:r>
              <a:rPr sz="2800" dirty="0">
                <a:latin typeface="Arial"/>
                <a:cs typeface="Arial"/>
              </a:rPr>
              <a:t>criar um procedimento set para cada  </a:t>
            </a:r>
            <a:r>
              <a:rPr sz="2800" spc="-5" dirty="0">
                <a:latin typeface="Arial"/>
                <a:cs typeface="Arial"/>
              </a:rPr>
              <a:t>atributo </a:t>
            </a:r>
            <a:r>
              <a:rPr sz="2800" dirty="0">
                <a:latin typeface="Arial"/>
                <a:cs typeface="Arial"/>
              </a:rPr>
              <a:t>que você </a:t>
            </a:r>
            <a:r>
              <a:rPr sz="2800" spc="-5" dirty="0">
                <a:latin typeface="Arial"/>
                <a:cs typeface="Arial"/>
              </a:rPr>
              <a:t>desejar permitir </a:t>
            </a:r>
            <a:r>
              <a:rPr sz="2800" dirty="0">
                <a:latin typeface="Arial"/>
                <a:cs typeface="Arial"/>
              </a:rPr>
              <a:t>que seus  valores </a:t>
            </a:r>
            <a:r>
              <a:rPr sz="2800" spc="-5" dirty="0">
                <a:latin typeface="Arial"/>
                <a:cs typeface="Arial"/>
              </a:rPr>
              <a:t>sejam </a:t>
            </a:r>
            <a:r>
              <a:rPr sz="2800" dirty="0">
                <a:latin typeface="Arial"/>
                <a:cs typeface="Arial"/>
              </a:rPr>
              <a:t>setados de fora da classe</a:t>
            </a:r>
            <a:r>
              <a:rPr sz="2800" spc="-5" dirty="0">
                <a:latin typeface="Arial"/>
                <a:cs typeface="Arial"/>
              </a:rPr>
              <a:t> aluno.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099" y="525780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2444" y="5112484"/>
            <a:ext cx="78835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67460" algn="l"/>
                <a:tab pos="1750060" algn="l"/>
                <a:tab pos="3424554" algn="l"/>
                <a:tab pos="5157470" algn="l"/>
                <a:tab pos="6412230" algn="l"/>
                <a:tab pos="7672705" algn="l"/>
              </a:tabLst>
            </a:pPr>
            <a:r>
              <a:rPr sz="2800" dirty="0">
                <a:latin typeface="Arial"/>
                <a:cs typeface="Arial"/>
              </a:rPr>
              <a:t>Ago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á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2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inst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nci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e  matriculá-los em </a:t>
            </a:r>
            <a:r>
              <a:rPr sz="2800" spc="-5" dirty="0">
                <a:latin typeface="Arial"/>
                <a:cs typeface="Arial"/>
              </a:rPr>
              <a:t>alguma </a:t>
            </a:r>
            <a:r>
              <a:rPr sz="2800" dirty="0">
                <a:latin typeface="Arial"/>
                <a:cs typeface="Arial"/>
              </a:rPr>
              <a:t>turma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instanciada.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94111"/>
              </p:ext>
            </p:extLst>
          </p:nvPr>
        </p:nvGraphicFramePr>
        <p:xfrm>
          <a:off x="-10064" y="762000"/>
          <a:ext cx="9137650" cy="395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1201"/>
                <a:gridCol w="5116449"/>
              </a:tblGrid>
              <a:tr h="3950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2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Turma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int</a:t>
                      </a:r>
                      <a:r>
                        <a:rPr sz="1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periodo;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320" marR="15303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Aluno[] alunos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= new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Aluno[100];  private int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numeroAlunos =</a:t>
                      </a:r>
                      <a:r>
                        <a:rPr sz="1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int</a:t>
                      </a:r>
                      <a:r>
                        <a:rPr sz="1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getPeriodo()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periodo;</a:t>
                      </a: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setPeriodo(int</a:t>
                      </a:r>
                      <a:r>
                        <a:rPr sz="1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novoPer)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periodo =</a:t>
                      </a:r>
                      <a:r>
                        <a:rPr sz="12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novoPer;</a:t>
                      </a: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public Alunos[]</a:t>
                      </a:r>
                      <a:r>
                        <a:rPr sz="1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getAlunos()</a:t>
                      </a: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alunos;</a:t>
                      </a: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public void MatricularAluno(Aluno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a)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(numeroAlunos &lt; 100)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643255" marR="21666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alunos[numeroAlunos] =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a;  numeroAlunos++;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else</a:t>
                      </a:r>
                    </a:p>
                    <a:p>
                      <a:pPr marL="4578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6432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LancarErro("O número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máximo de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alunos foi "</a:t>
                      </a:r>
                      <a:r>
                        <a:rPr sz="12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+</a:t>
                      </a:r>
                    </a:p>
                    <a:p>
                      <a:pPr marL="14719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"alcançado!");</a:t>
                      </a:r>
                    </a:p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09600"/>
            <a:ext cx="8707120" cy="529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6070">
              <a:lnSpc>
                <a:spcPct val="1198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Turma turmaA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Turma();  turmaA.setPeriodo(2);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751830">
              <a:lnSpc>
                <a:spcPct val="120400"/>
              </a:lnSpc>
            </a:pPr>
            <a:r>
              <a:rPr sz="1600" spc="-5" dirty="0">
                <a:latin typeface="Courier New"/>
                <a:cs typeface="Courier New"/>
              </a:rPr>
              <a:t>Aluno </a:t>
            </a:r>
            <a:r>
              <a:rPr sz="1600" dirty="0">
                <a:latin typeface="Courier New"/>
                <a:cs typeface="Courier New"/>
              </a:rPr>
              <a:t>a = new Aluno();  </a:t>
            </a:r>
            <a:r>
              <a:rPr sz="1600" spc="-5" dirty="0">
                <a:latin typeface="Courier New"/>
                <a:cs typeface="Courier New"/>
              </a:rPr>
              <a:t>a.setNome("João")  a.setMatricula(2015003);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a.setDataNascimento(novo Data(1995, 1,</a:t>
            </a:r>
            <a:r>
              <a:rPr sz="1600" spc="5" dirty="0">
                <a:latin typeface="Courier New"/>
                <a:cs typeface="Courier New"/>
              </a:rPr>
              <a:t> 1));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751830">
              <a:lnSpc>
                <a:spcPct val="120400"/>
              </a:lnSpc>
            </a:pPr>
            <a:r>
              <a:rPr sz="1600" spc="-5" dirty="0">
                <a:latin typeface="Courier New"/>
                <a:cs typeface="Courier New"/>
              </a:rPr>
              <a:t>Aluno </a:t>
            </a:r>
            <a:r>
              <a:rPr sz="1600" dirty="0">
                <a:latin typeface="Courier New"/>
                <a:cs typeface="Courier New"/>
              </a:rPr>
              <a:t>b = new Aluno();  </a:t>
            </a:r>
            <a:r>
              <a:rPr sz="1600" spc="-5" dirty="0">
                <a:latin typeface="Courier New"/>
                <a:cs typeface="Courier New"/>
              </a:rPr>
              <a:t>b.setNome("Maria")  b.setMatricula(2015002);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b.setDataNascimento(new DateTime(1996, </a:t>
            </a:r>
            <a:r>
              <a:rPr sz="1600" dirty="0">
                <a:latin typeface="Courier New"/>
                <a:cs typeface="Courier New"/>
              </a:rPr>
              <a:t>12,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31));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turmaA.MatricularAluno(a);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turmaA.MatricularAluno(b);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Console.Write("Número de alunos na turma </a:t>
            </a:r>
            <a:r>
              <a:rPr sz="1600" spc="5" dirty="0">
                <a:latin typeface="Courier New"/>
                <a:cs typeface="Courier New"/>
              </a:rPr>
              <a:t>do </a:t>
            </a:r>
            <a:r>
              <a:rPr sz="1600" spc="-5" dirty="0">
                <a:latin typeface="Courier New"/>
                <a:cs typeface="Courier New"/>
              </a:rPr>
              <a:t>{0}",</a:t>
            </a:r>
            <a:r>
              <a:rPr sz="1600" spc="1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turmaA.getPeriodo());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latin typeface="Courier New"/>
                <a:cs typeface="Courier New"/>
              </a:rPr>
              <a:t>Console.Write("o </a:t>
            </a:r>
            <a:r>
              <a:rPr sz="1600" dirty="0">
                <a:latin typeface="Courier New"/>
                <a:cs typeface="Courier New"/>
              </a:rPr>
              <a:t>período: </a:t>
            </a:r>
            <a:r>
              <a:rPr sz="1600" spc="-5" dirty="0">
                <a:latin typeface="Courier New"/>
                <a:cs typeface="Courier New"/>
              </a:rPr>
              <a:t>{0}",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turmaA.getNumeroAlunos());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7334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Pronto! 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spc="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com a orientação a </a:t>
            </a:r>
            <a:r>
              <a:rPr sz="2800" spc="-5" dirty="0">
                <a:latin typeface="Arial"/>
                <a:cs typeface="Arial"/>
              </a:rPr>
              <a:t>objetos, </a:t>
            </a:r>
            <a:r>
              <a:rPr sz="2800" spc="25" dirty="0">
                <a:latin typeface="Arial"/>
                <a:cs typeface="Arial"/>
              </a:rPr>
              <a:t>os 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ficam encapsulados e </a:t>
            </a:r>
            <a:r>
              <a:rPr sz="2800" spc="25" dirty="0">
                <a:latin typeface="Arial"/>
                <a:cs typeface="Arial"/>
              </a:rPr>
              <a:t>os  </a:t>
            </a:r>
            <a:r>
              <a:rPr sz="2800" dirty="0">
                <a:latin typeface="Arial"/>
                <a:cs typeface="Arial"/>
              </a:rPr>
              <a:t>seus acessos só são permitidos através 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funções e procedimentos. Essas funções e/ou  procedimentos impedem que o programador </a:t>
            </a:r>
            <a:r>
              <a:rPr sz="2800" spc="5" dirty="0">
                <a:latin typeface="Arial"/>
                <a:cs typeface="Arial"/>
              </a:rPr>
              <a:t>que  </a:t>
            </a:r>
            <a:r>
              <a:rPr sz="2800" dirty="0">
                <a:latin typeface="Arial"/>
                <a:cs typeface="Arial"/>
              </a:rPr>
              <a:t>estiver </a:t>
            </a:r>
            <a:r>
              <a:rPr sz="2800" spc="-5" dirty="0">
                <a:latin typeface="Arial"/>
                <a:cs typeface="Arial"/>
              </a:rPr>
              <a:t>utilizando </a:t>
            </a:r>
            <a:r>
              <a:rPr sz="2800" dirty="0">
                <a:latin typeface="Arial"/>
                <a:cs typeface="Arial"/>
              </a:rPr>
              <a:t>a classe insira sem</a:t>
            </a:r>
            <a:r>
              <a:rPr sz="2800" spc="5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perceber  </a:t>
            </a:r>
            <a:r>
              <a:rPr sz="2800" dirty="0">
                <a:latin typeface="Arial"/>
                <a:cs typeface="Arial"/>
              </a:rPr>
              <a:t>um valor que </a:t>
            </a:r>
            <a:r>
              <a:rPr sz="2800" spc="-5" dirty="0">
                <a:latin typeface="Arial"/>
                <a:cs typeface="Arial"/>
              </a:rPr>
              <a:t>deixaria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em um </a:t>
            </a:r>
            <a:r>
              <a:rPr sz="2800" spc="-5" dirty="0">
                <a:latin typeface="Arial"/>
                <a:cs typeface="Arial"/>
              </a:rPr>
              <a:t>estado  inconsistente.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4159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também o envio de </a:t>
            </a:r>
            <a:r>
              <a:rPr sz="2800" spc="-5" dirty="0">
                <a:latin typeface="Arial"/>
                <a:cs typeface="Arial"/>
              </a:rPr>
              <a:t>mensagens </a:t>
            </a:r>
            <a:r>
              <a:rPr sz="2800" dirty="0">
                <a:latin typeface="Arial"/>
                <a:cs typeface="Arial"/>
              </a:rPr>
              <a:t>que ocorre  tanto nos métodos get e set quanto no </a:t>
            </a:r>
            <a:r>
              <a:rPr sz="2800" spc="-5" dirty="0">
                <a:latin typeface="Arial"/>
                <a:cs typeface="Arial"/>
              </a:rPr>
              <a:t>método  MatricularAluno. </a:t>
            </a:r>
            <a:r>
              <a:rPr sz="2800" dirty="0">
                <a:latin typeface="Arial"/>
                <a:cs typeface="Arial"/>
              </a:rPr>
              <a:t>Entenda que o </a:t>
            </a:r>
            <a:r>
              <a:rPr sz="2800" spc="-5" dirty="0">
                <a:latin typeface="Arial"/>
                <a:cs typeface="Arial"/>
              </a:rPr>
              <a:t>melhor </a:t>
            </a:r>
            <a:r>
              <a:rPr sz="2800" spc="-10" dirty="0">
                <a:latin typeface="Arial"/>
                <a:cs typeface="Arial"/>
              </a:rPr>
              <a:t>lugar  </a:t>
            </a:r>
            <a:r>
              <a:rPr sz="2800" dirty="0">
                <a:latin typeface="Arial"/>
                <a:cs typeface="Arial"/>
              </a:rPr>
              <a:t>para o método </a:t>
            </a:r>
            <a:r>
              <a:rPr sz="2800" spc="-5" dirty="0">
                <a:latin typeface="Arial"/>
                <a:cs typeface="Arial"/>
              </a:rPr>
              <a:t>MatricularAluno </a:t>
            </a:r>
            <a:r>
              <a:rPr sz="2800" dirty="0">
                <a:latin typeface="Arial"/>
                <a:cs typeface="Arial"/>
              </a:rPr>
              <a:t>é dentro </a:t>
            </a:r>
            <a:r>
              <a:rPr sz="2800" spc="5" dirty="0">
                <a:latin typeface="Arial"/>
                <a:cs typeface="Arial"/>
              </a:rPr>
              <a:t>da  </a:t>
            </a:r>
            <a:r>
              <a:rPr sz="2800" dirty="0">
                <a:latin typeface="Arial"/>
                <a:cs typeface="Arial"/>
              </a:rPr>
              <a:t>classe Turma, </a:t>
            </a:r>
            <a:r>
              <a:rPr sz="2800" spc="-5" dirty="0">
                <a:latin typeface="Arial"/>
                <a:cs typeface="Arial"/>
              </a:rPr>
              <a:t>pois </a:t>
            </a:r>
            <a:r>
              <a:rPr sz="2800" dirty="0">
                <a:latin typeface="Arial"/>
                <a:cs typeface="Arial"/>
              </a:rPr>
              <a:t>somente um </a:t>
            </a:r>
            <a:r>
              <a:rPr sz="2800" spc="-10" dirty="0">
                <a:latin typeface="Arial"/>
                <a:cs typeface="Arial"/>
              </a:rPr>
              <a:t>objeto </a:t>
            </a:r>
            <a:r>
              <a:rPr sz="2800" dirty="0">
                <a:latin typeface="Arial"/>
                <a:cs typeface="Arial"/>
              </a:rPr>
              <a:t>da classe  Turma sabe quantos </a:t>
            </a:r>
            <a:r>
              <a:rPr sz="2800" spc="-5" dirty="0">
                <a:latin typeface="Arial"/>
                <a:cs typeface="Arial"/>
              </a:rPr>
              <a:t>alunos matriculados  existem </a:t>
            </a:r>
            <a:r>
              <a:rPr sz="2800" dirty="0">
                <a:latin typeface="Arial"/>
                <a:cs typeface="Arial"/>
              </a:rPr>
              <a:t>e não é possível </a:t>
            </a:r>
            <a:r>
              <a:rPr sz="2800" spc="-5" dirty="0">
                <a:latin typeface="Arial"/>
                <a:cs typeface="Arial"/>
              </a:rPr>
              <a:t>matricular mais </a:t>
            </a:r>
            <a:r>
              <a:rPr sz="2800" dirty="0">
                <a:latin typeface="Arial"/>
                <a:cs typeface="Arial"/>
              </a:rPr>
              <a:t>de 100  </a:t>
            </a:r>
            <a:r>
              <a:rPr sz="2800" spc="-5" dirty="0">
                <a:latin typeface="Arial"/>
                <a:cs typeface="Arial"/>
              </a:rPr>
              <a:t>alunos </a:t>
            </a:r>
            <a:r>
              <a:rPr sz="2800" dirty="0">
                <a:latin typeface="Arial"/>
                <a:cs typeface="Arial"/>
              </a:rPr>
              <a:t>em uma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089977"/>
            <a:ext cx="7883525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Foi </a:t>
            </a:r>
            <a:r>
              <a:rPr sz="2800" spc="-5" dirty="0">
                <a:latin typeface="Arial"/>
                <a:cs typeface="Arial"/>
              </a:rPr>
              <a:t>dito </a:t>
            </a:r>
            <a:r>
              <a:rPr sz="2800" dirty="0">
                <a:latin typeface="Arial"/>
                <a:cs typeface="Arial"/>
              </a:rPr>
              <a:t>que a classe </a:t>
            </a:r>
            <a:r>
              <a:rPr sz="2800" spc="-5" dirty="0">
                <a:latin typeface="Arial"/>
                <a:cs typeface="Arial"/>
              </a:rPr>
              <a:t>Turma </a:t>
            </a:r>
            <a:r>
              <a:rPr sz="2800" dirty="0">
                <a:latin typeface="Arial"/>
                <a:cs typeface="Arial"/>
              </a:rPr>
              <a:t>possui um atributo  </a:t>
            </a:r>
            <a:r>
              <a:rPr sz="2800" spc="-5" dirty="0">
                <a:latin typeface="Arial"/>
                <a:cs typeface="Arial"/>
              </a:rPr>
              <a:t>alunos. Note </a:t>
            </a:r>
            <a:r>
              <a:rPr sz="2800" spc="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o tipo de dados desse </a:t>
            </a:r>
            <a:r>
              <a:rPr sz="2800" spc="-5" dirty="0">
                <a:latin typeface="Arial"/>
                <a:cs typeface="Arial"/>
              </a:rPr>
              <a:t>atributo  </a:t>
            </a:r>
            <a:r>
              <a:rPr sz="2800" dirty="0">
                <a:latin typeface="Arial"/>
                <a:cs typeface="Arial"/>
              </a:rPr>
              <a:t>é um vetor de </a:t>
            </a:r>
            <a:r>
              <a:rPr sz="2800" spc="-5" dirty="0">
                <a:latin typeface="Arial"/>
                <a:cs typeface="Arial"/>
              </a:rPr>
              <a:t>Aluno. </a:t>
            </a:r>
            <a:r>
              <a:rPr sz="2800" dirty="0">
                <a:latin typeface="Arial"/>
                <a:cs typeface="Arial"/>
              </a:rPr>
              <a:t>Como </a:t>
            </a:r>
            <a:r>
              <a:rPr sz="2800" spc="-5" dirty="0">
                <a:latin typeface="Arial"/>
                <a:cs typeface="Arial"/>
              </a:rPr>
              <a:t>Aluno </a:t>
            </a:r>
            <a:r>
              <a:rPr sz="2800" dirty="0">
                <a:latin typeface="Arial"/>
                <a:cs typeface="Arial"/>
              </a:rPr>
              <a:t>é um tipo de  dado criado </a:t>
            </a:r>
            <a:r>
              <a:rPr sz="2800" spc="5" dirty="0">
                <a:latin typeface="Arial"/>
                <a:cs typeface="Arial"/>
              </a:rPr>
              <a:t>por </a:t>
            </a:r>
            <a:r>
              <a:rPr sz="2800" dirty="0">
                <a:latin typeface="Arial"/>
                <a:cs typeface="Arial"/>
              </a:rPr>
              <a:t>você mesmo, é bem provável  que você queira dar um nome diferente para  </a:t>
            </a:r>
            <a:r>
              <a:rPr sz="2800" spc="-5" dirty="0">
                <a:latin typeface="Arial"/>
                <a:cs typeface="Arial"/>
              </a:rPr>
              <a:t>esse atributo </a:t>
            </a:r>
            <a:r>
              <a:rPr sz="2800" spc="5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diferenciá-lo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spc="5" dirty="0">
                <a:latin typeface="Arial"/>
                <a:cs typeface="Arial"/>
              </a:rPr>
              <a:t>que  </a:t>
            </a:r>
            <a:r>
              <a:rPr sz="2800" dirty="0">
                <a:latin typeface="Arial"/>
                <a:cs typeface="Arial"/>
              </a:rPr>
              <a:t>apenas </a:t>
            </a:r>
            <a:r>
              <a:rPr sz="2800" spc="-5" dirty="0">
                <a:latin typeface="Arial"/>
                <a:cs typeface="Arial"/>
              </a:rPr>
              <a:t>utilizam </a:t>
            </a:r>
            <a:r>
              <a:rPr sz="2800" dirty="0">
                <a:latin typeface="Arial"/>
                <a:cs typeface="Arial"/>
              </a:rPr>
              <a:t>tipos de dados contidos em sua  </a:t>
            </a:r>
            <a:r>
              <a:rPr sz="2800" spc="-5" dirty="0">
                <a:latin typeface="Arial"/>
                <a:cs typeface="Arial"/>
              </a:rPr>
              <a:t>linguagem </a:t>
            </a:r>
            <a:r>
              <a:rPr sz="2800" dirty="0">
                <a:latin typeface="Arial"/>
                <a:cs typeface="Arial"/>
              </a:rPr>
              <a:t>de programação. O nome para esse  relacionamento é </a:t>
            </a:r>
            <a:r>
              <a:rPr sz="2800" spc="-5" dirty="0">
                <a:latin typeface="Arial"/>
                <a:cs typeface="Arial"/>
              </a:rPr>
              <a:t>associação. </a:t>
            </a:r>
            <a:r>
              <a:rPr sz="2800" dirty="0">
                <a:latin typeface="Arial"/>
                <a:cs typeface="Arial"/>
              </a:rPr>
              <a:t>Para diferenciar  melhor, vamos dar o </a:t>
            </a:r>
            <a:r>
              <a:rPr sz="2800" spc="-5" dirty="0">
                <a:latin typeface="Arial"/>
                <a:cs typeface="Arial"/>
              </a:rPr>
              <a:t>exemplo </a:t>
            </a:r>
            <a:r>
              <a:rPr sz="2800" dirty="0">
                <a:latin typeface="Arial"/>
                <a:cs typeface="Arial"/>
              </a:rPr>
              <a:t>de uma classe  venda, apresentado no próximo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685800"/>
            <a:ext cx="4899025" cy="5732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Venda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Courier New"/>
                <a:cs typeface="Courier New"/>
              </a:rPr>
              <a:t>private </a:t>
            </a:r>
            <a:r>
              <a:rPr sz="1200" dirty="0">
                <a:latin typeface="Courier New"/>
                <a:cs typeface="Courier New"/>
              </a:rPr>
              <a:t>int numero;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private </a:t>
            </a:r>
            <a:r>
              <a:rPr sz="1200" dirty="0">
                <a:latin typeface="Courier New"/>
                <a:cs typeface="Courier New"/>
              </a:rPr>
              <a:t>Cliente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cliente;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void setNumero(int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novoNumero)</a:t>
            </a:r>
            <a:endParaRPr sz="1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1386840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ourier New"/>
                <a:cs typeface="Courier New"/>
              </a:rPr>
              <a:t>numero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novoNumero;</a:t>
            </a:r>
            <a:endParaRPr sz="1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int getNumero()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13868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return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numero;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void setCliente(Cliente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novoCliente)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1386840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ourier New"/>
                <a:cs typeface="Courier New"/>
              </a:rPr>
              <a:t>cliente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novoCliente;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public </a:t>
            </a:r>
            <a:r>
              <a:rPr sz="1200" dirty="0">
                <a:latin typeface="Courier New"/>
                <a:cs typeface="Courier New"/>
              </a:rPr>
              <a:t>Cliente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getCliente()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1386840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Courier New"/>
                <a:cs typeface="Courier New"/>
              </a:rPr>
              <a:t>return </a:t>
            </a:r>
            <a:r>
              <a:rPr sz="1200" dirty="0">
                <a:latin typeface="Courier New"/>
                <a:cs typeface="Courier New"/>
              </a:rPr>
              <a:t>cliente;</a:t>
            </a: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225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Para a classe </a:t>
            </a:r>
            <a:r>
              <a:rPr sz="2800" spc="-10" dirty="0">
                <a:latin typeface="Arial"/>
                <a:cs typeface="Arial"/>
              </a:rPr>
              <a:t>Venda </a:t>
            </a:r>
            <a:r>
              <a:rPr sz="2800" dirty="0">
                <a:latin typeface="Arial"/>
                <a:cs typeface="Arial"/>
              </a:rPr>
              <a:t>apresentada, numero é </a:t>
            </a:r>
            <a:r>
              <a:rPr sz="2800" spc="-15" dirty="0">
                <a:latin typeface="Arial"/>
                <a:cs typeface="Arial"/>
              </a:rPr>
              <a:t>um 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atributo </a:t>
            </a:r>
            <a:r>
              <a:rPr sz="2800" dirty="0">
                <a:latin typeface="Arial"/>
                <a:cs typeface="Arial"/>
              </a:rPr>
              <a:t>enquanto cliente é uma </a:t>
            </a:r>
            <a:r>
              <a:rPr sz="2800" spc="-5" dirty="0">
                <a:latin typeface="Arial"/>
                <a:cs typeface="Arial"/>
              </a:rPr>
              <a:t>associação. </a:t>
            </a:r>
            <a:r>
              <a:rPr sz="2800" dirty="0">
                <a:latin typeface="Arial"/>
                <a:cs typeface="Arial"/>
              </a:rPr>
              <a:t>Note  que a forma </a:t>
            </a:r>
            <a:r>
              <a:rPr sz="2800" spc="5" dirty="0">
                <a:latin typeface="Arial"/>
                <a:cs typeface="Arial"/>
              </a:rPr>
              <a:t>como </a:t>
            </a:r>
            <a:r>
              <a:rPr sz="2800" dirty="0">
                <a:latin typeface="Arial"/>
                <a:cs typeface="Arial"/>
              </a:rPr>
              <a:t>programamos um </a:t>
            </a:r>
            <a:r>
              <a:rPr sz="2800" spc="-5" dirty="0">
                <a:latin typeface="Arial"/>
                <a:cs typeface="Arial"/>
              </a:rPr>
              <a:t>atributo </a:t>
            </a:r>
            <a:r>
              <a:rPr sz="2800" spc="5" dirty="0">
                <a:latin typeface="Arial"/>
                <a:cs typeface="Arial"/>
              </a:rPr>
              <a:t>ou  </a:t>
            </a:r>
            <a:r>
              <a:rPr sz="280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associação </a:t>
            </a:r>
            <a:r>
              <a:rPr sz="2800" dirty="0">
                <a:latin typeface="Arial"/>
                <a:cs typeface="Arial"/>
              </a:rPr>
              <a:t>é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idêntica.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365" y="118061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569" y="950277"/>
            <a:ext cx="78828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Geralmente, </a:t>
            </a:r>
            <a:r>
              <a:rPr sz="2800" spc="-5" dirty="0">
                <a:latin typeface="Arial"/>
                <a:cs typeface="Arial"/>
              </a:rPr>
              <a:t>atributos </a:t>
            </a:r>
            <a:r>
              <a:rPr sz="2800" dirty="0">
                <a:latin typeface="Arial"/>
                <a:cs typeface="Arial"/>
              </a:rPr>
              <a:t>são </a:t>
            </a:r>
            <a:r>
              <a:rPr sz="2800" spc="-5" dirty="0">
                <a:latin typeface="Arial"/>
                <a:cs typeface="Arial"/>
              </a:rPr>
              <a:t>utilizados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coisas  </a:t>
            </a:r>
            <a:r>
              <a:rPr sz="2800" dirty="0">
                <a:latin typeface="Arial"/>
                <a:cs typeface="Arial"/>
              </a:rPr>
              <a:t>pequenas, </a:t>
            </a:r>
            <a:r>
              <a:rPr sz="2800" spc="5" dirty="0">
                <a:latin typeface="Arial"/>
                <a:cs typeface="Arial"/>
              </a:rPr>
              <a:t>como </a:t>
            </a:r>
            <a:r>
              <a:rPr sz="2800" dirty="0">
                <a:latin typeface="Arial"/>
                <a:cs typeface="Arial"/>
              </a:rPr>
              <a:t>datas, </a:t>
            </a:r>
            <a:r>
              <a:rPr sz="2800" spc="-5" dirty="0">
                <a:latin typeface="Arial"/>
                <a:cs typeface="Arial"/>
              </a:rPr>
              <a:t>valores </a:t>
            </a:r>
            <a:r>
              <a:rPr sz="2800" dirty="0">
                <a:latin typeface="Arial"/>
                <a:cs typeface="Arial"/>
              </a:rPr>
              <a:t>booleanos,  números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365" y="305767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3188" y="2827908"/>
            <a:ext cx="54724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  <a:spcBef>
                <a:spcPts val="100"/>
              </a:spcBef>
              <a:tabLst>
                <a:tab pos="2204720" algn="l"/>
                <a:tab pos="2575560" algn="l"/>
                <a:tab pos="3188335" algn="l"/>
                <a:tab pos="3749675" algn="l"/>
                <a:tab pos="4745355" algn="l"/>
                <a:tab pos="5261610" algn="l"/>
              </a:tabLst>
            </a:pP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dirty="0">
                <a:latin typeface="Arial"/>
                <a:cs typeface="Arial"/>
              </a:rPr>
              <a:t>e	são	</a:t>
            </a:r>
            <a:r>
              <a:rPr sz="2800" spc="-5" dirty="0">
                <a:latin typeface="Arial"/>
                <a:cs typeface="Arial"/>
              </a:rPr>
              <a:t>us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  sig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ificati</a:t>
            </a:r>
            <a:r>
              <a:rPr sz="2800" spc="2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2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clie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tes	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69" y="2827908"/>
            <a:ext cx="22688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03680" algn="l"/>
              </a:tabLst>
            </a:pPr>
            <a:r>
              <a:rPr sz="2800" dirty="0">
                <a:latin typeface="Arial"/>
                <a:cs typeface="Arial"/>
              </a:rPr>
              <a:t>Associações  cla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ses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ais  pedidos.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365" y="4934732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569" y="4705667"/>
            <a:ext cx="78816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1560" algn="l"/>
                <a:tab pos="2530475" algn="l"/>
                <a:tab pos="3452495" algn="l"/>
                <a:tab pos="4573270" algn="l"/>
                <a:tab pos="5574030" algn="l"/>
                <a:tab pos="7670165" algn="l"/>
              </a:tabLst>
            </a:pPr>
            <a:r>
              <a:rPr sz="2800" dirty="0">
                <a:latin typeface="Arial"/>
                <a:cs typeface="Arial"/>
              </a:rPr>
              <a:t>Essa	</a:t>
            </a:r>
            <a:r>
              <a:rPr sz="2800" spc="-5" dirty="0">
                <a:latin typeface="Arial"/>
                <a:cs typeface="Arial"/>
              </a:rPr>
              <a:t>esc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lh</a:t>
            </a:r>
            <a:r>
              <a:rPr sz="2800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est</a:t>
            </a:r>
            <a:r>
              <a:rPr sz="2800" dirty="0">
                <a:latin typeface="Arial"/>
                <a:cs typeface="Arial"/>
              </a:rPr>
              <a:t>á	m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o	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r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lacio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à  ênfase do que a </a:t>
            </a:r>
            <a:r>
              <a:rPr sz="2800" spc="-5" dirty="0">
                <a:latin typeface="Arial"/>
                <a:cs typeface="Arial"/>
              </a:rPr>
              <a:t>qualquer significado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subjacente.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83371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1603375"/>
            <a:ext cx="788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1600" algn="l"/>
                <a:tab pos="3089275" algn="l"/>
                <a:tab pos="3518535" algn="l"/>
                <a:tab pos="4897755" algn="l"/>
                <a:tab pos="5327650" algn="l"/>
                <a:tab pos="6054090" algn="l"/>
                <a:tab pos="7472045" algn="l"/>
              </a:tabLst>
            </a:pPr>
            <a:r>
              <a:rPr sz="2800" dirty="0">
                <a:latin typeface="Arial"/>
                <a:cs typeface="Arial"/>
              </a:rPr>
              <a:t>Proj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to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a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é	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ét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57" y="2030348"/>
            <a:ext cx="23234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73860" algn="l"/>
              </a:tabLst>
            </a:pPr>
            <a:r>
              <a:rPr sz="2800" dirty="0">
                <a:latin typeface="Arial"/>
                <a:cs typeface="Arial"/>
              </a:rPr>
              <a:t>projeto	</a:t>
            </a:r>
            <a:r>
              <a:rPr sz="2800" spc="5" dirty="0">
                <a:latin typeface="Arial"/>
                <a:cs typeface="Arial"/>
              </a:rPr>
              <a:t>que 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siç</a:t>
            </a:r>
            <a:r>
              <a:rPr sz="2800" spc="5" dirty="0">
                <a:latin typeface="Arial"/>
                <a:cs typeface="Arial"/>
              </a:rPr>
              <a:t>ã</a:t>
            </a:r>
            <a:r>
              <a:rPr sz="2800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1915" y="2030348"/>
            <a:ext cx="52190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0">
              <a:lnSpc>
                <a:spcPct val="100000"/>
              </a:lnSpc>
              <a:spcBef>
                <a:spcPts val="100"/>
              </a:spcBef>
              <a:tabLst>
                <a:tab pos="1864360" algn="l"/>
                <a:tab pos="2019300" algn="l"/>
                <a:tab pos="2430780" algn="l"/>
                <a:tab pos="2789555" algn="l"/>
                <a:tab pos="3945254" algn="l"/>
                <a:tab pos="4511675" algn="l"/>
                <a:tab pos="4808855" algn="l"/>
              </a:tabLst>
            </a:pP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gl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a		o	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oc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sso		</a:t>
            </a:r>
            <a:r>
              <a:rPr sz="2800" spc="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	a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2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	e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7" y="2884170"/>
            <a:ext cx="788415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notação descritiva tanto </a:t>
            </a:r>
            <a:r>
              <a:rPr sz="2800" spc="-5" dirty="0">
                <a:latin typeface="Arial"/>
                <a:cs typeface="Arial"/>
              </a:rPr>
              <a:t>lógica </a:t>
            </a:r>
            <a:r>
              <a:rPr sz="2800" dirty="0">
                <a:latin typeface="Arial"/>
                <a:cs typeface="Arial"/>
              </a:rPr>
              <a:t>quanto física </a:t>
            </a:r>
            <a:r>
              <a:rPr sz="2800" spc="5" dirty="0">
                <a:latin typeface="Arial"/>
                <a:cs typeface="Arial"/>
              </a:rPr>
              <a:t>bem  </a:t>
            </a:r>
            <a:r>
              <a:rPr sz="2800" dirty="0">
                <a:latin typeface="Arial"/>
                <a:cs typeface="Arial"/>
              </a:rPr>
              <a:t>como modelos </a:t>
            </a:r>
            <a:r>
              <a:rPr sz="2800" spc="-5" dirty="0">
                <a:latin typeface="Arial"/>
                <a:cs typeface="Arial"/>
              </a:rPr>
              <a:t>estáticos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dinâmicos </a:t>
            </a:r>
            <a:r>
              <a:rPr sz="2800" dirty="0">
                <a:latin typeface="Arial"/>
                <a:cs typeface="Arial"/>
              </a:rPr>
              <a:t>do sistema  em desenvolvimento.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1059" y="190753"/>
            <a:ext cx="548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Projeto </a:t>
            </a:r>
            <a:r>
              <a:rPr sz="3600" spc="-10" dirty="0"/>
              <a:t>orientado </a:t>
            </a:r>
            <a:r>
              <a:rPr sz="3600" dirty="0"/>
              <a:t>a</a:t>
            </a:r>
            <a:r>
              <a:rPr sz="3600" spc="-35" dirty="0"/>
              <a:t> </a:t>
            </a:r>
            <a:r>
              <a:rPr sz="3600" spc="-10" dirty="0"/>
              <a:t>objetos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606" y="180424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26068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757" y="1001072"/>
            <a:ext cx="7886065" cy="45713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Partes importantes da definição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anterior:</a:t>
            </a:r>
            <a:endParaRPr sz="28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Projeto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orientado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leva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uma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decomposição</a:t>
            </a:r>
            <a:endParaRPr sz="2400">
              <a:latin typeface="Arial"/>
              <a:cs typeface="Arial"/>
            </a:endParaRPr>
          </a:p>
          <a:p>
            <a:pPr marL="41402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orientada 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objetos;</a:t>
            </a:r>
            <a:endParaRPr sz="2400">
              <a:latin typeface="Arial"/>
              <a:cs typeface="Arial"/>
            </a:endParaRPr>
          </a:p>
          <a:p>
            <a:pPr marL="414020" marR="5080" algn="just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Utiliza diferentes notações para </a:t>
            </a:r>
            <a:r>
              <a:rPr sz="2400" spc="-5" dirty="0">
                <a:latin typeface="Arial"/>
                <a:cs typeface="Arial"/>
              </a:rPr>
              <a:t>expressar </a:t>
            </a:r>
            <a:r>
              <a:rPr sz="2400" dirty="0">
                <a:latin typeface="Arial"/>
                <a:cs typeface="Arial"/>
              </a:rPr>
              <a:t>modelos  </a:t>
            </a:r>
            <a:r>
              <a:rPr sz="2400" spc="-5" dirty="0">
                <a:latin typeface="Arial"/>
                <a:cs typeface="Arial"/>
              </a:rPr>
              <a:t>diferentes </a:t>
            </a:r>
            <a:r>
              <a:rPr sz="2400" dirty="0">
                <a:latin typeface="Arial"/>
                <a:cs typeface="Arial"/>
              </a:rPr>
              <a:t>da lógica de </a:t>
            </a:r>
            <a:r>
              <a:rPr sz="2400" spc="-5" dirty="0">
                <a:latin typeface="Arial"/>
                <a:cs typeface="Arial"/>
              </a:rPr>
              <a:t>criação </a:t>
            </a:r>
            <a:r>
              <a:rPr sz="2400" dirty="0">
                <a:latin typeface="Arial"/>
                <a:cs typeface="Arial"/>
              </a:rPr>
              <a:t>de um sistema,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em  </a:t>
            </a:r>
            <a:r>
              <a:rPr sz="2400" dirty="0">
                <a:latin typeface="Arial"/>
                <a:cs typeface="Arial"/>
              </a:rPr>
              <a:t>adição aos aspectos estáticos e dinâmicos do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sistema.</a:t>
            </a:r>
            <a:endParaRPr sz="2400">
              <a:latin typeface="Arial"/>
              <a:cs typeface="Arial"/>
            </a:endParaRPr>
          </a:p>
          <a:p>
            <a:pPr marL="812165" indent="-229235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Modelos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lógicos:</a:t>
            </a:r>
            <a:endParaRPr sz="2000">
              <a:latin typeface="Arial"/>
              <a:cs typeface="Arial"/>
            </a:endParaRPr>
          </a:p>
          <a:p>
            <a:pPr marL="1270000" lvl="1" indent="-229235" algn="just">
              <a:lnSpc>
                <a:spcPct val="100000"/>
              </a:lnSpc>
              <a:spcBef>
                <a:spcPts val="439"/>
              </a:spcBef>
              <a:buChar char="–"/>
              <a:tabLst>
                <a:tab pos="1270635" algn="l"/>
              </a:tabLst>
            </a:pPr>
            <a:r>
              <a:rPr sz="1800" dirty="0">
                <a:latin typeface="Arial"/>
                <a:cs typeface="Arial"/>
              </a:rPr>
              <a:t>Estruturas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classes;</a:t>
            </a:r>
            <a:endParaRPr sz="1800">
              <a:latin typeface="Arial"/>
              <a:cs typeface="Arial"/>
            </a:endParaRPr>
          </a:p>
          <a:p>
            <a:pPr marL="1270000" lvl="1" indent="-229235" algn="just">
              <a:lnSpc>
                <a:spcPct val="100000"/>
              </a:lnSpc>
              <a:spcBef>
                <a:spcPts val="420"/>
              </a:spcBef>
              <a:buChar char="–"/>
              <a:tabLst>
                <a:tab pos="1270635" algn="l"/>
              </a:tabLst>
            </a:pPr>
            <a:r>
              <a:rPr sz="1800" dirty="0">
                <a:latin typeface="Arial"/>
                <a:cs typeface="Arial"/>
              </a:rPr>
              <a:t>Estruturas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objetos.</a:t>
            </a:r>
            <a:endParaRPr sz="1800">
              <a:latin typeface="Arial"/>
              <a:cs typeface="Arial"/>
            </a:endParaRPr>
          </a:p>
          <a:p>
            <a:pPr marL="812165" indent="-229235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Modelos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físicos:</a:t>
            </a:r>
            <a:endParaRPr sz="2000">
              <a:latin typeface="Arial"/>
              <a:cs typeface="Arial"/>
            </a:endParaRPr>
          </a:p>
          <a:p>
            <a:pPr marL="1270000" lvl="1" indent="-229235" algn="just">
              <a:lnSpc>
                <a:spcPct val="100000"/>
              </a:lnSpc>
              <a:spcBef>
                <a:spcPts val="440"/>
              </a:spcBef>
              <a:buChar char="–"/>
              <a:tabLst>
                <a:tab pos="1270635" algn="l"/>
              </a:tabLst>
            </a:pPr>
            <a:r>
              <a:rPr sz="1800" dirty="0">
                <a:latin typeface="Arial"/>
                <a:cs typeface="Arial"/>
              </a:rPr>
              <a:t>Arquitetura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modelos;</a:t>
            </a:r>
            <a:endParaRPr sz="1800">
              <a:latin typeface="Arial"/>
              <a:cs typeface="Arial"/>
            </a:endParaRPr>
          </a:p>
          <a:p>
            <a:pPr marL="1270000" lvl="1" indent="-229235" algn="just">
              <a:lnSpc>
                <a:spcPct val="100000"/>
              </a:lnSpc>
              <a:spcBef>
                <a:spcPts val="445"/>
              </a:spcBef>
              <a:buChar char="–"/>
              <a:tabLst>
                <a:tab pos="1270635" algn="l"/>
              </a:tabLst>
            </a:pPr>
            <a:r>
              <a:rPr sz="1800" spc="-5" dirty="0">
                <a:latin typeface="Arial"/>
                <a:cs typeface="Arial"/>
              </a:rPr>
              <a:t>Arquitetura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1059" y="190753"/>
            <a:ext cx="548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Projeto </a:t>
            </a:r>
            <a:r>
              <a:rPr sz="3600" spc="-10" dirty="0"/>
              <a:t>orientado </a:t>
            </a:r>
            <a:r>
              <a:rPr sz="3600" dirty="0"/>
              <a:t>a</a:t>
            </a:r>
            <a:r>
              <a:rPr sz="3600" spc="-35" dirty="0"/>
              <a:t> </a:t>
            </a:r>
            <a:r>
              <a:rPr sz="3600" spc="-10" dirty="0"/>
              <a:t>objetos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19769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606" y="368130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606" y="4486486"/>
            <a:ext cx="105833" cy="105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757" y="1089977"/>
            <a:ext cx="7887334" cy="357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 suporte para a decomposição </a:t>
            </a:r>
            <a:r>
              <a:rPr sz="2800" spc="-5" dirty="0">
                <a:latin typeface="Arial"/>
                <a:cs typeface="Arial"/>
              </a:rPr>
              <a:t>orientada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é o que faz o </a:t>
            </a:r>
            <a:r>
              <a:rPr sz="2800" spc="-5" dirty="0">
                <a:latin typeface="Arial"/>
                <a:cs typeface="Arial"/>
              </a:rPr>
              <a:t>projeto </a:t>
            </a:r>
            <a:r>
              <a:rPr sz="2800" dirty="0">
                <a:latin typeface="Arial"/>
                <a:cs typeface="Arial"/>
              </a:rPr>
              <a:t>orientado a objetos  diferente do </a:t>
            </a:r>
            <a:r>
              <a:rPr sz="2800" spc="-5" dirty="0">
                <a:latin typeface="Arial"/>
                <a:cs typeface="Arial"/>
              </a:rPr>
              <a:t>projeto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estruturado.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Para estruturar sistemas</a:t>
            </a:r>
            <a:r>
              <a:rPr sz="2800" spc="-5" dirty="0">
                <a:latin typeface="Arial"/>
                <a:cs typeface="Arial"/>
              </a:rPr>
              <a:t> logicamente:</a:t>
            </a:r>
            <a:endParaRPr sz="2800">
              <a:latin typeface="Arial"/>
              <a:cs typeface="Arial"/>
            </a:endParaRPr>
          </a:p>
          <a:p>
            <a:pPr marL="414020" marR="5080">
              <a:lnSpc>
                <a:spcPct val="100000"/>
              </a:lnSpc>
              <a:spcBef>
                <a:spcPts val="600"/>
              </a:spcBef>
              <a:tabLst>
                <a:tab pos="771525" algn="l"/>
                <a:tab pos="1894839" algn="l"/>
                <a:tab pos="3353435" algn="l"/>
                <a:tab pos="3711575" algn="l"/>
                <a:tab pos="4883150" algn="l"/>
                <a:tab pos="5850890" algn="l"/>
                <a:tab pos="7533005" algn="l"/>
              </a:tabLst>
            </a:pPr>
            <a:r>
              <a:rPr sz="2400" dirty="0">
                <a:latin typeface="Arial"/>
                <a:cs typeface="Arial"/>
              </a:rPr>
              <a:t>o	pr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jeto	ori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	a	objetos	uti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a	abstraç</a:t>
            </a:r>
            <a:r>
              <a:rPr sz="2400" spc="10" dirty="0">
                <a:latin typeface="Arial"/>
                <a:cs typeface="Arial"/>
              </a:rPr>
              <a:t>õ</a:t>
            </a:r>
            <a:r>
              <a:rPr sz="2400" dirty="0">
                <a:latin typeface="Arial"/>
                <a:cs typeface="Arial"/>
              </a:rPr>
              <a:t>es	</a:t>
            </a:r>
            <a:r>
              <a:rPr sz="2400" spc="5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classes 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objetos.</a:t>
            </a:r>
            <a:endParaRPr sz="2400">
              <a:latin typeface="Arial"/>
              <a:cs typeface="Arial"/>
            </a:endParaRPr>
          </a:p>
          <a:p>
            <a:pPr marL="41402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o projeto estruturado utiliza abstrações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algorítmicas.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1059" y="190753"/>
            <a:ext cx="548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Projeto </a:t>
            </a:r>
            <a:r>
              <a:rPr sz="3600" spc="-10" dirty="0"/>
              <a:t>orientado </a:t>
            </a:r>
            <a:r>
              <a:rPr sz="3600" dirty="0"/>
              <a:t>a</a:t>
            </a:r>
            <a:r>
              <a:rPr sz="3600" spc="-35" dirty="0"/>
              <a:t> </a:t>
            </a:r>
            <a:r>
              <a:rPr sz="3600" spc="-10" dirty="0"/>
              <a:t>objetos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234425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757" y="2114296"/>
            <a:ext cx="7884159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análise </a:t>
            </a:r>
            <a:r>
              <a:rPr sz="2800" dirty="0">
                <a:latin typeface="Arial"/>
                <a:cs typeface="Arial"/>
              </a:rPr>
              <a:t>orientada a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é um método </a:t>
            </a:r>
            <a:r>
              <a:rPr sz="2800" spc="-15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análise </a:t>
            </a:r>
            <a:r>
              <a:rPr sz="2800" dirty="0">
                <a:latin typeface="Arial"/>
                <a:cs typeface="Arial"/>
              </a:rPr>
              <a:t>que examina requisitos </a:t>
            </a:r>
            <a:r>
              <a:rPr sz="2800" spc="-5" dirty="0">
                <a:latin typeface="Arial"/>
                <a:cs typeface="Arial"/>
              </a:rPr>
              <a:t>pela </a:t>
            </a:r>
            <a:r>
              <a:rPr sz="2800" dirty="0">
                <a:latin typeface="Arial"/>
                <a:cs typeface="Arial"/>
              </a:rPr>
              <a:t>perspectiva  de classes e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encontrados no vocabulário  do domínio 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0259" y="190753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Análise </a:t>
            </a:r>
            <a:r>
              <a:rPr sz="3600" spc="-10" dirty="0"/>
              <a:t>orientada </a:t>
            </a:r>
            <a:r>
              <a:rPr sz="3600" dirty="0"/>
              <a:t>a</a:t>
            </a:r>
            <a:r>
              <a:rPr sz="3600" spc="-30" dirty="0"/>
              <a:t> </a:t>
            </a:r>
            <a:r>
              <a:rPr sz="3600" spc="-10" dirty="0"/>
              <a:t>objetos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2063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197690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089977"/>
            <a:ext cx="7884159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Os produtos </a:t>
            </a:r>
            <a:r>
              <a:rPr sz="2800" spc="-10" dirty="0">
                <a:latin typeface="Arial"/>
                <a:cs typeface="Arial"/>
              </a:rPr>
              <a:t>da </a:t>
            </a:r>
            <a:r>
              <a:rPr sz="2800" spc="-5" dirty="0">
                <a:latin typeface="Arial"/>
                <a:cs typeface="Arial"/>
              </a:rPr>
              <a:t>análise orientada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objetos  </a:t>
            </a:r>
            <a:r>
              <a:rPr sz="2800" dirty="0">
                <a:latin typeface="Arial"/>
                <a:cs typeface="Arial"/>
              </a:rPr>
              <a:t>servem como modelos </a:t>
            </a:r>
            <a:r>
              <a:rPr sz="2800" spc="-5" dirty="0">
                <a:latin typeface="Arial"/>
                <a:cs typeface="Arial"/>
              </a:rPr>
              <a:t>pelos quais </a:t>
            </a:r>
            <a:r>
              <a:rPr sz="2800" dirty="0">
                <a:latin typeface="Arial"/>
                <a:cs typeface="Arial"/>
              </a:rPr>
              <a:t>é </a:t>
            </a:r>
            <a:r>
              <a:rPr sz="2800" spc="-5" dirty="0">
                <a:latin typeface="Arial"/>
                <a:cs typeface="Arial"/>
              </a:rPr>
              <a:t>possível  iniciar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projeto orientado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Os produtos do </a:t>
            </a:r>
            <a:r>
              <a:rPr sz="2800" spc="-5" dirty="0">
                <a:latin typeface="Arial"/>
                <a:cs typeface="Arial"/>
              </a:rPr>
              <a:t>projeto </a:t>
            </a:r>
            <a:r>
              <a:rPr sz="2800" dirty="0">
                <a:latin typeface="Arial"/>
                <a:cs typeface="Arial"/>
              </a:rPr>
              <a:t>orientado 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57" y="3394773"/>
            <a:ext cx="14712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servem  co</a:t>
            </a:r>
            <a:r>
              <a:rPr sz="2800" spc="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0595" y="3394773"/>
            <a:ext cx="63906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tabLst>
                <a:tab pos="1203960" algn="l"/>
                <a:tab pos="1397000" algn="l"/>
                <a:tab pos="2397760" algn="l"/>
                <a:tab pos="3437254" algn="l"/>
                <a:tab pos="3957954" algn="l"/>
                <a:tab pos="4153535" algn="l"/>
                <a:tab pos="6178550" algn="l"/>
              </a:tabLst>
            </a:pPr>
            <a:r>
              <a:rPr sz="2800" dirty="0">
                <a:latin typeface="Arial"/>
                <a:cs typeface="Arial"/>
              </a:rPr>
              <a:t>co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-5" dirty="0">
                <a:latin typeface="Arial"/>
                <a:cs typeface="Arial"/>
              </a:rPr>
              <a:t>pla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ra	a	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20" dirty="0">
                <a:latin typeface="Arial"/>
                <a:cs typeface="Arial"/>
              </a:rPr>
              <a:t>ç</a:t>
            </a:r>
            <a:r>
              <a:rPr sz="2800" spc="-5" dirty="0">
                <a:latin typeface="Arial"/>
                <a:cs typeface="Arial"/>
              </a:rPr>
              <a:t>ão  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		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6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sist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		</a:t>
            </a:r>
            <a:r>
              <a:rPr sz="2800" spc="-5" dirty="0">
                <a:latin typeface="Arial"/>
                <a:cs typeface="Arial"/>
              </a:rPr>
              <a:t>utiliz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	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757" y="4248467"/>
            <a:ext cx="53555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programação </a:t>
            </a:r>
            <a:r>
              <a:rPr sz="2800" spc="-5" dirty="0">
                <a:latin typeface="Arial"/>
                <a:cs typeface="Arial"/>
              </a:rPr>
              <a:t>orientada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0466" y="0"/>
            <a:ext cx="566737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Análise, </a:t>
            </a:r>
            <a:r>
              <a:rPr spc="-10" dirty="0"/>
              <a:t>projeto 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programação</a:t>
            </a: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orientada </a:t>
            </a:r>
            <a:r>
              <a:rPr dirty="0"/>
              <a:t>a</a:t>
            </a:r>
            <a:r>
              <a:rPr spc="-114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53" y="137333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53" y="3250395"/>
            <a:ext cx="130386" cy="13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757" y="1143000"/>
            <a:ext cx="788670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programação orientada a </a:t>
            </a:r>
            <a:r>
              <a:rPr sz="2800" spc="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se baseia </a:t>
            </a:r>
            <a:r>
              <a:rPr sz="2800" spc="5" dirty="0">
                <a:latin typeface="Arial"/>
                <a:cs typeface="Arial"/>
              </a:rPr>
              <a:t>na  </a:t>
            </a:r>
            <a:r>
              <a:rPr sz="2800" dirty="0">
                <a:latin typeface="Arial"/>
                <a:cs typeface="Arial"/>
              </a:rPr>
              <a:t>composição e interação entre diversas unidades  de </a:t>
            </a:r>
            <a:r>
              <a:rPr sz="2800" spc="-5" dirty="0">
                <a:latin typeface="Arial"/>
                <a:cs typeface="Arial"/>
              </a:rPr>
              <a:t>software </a:t>
            </a:r>
            <a:r>
              <a:rPr sz="2800" dirty="0">
                <a:latin typeface="Arial"/>
                <a:cs typeface="Arial"/>
              </a:rPr>
              <a:t>chamadas 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Nós </a:t>
            </a:r>
            <a:r>
              <a:rPr sz="2800" dirty="0">
                <a:latin typeface="Arial"/>
                <a:cs typeface="Arial"/>
              </a:rPr>
              <a:t>humanos estamos sempre identificando 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dirty="0">
                <a:latin typeface="Arial"/>
                <a:cs typeface="Arial"/>
              </a:rPr>
              <a:t>ao nosso redor. </a:t>
            </a:r>
            <a:r>
              <a:rPr sz="2800" spc="-5" dirty="0">
                <a:latin typeface="Arial"/>
                <a:cs typeface="Arial"/>
              </a:rPr>
              <a:t>Nós </a:t>
            </a:r>
            <a:r>
              <a:rPr sz="2800" dirty="0">
                <a:latin typeface="Arial"/>
                <a:cs typeface="Arial"/>
              </a:rPr>
              <a:t>damos nomes para  </a:t>
            </a:r>
            <a:r>
              <a:rPr sz="2800" spc="-5" dirty="0">
                <a:latin typeface="Arial"/>
                <a:cs typeface="Arial"/>
              </a:rPr>
              <a:t>esses objetos </a:t>
            </a:r>
            <a:r>
              <a:rPr sz="2800" dirty="0">
                <a:latin typeface="Arial"/>
                <a:cs typeface="Arial"/>
              </a:rPr>
              <a:t>e, de acordo com as suas  características, classificamos </a:t>
            </a:r>
            <a:r>
              <a:rPr sz="2800" spc="5" dirty="0">
                <a:latin typeface="Arial"/>
                <a:cs typeface="Arial"/>
              </a:rPr>
              <a:t>esses </a:t>
            </a:r>
            <a:r>
              <a:rPr sz="2800" spc="-5" dirty="0">
                <a:latin typeface="Arial"/>
                <a:cs typeface="Arial"/>
              </a:rPr>
              <a:t>objetos </a:t>
            </a:r>
            <a:r>
              <a:rPr sz="2800" spc="25" dirty="0">
                <a:latin typeface="Arial"/>
                <a:cs typeface="Arial"/>
              </a:rPr>
              <a:t>em  </a:t>
            </a:r>
            <a:r>
              <a:rPr sz="2800" spc="-5" dirty="0">
                <a:latin typeface="Arial"/>
                <a:cs typeface="Arial"/>
              </a:rPr>
              <a:t>grupos, </a:t>
            </a:r>
            <a:r>
              <a:rPr sz="2800" dirty="0">
                <a:latin typeface="Arial"/>
                <a:cs typeface="Arial"/>
              </a:rPr>
              <a:t>ou </a:t>
            </a:r>
            <a:r>
              <a:rPr sz="2800" spc="-5" dirty="0">
                <a:latin typeface="Arial"/>
                <a:cs typeface="Arial"/>
              </a:rPr>
              <a:t>seja,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55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Orientação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objetos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1819</Words>
  <Application>Microsoft Office PowerPoint</Application>
  <PresentationFormat>Apresentação na tela (4:3)</PresentationFormat>
  <Paragraphs>370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Office Theme</vt:lpstr>
      <vt:lpstr>Orientação a Objetos</vt:lpstr>
      <vt:lpstr>Programação orientada a objetos</vt:lpstr>
      <vt:lpstr>Programação orientada a objetos</vt:lpstr>
      <vt:lpstr>Projeto orientado a objetos</vt:lpstr>
      <vt:lpstr>Projeto orientado a objetos</vt:lpstr>
      <vt:lpstr>Projeto orientado a objetos</vt:lpstr>
      <vt:lpstr>Análise orientada a objetos</vt:lpstr>
      <vt:lpstr>Análise, projeto e programação orientada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  <vt:lpstr>Orientação a objetos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lfacio</dc:creator>
  <cp:lastModifiedBy>Lucas Santos</cp:lastModifiedBy>
  <cp:revision>4</cp:revision>
  <dcterms:created xsi:type="dcterms:W3CDTF">2021-01-12T21:47:08Z</dcterms:created>
  <dcterms:modified xsi:type="dcterms:W3CDTF">2021-01-12T22:32:02Z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