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792" y="-80645"/>
            <a:ext cx="68684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6952" y="6673182"/>
            <a:ext cx="1917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38.png"/><Relationship Id="rId10" Type="http://schemas.openxmlformats.org/officeDocument/2006/relationships/image" Target="../media/image31.png"/><Relationship Id="rId4" Type="http://schemas.openxmlformats.org/officeDocument/2006/relationships/image" Target="../media/image56.png"/><Relationship Id="rId9" Type="http://schemas.openxmlformats.org/officeDocument/2006/relationships/image" Target="../media/image35.png"/><Relationship Id="rId1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54.png"/><Relationship Id="rId12" Type="http://schemas.openxmlformats.org/officeDocument/2006/relationships/image" Target="../media/image2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35.png"/><Relationship Id="rId5" Type="http://schemas.openxmlformats.org/officeDocument/2006/relationships/image" Target="../media/image38.png"/><Relationship Id="rId15" Type="http://schemas.openxmlformats.org/officeDocument/2006/relationships/image" Target="../media/image71.png"/><Relationship Id="rId10" Type="http://schemas.openxmlformats.org/officeDocument/2006/relationships/image" Target="../media/image59.png"/><Relationship Id="rId4" Type="http://schemas.openxmlformats.org/officeDocument/2006/relationships/image" Target="../media/image66.png"/><Relationship Id="rId9" Type="http://schemas.openxmlformats.org/officeDocument/2006/relationships/image" Target="../media/image68.png"/><Relationship Id="rId1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3.png"/><Relationship Id="rId12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4.png"/><Relationship Id="rId5" Type="http://schemas.openxmlformats.org/officeDocument/2006/relationships/image" Target="../media/image57.png"/><Relationship Id="rId10" Type="http://schemas.openxmlformats.org/officeDocument/2006/relationships/image" Target="../media/image23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Relationship Id="rId1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109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0" Type="http://schemas.openxmlformats.org/officeDocument/2006/relationships/image" Target="../media/image106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109.png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12" Type="http://schemas.openxmlformats.org/officeDocument/2006/relationships/image" Target="../media/image142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41.png"/><Relationship Id="rId5" Type="http://schemas.openxmlformats.org/officeDocument/2006/relationships/image" Target="../media/image138.png"/><Relationship Id="rId10" Type="http://schemas.openxmlformats.org/officeDocument/2006/relationships/image" Target="../media/image140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38.png"/><Relationship Id="rId18" Type="http://schemas.openxmlformats.org/officeDocument/2006/relationships/image" Target="../media/image154.png"/><Relationship Id="rId3" Type="http://schemas.openxmlformats.org/officeDocument/2006/relationships/image" Target="../media/image143.png"/><Relationship Id="rId21" Type="http://schemas.openxmlformats.org/officeDocument/2006/relationships/image" Target="../media/image157.png"/><Relationship Id="rId7" Type="http://schemas.openxmlformats.org/officeDocument/2006/relationships/image" Target="../media/image147.png"/><Relationship Id="rId12" Type="http://schemas.openxmlformats.org/officeDocument/2006/relationships/image" Target="../media/image149.png"/><Relationship Id="rId17" Type="http://schemas.openxmlformats.org/officeDocument/2006/relationships/image" Target="../media/image153.png"/><Relationship Id="rId2" Type="http://schemas.openxmlformats.org/officeDocument/2006/relationships/image" Target="../media/image54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64.png"/><Relationship Id="rId5" Type="http://schemas.openxmlformats.org/officeDocument/2006/relationships/image" Target="../media/image145.png"/><Relationship Id="rId15" Type="http://schemas.openxmlformats.org/officeDocument/2006/relationships/image" Target="../media/image151.png"/><Relationship Id="rId10" Type="http://schemas.openxmlformats.org/officeDocument/2006/relationships/image" Target="../media/image35.png"/><Relationship Id="rId19" Type="http://schemas.openxmlformats.org/officeDocument/2006/relationships/image" Target="../media/image155.png"/><Relationship Id="rId4" Type="http://schemas.openxmlformats.org/officeDocument/2006/relationships/image" Target="../media/image144.png"/><Relationship Id="rId9" Type="http://schemas.openxmlformats.org/officeDocument/2006/relationships/image" Target="../media/image59.png"/><Relationship Id="rId1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9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8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23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60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88.png"/><Relationship Id="rId18" Type="http://schemas.openxmlformats.org/officeDocument/2006/relationships/image" Target="../media/image192.png"/><Relationship Id="rId3" Type="http://schemas.openxmlformats.org/officeDocument/2006/relationships/image" Target="../media/image180.png"/><Relationship Id="rId21" Type="http://schemas.openxmlformats.org/officeDocument/2006/relationships/image" Target="../media/image171.png"/><Relationship Id="rId7" Type="http://schemas.openxmlformats.org/officeDocument/2006/relationships/image" Target="../media/image184.png"/><Relationship Id="rId12" Type="http://schemas.openxmlformats.org/officeDocument/2006/relationships/image" Target="../media/image187.png"/><Relationship Id="rId17" Type="http://schemas.openxmlformats.org/officeDocument/2006/relationships/image" Target="../media/image191.png"/><Relationship Id="rId2" Type="http://schemas.openxmlformats.org/officeDocument/2006/relationships/image" Target="../media/image179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6.png"/><Relationship Id="rId24" Type="http://schemas.openxmlformats.org/officeDocument/2006/relationships/image" Target="../media/image197.png"/><Relationship Id="rId5" Type="http://schemas.openxmlformats.org/officeDocument/2006/relationships/image" Target="../media/image182.png"/><Relationship Id="rId15" Type="http://schemas.openxmlformats.org/officeDocument/2006/relationships/image" Target="../media/image170.png"/><Relationship Id="rId23" Type="http://schemas.openxmlformats.org/officeDocument/2006/relationships/image" Target="../media/image196.png"/><Relationship Id="rId10" Type="http://schemas.openxmlformats.org/officeDocument/2006/relationships/image" Target="../media/image167.png"/><Relationship Id="rId19" Type="http://schemas.openxmlformats.org/officeDocument/2006/relationships/image" Target="../media/image193.png"/><Relationship Id="rId4" Type="http://schemas.openxmlformats.org/officeDocument/2006/relationships/image" Target="../media/image181.png"/><Relationship Id="rId9" Type="http://schemas.openxmlformats.org/officeDocument/2006/relationships/image" Target="../media/image166.png"/><Relationship Id="rId14" Type="http://schemas.openxmlformats.org/officeDocument/2006/relationships/image" Target="../media/image189.png"/><Relationship Id="rId22" Type="http://schemas.openxmlformats.org/officeDocument/2006/relationships/image" Target="../media/image19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0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369419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2514600" y="3639538"/>
            <a:ext cx="6096000" cy="627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Modelo Conceitual - Entidade, Relacionamento e Cardinalidade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3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8539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023" y="0"/>
            <a:ext cx="601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-</a:t>
            </a:r>
            <a:r>
              <a:rPr spc="-25" dirty="0"/>
              <a:t> </a:t>
            </a:r>
            <a:r>
              <a:rPr spc="-5" dirty="0"/>
              <a:t>Conceito</a:t>
            </a:r>
          </a:p>
        </p:txBody>
      </p:sp>
      <p:sp>
        <p:nvSpPr>
          <p:cNvPr id="3" name="object 3"/>
          <p:cNvSpPr/>
          <p:nvPr/>
        </p:nvSpPr>
        <p:spPr>
          <a:xfrm>
            <a:off x="3156204" y="5056632"/>
            <a:ext cx="2615184" cy="117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9896" y="5372100"/>
            <a:ext cx="1447800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3448" y="5084064"/>
            <a:ext cx="2520696" cy="1082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3448" y="5084064"/>
            <a:ext cx="2520950" cy="1082040"/>
          </a:xfrm>
          <a:custGeom>
            <a:avLst/>
            <a:gdLst/>
            <a:ahLst/>
            <a:cxnLst/>
            <a:rect l="l" t="t" r="r" b="b"/>
            <a:pathLst>
              <a:path w="2520950" h="1082039">
                <a:moveTo>
                  <a:pt x="0" y="541020"/>
                </a:moveTo>
                <a:lnTo>
                  <a:pt x="1260348" y="0"/>
                </a:lnTo>
                <a:lnTo>
                  <a:pt x="2520696" y="541020"/>
                </a:lnTo>
                <a:lnTo>
                  <a:pt x="1260348" y="1082040"/>
                </a:lnTo>
                <a:lnTo>
                  <a:pt x="0" y="541020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012952"/>
            <a:ext cx="8987155" cy="4776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Exemplificando,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desejável saber quais  empregados estão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associadas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quais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departamentos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uma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empresa.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Representam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agregações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entre duas ou mais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graficamente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losango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rotulado 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nome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agregação.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RÓTULO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020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-</a:t>
            </a:r>
            <a:r>
              <a:rPr spc="-30" dirty="0"/>
              <a:t> </a:t>
            </a:r>
            <a:r>
              <a:rPr spc="-5" dirty="0"/>
              <a:t>Conceito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89" y="1023744"/>
          <a:ext cx="9024619" cy="1285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7654"/>
                <a:gridCol w="2028825"/>
                <a:gridCol w="866140"/>
                <a:gridCol w="2032000"/>
              </a:tblGrid>
              <a:tr h="428984">
                <a:tc>
                  <a:txBody>
                    <a:bodyPr/>
                    <a:lstStyle/>
                    <a:p>
                      <a:pPr marL="342900" marR="121285" indent="-342900" algn="r">
                        <a:lnSpc>
                          <a:spcPts val="3265"/>
                        </a:lnSpc>
                        <a:spcBef>
                          <a:spcPts val="10"/>
                        </a:spcBef>
                        <a:buFont typeface="Verdana"/>
                        <a:buChar char="•"/>
                        <a:tabLst>
                          <a:tab pos="342900" algn="l"/>
                          <a:tab pos="842644" algn="l"/>
                          <a:tab pos="2438400" algn="l"/>
                          <a:tab pos="287147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los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ngo	é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ligado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3265"/>
                        </a:lnSpc>
                        <a:spcBef>
                          <a:spcPts val="10"/>
                        </a:spcBef>
                        <a:tabLst>
                          <a:tab pos="82550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por	</a:t>
                      </a: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linhas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ts val="3265"/>
                        </a:lnSpc>
                        <a:spcBef>
                          <a:spcPts val="10"/>
                        </a:spcBef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aos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5"/>
                        </a:lnSpc>
                        <a:spcBef>
                          <a:spcPts val="10"/>
                        </a:spcBef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ret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â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ngul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427032">
                <a:tc>
                  <a:txBody>
                    <a:bodyPr/>
                    <a:lstStyle/>
                    <a:p>
                      <a:pPr marR="85725" algn="r">
                        <a:lnSpc>
                          <a:spcPts val="3260"/>
                        </a:lnSpc>
                        <a:tabLst>
                          <a:tab pos="300863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representativos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das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260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entidades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260"/>
                        </a:lnSpc>
                      </a:pP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260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pa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ticipam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29232">
                <a:tc>
                  <a:txBody>
                    <a:bodyPr/>
                    <a:lstStyle/>
                    <a:p>
                      <a:pPr marL="374650">
                        <a:lnSpc>
                          <a:spcPts val="3279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relacionamento.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2587" y="3083051"/>
            <a:ext cx="2542032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39" y="3253740"/>
            <a:ext cx="2468880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1" y="3110483"/>
            <a:ext cx="2447544" cy="790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831" y="3110483"/>
            <a:ext cx="2447925" cy="791210"/>
          </a:xfrm>
          <a:custGeom>
            <a:avLst/>
            <a:gdLst/>
            <a:ahLst/>
            <a:cxnLst/>
            <a:rect l="l" t="t" r="r" b="b"/>
            <a:pathLst>
              <a:path w="2447925" h="791210">
                <a:moveTo>
                  <a:pt x="0" y="790956"/>
                </a:moveTo>
                <a:lnTo>
                  <a:pt x="2447544" y="790956"/>
                </a:lnTo>
                <a:lnTo>
                  <a:pt x="2447544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831" y="3110483"/>
            <a:ext cx="2447925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900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00671" y="3072383"/>
            <a:ext cx="2039112" cy="88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9816" y="3243072"/>
            <a:ext cx="2022348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7916" y="3099816"/>
            <a:ext cx="1944624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916" y="3099816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79">
                <a:moveTo>
                  <a:pt x="0" y="792480"/>
                </a:moveTo>
                <a:lnTo>
                  <a:pt x="1944624" y="792480"/>
                </a:lnTo>
                <a:lnTo>
                  <a:pt x="1944624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7916" y="3099816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910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2611" y="2970276"/>
            <a:ext cx="2904743" cy="1101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9455" y="3249167"/>
            <a:ext cx="1589531" cy="618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9855" y="2997707"/>
            <a:ext cx="2810256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9855" y="2997707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5">
                <a:moveTo>
                  <a:pt x="0" y="503681"/>
                </a:moveTo>
                <a:lnTo>
                  <a:pt x="1405128" y="0"/>
                </a:lnTo>
                <a:lnTo>
                  <a:pt x="2810256" y="503681"/>
                </a:lnTo>
                <a:lnTo>
                  <a:pt x="1405128" y="1007363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12716" y="3334003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84704" y="3464052"/>
            <a:ext cx="897636" cy="128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8138" y="3502914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79" h="5079">
                <a:moveTo>
                  <a:pt x="0" y="4825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7440" y="3457955"/>
            <a:ext cx="824484" cy="1295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30873" y="3496817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529" y="0"/>
            <a:ext cx="6020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-</a:t>
            </a:r>
            <a:r>
              <a:rPr spc="-30" dirty="0"/>
              <a:t> </a:t>
            </a:r>
            <a:r>
              <a:rPr spc="-5" dirty="0"/>
              <a:t>Conceito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175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579245" algn="l"/>
                <a:tab pos="5123180" algn="l"/>
                <a:tab pos="622236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nece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sar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associa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diferentes.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22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abaixo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mostra</a:t>
            </a:r>
            <a:r>
              <a:rPr sz="2800" i="1" spc="2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2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DER</a:t>
            </a:r>
            <a:r>
              <a:rPr sz="2800" i="1" spc="2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contém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1830" y="2744165"/>
            <a:ext cx="204279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14446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j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um</a:t>
            </a:r>
            <a:endParaRPr sz="2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850265" algn="l"/>
              </a:tabLst>
            </a:pP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2744165"/>
            <a:ext cx="659003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66495" algn="l"/>
                <a:tab pos="3180080" algn="l"/>
                <a:tab pos="4536440" algn="l"/>
                <a:tab pos="558673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auto-relacionamento,	ou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amento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ê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nci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7391" y="4049267"/>
            <a:ext cx="1894332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4635" y="4076700"/>
            <a:ext cx="1799843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4635" y="4076700"/>
            <a:ext cx="180022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PESSOA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611" y="5201411"/>
            <a:ext cx="2253995" cy="1103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5228844"/>
            <a:ext cx="2159508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9855" y="5228844"/>
            <a:ext cx="2159635" cy="1009015"/>
          </a:xfrm>
          <a:custGeom>
            <a:avLst/>
            <a:gdLst/>
            <a:ahLst/>
            <a:cxnLst/>
            <a:rect l="l" t="t" r="r" b="b"/>
            <a:pathLst>
              <a:path w="2159635" h="1009014">
                <a:moveTo>
                  <a:pt x="0" y="504443"/>
                </a:moveTo>
                <a:lnTo>
                  <a:pt x="1079754" y="0"/>
                </a:lnTo>
                <a:lnTo>
                  <a:pt x="2159508" y="504443"/>
                </a:lnTo>
                <a:lnTo>
                  <a:pt x="1079754" y="1008887"/>
                </a:lnTo>
                <a:lnTo>
                  <a:pt x="0" y="504443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31891" y="4850891"/>
            <a:ext cx="123444" cy="824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93614" y="486994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6932" y="4850891"/>
            <a:ext cx="123444" cy="824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8653" y="486994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82365" y="5590743"/>
            <a:ext cx="16395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Verdana"/>
                <a:cs typeface="Verdana"/>
              </a:rPr>
              <a:t>CASAMENTO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779522" y="5108575"/>
            <a:ext cx="88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2480" y="5108575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espo</a:t>
            </a:r>
            <a:r>
              <a:rPr sz="2400" dirty="0">
                <a:latin typeface="Times New Roman"/>
                <a:cs typeface="Times New Roman"/>
              </a:rPr>
              <a:t>sa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2940"/>
            <a:ext cx="6020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-</a:t>
            </a:r>
            <a:r>
              <a:rPr spc="-30" dirty="0"/>
              <a:t> </a:t>
            </a:r>
            <a:r>
              <a:rPr spc="-5" dirty="0"/>
              <a:t>Conceito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68425"/>
            <a:ext cx="8987790" cy="261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necessário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conceito adicional, o de papel  da entidade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relacionamento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casamento,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pessoa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exerce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papel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marido  e a outra ocorrência de pessoa exerce o</a:t>
            </a:r>
            <a:r>
              <a:rPr sz="2800" i="1" spc="9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papel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3453765"/>
            <a:ext cx="194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-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esposa.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4240" y="3689603"/>
            <a:ext cx="1895856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1484" y="3717035"/>
            <a:ext cx="1801367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91484" y="3717035"/>
            <a:ext cx="1801495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PESSOA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0984" y="4841747"/>
            <a:ext cx="2255519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228" y="4869179"/>
            <a:ext cx="2161032" cy="1007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8228" y="4869179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2" y="503682"/>
                </a:lnTo>
                <a:lnTo>
                  <a:pt x="1080516" y="1007364"/>
                </a:lnTo>
                <a:lnTo>
                  <a:pt x="0" y="503682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8740" y="4489703"/>
            <a:ext cx="123444" cy="824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0461" y="4508753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3779" y="4489703"/>
            <a:ext cx="123444" cy="824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5502" y="4508753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6370" y="4748276"/>
            <a:ext cx="88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5299964" y="4748276"/>
            <a:ext cx="840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po</a:t>
            </a:r>
            <a:r>
              <a:rPr sz="2400" dirty="0">
                <a:latin typeface="Times New Roman"/>
                <a:cs typeface="Times New Roman"/>
              </a:rPr>
              <a:t>sa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9213" y="5252973"/>
            <a:ext cx="1638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CASAMENTO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69469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Relacionamento -</a:t>
            </a:r>
            <a:r>
              <a:rPr sz="3900" spc="-145" dirty="0"/>
              <a:t> </a:t>
            </a:r>
            <a:r>
              <a:rPr sz="3900" dirty="0"/>
              <a:t>Cardinalidade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propriedade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importante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é a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quantas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ocorrências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entidade podem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estar associadas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uma  determinada ocorrência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através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016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propriedade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chamada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  de uma entidade em um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9469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Relacionamento -</a:t>
            </a:r>
            <a:r>
              <a:rPr sz="3900" spc="-145" dirty="0"/>
              <a:t> </a:t>
            </a:r>
            <a:r>
              <a:rPr sz="3900" dirty="0"/>
              <a:t>Cardinalidade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30960" algn="l"/>
                <a:tab pos="2673985" algn="l"/>
                <a:tab pos="5888355" algn="l"/>
                <a:tab pos="659701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dinal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: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rdi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alid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máxima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a cardinalidade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Cardinalidade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o número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máximo de  instâncias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cada entidade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associadas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através do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08" y="0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585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exemplificar, vamos retomar o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573907"/>
            <a:ext cx="89871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Suponha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empregado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só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estar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associado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máximo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 pode conter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máximo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120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empregados.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587" y="1859279"/>
            <a:ext cx="2542032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39" y="2029967"/>
            <a:ext cx="2468880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831" y="1886711"/>
            <a:ext cx="2447544" cy="790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31" y="1886711"/>
            <a:ext cx="2447925" cy="791210"/>
          </a:xfrm>
          <a:custGeom>
            <a:avLst/>
            <a:gdLst/>
            <a:ahLst/>
            <a:cxnLst/>
            <a:rect l="l" t="t" r="r" b="b"/>
            <a:pathLst>
              <a:path w="2447925" h="791210">
                <a:moveTo>
                  <a:pt x="0" y="790956"/>
                </a:moveTo>
                <a:lnTo>
                  <a:pt x="2447544" y="790956"/>
                </a:lnTo>
                <a:lnTo>
                  <a:pt x="2447544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0671" y="1848611"/>
            <a:ext cx="2039112" cy="88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9816" y="2019300"/>
            <a:ext cx="2022348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7916" y="1876044"/>
            <a:ext cx="1944624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916" y="1876044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80">
                <a:moveTo>
                  <a:pt x="0" y="792479"/>
                </a:moveTo>
                <a:lnTo>
                  <a:pt x="1944624" y="792479"/>
                </a:lnTo>
                <a:lnTo>
                  <a:pt x="1944624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47916" y="1876044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2611" y="1746504"/>
            <a:ext cx="2904743" cy="1101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9455" y="2023872"/>
            <a:ext cx="1589531" cy="618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9855" y="1773935"/>
            <a:ext cx="2810256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9855" y="1773935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0" y="503681"/>
                </a:moveTo>
                <a:lnTo>
                  <a:pt x="1405128" y="0"/>
                </a:lnTo>
                <a:lnTo>
                  <a:pt x="2810256" y="503681"/>
                </a:lnTo>
                <a:lnTo>
                  <a:pt x="1405128" y="1007363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9831" y="1886711"/>
            <a:ext cx="5259070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895"/>
              </a:spcBef>
              <a:tabLst>
                <a:tab pos="4044950" algn="l"/>
              </a:tabLst>
            </a:pPr>
            <a:r>
              <a:rPr sz="2000" spc="-25" dirty="0">
                <a:latin typeface="Verdana"/>
                <a:cs typeface="Verdana"/>
              </a:rPr>
              <a:t>DEPARTAMENTO	</a:t>
            </a:r>
            <a:r>
              <a:rPr sz="3000" spc="-44" baseline="1388" dirty="0">
                <a:latin typeface="Verdana"/>
                <a:cs typeface="Verdana"/>
              </a:rPr>
              <a:t>LOTAÇÃO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84704" y="2240279"/>
            <a:ext cx="897636" cy="128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8138" y="2279142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79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7440" y="2234183"/>
            <a:ext cx="824484" cy="1295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30873" y="2273045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2875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678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Suponha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empregado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só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estar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associado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máximo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 pode conter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máximo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120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empregados.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significa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que:</a:t>
            </a:r>
            <a:endParaRPr sz="28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30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entidade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EMPREGADO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tem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cardinalidade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máxima 1  no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r>
              <a:rPr sz="24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LOTAÇÃO;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  <a:tab pos="1344295" algn="l"/>
                <a:tab pos="3048635" algn="l"/>
                <a:tab pos="5958205" algn="l"/>
                <a:tab pos="693737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enti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ade	D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RTA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	ca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ade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máxima 120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r>
              <a:rPr sz="24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LOTAÇÃO.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76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é necessários distinguir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entre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diferentes  cardinalidades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máximas maiores que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 apenas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duas cardinalidades máximas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relevantes: a 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1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a  cardinalidade máxima “muitos”, referida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pela  letra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Assim, diz-se que a cardinalidade máxima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DEPARTAMENTO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 LOTAÇÃO é n e não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120.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3" name="object 3"/>
          <p:cNvSpPr/>
          <p:nvPr/>
        </p:nvSpPr>
        <p:spPr>
          <a:xfrm>
            <a:off x="132587" y="1859279"/>
            <a:ext cx="2542032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2029967"/>
            <a:ext cx="2468880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1886711"/>
            <a:ext cx="2447544" cy="790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831" y="1886711"/>
            <a:ext cx="2447925" cy="791210"/>
          </a:xfrm>
          <a:custGeom>
            <a:avLst/>
            <a:gdLst/>
            <a:ahLst/>
            <a:cxnLst/>
            <a:rect l="l" t="t" r="r" b="b"/>
            <a:pathLst>
              <a:path w="2447925" h="791210">
                <a:moveTo>
                  <a:pt x="0" y="790956"/>
                </a:moveTo>
                <a:lnTo>
                  <a:pt x="2447544" y="790956"/>
                </a:lnTo>
                <a:lnTo>
                  <a:pt x="2447544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0671" y="1848611"/>
            <a:ext cx="2039112" cy="88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9816" y="2019300"/>
            <a:ext cx="2022348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7916" y="1876044"/>
            <a:ext cx="1944624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7916" y="1876044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80">
                <a:moveTo>
                  <a:pt x="0" y="792479"/>
                </a:moveTo>
                <a:lnTo>
                  <a:pt x="1944624" y="792479"/>
                </a:lnTo>
                <a:lnTo>
                  <a:pt x="1944624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47916" y="1876044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2611" y="1746504"/>
            <a:ext cx="2904743" cy="1101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29455" y="2023872"/>
            <a:ext cx="1589531" cy="618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9855" y="1773935"/>
            <a:ext cx="2810256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19855" y="1773935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0" y="503681"/>
                </a:moveTo>
                <a:lnTo>
                  <a:pt x="1405128" y="0"/>
                </a:lnTo>
                <a:lnTo>
                  <a:pt x="2810256" y="503681"/>
                </a:lnTo>
                <a:lnTo>
                  <a:pt x="1405128" y="1007363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9831" y="1886711"/>
            <a:ext cx="5259070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895"/>
              </a:spcBef>
              <a:tabLst>
                <a:tab pos="4044950" algn="l"/>
              </a:tabLst>
            </a:pPr>
            <a:r>
              <a:rPr sz="2000" spc="-25" dirty="0">
                <a:latin typeface="Verdana"/>
                <a:cs typeface="Verdana"/>
              </a:rPr>
              <a:t>DEPARTAMENTO	</a:t>
            </a:r>
            <a:r>
              <a:rPr sz="3000" spc="-44" baseline="1388" dirty="0">
                <a:latin typeface="Verdana"/>
                <a:cs typeface="Verdana"/>
              </a:rPr>
              <a:t>LOTAÇÃO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4704" y="2240279"/>
            <a:ext cx="897636" cy="128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8138" y="2279142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79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7440" y="2234183"/>
            <a:ext cx="824484" cy="1295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0873" y="2273045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72917" y="2350770"/>
            <a:ext cx="3897629" cy="460375"/>
          </a:xfrm>
          <a:prstGeom prst="rect">
            <a:avLst/>
          </a:prstGeom>
          <a:solidFill>
            <a:srgbClr val="FFFFFF"/>
          </a:solidFill>
          <a:ln w="25908">
            <a:solidFill>
              <a:srgbClr val="00CC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5"/>
              </a:spcBef>
              <a:tabLst>
                <a:tab pos="3691254" algn="l"/>
              </a:tabLst>
            </a:pPr>
            <a:r>
              <a:rPr sz="2400" dirty="0">
                <a:latin typeface="Verdana"/>
                <a:cs typeface="Verdana"/>
              </a:rPr>
              <a:t>1	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2582" y="2782061"/>
            <a:ext cx="431800" cy="576580"/>
          </a:xfrm>
          <a:custGeom>
            <a:avLst/>
            <a:gdLst/>
            <a:ahLst/>
            <a:cxnLst/>
            <a:rect l="l" t="t" r="r" b="b"/>
            <a:pathLst>
              <a:path w="431800" h="576579">
                <a:moveTo>
                  <a:pt x="0" y="0"/>
                </a:moveTo>
                <a:lnTo>
                  <a:pt x="431800" y="576326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55496" y="3307842"/>
            <a:ext cx="7259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Expressa </a:t>
            </a:r>
            <a:r>
              <a:rPr sz="2400" spc="-5" dirty="0">
                <a:latin typeface="Times New Roman"/>
                <a:cs typeface="Times New Roman"/>
              </a:rPr>
              <a:t>que </a:t>
            </a:r>
            <a:r>
              <a:rPr sz="2400" spc="-10" dirty="0">
                <a:latin typeface="Times New Roman"/>
                <a:cs typeface="Times New Roman"/>
              </a:rPr>
              <a:t>uma </a:t>
            </a:r>
            <a:r>
              <a:rPr sz="2400" spc="-5" dirty="0">
                <a:latin typeface="Times New Roman"/>
                <a:cs typeface="Times New Roman"/>
              </a:rPr>
              <a:t>ocorrência </a:t>
            </a:r>
            <a:r>
              <a:rPr sz="2400" spc="-1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EMPREGADO (entidade  do </a:t>
            </a:r>
            <a:r>
              <a:rPr sz="2400" dirty="0">
                <a:latin typeface="Times New Roman"/>
                <a:cs typeface="Times New Roman"/>
              </a:rPr>
              <a:t>lado </a:t>
            </a:r>
            <a:r>
              <a:rPr sz="2400" spc="-5" dirty="0">
                <a:latin typeface="Times New Roman"/>
                <a:cs typeface="Times New Roman"/>
              </a:rPr>
              <a:t>oposto da anotação) pode estar associada </a:t>
            </a:r>
            <a:r>
              <a:rPr sz="2400" dirty="0">
                <a:latin typeface="Times New Roman"/>
                <a:cs typeface="Times New Roman"/>
              </a:rPr>
              <a:t>ao  </a:t>
            </a:r>
            <a:r>
              <a:rPr sz="2400" spc="-10" dirty="0">
                <a:latin typeface="Times New Roman"/>
                <a:cs typeface="Times New Roman"/>
              </a:rPr>
              <a:t>máximo uma </a:t>
            </a:r>
            <a:r>
              <a:rPr sz="2400" dirty="0">
                <a:latin typeface="Times New Roman"/>
                <a:cs typeface="Times New Roman"/>
              </a:rPr>
              <a:t>(“1”) ocorrência de </a:t>
            </a:r>
            <a:r>
              <a:rPr sz="2400" spc="-55" dirty="0">
                <a:latin typeface="Times New Roman"/>
                <a:cs typeface="Times New Roman"/>
              </a:rPr>
              <a:t>DEPARTAMENTO.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518" y="0"/>
            <a:ext cx="5080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Modelagem</a:t>
            </a:r>
            <a:r>
              <a:rPr spc="-15" dirty="0"/>
              <a:t> </a:t>
            </a:r>
            <a:r>
              <a:rPr spc="-5" dirty="0"/>
              <a:t>Conceitual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primeira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etapa do projeto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banco de dados  é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construção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conceitual –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Modelagem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Conceitual.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0795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representar a realidade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partir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elevado nível de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abstração.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649" y="4170661"/>
            <a:ext cx="2884170" cy="1369060"/>
          </a:xfrm>
          <a:custGeom>
            <a:avLst/>
            <a:gdLst/>
            <a:ahLst/>
            <a:cxnLst/>
            <a:rect l="l" t="t" r="r" b="b"/>
            <a:pathLst>
              <a:path w="2884170" h="1369060">
                <a:moveTo>
                  <a:pt x="1848461" y="1239030"/>
                </a:moveTo>
                <a:lnTo>
                  <a:pt x="1100632" y="1239030"/>
                </a:lnTo>
                <a:lnTo>
                  <a:pt x="1138659" y="1270948"/>
                </a:lnTo>
                <a:lnTo>
                  <a:pt x="1182770" y="1298964"/>
                </a:lnTo>
                <a:lnTo>
                  <a:pt x="1232251" y="1322744"/>
                </a:lnTo>
                <a:lnTo>
                  <a:pt x="1286390" y="1341951"/>
                </a:lnTo>
                <a:lnTo>
                  <a:pt x="1344472" y="1356251"/>
                </a:lnTo>
                <a:lnTo>
                  <a:pt x="1399544" y="1364689"/>
                </a:lnTo>
                <a:lnTo>
                  <a:pt x="1454563" y="1368552"/>
                </a:lnTo>
                <a:lnTo>
                  <a:pt x="1509003" y="1368024"/>
                </a:lnTo>
                <a:lnTo>
                  <a:pt x="1562338" y="1363287"/>
                </a:lnTo>
                <a:lnTo>
                  <a:pt x="1614042" y="1354525"/>
                </a:lnTo>
                <a:lnTo>
                  <a:pt x="1663588" y="1341919"/>
                </a:lnTo>
                <a:lnTo>
                  <a:pt x="1710452" y="1325654"/>
                </a:lnTo>
                <a:lnTo>
                  <a:pt x="1754105" y="1305911"/>
                </a:lnTo>
                <a:lnTo>
                  <a:pt x="1794023" y="1282874"/>
                </a:lnTo>
                <a:lnTo>
                  <a:pt x="1829678" y="1256724"/>
                </a:lnTo>
                <a:lnTo>
                  <a:pt x="1848461" y="1239030"/>
                </a:lnTo>
                <a:close/>
              </a:path>
              <a:path w="2884170" h="1369060">
                <a:moveTo>
                  <a:pt x="2393053" y="1118888"/>
                </a:moveTo>
                <a:lnTo>
                  <a:pt x="388874" y="1118888"/>
                </a:lnTo>
                <a:lnTo>
                  <a:pt x="390652" y="1120920"/>
                </a:lnTo>
                <a:lnTo>
                  <a:pt x="392468" y="1122825"/>
                </a:lnTo>
                <a:lnTo>
                  <a:pt x="394309" y="1124857"/>
                </a:lnTo>
                <a:lnTo>
                  <a:pt x="423703" y="1153241"/>
                </a:lnTo>
                <a:lnTo>
                  <a:pt x="456720" y="1179061"/>
                </a:lnTo>
                <a:lnTo>
                  <a:pt x="493006" y="1202259"/>
                </a:lnTo>
                <a:lnTo>
                  <a:pt x="532206" y="1222778"/>
                </a:lnTo>
                <a:lnTo>
                  <a:pt x="573965" y="1240560"/>
                </a:lnTo>
                <a:lnTo>
                  <a:pt x="617927" y="1255548"/>
                </a:lnTo>
                <a:lnTo>
                  <a:pt x="663738" y="1267683"/>
                </a:lnTo>
                <a:lnTo>
                  <a:pt x="711042" y="1276908"/>
                </a:lnTo>
                <a:lnTo>
                  <a:pt x="759485" y="1283166"/>
                </a:lnTo>
                <a:lnTo>
                  <a:pt x="808711" y="1286398"/>
                </a:lnTo>
                <a:lnTo>
                  <a:pt x="858366" y="1286547"/>
                </a:lnTo>
                <a:lnTo>
                  <a:pt x="908093" y="1283556"/>
                </a:lnTo>
                <a:lnTo>
                  <a:pt x="957539" y="1277366"/>
                </a:lnTo>
                <a:lnTo>
                  <a:pt x="1006347" y="1267920"/>
                </a:lnTo>
                <a:lnTo>
                  <a:pt x="1054163" y="1255161"/>
                </a:lnTo>
                <a:lnTo>
                  <a:pt x="1100632" y="1239030"/>
                </a:lnTo>
                <a:lnTo>
                  <a:pt x="1848461" y="1239030"/>
                </a:lnTo>
                <a:lnTo>
                  <a:pt x="1860546" y="1227646"/>
                </a:lnTo>
                <a:lnTo>
                  <a:pt x="1886099" y="1195821"/>
                </a:lnTo>
                <a:lnTo>
                  <a:pt x="1905812" y="1161433"/>
                </a:lnTo>
                <a:lnTo>
                  <a:pt x="2313889" y="1161433"/>
                </a:lnTo>
                <a:lnTo>
                  <a:pt x="2317481" y="1160171"/>
                </a:lnTo>
                <a:lnTo>
                  <a:pt x="2360771" y="1139414"/>
                </a:lnTo>
                <a:lnTo>
                  <a:pt x="2393053" y="1118888"/>
                </a:lnTo>
                <a:close/>
              </a:path>
              <a:path w="2884170" h="1369060">
                <a:moveTo>
                  <a:pt x="2313889" y="1161433"/>
                </a:moveTo>
                <a:lnTo>
                  <a:pt x="1905812" y="1161433"/>
                </a:lnTo>
                <a:lnTo>
                  <a:pt x="1952693" y="1177580"/>
                </a:lnTo>
                <a:lnTo>
                  <a:pt x="2002348" y="1189357"/>
                </a:lnTo>
                <a:lnTo>
                  <a:pt x="2054027" y="1196634"/>
                </a:lnTo>
                <a:lnTo>
                  <a:pt x="2106980" y="1199279"/>
                </a:lnTo>
                <a:lnTo>
                  <a:pt x="2164002" y="1196852"/>
                </a:lnTo>
                <a:lnTo>
                  <a:pt x="2218494" y="1189271"/>
                </a:lnTo>
                <a:lnTo>
                  <a:pt x="2269854" y="1176917"/>
                </a:lnTo>
                <a:lnTo>
                  <a:pt x="2313889" y="1161433"/>
                </a:lnTo>
                <a:close/>
              </a:path>
              <a:path w="2884170" h="1369060">
                <a:moveTo>
                  <a:pt x="697306" y="120130"/>
                </a:moveTo>
                <a:lnTo>
                  <a:pt x="647319" y="122700"/>
                </a:lnTo>
                <a:lnTo>
                  <a:pt x="591829" y="129879"/>
                </a:lnTo>
                <a:lnTo>
                  <a:pt x="539322" y="141188"/>
                </a:lnTo>
                <a:lnTo>
                  <a:pt x="490157" y="156321"/>
                </a:lnTo>
                <a:lnTo>
                  <a:pt x="444697" y="174970"/>
                </a:lnTo>
                <a:lnTo>
                  <a:pt x="403303" y="196830"/>
                </a:lnTo>
                <a:lnTo>
                  <a:pt x="366335" y="221593"/>
                </a:lnTo>
                <a:lnTo>
                  <a:pt x="334156" y="248954"/>
                </a:lnTo>
                <a:lnTo>
                  <a:pt x="307126" y="278605"/>
                </a:lnTo>
                <a:lnTo>
                  <a:pt x="285606" y="310240"/>
                </a:lnTo>
                <a:lnTo>
                  <a:pt x="260545" y="378236"/>
                </a:lnTo>
                <a:lnTo>
                  <a:pt x="257725" y="413983"/>
                </a:lnTo>
                <a:lnTo>
                  <a:pt x="261861" y="450487"/>
                </a:lnTo>
                <a:lnTo>
                  <a:pt x="259435" y="454678"/>
                </a:lnTo>
                <a:lnTo>
                  <a:pt x="205745" y="461683"/>
                </a:lnTo>
                <a:lnTo>
                  <a:pt x="155664" y="474899"/>
                </a:lnTo>
                <a:lnTo>
                  <a:pt x="110400" y="493833"/>
                </a:lnTo>
                <a:lnTo>
                  <a:pt x="71161" y="517991"/>
                </a:lnTo>
                <a:lnTo>
                  <a:pt x="39154" y="546880"/>
                </a:lnTo>
                <a:lnTo>
                  <a:pt x="14730" y="581575"/>
                </a:lnTo>
                <a:lnTo>
                  <a:pt x="1818" y="617629"/>
                </a:lnTo>
                <a:lnTo>
                  <a:pt x="0" y="654008"/>
                </a:lnTo>
                <a:lnTo>
                  <a:pt x="8859" y="689676"/>
                </a:lnTo>
                <a:lnTo>
                  <a:pt x="27981" y="723600"/>
                </a:lnTo>
                <a:lnTo>
                  <a:pt x="56947" y="754746"/>
                </a:lnTo>
                <a:lnTo>
                  <a:pt x="95341" y="782078"/>
                </a:lnTo>
                <a:lnTo>
                  <a:pt x="142748" y="804563"/>
                </a:lnTo>
                <a:lnTo>
                  <a:pt x="104721" y="837268"/>
                </a:lnTo>
                <a:lnTo>
                  <a:pt x="78833" y="874080"/>
                </a:lnTo>
                <a:lnTo>
                  <a:pt x="65783" y="913631"/>
                </a:lnTo>
                <a:lnTo>
                  <a:pt x="66268" y="954550"/>
                </a:lnTo>
                <a:lnTo>
                  <a:pt x="78961" y="991605"/>
                </a:lnTo>
                <a:lnTo>
                  <a:pt x="102143" y="1025269"/>
                </a:lnTo>
                <a:lnTo>
                  <a:pt x="134518" y="1054880"/>
                </a:lnTo>
                <a:lnTo>
                  <a:pt x="174788" y="1079772"/>
                </a:lnTo>
                <a:lnTo>
                  <a:pt x="221656" y="1099283"/>
                </a:lnTo>
                <a:lnTo>
                  <a:pt x="273825" y="1112749"/>
                </a:lnTo>
                <a:lnTo>
                  <a:pt x="329996" y="1119505"/>
                </a:lnTo>
                <a:lnTo>
                  <a:pt x="388874" y="1118888"/>
                </a:lnTo>
                <a:lnTo>
                  <a:pt x="2393053" y="1118888"/>
                </a:lnTo>
                <a:lnTo>
                  <a:pt x="2431934" y="1087396"/>
                </a:lnTo>
                <a:lnTo>
                  <a:pt x="2458603" y="1056896"/>
                </a:lnTo>
                <a:lnTo>
                  <a:pt x="2478526" y="1023911"/>
                </a:lnTo>
                <a:lnTo>
                  <a:pt x="2495727" y="952010"/>
                </a:lnTo>
                <a:lnTo>
                  <a:pt x="2552534" y="944325"/>
                </a:lnTo>
                <a:lnTo>
                  <a:pt x="2607091" y="932055"/>
                </a:lnTo>
                <a:lnTo>
                  <a:pt x="2658766" y="915381"/>
                </a:lnTo>
                <a:lnTo>
                  <a:pt x="2706928" y="894479"/>
                </a:lnTo>
                <a:lnTo>
                  <a:pt x="2753031" y="868243"/>
                </a:lnTo>
                <a:lnTo>
                  <a:pt x="2792342" y="838943"/>
                </a:lnTo>
                <a:lnTo>
                  <a:pt x="2824761" y="807070"/>
                </a:lnTo>
                <a:lnTo>
                  <a:pt x="2850189" y="773110"/>
                </a:lnTo>
                <a:lnTo>
                  <a:pt x="2868529" y="737552"/>
                </a:lnTo>
                <a:lnTo>
                  <a:pt x="2879680" y="700884"/>
                </a:lnTo>
                <a:lnTo>
                  <a:pt x="2883545" y="663594"/>
                </a:lnTo>
                <a:lnTo>
                  <a:pt x="2880025" y="626171"/>
                </a:lnTo>
                <a:lnTo>
                  <a:pt x="2869020" y="589102"/>
                </a:lnTo>
                <a:lnTo>
                  <a:pt x="2850433" y="552876"/>
                </a:lnTo>
                <a:lnTo>
                  <a:pt x="2824163" y="517981"/>
                </a:lnTo>
                <a:lnTo>
                  <a:pt x="2790113" y="484904"/>
                </a:lnTo>
                <a:lnTo>
                  <a:pt x="2794779" y="477503"/>
                </a:lnTo>
                <a:lnTo>
                  <a:pt x="2817024" y="417818"/>
                </a:lnTo>
                <a:lnTo>
                  <a:pt x="2818393" y="381312"/>
                </a:lnTo>
                <a:lnTo>
                  <a:pt x="2810989" y="345741"/>
                </a:lnTo>
                <a:lnTo>
                  <a:pt x="2771921" y="279736"/>
                </a:lnTo>
                <a:lnTo>
                  <a:pt x="2741282" y="250465"/>
                </a:lnTo>
                <a:lnTo>
                  <a:pt x="2703926" y="224459"/>
                </a:lnTo>
                <a:lnTo>
                  <a:pt x="2660366" y="202300"/>
                </a:lnTo>
                <a:lnTo>
                  <a:pt x="2611115" y="184569"/>
                </a:lnTo>
                <a:lnTo>
                  <a:pt x="2556687" y="171849"/>
                </a:lnTo>
                <a:lnTo>
                  <a:pt x="2551725" y="160038"/>
                </a:lnTo>
                <a:lnTo>
                  <a:pt x="935659" y="160038"/>
                </a:lnTo>
                <a:lnTo>
                  <a:pt x="891033" y="145199"/>
                </a:lnTo>
                <a:lnTo>
                  <a:pt x="844434" y="133735"/>
                </a:lnTo>
                <a:lnTo>
                  <a:pt x="796313" y="125701"/>
                </a:lnTo>
                <a:lnTo>
                  <a:pt x="747121" y="121148"/>
                </a:lnTo>
                <a:lnTo>
                  <a:pt x="697306" y="120130"/>
                </a:lnTo>
                <a:close/>
              </a:path>
              <a:path w="2884170" h="1369060">
                <a:moveTo>
                  <a:pt x="1268565" y="38003"/>
                </a:moveTo>
                <a:lnTo>
                  <a:pt x="1218586" y="38582"/>
                </a:lnTo>
                <a:lnTo>
                  <a:pt x="1169510" y="43648"/>
                </a:lnTo>
                <a:lnTo>
                  <a:pt x="1122080" y="53054"/>
                </a:lnTo>
                <a:lnTo>
                  <a:pt x="1077041" y="66654"/>
                </a:lnTo>
                <a:lnTo>
                  <a:pt x="1035136" y="84299"/>
                </a:lnTo>
                <a:lnTo>
                  <a:pt x="997108" y="105843"/>
                </a:lnTo>
                <a:lnTo>
                  <a:pt x="963701" y="131138"/>
                </a:lnTo>
                <a:lnTo>
                  <a:pt x="935659" y="160038"/>
                </a:lnTo>
                <a:lnTo>
                  <a:pt x="2551725" y="160038"/>
                </a:lnTo>
                <a:lnTo>
                  <a:pt x="2542049" y="137006"/>
                </a:lnTo>
                <a:lnTo>
                  <a:pt x="2518540" y="104555"/>
                </a:lnTo>
                <a:lnTo>
                  <a:pt x="2517836" y="103904"/>
                </a:lnTo>
                <a:lnTo>
                  <a:pt x="1499031" y="103904"/>
                </a:lnTo>
                <a:lnTo>
                  <a:pt x="1480114" y="92647"/>
                </a:lnTo>
                <a:lnTo>
                  <a:pt x="1438756" y="72990"/>
                </a:lnTo>
                <a:lnTo>
                  <a:pt x="1368256" y="50896"/>
                </a:lnTo>
                <a:lnTo>
                  <a:pt x="1318703" y="42059"/>
                </a:lnTo>
                <a:lnTo>
                  <a:pt x="1268565" y="38003"/>
                </a:lnTo>
                <a:close/>
              </a:path>
              <a:path w="2884170" h="1369060">
                <a:moveTo>
                  <a:pt x="1740209" y="0"/>
                </a:moveTo>
                <a:lnTo>
                  <a:pt x="1691038" y="4892"/>
                </a:lnTo>
                <a:lnTo>
                  <a:pt x="1643988" y="15074"/>
                </a:lnTo>
                <a:lnTo>
                  <a:pt x="1600137" y="30317"/>
                </a:lnTo>
                <a:lnTo>
                  <a:pt x="1560658" y="50347"/>
                </a:lnTo>
                <a:lnTo>
                  <a:pt x="1526581" y="74960"/>
                </a:lnTo>
                <a:lnTo>
                  <a:pt x="1499031" y="103904"/>
                </a:lnTo>
                <a:lnTo>
                  <a:pt x="2517836" y="103904"/>
                </a:lnTo>
                <a:lnTo>
                  <a:pt x="2486768" y="75177"/>
                </a:lnTo>
                <a:lnTo>
                  <a:pt x="2484658" y="73805"/>
                </a:lnTo>
                <a:lnTo>
                  <a:pt x="1990902" y="73805"/>
                </a:lnTo>
                <a:lnTo>
                  <a:pt x="1969279" y="57472"/>
                </a:lnTo>
                <a:lnTo>
                  <a:pt x="1918268" y="30139"/>
                </a:lnTo>
                <a:lnTo>
                  <a:pt x="1840506" y="7039"/>
                </a:lnTo>
                <a:lnTo>
                  <a:pt x="1790399" y="635"/>
                </a:lnTo>
                <a:lnTo>
                  <a:pt x="1740209" y="0"/>
                </a:lnTo>
                <a:close/>
              </a:path>
              <a:path w="2884170" h="1369060">
                <a:moveTo>
                  <a:pt x="2261071" y="480"/>
                </a:moveTo>
                <a:lnTo>
                  <a:pt x="2211359" y="669"/>
                </a:lnTo>
                <a:lnTo>
                  <a:pt x="2162267" y="5739"/>
                </a:lnTo>
                <a:lnTo>
                  <a:pt x="2114736" y="15639"/>
                </a:lnTo>
                <a:lnTo>
                  <a:pt x="2069705" y="30317"/>
                </a:lnTo>
                <a:lnTo>
                  <a:pt x="2028114" y="49723"/>
                </a:lnTo>
                <a:lnTo>
                  <a:pt x="1990902" y="73805"/>
                </a:lnTo>
                <a:lnTo>
                  <a:pt x="2484658" y="73805"/>
                </a:lnTo>
                <a:lnTo>
                  <a:pt x="2447340" y="49548"/>
                </a:lnTo>
                <a:lnTo>
                  <a:pt x="2404539" y="29705"/>
                </a:lnTo>
                <a:lnTo>
                  <a:pt x="2358601" y="14946"/>
                </a:lnTo>
                <a:lnTo>
                  <a:pt x="2310465" y="5222"/>
                </a:lnTo>
                <a:lnTo>
                  <a:pt x="2261071" y="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649" y="4170661"/>
            <a:ext cx="2884170" cy="1369060"/>
          </a:xfrm>
          <a:custGeom>
            <a:avLst/>
            <a:gdLst/>
            <a:ahLst/>
            <a:cxnLst/>
            <a:rect l="l" t="t" r="r" b="b"/>
            <a:pathLst>
              <a:path w="2884170" h="1369060">
                <a:moveTo>
                  <a:pt x="261861" y="450487"/>
                </a:moveTo>
                <a:lnTo>
                  <a:pt x="257725" y="413983"/>
                </a:lnTo>
                <a:lnTo>
                  <a:pt x="260545" y="378236"/>
                </a:lnTo>
                <a:lnTo>
                  <a:pt x="269959" y="343553"/>
                </a:lnTo>
                <a:lnTo>
                  <a:pt x="307126" y="278605"/>
                </a:lnTo>
                <a:lnTo>
                  <a:pt x="334156" y="248954"/>
                </a:lnTo>
                <a:lnTo>
                  <a:pt x="366335" y="221593"/>
                </a:lnTo>
                <a:lnTo>
                  <a:pt x="403303" y="196830"/>
                </a:lnTo>
                <a:lnTo>
                  <a:pt x="444697" y="174970"/>
                </a:lnTo>
                <a:lnTo>
                  <a:pt x="490157" y="156321"/>
                </a:lnTo>
                <a:lnTo>
                  <a:pt x="539322" y="141188"/>
                </a:lnTo>
                <a:lnTo>
                  <a:pt x="591829" y="129879"/>
                </a:lnTo>
                <a:lnTo>
                  <a:pt x="647319" y="122700"/>
                </a:lnTo>
                <a:lnTo>
                  <a:pt x="697306" y="120130"/>
                </a:lnTo>
                <a:lnTo>
                  <a:pt x="747121" y="121148"/>
                </a:lnTo>
                <a:lnTo>
                  <a:pt x="796313" y="125701"/>
                </a:lnTo>
                <a:lnTo>
                  <a:pt x="844434" y="133735"/>
                </a:lnTo>
                <a:lnTo>
                  <a:pt x="891033" y="145199"/>
                </a:lnTo>
                <a:lnTo>
                  <a:pt x="935659" y="160038"/>
                </a:lnTo>
                <a:lnTo>
                  <a:pt x="963701" y="131138"/>
                </a:lnTo>
                <a:lnTo>
                  <a:pt x="997108" y="105843"/>
                </a:lnTo>
                <a:lnTo>
                  <a:pt x="1035136" y="84299"/>
                </a:lnTo>
                <a:lnTo>
                  <a:pt x="1077041" y="66654"/>
                </a:lnTo>
                <a:lnTo>
                  <a:pt x="1122080" y="53054"/>
                </a:lnTo>
                <a:lnTo>
                  <a:pt x="1169510" y="43648"/>
                </a:lnTo>
                <a:lnTo>
                  <a:pt x="1218586" y="38582"/>
                </a:lnTo>
                <a:lnTo>
                  <a:pt x="1268565" y="38003"/>
                </a:lnTo>
                <a:lnTo>
                  <a:pt x="1318703" y="42059"/>
                </a:lnTo>
                <a:lnTo>
                  <a:pt x="1368256" y="50896"/>
                </a:lnTo>
                <a:lnTo>
                  <a:pt x="1416481" y="64661"/>
                </a:lnTo>
                <a:lnTo>
                  <a:pt x="1459995" y="82330"/>
                </a:lnTo>
                <a:lnTo>
                  <a:pt x="1499031" y="103904"/>
                </a:lnTo>
                <a:lnTo>
                  <a:pt x="1526581" y="74960"/>
                </a:lnTo>
                <a:lnTo>
                  <a:pt x="1560658" y="50347"/>
                </a:lnTo>
                <a:lnTo>
                  <a:pt x="1600161" y="30305"/>
                </a:lnTo>
                <a:lnTo>
                  <a:pt x="1643988" y="15074"/>
                </a:lnTo>
                <a:lnTo>
                  <a:pt x="1691038" y="4892"/>
                </a:lnTo>
                <a:lnTo>
                  <a:pt x="1740209" y="0"/>
                </a:lnTo>
                <a:lnTo>
                  <a:pt x="1790399" y="635"/>
                </a:lnTo>
                <a:lnTo>
                  <a:pt x="1840506" y="7039"/>
                </a:lnTo>
                <a:lnTo>
                  <a:pt x="1889429" y="19449"/>
                </a:lnTo>
                <a:lnTo>
                  <a:pt x="1944976" y="42865"/>
                </a:lnTo>
                <a:lnTo>
                  <a:pt x="1990902" y="73805"/>
                </a:lnTo>
                <a:lnTo>
                  <a:pt x="2028114" y="49723"/>
                </a:lnTo>
                <a:lnTo>
                  <a:pt x="2069705" y="30317"/>
                </a:lnTo>
                <a:lnTo>
                  <a:pt x="2114736" y="15639"/>
                </a:lnTo>
                <a:lnTo>
                  <a:pt x="2162267" y="5739"/>
                </a:lnTo>
                <a:lnTo>
                  <a:pt x="2211359" y="669"/>
                </a:lnTo>
                <a:lnTo>
                  <a:pt x="2261071" y="480"/>
                </a:lnTo>
                <a:lnTo>
                  <a:pt x="2310465" y="5222"/>
                </a:lnTo>
                <a:lnTo>
                  <a:pt x="2358601" y="14946"/>
                </a:lnTo>
                <a:lnTo>
                  <a:pt x="2404539" y="29705"/>
                </a:lnTo>
                <a:lnTo>
                  <a:pt x="2447340" y="49548"/>
                </a:lnTo>
                <a:lnTo>
                  <a:pt x="2486768" y="75177"/>
                </a:lnTo>
                <a:lnTo>
                  <a:pt x="2518540" y="104555"/>
                </a:lnTo>
                <a:lnTo>
                  <a:pt x="2542049" y="137006"/>
                </a:lnTo>
                <a:lnTo>
                  <a:pt x="2556687" y="171849"/>
                </a:lnTo>
                <a:lnTo>
                  <a:pt x="2611115" y="184569"/>
                </a:lnTo>
                <a:lnTo>
                  <a:pt x="2660366" y="202300"/>
                </a:lnTo>
                <a:lnTo>
                  <a:pt x="2703926" y="224459"/>
                </a:lnTo>
                <a:lnTo>
                  <a:pt x="2741282" y="250465"/>
                </a:lnTo>
                <a:lnTo>
                  <a:pt x="2771921" y="279736"/>
                </a:lnTo>
                <a:lnTo>
                  <a:pt x="2795328" y="311689"/>
                </a:lnTo>
                <a:lnTo>
                  <a:pt x="2818393" y="381312"/>
                </a:lnTo>
                <a:lnTo>
                  <a:pt x="2817024" y="417818"/>
                </a:lnTo>
                <a:lnTo>
                  <a:pt x="2806369" y="454678"/>
                </a:lnTo>
                <a:lnTo>
                  <a:pt x="2790113" y="484904"/>
                </a:lnTo>
                <a:lnTo>
                  <a:pt x="2824163" y="517981"/>
                </a:lnTo>
                <a:lnTo>
                  <a:pt x="2850433" y="552876"/>
                </a:lnTo>
                <a:lnTo>
                  <a:pt x="2869020" y="589102"/>
                </a:lnTo>
                <a:lnTo>
                  <a:pt x="2880025" y="626171"/>
                </a:lnTo>
                <a:lnTo>
                  <a:pt x="2883545" y="663594"/>
                </a:lnTo>
                <a:lnTo>
                  <a:pt x="2879680" y="700884"/>
                </a:lnTo>
                <a:lnTo>
                  <a:pt x="2868529" y="737552"/>
                </a:lnTo>
                <a:lnTo>
                  <a:pt x="2850189" y="773110"/>
                </a:lnTo>
                <a:lnTo>
                  <a:pt x="2824761" y="807070"/>
                </a:lnTo>
                <a:lnTo>
                  <a:pt x="2792342" y="838943"/>
                </a:lnTo>
                <a:lnTo>
                  <a:pt x="2753031" y="868243"/>
                </a:lnTo>
                <a:lnTo>
                  <a:pt x="2706928" y="894479"/>
                </a:lnTo>
                <a:lnTo>
                  <a:pt x="2658766" y="915381"/>
                </a:lnTo>
                <a:lnTo>
                  <a:pt x="2607091" y="932055"/>
                </a:lnTo>
                <a:lnTo>
                  <a:pt x="2552534" y="944325"/>
                </a:lnTo>
                <a:lnTo>
                  <a:pt x="2495727" y="952010"/>
                </a:lnTo>
                <a:lnTo>
                  <a:pt x="2491102" y="988822"/>
                </a:lnTo>
                <a:lnTo>
                  <a:pt x="2458603" y="1056896"/>
                </a:lnTo>
                <a:lnTo>
                  <a:pt x="2431934" y="1087396"/>
                </a:lnTo>
                <a:lnTo>
                  <a:pt x="2399123" y="1115029"/>
                </a:lnTo>
                <a:lnTo>
                  <a:pt x="2360771" y="1139414"/>
                </a:lnTo>
                <a:lnTo>
                  <a:pt x="2317481" y="1160171"/>
                </a:lnTo>
                <a:lnTo>
                  <a:pt x="2269854" y="1176917"/>
                </a:lnTo>
                <a:lnTo>
                  <a:pt x="2218494" y="1189271"/>
                </a:lnTo>
                <a:lnTo>
                  <a:pt x="2164002" y="1196852"/>
                </a:lnTo>
                <a:lnTo>
                  <a:pt x="2106980" y="1199279"/>
                </a:lnTo>
                <a:lnTo>
                  <a:pt x="2054027" y="1196634"/>
                </a:lnTo>
                <a:lnTo>
                  <a:pt x="2002348" y="1189357"/>
                </a:lnTo>
                <a:lnTo>
                  <a:pt x="1952693" y="1177580"/>
                </a:lnTo>
                <a:lnTo>
                  <a:pt x="1905812" y="1161433"/>
                </a:lnTo>
                <a:lnTo>
                  <a:pt x="1886099" y="1195821"/>
                </a:lnTo>
                <a:lnTo>
                  <a:pt x="1860546" y="1227646"/>
                </a:lnTo>
                <a:lnTo>
                  <a:pt x="1829678" y="1256724"/>
                </a:lnTo>
                <a:lnTo>
                  <a:pt x="1794023" y="1282874"/>
                </a:lnTo>
                <a:lnTo>
                  <a:pt x="1754105" y="1305911"/>
                </a:lnTo>
                <a:lnTo>
                  <a:pt x="1710452" y="1325654"/>
                </a:lnTo>
                <a:lnTo>
                  <a:pt x="1663588" y="1341919"/>
                </a:lnTo>
                <a:lnTo>
                  <a:pt x="1614042" y="1354525"/>
                </a:lnTo>
                <a:lnTo>
                  <a:pt x="1562338" y="1363287"/>
                </a:lnTo>
                <a:lnTo>
                  <a:pt x="1509003" y="1368024"/>
                </a:lnTo>
                <a:lnTo>
                  <a:pt x="1454563" y="1368552"/>
                </a:lnTo>
                <a:lnTo>
                  <a:pt x="1399544" y="1364689"/>
                </a:lnTo>
                <a:lnTo>
                  <a:pt x="1344472" y="1356251"/>
                </a:lnTo>
                <a:lnTo>
                  <a:pt x="1286390" y="1341951"/>
                </a:lnTo>
                <a:lnTo>
                  <a:pt x="1232251" y="1322744"/>
                </a:lnTo>
                <a:lnTo>
                  <a:pt x="1182770" y="1298964"/>
                </a:lnTo>
                <a:lnTo>
                  <a:pt x="1138659" y="1270948"/>
                </a:lnTo>
                <a:lnTo>
                  <a:pt x="1100632" y="1239030"/>
                </a:lnTo>
                <a:lnTo>
                  <a:pt x="1054163" y="1255161"/>
                </a:lnTo>
                <a:lnTo>
                  <a:pt x="1006347" y="1267920"/>
                </a:lnTo>
                <a:lnTo>
                  <a:pt x="957539" y="1277366"/>
                </a:lnTo>
                <a:lnTo>
                  <a:pt x="908093" y="1283556"/>
                </a:lnTo>
                <a:lnTo>
                  <a:pt x="858366" y="1286547"/>
                </a:lnTo>
                <a:lnTo>
                  <a:pt x="808711" y="1286398"/>
                </a:lnTo>
                <a:lnTo>
                  <a:pt x="759485" y="1283166"/>
                </a:lnTo>
                <a:lnTo>
                  <a:pt x="711042" y="1276908"/>
                </a:lnTo>
                <a:lnTo>
                  <a:pt x="663738" y="1267683"/>
                </a:lnTo>
                <a:lnTo>
                  <a:pt x="617927" y="1255548"/>
                </a:lnTo>
                <a:lnTo>
                  <a:pt x="573965" y="1240560"/>
                </a:lnTo>
                <a:lnTo>
                  <a:pt x="532206" y="1222778"/>
                </a:lnTo>
                <a:lnTo>
                  <a:pt x="493006" y="1202259"/>
                </a:lnTo>
                <a:lnTo>
                  <a:pt x="456720" y="1179061"/>
                </a:lnTo>
                <a:lnTo>
                  <a:pt x="423703" y="1153241"/>
                </a:lnTo>
                <a:lnTo>
                  <a:pt x="394309" y="1124857"/>
                </a:lnTo>
                <a:lnTo>
                  <a:pt x="392468" y="1122825"/>
                </a:lnTo>
                <a:lnTo>
                  <a:pt x="390652" y="1120920"/>
                </a:lnTo>
                <a:lnTo>
                  <a:pt x="388874" y="1118888"/>
                </a:lnTo>
                <a:lnTo>
                  <a:pt x="329996" y="1119505"/>
                </a:lnTo>
                <a:lnTo>
                  <a:pt x="273825" y="1112749"/>
                </a:lnTo>
                <a:lnTo>
                  <a:pt x="221656" y="1099283"/>
                </a:lnTo>
                <a:lnTo>
                  <a:pt x="174788" y="1079772"/>
                </a:lnTo>
                <a:lnTo>
                  <a:pt x="134518" y="1054880"/>
                </a:lnTo>
                <a:lnTo>
                  <a:pt x="102143" y="1025269"/>
                </a:lnTo>
                <a:lnTo>
                  <a:pt x="78961" y="991605"/>
                </a:lnTo>
                <a:lnTo>
                  <a:pt x="66268" y="954550"/>
                </a:lnTo>
                <a:lnTo>
                  <a:pt x="65783" y="913631"/>
                </a:lnTo>
                <a:lnTo>
                  <a:pt x="78833" y="874080"/>
                </a:lnTo>
                <a:lnTo>
                  <a:pt x="104721" y="837268"/>
                </a:lnTo>
                <a:lnTo>
                  <a:pt x="142748" y="804563"/>
                </a:lnTo>
                <a:lnTo>
                  <a:pt x="95341" y="782078"/>
                </a:lnTo>
                <a:lnTo>
                  <a:pt x="56947" y="754746"/>
                </a:lnTo>
                <a:lnTo>
                  <a:pt x="27981" y="723600"/>
                </a:lnTo>
                <a:lnTo>
                  <a:pt x="8859" y="689676"/>
                </a:lnTo>
                <a:lnTo>
                  <a:pt x="0" y="654008"/>
                </a:lnTo>
                <a:lnTo>
                  <a:pt x="1818" y="617629"/>
                </a:lnTo>
                <a:lnTo>
                  <a:pt x="14730" y="581575"/>
                </a:lnTo>
                <a:lnTo>
                  <a:pt x="39154" y="546880"/>
                </a:lnTo>
                <a:lnTo>
                  <a:pt x="71161" y="517991"/>
                </a:lnTo>
                <a:lnTo>
                  <a:pt x="110400" y="493833"/>
                </a:lnTo>
                <a:lnTo>
                  <a:pt x="155664" y="474899"/>
                </a:lnTo>
                <a:lnTo>
                  <a:pt x="205745" y="461683"/>
                </a:lnTo>
                <a:lnTo>
                  <a:pt x="259435" y="454678"/>
                </a:lnTo>
                <a:lnTo>
                  <a:pt x="261861" y="450487"/>
                </a:lnTo>
                <a:close/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83" y="4969890"/>
            <a:ext cx="168910" cy="25400"/>
          </a:xfrm>
          <a:custGeom>
            <a:avLst/>
            <a:gdLst/>
            <a:ahLst/>
            <a:cxnLst/>
            <a:rect l="l" t="t" r="r" b="b"/>
            <a:pathLst>
              <a:path w="168909" h="25400">
                <a:moveTo>
                  <a:pt x="168897" y="25272"/>
                </a:moveTo>
                <a:lnTo>
                  <a:pt x="124815" y="25288"/>
                </a:lnTo>
                <a:lnTo>
                  <a:pt x="81476" y="21018"/>
                </a:lnTo>
                <a:lnTo>
                  <a:pt x="39624" y="12557"/>
                </a:lnTo>
                <a:lnTo>
                  <a:pt x="0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501" y="5271389"/>
            <a:ext cx="74295" cy="12700"/>
          </a:xfrm>
          <a:custGeom>
            <a:avLst/>
            <a:gdLst/>
            <a:ahLst/>
            <a:cxnLst/>
            <a:rect l="l" t="t" r="r" b="b"/>
            <a:pathLst>
              <a:path w="74294" h="12700">
                <a:moveTo>
                  <a:pt x="73901" y="0"/>
                </a:moveTo>
                <a:lnTo>
                  <a:pt x="55921" y="4190"/>
                </a:lnTo>
                <a:lnTo>
                  <a:pt x="37569" y="7620"/>
                </a:lnTo>
                <a:lnTo>
                  <a:pt x="18908" y="10287"/>
                </a:lnTo>
                <a:lnTo>
                  <a:pt x="0" y="12192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9577" y="5349113"/>
            <a:ext cx="45085" cy="55244"/>
          </a:xfrm>
          <a:custGeom>
            <a:avLst/>
            <a:gdLst/>
            <a:ahLst/>
            <a:cxnLst/>
            <a:rect l="l" t="t" r="r" b="b"/>
            <a:pathLst>
              <a:path w="45084" h="55245">
                <a:moveTo>
                  <a:pt x="44577" y="55118"/>
                </a:moveTo>
                <a:lnTo>
                  <a:pt x="31771" y="41933"/>
                </a:lnTo>
                <a:lnTo>
                  <a:pt x="20050" y="28320"/>
                </a:lnTo>
                <a:lnTo>
                  <a:pt x="9447" y="14327"/>
                </a:lnTo>
                <a:lnTo>
                  <a:pt x="0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9716" y="5266690"/>
            <a:ext cx="17780" cy="60960"/>
          </a:xfrm>
          <a:custGeom>
            <a:avLst/>
            <a:gdLst/>
            <a:ahLst/>
            <a:cxnLst/>
            <a:rect l="l" t="t" r="r" b="b"/>
            <a:pathLst>
              <a:path w="17780" h="60960">
                <a:moveTo>
                  <a:pt x="17779" y="0"/>
                </a:moveTo>
                <a:lnTo>
                  <a:pt x="15234" y="15376"/>
                </a:lnTo>
                <a:lnTo>
                  <a:pt x="11414" y="30622"/>
                </a:lnTo>
                <a:lnTo>
                  <a:pt x="6332" y="45702"/>
                </a:lnTo>
                <a:lnTo>
                  <a:pt x="0" y="60579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8110" y="4880102"/>
            <a:ext cx="242697" cy="251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5845" y="4652264"/>
            <a:ext cx="96520" cy="85090"/>
          </a:xfrm>
          <a:custGeom>
            <a:avLst/>
            <a:gdLst/>
            <a:ahLst/>
            <a:cxnLst/>
            <a:rect l="l" t="t" r="r" b="b"/>
            <a:pathLst>
              <a:path w="96519" h="85089">
                <a:moveTo>
                  <a:pt x="96520" y="0"/>
                </a:moveTo>
                <a:lnTo>
                  <a:pt x="78206" y="23772"/>
                </a:lnTo>
                <a:lnTo>
                  <a:pt x="55832" y="45974"/>
                </a:lnTo>
                <a:lnTo>
                  <a:pt x="29672" y="66365"/>
                </a:lnTo>
                <a:lnTo>
                  <a:pt x="0" y="84709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0717" y="4337684"/>
            <a:ext cx="5080" cy="40640"/>
          </a:xfrm>
          <a:custGeom>
            <a:avLst/>
            <a:gdLst/>
            <a:ahLst/>
            <a:cxnLst/>
            <a:rect l="l" t="t" r="r" b="b"/>
            <a:pathLst>
              <a:path w="5080" h="40639">
                <a:moveTo>
                  <a:pt x="0" y="0"/>
                </a:moveTo>
                <a:lnTo>
                  <a:pt x="2401" y="9949"/>
                </a:lnTo>
                <a:lnTo>
                  <a:pt x="4064" y="19970"/>
                </a:lnTo>
                <a:lnTo>
                  <a:pt x="4964" y="30039"/>
                </a:lnTo>
                <a:lnTo>
                  <a:pt x="5080" y="40131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4260" y="4240021"/>
            <a:ext cx="49530" cy="51435"/>
          </a:xfrm>
          <a:custGeom>
            <a:avLst/>
            <a:gdLst/>
            <a:ahLst/>
            <a:cxnLst/>
            <a:rect l="l" t="t" r="r" b="b"/>
            <a:pathLst>
              <a:path w="49530" h="51435">
                <a:moveTo>
                  <a:pt x="0" y="51053"/>
                </a:moveTo>
                <a:lnTo>
                  <a:pt x="10183" y="37415"/>
                </a:lnTo>
                <a:lnTo>
                  <a:pt x="21843" y="24336"/>
                </a:lnTo>
                <a:lnTo>
                  <a:pt x="34932" y="11852"/>
                </a:lnTo>
                <a:lnTo>
                  <a:pt x="49402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1726" y="4271390"/>
            <a:ext cx="24130" cy="44450"/>
          </a:xfrm>
          <a:custGeom>
            <a:avLst/>
            <a:gdLst/>
            <a:ahLst/>
            <a:cxnLst/>
            <a:rect l="l" t="t" r="r" b="b"/>
            <a:pathLst>
              <a:path w="24130" h="44450">
                <a:moveTo>
                  <a:pt x="0" y="43941"/>
                </a:moveTo>
                <a:lnTo>
                  <a:pt x="4375" y="32611"/>
                </a:lnTo>
                <a:lnTo>
                  <a:pt x="9858" y="21494"/>
                </a:lnTo>
                <a:lnTo>
                  <a:pt x="16412" y="10616"/>
                </a:lnTo>
                <a:lnTo>
                  <a:pt x="24003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8927" y="4330319"/>
            <a:ext cx="86995" cy="43180"/>
          </a:xfrm>
          <a:custGeom>
            <a:avLst/>
            <a:gdLst/>
            <a:ahLst/>
            <a:cxnLst/>
            <a:rect l="l" t="t" r="r" b="b"/>
            <a:pathLst>
              <a:path w="86994" h="43179">
                <a:moveTo>
                  <a:pt x="0" y="0"/>
                </a:moveTo>
                <a:lnTo>
                  <a:pt x="23159" y="9399"/>
                </a:lnTo>
                <a:lnTo>
                  <a:pt x="45354" y="19669"/>
                </a:lnTo>
                <a:lnTo>
                  <a:pt x="66526" y="30771"/>
                </a:lnTo>
                <a:lnTo>
                  <a:pt x="86613" y="42671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523" y="4621148"/>
            <a:ext cx="15240" cy="45085"/>
          </a:xfrm>
          <a:custGeom>
            <a:avLst/>
            <a:gdLst/>
            <a:ahLst/>
            <a:cxnLst/>
            <a:rect l="l" t="t" r="r" b="b"/>
            <a:pathLst>
              <a:path w="15240" h="45085">
                <a:moveTo>
                  <a:pt x="15125" y="44831"/>
                </a:moveTo>
                <a:lnTo>
                  <a:pt x="10313" y="33789"/>
                </a:lnTo>
                <a:lnTo>
                  <a:pt x="6186" y="22606"/>
                </a:lnTo>
                <a:lnTo>
                  <a:pt x="2747" y="11326"/>
                </a:lnTo>
                <a:lnTo>
                  <a:pt x="0" y="0"/>
                </a:lnTo>
              </a:path>
            </a:pathLst>
          </a:custGeom>
          <a:ln w="25908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2497" y="4621733"/>
            <a:ext cx="1702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Minimun</a:t>
            </a:r>
            <a:r>
              <a:rPr sz="2400" spc="5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13097" y="4266310"/>
            <a:ext cx="1510665" cy="1396365"/>
          </a:xfrm>
          <a:custGeom>
            <a:avLst/>
            <a:gdLst/>
            <a:ahLst/>
            <a:cxnLst/>
            <a:rect l="l" t="t" r="r" b="b"/>
            <a:pathLst>
              <a:path w="1510664" h="1396364">
                <a:moveTo>
                  <a:pt x="0" y="0"/>
                </a:moveTo>
                <a:lnTo>
                  <a:pt x="0" y="1207261"/>
                </a:lnTo>
                <a:lnTo>
                  <a:pt x="3456" y="1225444"/>
                </a:lnTo>
                <a:lnTo>
                  <a:pt x="30160" y="1260266"/>
                </a:lnTo>
                <a:lnTo>
                  <a:pt x="81143" y="1292502"/>
                </a:lnTo>
                <a:lnTo>
                  <a:pt x="153873" y="1321518"/>
                </a:lnTo>
                <a:lnTo>
                  <a:pt x="197603" y="1334621"/>
                </a:lnTo>
                <a:lnTo>
                  <a:pt x="245820" y="1346681"/>
                </a:lnTo>
                <a:lnTo>
                  <a:pt x="298208" y="1357619"/>
                </a:lnTo>
                <a:lnTo>
                  <a:pt x="354451" y="1367355"/>
                </a:lnTo>
                <a:lnTo>
                  <a:pt x="414232" y="1375811"/>
                </a:lnTo>
                <a:lnTo>
                  <a:pt x="477236" y="1382908"/>
                </a:lnTo>
                <a:lnTo>
                  <a:pt x="543145" y="1388565"/>
                </a:lnTo>
                <a:lnTo>
                  <a:pt x="611643" y="1392704"/>
                </a:lnTo>
                <a:lnTo>
                  <a:pt x="682414" y="1395246"/>
                </a:lnTo>
                <a:lnTo>
                  <a:pt x="755141" y="1396111"/>
                </a:lnTo>
                <a:lnTo>
                  <a:pt x="827869" y="1395246"/>
                </a:lnTo>
                <a:lnTo>
                  <a:pt x="898640" y="1392704"/>
                </a:lnTo>
                <a:lnTo>
                  <a:pt x="967138" y="1388565"/>
                </a:lnTo>
                <a:lnTo>
                  <a:pt x="1033047" y="1382908"/>
                </a:lnTo>
                <a:lnTo>
                  <a:pt x="1096051" y="1375811"/>
                </a:lnTo>
                <a:lnTo>
                  <a:pt x="1155832" y="1367355"/>
                </a:lnTo>
                <a:lnTo>
                  <a:pt x="1212075" y="1357619"/>
                </a:lnTo>
                <a:lnTo>
                  <a:pt x="1264463" y="1346681"/>
                </a:lnTo>
                <a:lnTo>
                  <a:pt x="1312680" y="1334621"/>
                </a:lnTo>
                <a:lnTo>
                  <a:pt x="1356410" y="1321518"/>
                </a:lnTo>
                <a:lnTo>
                  <a:pt x="1395335" y="1307452"/>
                </a:lnTo>
                <a:lnTo>
                  <a:pt x="1457508" y="1276747"/>
                </a:lnTo>
                <a:lnTo>
                  <a:pt x="1496668" y="1243139"/>
                </a:lnTo>
                <a:lnTo>
                  <a:pt x="1510284" y="1207261"/>
                </a:lnTo>
                <a:lnTo>
                  <a:pt x="1510284" y="188721"/>
                </a:lnTo>
                <a:lnTo>
                  <a:pt x="755141" y="188721"/>
                </a:lnTo>
                <a:lnTo>
                  <a:pt x="682414" y="187857"/>
                </a:lnTo>
                <a:lnTo>
                  <a:pt x="611643" y="185315"/>
                </a:lnTo>
                <a:lnTo>
                  <a:pt x="543145" y="181177"/>
                </a:lnTo>
                <a:lnTo>
                  <a:pt x="477236" y="175520"/>
                </a:lnTo>
                <a:lnTo>
                  <a:pt x="414232" y="168426"/>
                </a:lnTo>
                <a:lnTo>
                  <a:pt x="354451" y="159972"/>
                </a:lnTo>
                <a:lnTo>
                  <a:pt x="298208" y="150238"/>
                </a:lnTo>
                <a:lnTo>
                  <a:pt x="245820" y="139305"/>
                </a:lnTo>
                <a:lnTo>
                  <a:pt x="197603" y="127251"/>
                </a:lnTo>
                <a:lnTo>
                  <a:pt x="153873" y="114155"/>
                </a:lnTo>
                <a:lnTo>
                  <a:pt x="114948" y="100098"/>
                </a:lnTo>
                <a:lnTo>
                  <a:pt x="52775" y="69415"/>
                </a:lnTo>
                <a:lnTo>
                  <a:pt x="13615" y="35837"/>
                </a:lnTo>
                <a:lnTo>
                  <a:pt x="3456" y="18161"/>
                </a:lnTo>
                <a:lnTo>
                  <a:pt x="0" y="0"/>
                </a:lnTo>
                <a:close/>
              </a:path>
              <a:path w="1510664" h="1396364">
                <a:moveTo>
                  <a:pt x="1510284" y="0"/>
                </a:moveTo>
                <a:lnTo>
                  <a:pt x="1496668" y="35837"/>
                </a:lnTo>
                <a:lnTo>
                  <a:pt x="1457508" y="69415"/>
                </a:lnTo>
                <a:lnTo>
                  <a:pt x="1395335" y="100098"/>
                </a:lnTo>
                <a:lnTo>
                  <a:pt x="1356410" y="114155"/>
                </a:lnTo>
                <a:lnTo>
                  <a:pt x="1312680" y="127251"/>
                </a:lnTo>
                <a:lnTo>
                  <a:pt x="1264463" y="139305"/>
                </a:lnTo>
                <a:lnTo>
                  <a:pt x="1212075" y="150238"/>
                </a:lnTo>
                <a:lnTo>
                  <a:pt x="1155832" y="159972"/>
                </a:lnTo>
                <a:lnTo>
                  <a:pt x="1096051" y="168426"/>
                </a:lnTo>
                <a:lnTo>
                  <a:pt x="1033047" y="175520"/>
                </a:lnTo>
                <a:lnTo>
                  <a:pt x="967138" y="181177"/>
                </a:lnTo>
                <a:lnTo>
                  <a:pt x="898640" y="185315"/>
                </a:lnTo>
                <a:lnTo>
                  <a:pt x="827869" y="187857"/>
                </a:lnTo>
                <a:lnTo>
                  <a:pt x="755141" y="188721"/>
                </a:lnTo>
                <a:lnTo>
                  <a:pt x="1510284" y="188721"/>
                </a:lnTo>
                <a:lnTo>
                  <a:pt x="1510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3097" y="4077461"/>
            <a:ext cx="1510665" cy="377825"/>
          </a:xfrm>
          <a:custGeom>
            <a:avLst/>
            <a:gdLst/>
            <a:ahLst/>
            <a:cxnLst/>
            <a:rect l="l" t="t" r="r" b="b"/>
            <a:pathLst>
              <a:path w="1510664" h="377825">
                <a:moveTo>
                  <a:pt x="755141" y="0"/>
                </a:moveTo>
                <a:lnTo>
                  <a:pt x="682414" y="864"/>
                </a:lnTo>
                <a:lnTo>
                  <a:pt x="611643" y="3406"/>
                </a:lnTo>
                <a:lnTo>
                  <a:pt x="543145" y="7545"/>
                </a:lnTo>
                <a:lnTo>
                  <a:pt x="477236" y="13202"/>
                </a:lnTo>
                <a:lnTo>
                  <a:pt x="414232" y="20299"/>
                </a:lnTo>
                <a:lnTo>
                  <a:pt x="354451" y="28755"/>
                </a:lnTo>
                <a:lnTo>
                  <a:pt x="298208" y="38491"/>
                </a:lnTo>
                <a:lnTo>
                  <a:pt x="245820" y="49429"/>
                </a:lnTo>
                <a:lnTo>
                  <a:pt x="197603" y="61489"/>
                </a:lnTo>
                <a:lnTo>
                  <a:pt x="153873" y="74592"/>
                </a:lnTo>
                <a:lnTo>
                  <a:pt x="114948" y="88658"/>
                </a:lnTo>
                <a:lnTo>
                  <a:pt x="52775" y="119363"/>
                </a:lnTo>
                <a:lnTo>
                  <a:pt x="13615" y="152971"/>
                </a:lnTo>
                <a:lnTo>
                  <a:pt x="0" y="188849"/>
                </a:lnTo>
                <a:lnTo>
                  <a:pt x="3456" y="207010"/>
                </a:lnTo>
                <a:lnTo>
                  <a:pt x="30160" y="241797"/>
                </a:lnTo>
                <a:lnTo>
                  <a:pt x="81143" y="274007"/>
                </a:lnTo>
                <a:lnTo>
                  <a:pt x="153873" y="303004"/>
                </a:lnTo>
                <a:lnTo>
                  <a:pt x="197603" y="316100"/>
                </a:lnTo>
                <a:lnTo>
                  <a:pt x="245820" y="328154"/>
                </a:lnTo>
                <a:lnTo>
                  <a:pt x="298208" y="339087"/>
                </a:lnTo>
                <a:lnTo>
                  <a:pt x="354451" y="348821"/>
                </a:lnTo>
                <a:lnTo>
                  <a:pt x="414232" y="357275"/>
                </a:lnTo>
                <a:lnTo>
                  <a:pt x="477236" y="364369"/>
                </a:lnTo>
                <a:lnTo>
                  <a:pt x="543145" y="370026"/>
                </a:lnTo>
                <a:lnTo>
                  <a:pt x="611643" y="374164"/>
                </a:lnTo>
                <a:lnTo>
                  <a:pt x="682414" y="376706"/>
                </a:lnTo>
                <a:lnTo>
                  <a:pt x="755141" y="377570"/>
                </a:lnTo>
                <a:lnTo>
                  <a:pt x="827869" y="376706"/>
                </a:lnTo>
                <a:lnTo>
                  <a:pt x="898640" y="374164"/>
                </a:lnTo>
                <a:lnTo>
                  <a:pt x="967138" y="370026"/>
                </a:lnTo>
                <a:lnTo>
                  <a:pt x="1033047" y="364369"/>
                </a:lnTo>
                <a:lnTo>
                  <a:pt x="1096051" y="357275"/>
                </a:lnTo>
                <a:lnTo>
                  <a:pt x="1155832" y="348821"/>
                </a:lnTo>
                <a:lnTo>
                  <a:pt x="1212075" y="339087"/>
                </a:lnTo>
                <a:lnTo>
                  <a:pt x="1264463" y="328154"/>
                </a:lnTo>
                <a:lnTo>
                  <a:pt x="1312680" y="316100"/>
                </a:lnTo>
                <a:lnTo>
                  <a:pt x="1356410" y="303004"/>
                </a:lnTo>
                <a:lnTo>
                  <a:pt x="1395335" y="288947"/>
                </a:lnTo>
                <a:lnTo>
                  <a:pt x="1457508" y="258264"/>
                </a:lnTo>
                <a:lnTo>
                  <a:pt x="1496668" y="224686"/>
                </a:lnTo>
                <a:lnTo>
                  <a:pt x="1510284" y="188849"/>
                </a:lnTo>
                <a:lnTo>
                  <a:pt x="1506827" y="170666"/>
                </a:lnTo>
                <a:lnTo>
                  <a:pt x="1480123" y="135844"/>
                </a:lnTo>
                <a:lnTo>
                  <a:pt x="1429140" y="103608"/>
                </a:lnTo>
                <a:lnTo>
                  <a:pt x="1356410" y="74592"/>
                </a:lnTo>
                <a:lnTo>
                  <a:pt x="1312680" y="61489"/>
                </a:lnTo>
                <a:lnTo>
                  <a:pt x="1264463" y="49429"/>
                </a:lnTo>
                <a:lnTo>
                  <a:pt x="1212075" y="38491"/>
                </a:lnTo>
                <a:lnTo>
                  <a:pt x="1155832" y="28755"/>
                </a:lnTo>
                <a:lnTo>
                  <a:pt x="1096051" y="20299"/>
                </a:lnTo>
                <a:lnTo>
                  <a:pt x="1033047" y="13202"/>
                </a:lnTo>
                <a:lnTo>
                  <a:pt x="967138" y="7545"/>
                </a:lnTo>
                <a:lnTo>
                  <a:pt x="898640" y="3406"/>
                </a:lnTo>
                <a:lnTo>
                  <a:pt x="827869" y="864"/>
                </a:lnTo>
                <a:lnTo>
                  <a:pt x="7551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3097" y="4077461"/>
            <a:ext cx="1510665" cy="377825"/>
          </a:xfrm>
          <a:custGeom>
            <a:avLst/>
            <a:gdLst/>
            <a:ahLst/>
            <a:cxnLst/>
            <a:rect l="l" t="t" r="r" b="b"/>
            <a:pathLst>
              <a:path w="1510664" h="377825">
                <a:moveTo>
                  <a:pt x="1510284" y="188849"/>
                </a:moveTo>
                <a:lnTo>
                  <a:pt x="1496668" y="224686"/>
                </a:lnTo>
                <a:lnTo>
                  <a:pt x="1457508" y="258264"/>
                </a:lnTo>
                <a:lnTo>
                  <a:pt x="1395335" y="288947"/>
                </a:lnTo>
                <a:lnTo>
                  <a:pt x="1356410" y="303004"/>
                </a:lnTo>
                <a:lnTo>
                  <a:pt x="1312680" y="316100"/>
                </a:lnTo>
                <a:lnTo>
                  <a:pt x="1264463" y="328154"/>
                </a:lnTo>
                <a:lnTo>
                  <a:pt x="1212075" y="339087"/>
                </a:lnTo>
                <a:lnTo>
                  <a:pt x="1155832" y="348821"/>
                </a:lnTo>
                <a:lnTo>
                  <a:pt x="1096051" y="357275"/>
                </a:lnTo>
                <a:lnTo>
                  <a:pt x="1033047" y="364369"/>
                </a:lnTo>
                <a:lnTo>
                  <a:pt x="967138" y="370026"/>
                </a:lnTo>
                <a:lnTo>
                  <a:pt x="898640" y="374164"/>
                </a:lnTo>
                <a:lnTo>
                  <a:pt x="827869" y="376706"/>
                </a:lnTo>
                <a:lnTo>
                  <a:pt x="755141" y="377570"/>
                </a:lnTo>
                <a:lnTo>
                  <a:pt x="682414" y="376706"/>
                </a:lnTo>
                <a:lnTo>
                  <a:pt x="611643" y="374164"/>
                </a:lnTo>
                <a:lnTo>
                  <a:pt x="543145" y="370026"/>
                </a:lnTo>
                <a:lnTo>
                  <a:pt x="477236" y="364369"/>
                </a:lnTo>
                <a:lnTo>
                  <a:pt x="414232" y="357275"/>
                </a:lnTo>
                <a:lnTo>
                  <a:pt x="354451" y="348821"/>
                </a:lnTo>
                <a:lnTo>
                  <a:pt x="298208" y="339087"/>
                </a:lnTo>
                <a:lnTo>
                  <a:pt x="245820" y="328154"/>
                </a:lnTo>
                <a:lnTo>
                  <a:pt x="197603" y="316100"/>
                </a:lnTo>
                <a:lnTo>
                  <a:pt x="153873" y="303004"/>
                </a:lnTo>
                <a:lnTo>
                  <a:pt x="114948" y="288947"/>
                </a:lnTo>
                <a:lnTo>
                  <a:pt x="52775" y="258264"/>
                </a:lnTo>
                <a:lnTo>
                  <a:pt x="13615" y="224686"/>
                </a:lnTo>
                <a:lnTo>
                  <a:pt x="0" y="188849"/>
                </a:lnTo>
                <a:lnTo>
                  <a:pt x="3456" y="170666"/>
                </a:lnTo>
                <a:lnTo>
                  <a:pt x="30160" y="135844"/>
                </a:lnTo>
                <a:lnTo>
                  <a:pt x="81143" y="103608"/>
                </a:lnTo>
                <a:lnTo>
                  <a:pt x="153873" y="74592"/>
                </a:lnTo>
                <a:lnTo>
                  <a:pt x="197603" y="61489"/>
                </a:lnTo>
                <a:lnTo>
                  <a:pt x="245820" y="49429"/>
                </a:lnTo>
                <a:lnTo>
                  <a:pt x="298208" y="38491"/>
                </a:lnTo>
                <a:lnTo>
                  <a:pt x="354451" y="28755"/>
                </a:lnTo>
                <a:lnTo>
                  <a:pt x="414232" y="20299"/>
                </a:lnTo>
                <a:lnTo>
                  <a:pt x="477236" y="13202"/>
                </a:lnTo>
                <a:lnTo>
                  <a:pt x="543145" y="7545"/>
                </a:lnTo>
                <a:lnTo>
                  <a:pt x="611643" y="3406"/>
                </a:lnTo>
                <a:lnTo>
                  <a:pt x="682414" y="864"/>
                </a:lnTo>
                <a:lnTo>
                  <a:pt x="755141" y="0"/>
                </a:lnTo>
                <a:lnTo>
                  <a:pt x="827869" y="864"/>
                </a:lnTo>
                <a:lnTo>
                  <a:pt x="898640" y="3406"/>
                </a:lnTo>
                <a:lnTo>
                  <a:pt x="967138" y="7545"/>
                </a:lnTo>
                <a:lnTo>
                  <a:pt x="1033047" y="13202"/>
                </a:lnTo>
                <a:lnTo>
                  <a:pt x="1096051" y="20299"/>
                </a:lnTo>
                <a:lnTo>
                  <a:pt x="1155832" y="28755"/>
                </a:lnTo>
                <a:lnTo>
                  <a:pt x="1212075" y="38491"/>
                </a:lnTo>
                <a:lnTo>
                  <a:pt x="1264463" y="49429"/>
                </a:lnTo>
                <a:lnTo>
                  <a:pt x="1312680" y="61489"/>
                </a:lnTo>
                <a:lnTo>
                  <a:pt x="1356410" y="74592"/>
                </a:lnTo>
                <a:lnTo>
                  <a:pt x="1395335" y="88658"/>
                </a:lnTo>
                <a:lnTo>
                  <a:pt x="1457508" y="119363"/>
                </a:lnTo>
                <a:lnTo>
                  <a:pt x="1496668" y="152971"/>
                </a:lnTo>
                <a:lnTo>
                  <a:pt x="1510284" y="188849"/>
                </a:lnTo>
                <a:close/>
              </a:path>
            </a:pathLst>
          </a:custGeom>
          <a:ln w="25907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3097" y="4266310"/>
            <a:ext cx="1510665" cy="1396365"/>
          </a:xfrm>
          <a:custGeom>
            <a:avLst/>
            <a:gdLst/>
            <a:ahLst/>
            <a:cxnLst/>
            <a:rect l="l" t="t" r="r" b="b"/>
            <a:pathLst>
              <a:path w="1510664" h="1396364">
                <a:moveTo>
                  <a:pt x="1510284" y="0"/>
                </a:moveTo>
                <a:lnTo>
                  <a:pt x="1510284" y="1207261"/>
                </a:lnTo>
                <a:lnTo>
                  <a:pt x="1506827" y="1225444"/>
                </a:lnTo>
                <a:lnTo>
                  <a:pt x="1480123" y="1260266"/>
                </a:lnTo>
                <a:lnTo>
                  <a:pt x="1429140" y="1292502"/>
                </a:lnTo>
                <a:lnTo>
                  <a:pt x="1356410" y="1321518"/>
                </a:lnTo>
                <a:lnTo>
                  <a:pt x="1312680" y="1334621"/>
                </a:lnTo>
                <a:lnTo>
                  <a:pt x="1264463" y="1346681"/>
                </a:lnTo>
                <a:lnTo>
                  <a:pt x="1212075" y="1357619"/>
                </a:lnTo>
                <a:lnTo>
                  <a:pt x="1155832" y="1367355"/>
                </a:lnTo>
                <a:lnTo>
                  <a:pt x="1096051" y="1375811"/>
                </a:lnTo>
                <a:lnTo>
                  <a:pt x="1033047" y="1382908"/>
                </a:lnTo>
                <a:lnTo>
                  <a:pt x="967138" y="1388565"/>
                </a:lnTo>
                <a:lnTo>
                  <a:pt x="898640" y="1392704"/>
                </a:lnTo>
                <a:lnTo>
                  <a:pt x="827869" y="1395246"/>
                </a:lnTo>
                <a:lnTo>
                  <a:pt x="755141" y="1396111"/>
                </a:lnTo>
                <a:lnTo>
                  <a:pt x="682414" y="1395246"/>
                </a:lnTo>
                <a:lnTo>
                  <a:pt x="611643" y="1392704"/>
                </a:lnTo>
                <a:lnTo>
                  <a:pt x="543145" y="1388565"/>
                </a:lnTo>
                <a:lnTo>
                  <a:pt x="477236" y="1382908"/>
                </a:lnTo>
                <a:lnTo>
                  <a:pt x="414232" y="1375811"/>
                </a:lnTo>
                <a:lnTo>
                  <a:pt x="354451" y="1367355"/>
                </a:lnTo>
                <a:lnTo>
                  <a:pt x="298208" y="1357619"/>
                </a:lnTo>
                <a:lnTo>
                  <a:pt x="245820" y="1346681"/>
                </a:lnTo>
                <a:lnTo>
                  <a:pt x="197603" y="1334621"/>
                </a:lnTo>
                <a:lnTo>
                  <a:pt x="153873" y="1321518"/>
                </a:lnTo>
                <a:lnTo>
                  <a:pt x="114948" y="1307452"/>
                </a:lnTo>
                <a:lnTo>
                  <a:pt x="52775" y="1276747"/>
                </a:lnTo>
                <a:lnTo>
                  <a:pt x="13615" y="1243139"/>
                </a:lnTo>
                <a:lnTo>
                  <a:pt x="0" y="1207261"/>
                </a:lnTo>
                <a:lnTo>
                  <a:pt x="0" y="0"/>
                </a:lnTo>
              </a:path>
            </a:pathLst>
          </a:custGeom>
          <a:ln w="25908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79163" y="4401692"/>
            <a:ext cx="9779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Banco  </a:t>
            </a:r>
            <a:r>
              <a:rPr sz="2400" spc="-5" dirty="0">
                <a:latin typeface="Verdana"/>
                <a:cs typeface="Verdana"/>
              </a:rPr>
              <a:t>de 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dos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30879" y="4735067"/>
            <a:ext cx="1139952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3933" y="4809744"/>
            <a:ext cx="938530" cy="114300"/>
          </a:xfrm>
          <a:custGeom>
            <a:avLst/>
            <a:gdLst/>
            <a:ahLst/>
            <a:cxnLst/>
            <a:rect l="l" t="t" r="r" b="b"/>
            <a:pathLst>
              <a:path w="938529" h="114300">
                <a:moveTo>
                  <a:pt x="825500" y="0"/>
                </a:moveTo>
                <a:lnTo>
                  <a:pt x="824738" y="38093"/>
                </a:lnTo>
                <a:lnTo>
                  <a:pt x="843788" y="38480"/>
                </a:lnTo>
                <a:lnTo>
                  <a:pt x="843026" y="76580"/>
                </a:lnTo>
                <a:lnTo>
                  <a:pt x="823968" y="76580"/>
                </a:lnTo>
                <a:lnTo>
                  <a:pt x="823213" y="114299"/>
                </a:lnTo>
                <a:lnTo>
                  <a:pt x="902493" y="76580"/>
                </a:lnTo>
                <a:lnTo>
                  <a:pt x="843026" y="76580"/>
                </a:lnTo>
                <a:lnTo>
                  <a:pt x="823976" y="76193"/>
                </a:lnTo>
                <a:lnTo>
                  <a:pt x="903308" y="76193"/>
                </a:lnTo>
                <a:lnTo>
                  <a:pt x="938529" y="59435"/>
                </a:lnTo>
                <a:lnTo>
                  <a:pt x="825500" y="0"/>
                </a:lnTo>
                <a:close/>
              </a:path>
              <a:path w="938529" h="114300">
                <a:moveTo>
                  <a:pt x="824738" y="38093"/>
                </a:moveTo>
                <a:lnTo>
                  <a:pt x="823976" y="76193"/>
                </a:lnTo>
                <a:lnTo>
                  <a:pt x="843026" y="76580"/>
                </a:lnTo>
                <a:lnTo>
                  <a:pt x="843788" y="38480"/>
                </a:lnTo>
                <a:lnTo>
                  <a:pt x="824738" y="38093"/>
                </a:lnTo>
                <a:close/>
              </a:path>
              <a:path w="938529" h="114300">
                <a:moveTo>
                  <a:pt x="762" y="21335"/>
                </a:moveTo>
                <a:lnTo>
                  <a:pt x="0" y="59435"/>
                </a:lnTo>
                <a:lnTo>
                  <a:pt x="823976" y="76193"/>
                </a:lnTo>
                <a:lnTo>
                  <a:pt x="824738" y="38093"/>
                </a:lnTo>
                <a:lnTo>
                  <a:pt x="762" y="2133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9279" y="4247388"/>
            <a:ext cx="932687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2714" y="4382261"/>
            <a:ext cx="731520" cy="503555"/>
          </a:xfrm>
          <a:custGeom>
            <a:avLst/>
            <a:gdLst/>
            <a:ahLst/>
            <a:cxnLst/>
            <a:rect l="l" t="t" r="r" b="b"/>
            <a:pathLst>
              <a:path w="731520" h="503554">
                <a:moveTo>
                  <a:pt x="626061" y="48271"/>
                </a:moveTo>
                <a:lnTo>
                  <a:pt x="0" y="471550"/>
                </a:lnTo>
                <a:lnTo>
                  <a:pt x="21336" y="503174"/>
                </a:lnTo>
                <a:lnTo>
                  <a:pt x="647389" y="79776"/>
                </a:lnTo>
                <a:lnTo>
                  <a:pt x="626061" y="48271"/>
                </a:lnTo>
                <a:close/>
              </a:path>
              <a:path w="731520" h="503554">
                <a:moveTo>
                  <a:pt x="710260" y="37592"/>
                </a:moveTo>
                <a:lnTo>
                  <a:pt x="641858" y="37592"/>
                </a:lnTo>
                <a:lnTo>
                  <a:pt x="663194" y="69087"/>
                </a:lnTo>
                <a:lnTo>
                  <a:pt x="647389" y="79776"/>
                </a:lnTo>
                <a:lnTo>
                  <a:pt x="668782" y="111379"/>
                </a:lnTo>
                <a:lnTo>
                  <a:pt x="710260" y="37592"/>
                </a:lnTo>
                <a:close/>
              </a:path>
              <a:path w="731520" h="503554">
                <a:moveTo>
                  <a:pt x="641858" y="37592"/>
                </a:moveTo>
                <a:lnTo>
                  <a:pt x="626061" y="48271"/>
                </a:lnTo>
                <a:lnTo>
                  <a:pt x="647389" y="79776"/>
                </a:lnTo>
                <a:lnTo>
                  <a:pt x="663194" y="69087"/>
                </a:lnTo>
                <a:lnTo>
                  <a:pt x="641858" y="37592"/>
                </a:lnTo>
                <a:close/>
              </a:path>
              <a:path w="731520" h="503554">
                <a:moveTo>
                  <a:pt x="731393" y="0"/>
                </a:moveTo>
                <a:lnTo>
                  <a:pt x="604647" y="16637"/>
                </a:lnTo>
                <a:lnTo>
                  <a:pt x="626061" y="48271"/>
                </a:lnTo>
                <a:lnTo>
                  <a:pt x="641858" y="37592"/>
                </a:lnTo>
                <a:lnTo>
                  <a:pt x="710260" y="37592"/>
                </a:lnTo>
                <a:lnTo>
                  <a:pt x="73139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3852" y="4832603"/>
            <a:ext cx="928116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6015" y="4852415"/>
            <a:ext cx="728345" cy="330835"/>
          </a:xfrm>
          <a:custGeom>
            <a:avLst/>
            <a:gdLst/>
            <a:ahLst/>
            <a:cxnLst/>
            <a:rect l="l" t="t" r="r" b="b"/>
            <a:pathLst>
              <a:path w="728345" h="330835">
                <a:moveTo>
                  <a:pt x="615407" y="295340"/>
                </a:moveTo>
                <a:lnTo>
                  <a:pt x="600583" y="330453"/>
                </a:lnTo>
                <a:lnTo>
                  <a:pt x="728091" y="322325"/>
                </a:lnTo>
                <a:lnTo>
                  <a:pt x="711370" y="302767"/>
                </a:lnTo>
                <a:lnTo>
                  <a:pt x="632968" y="302767"/>
                </a:lnTo>
                <a:lnTo>
                  <a:pt x="615407" y="295340"/>
                </a:lnTo>
                <a:close/>
              </a:path>
              <a:path w="728345" h="330835">
                <a:moveTo>
                  <a:pt x="630215" y="260268"/>
                </a:moveTo>
                <a:lnTo>
                  <a:pt x="615407" y="295340"/>
                </a:lnTo>
                <a:lnTo>
                  <a:pt x="632968" y="302767"/>
                </a:lnTo>
                <a:lnTo>
                  <a:pt x="647826" y="267715"/>
                </a:lnTo>
                <a:lnTo>
                  <a:pt x="630215" y="260268"/>
                </a:lnTo>
                <a:close/>
              </a:path>
              <a:path w="728345" h="330835">
                <a:moveTo>
                  <a:pt x="645033" y="225170"/>
                </a:moveTo>
                <a:lnTo>
                  <a:pt x="630215" y="260268"/>
                </a:lnTo>
                <a:lnTo>
                  <a:pt x="647826" y="267715"/>
                </a:lnTo>
                <a:lnTo>
                  <a:pt x="632968" y="302767"/>
                </a:lnTo>
                <a:lnTo>
                  <a:pt x="711370" y="302767"/>
                </a:lnTo>
                <a:lnTo>
                  <a:pt x="645033" y="225170"/>
                </a:lnTo>
                <a:close/>
              </a:path>
              <a:path w="728345" h="330835">
                <a:moveTo>
                  <a:pt x="14732" y="0"/>
                </a:moveTo>
                <a:lnTo>
                  <a:pt x="0" y="35051"/>
                </a:lnTo>
                <a:lnTo>
                  <a:pt x="615407" y="295340"/>
                </a:lnTo>
                <a:lnTo>
                  <a:pt x="630215" y="260268"/>
                </a:lnTo>
                <a:lnTo>
                  <a:pt x="147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23481" y="4197807"/>
            <a:ext cx="1339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U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uár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6523481" y="4990591"/>
            <a:ext cx="161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Aplicações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5" y="2381758"/>
            <a:ext cx="3883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785" algn="l"/>
              </a:tabLst>
            </a:pPr>
            <a:r>
              <a:rPr sz="2400" dirty="0">
                <a:latin typeface="Verdana"/>
                <a:cs typeface="Verdana"/>
              </a:rPr>
              <a:t>1	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4270" y="3307842"/>
            <a:ext cx="6902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Expressa </a:t>
            </a:r>
            <a:r>
              <a:rPr sz="2400" spc="-5" dirty="0">
                <a:latin typeface="Times New Roman"/>
                <a:cs typeface="Times New Roman"/>
              </a:rPr>
              <a:t>que </a:t>
            </a:r>
            <a:r>
              <a:rPr sz="2400" spc="-10" dirty="0">
                <a:latin typeface="Times New Roman"/>
                <a:cs typeface="Times New Roman"/>
              </a:rPr>
              <a:t>uma </a:t>
            </a:r>
            <a:r>
              <a:rPr sz="2400" spc="-5" dirty="0">
                <a:latin typeface="Times New Roman"/>
                <a:cs typeface="Times New Roman"/>
              </a:rPr>
              <a:t>ocorrência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0" dirty="0">
                <a:latin typeface="Times New Roman"/>
                <a:cs typeface="Times New Roman"/>
              </a:rPr>
              <a:t>DEPARTAMENTO  </a:t>
            </a:r>
            <a:r>
              <a:rPr sz="2400" spc="-5" dirty="0">
                <a:latin typeface="Times New Roman"/>
                <a:cs typeface="Times New Roman"/>
              </a:rPr>
              <a:t>(entidade </a:t>
            </a:r>
            <a:r>
              <a:rPr sz="2400" spc="-10" dirty="0">
                <a:latin typeface="Times New Roman"/>
                <a:cs typeface="Times New Roman"/>
              </a:rPr>
              <a:t>do </a:t>
            </a:r>
            <a:r>
              <a:rPr sz="2400" dirty="0">
                <a:latin typeface="Times New Roman"/>
                <a:cs typeface="Times New Roman"/>
              </a:rPr>
              <a:t>lado </a:t>
            </a:r>
            <a:r>
              <a:rPr sz="2400" spc="-5" dirty="0">
                <a:latin typeface="Times New Roman"/>
                <a:cs typeface="Times New Roman"/>
              </a:rPr>
              <a:t>oposto da anotação) podem </a:t>
            </a:r>
            <a:r>
              <a:rPr sz="2400" dirty="0">
                <a:latin typeface="Times New Roman"/>
                <a:cs typeface="Times New Roman"/>
              </a:rPr>
              <a:t>estar  associadas </a:t>
            </a:r>
            <a:r>
              <a:rPr sz="2400" spc="-5" dirty="0">
                <a:latin typeface="Times New Roman"/>
                <a:cs typeface="Times New Roman"/>
              </a:rPr>
              <a:t>muitas(“n”) </a:t>
            </a:r>
            <a:r>
              <a:rPr sz="2400" dirty="0">
                <a:latin typeface="Times New Roman"/>
                <a:cs typeface="Times New Roman"/>
              </a:rPr>
              <a:t>ocorrências 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EMPREGADO.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4905" y="2782061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647700" y="0"/>
                </a:moveTo>
                <a:lnTo>
                  <a:pt x="0" y="5033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7" y="1859279"/>
            <a:ext cx="2542032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639" y="2029967"/>
            <a:ext cx="2468880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31" y="1886711"/>
            <a:ext cx="2447544" cy="790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31" y="1886711"/>
            <a:ext cx="2447925" cy="791210"/>
          </a:xfrm>
          <a:custGeom>
            <a:avLst/>
            <a:gdLst/>
            <a:ahLst/>
            <a:cxnLst/>
            <a:rect l="l" t="t" r="r" b="b"/>
            <a:pathLst>
              <a:path w="2447925" h="791210">
                <a:moveTo>
                  <a:pt x="0" y="790956"/>
                </a:moveTo>
                <a:lnTo>
                  <a:pt x="2447544" y="790956"/>
                </a:lnTo>
                <a:lnTo>
                  <a:pt x="2447544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0671" y="1848611"/>
            <a:ext cx="2039112" cy="88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9816" y="2019300"/>
            <a:ext cx="2022348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7916" y="1876044"/>
            <a:ext cx="1944624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7916" y="1876044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80">
                <a:moveTo>
                  <a:pt x="0" y="792479"/>
                </a:moveTo>
                <a:lnTo>
                  <a:pt x="1944624" y="792479"/>
                </a:lnTo>
                <a:lnTo>
                  <a:pt x="1944624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47916" y="1876044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2611" y="1746504"/>
            <a:ext cx="2904743" cy="1101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9455" y="2023872"/>
            <a:ext cx="1589531" cy="618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9855" y="1773935"/>
            <a:ext cx="2810256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9855" y="1773935"/>
            <a:ext cx="2810510" cy="1007744"/>
          </a:xfrm>
          <a:custGeom>
            <a:avLst/>
            <a:gdLst/>
            <a:ahLst/>
            <a:cxnLst/>
            <a:rect l="l" t="t" r="r" b="b"/>
            <a:pathLst>
              <a:path w="2810510" h="1007744">
                <a:moveTo>
                  <a:pt x="0" y="503681"/>
                </a:moveTo>
                <a:lnTo>
                  <a:pt x="1405128" y="0"/>
                </a:lnTo>
                <a:lnTo>
                  <a:pt x="2810256" y="503681"/>
                </a:lnTo>
                <a:lnTo>
                  <a:pt x="1405128" y="1007363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9831" y="1886711"/>
            <a:ext cx="5259070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895"/>
              </a:spcBef>
              <a:tabLst>
                <a:tab pos="4044950" algn="l"/>
              </a:tabLst>
            </a:pPr>
            <a:r>
              <a:rPr sz="2000" spc="-25" dirty="0">
                <a:latin typeface="Verdana"/>
                <a:cs typeface="Verdana"/>
              </a:rPr>
              <a:t>DEPARTAMENTO	</a:t>
            </a:r>
            <a:r>
              <a:rPr sz="3000" spc="-44" baseline="1388" dirty="0">
                <a:latin typeface="Verdana"/>
                <a:cs typeface="Verdana"/>
              </a:rPr>
              <a:t>LOTAÇÃO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84704" y="2240279"/>
            <a:ext cx="897636" cy="128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8138" y="2279142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79" h="5080">
                <a:moveTo>
                  <a:pt x="0" y="4699"/>
                </a:moveTo>
                <a:lnTo>
                  <a:pt x="792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7440" y="2234183"/>
            <a:ext cx="824484" cy="1295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30873" y="2273045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549398"/>
            <a:ext cx="8989060" cy="261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cardinalidade máxima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EMPREGADO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LOTAÇÃO é anotada junto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símbolo de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Observe que a cardinalidade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vai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anotada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“do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outro lado”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relacionamento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</a:t>
            </a:r>
            <a:r>
              <a:rPr sz="2800" i="1" spc="1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895" y="1732279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2108" y="1732279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" y="1211580"/>
            <a:ext cx="2542032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11" y="1382267"/>
            <a:ext cx="2468880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204" y="1239011"/>
            <a:ext cx="2447544" cy="790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04" y="1239011"/>
            <a:ext cx="2447925" cy="791210"/>
          </a:xfrm>
          <a:custGeom>
            <a:avLst/>
            <a:gdLst/>
            <a:ahLst/>
            <a:cxnLst/>
            <a:rect l="l" t="t" r="r" b="b"/>
            <a:pathLst>
              <a:path w="2447925" h="791210">
                <a:moveTo>
                  <a:pt x="0" y="790956"/>
                </a:moveTo>
                <a:lnTo>
                  <a:pt x="2447544" y="790956"/>
                </a:lnTo>
                <a:lnTo>
                  <a:pt x="2447544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204" y="1239011"/>
            <a:ext cx="2447925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895"/>
              </a:spcBef>
            </a:pPr>
            <a:r>
              <a:rPr sz="2000" spc="-20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7519" y="1200911"/>
            <a:ext cx="2040635" cy="886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6664" y="1371600"/>
            <a:ext cx="2022348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74764" y="1228344"/>
            <a:ext cx="1946148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74764" y="1228344"/>
            <a:ext cx="1946275" cy="792480"/>
          </a:xfrm>
          <a:custGeom>
            <a:avLst/>
            <a:gdLst/>
            <a:ahLst/>
            <a:cxnLst/>
            <a:rect l="l" t="t" r="r" b="b"/>
            <a:pathLst>
              <a:path w="1946275" h="792480">
                <a:moveTo>
                  <a:pt x="0" y="792479"/>
                </a:moveTo>
                <a:lnTo>
                  <a:pt x="1946148" y="792479"/>
                </a:lnTo>
                <a:lnTo>
                  <a:pt x="194614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0984" y="1098803"/>
            <a:ext cx="2903219" cy="1101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7828" y="1376172"/>
            <a:ext cx="1589531" cy="618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8228" y="1126236"/>
            <a:ext cx="2808732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8228" y="1126236"/>
            <a:ext cx="2809240" cy="1007744"/>
          </a:xfrm>
          <a:custGeom>
            <a:avLst/>
            <a:gdLst/>
            <a:ahLst/>
            <a:cxnLst/>
            <a:rect l="l" t="t" r="r" b="b"/>
            <a:pathLst>
              <a:path w="2809240" h="1007744">
                <a:moveTo>
                  <a:pt x="0" y="503681"/>
                </a:moveTo>
                <a:lnTo>
                  <a:pt x="1404366" y="0"/>
                </a:lnTo>
                <a:lnTo>
                  <a:pt x="2808732" y="503681"/>
                </a:lnTo>
                <a:lnTo>
                  <a:pt x="1404366" y="1007363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40453" y="1461896"/>
            <a:ext cx="4680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1790" algn="l"/>
              </a:tabLst>
            </a:pPr>
            <a:r>
              <a:rPr sz="2000" spc="-30" dirty="0">
                <a:latin typeface="Verdana"/>
                <a:cs typeface="Verdana"/>
              </a:rPr>
              <a:t>LOTAÇÃO	</a:t>
            </a:r>
            <a:r>
              <a:rPr sz="3000" baseline="1388" dirty="0">
                <a:latin typeface="Verdana"/>
                <a:cs typeface="Verdana"/>
              </a:rPr>
              <a:t>EMPREGADO</a:t>
            </a:r>
            <a:endParaRPr sz="3000" baseline="1388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3076" y="1592580"/>
            <a:ext cx="897636" cy="1280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56510" y="1631442"/>
            <a:ext cx="792480" cy="5080"/>
          </a:xfrm>
          <a:custGeom>
            <a:avLst/>
            <a:gdLst/>
            <a:ahLst/>
            <a:cxnLst/>
            <a:rect l="l" t="t" r="r" b="b"/>
            <a:pathLst>
              <a:path w="792479" h="5080">
                <a:moveTo>
                  <a:pt x="0" y="4699"/>
                </a:moveTo>
                <a:lnTo>
                  <a:pt x="792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4288" y="1586483"/>
            <a:ext cx="824484" cy="1295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57721" y="1625346"/>
            <a:ext cx="719455" cy="6350"/>
          </a:xfrm>
          <a:custGeom>
            <a:avLst/>
            <a:gdLst/>
            <a:ahLst/>
            <a:cxnLst/>
            <a:rect l="l" t="t" r="r" b="b"/>
            <a:pathLst>
              <a:path w="719454" h="6350">
                <a:moveTo>
                  <a:pt x="0" y="6350"/>
                </a:moveTo>
                <a:lnTo>
                  <a:pt x="71920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868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7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20" dirty="0"/>
              <a:t> </a:t>
            </a:r>
            <a:r>
              <a:rPr spc="-5" dirty="0"/>
              <a:t>Máxima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467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12800" algn="l"/>
                <a:tab pos="3402329" algn="l"/>
                <a:tab pos="5043805" algn="l"/>
                <a:tab pos="6130925" algn="l"/>
                <a:tab pos="6894195" algn="l"/>
                <a:tab pos="81705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ca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  classificar relacionamentos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binários.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3756025" algn="l"/>
                <a:tab pos="5534660" algn="l"/>
                <a:tab pos="6301740" algn="l"/>
                <a:tab pos="80391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Relacio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amento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uele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cuj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ocorrências envolvem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duas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classificar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1:1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(um-para-um);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1:n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(um-para-muitos);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n:n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(muitos-para-muitos).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967" y="-11502"/>
            <a:ext cx="626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/>
          <p:nvPr/>
        </p:nvSpPr>
        <p:spPr>
          <a:xfrm>
            <a:off x="5388864" y="1313688"/>
            <a:ext cx="1967484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59908" y="1484375"/>
            <a:ext cx="2022347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6108" y="1341119"/>
            <a:ext cx="1872995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6108" y="1341119"/>
            <a:ext cx="1873250" cy="792480"/>
          </a:xfrm>
          <a:custGeom>
            <a:avLst/>
            <a:gdLst/>
            <a:ahLst/>
            <a:cxnLst/>
            <a:rect l="l" t="t" r="r" b="b"/>
            <a:pathLst>
              <a:path w="1873250" h="792480">
                <a:moveTo>
                  <a:pt x="0" y="792479"/>
                </a:moveTo>
                <a:lnTo>
                  <a:pt x="1872995" y="792479"/>
                </a:lnTo>
                <a:lnTo>
                  <a:pt x="1872995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36108" y="1341119"/>
            <a:ext cx="1873250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7235" y="2827020"/>
            <a:ext cx="2255519" cy="1101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4479" y="2854451"/>
            <a:ext cx="2161031" cy="1007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4479" y="2854451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1" y="503682"/>
                </a:lnTo>
                <a:lnTo>
                  <a:pt x="1080516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1753" y="3215767"/>
            <a:ext cx="1442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OCAÇÃO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62015" y="4553711"/>
            <a:ext cx="1965960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9259" y="4581144"/>
            <a:ext cx="1871472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4035" y="3843528"/>
            <a:ext cx="123443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4035" y="2115311"/>
            <a:ext cx="123443" cy="824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5758" y="213436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504688" y="3862578"/>
          <a:ext cx="1871980" cy="1511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935355"/>
              </a:tblGrid>
              <a:tr h="718566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MESA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091554" y="2381758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2767" y="1888235"/>
            <a:ext cx="1894332" cy="886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011" y="1915667"/>
            <a:ext cx="1799843" cy="7924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20011" y="1915667"/>
            <a:ext cx="180022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PESSOA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29511" y="3689603"/>
            <a:ext cx="2252472" cy="1101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6755" y="3717035"/>
            <a:ext cx="2157984" cy="1007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6755" y="3717035"/>
            <a:ext cx="2158365" cy="1007744"/>
          </a:xfrm>
          <a:custGeom>
            <a:avLst/>
            <a:gdLst/>
            <a:ahLst/>
            <a:cxnLst/>
            <a:rect l="l" t="t" r="r" b="b"/>
            <a:pathLst>
              <a:path w="2158365" h="1007745">
                <a:moveTo>
                  <a:pt x="0" y="503681"/>
                </a:moveTo>
                <a:lnTo>
                  <a:pt x="1078992" y="0"/>
                </a:lnTo>
                <a:lnTo>
                  <a:pt x="2157984" y="503681"/>
                </a:lnTo>
                <a:lnTo>
                  <a:pt x="1078992" y="1007363"/>
                </a:lnTo>
                <a:lnTo>
                  <a:pt x="0" y="503681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7267" y="2689860"/>
            <a:ext cx="123444" cy="14721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8990" y="2708910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0"/>
                </a:moveTo>
                <a:lnTo>
                  <a:pt x="0" y="1368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02307" y="2689860"/>
            <a:ext cx="123443" cy="14721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4029" y="2708910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0"/>
                </a:moveTo>
                <a:lnTo>
                  <a:pt x="0" y="1368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37105" y="4028694"/>
            <a:ext cx="1638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CASAMENTO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3426967" y="2811602"/>
            <a:ext cx="839469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dirty="0">
                <a:latin typeface="Times New Roman"/>
                <a:cs typeface="Times New Roman"/>
              </a:rPr>
              <a:t>esposa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4644" y="2811602"/>
            <a:ext cx="8883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4" y="0"/>
            <a:ext cx="626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1:1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Verdana"/>
                <a:cs typeface="Verdana"/>
              </a:rPr>
              <a:t>Porque o relacionamento CASAMENTO, apesar </a:t>
            </a:r>
            <a:r>
              <a:rPr sz="2800" i="1" spc="-10" dirty="0">
                <a:solidFill>
                  <a:srgbClr val="FF0000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FF0000"/>
                </a:solidFill>
                <a:latin typeface="Verdana"/>
                <a:cs typeface="Verdana"/>
              </a:rPr>
              <a:t>envolver apenas uma entidade, é também  </a:t>
            </a:r>
            <a:r>
              <a:rPr sz="2800" i="1" spc="-10" dirty="0">
                <a:solidFill>
                  <a:srgbClr val="FF0000"/>
                </a:solidFill>
                <a:latin typeface="Verdana"/>
                <a:cs typeface="Verdana"/>
              </a:rPr>
              <a:t>considerado como um </a:t>
            </a:r>
            <a:r>
              <a:rPr sz="2800" i="1" spc="-5" dirty="0">
                <a:solidFill>
                  <a:srgbClr val="FF0000"/>
                </a:solidFill>
                <a:latin typeface="Verdana"/>
                <a:cs typeface="Verdana"/>
              </a:rPr>
              <a:t>relacionamento</a:t>
            </a:r>
            <a:r>
              <a:rPr sz="2800" i="1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Verdana"/>
                <a:cs typeface="Verdana"/>
              </a:rPr>
              <a:t>binário?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fato de o relacionamento  ser binário é o número de ocorrências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que participam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ocorrência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626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1:1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34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Verdana"/>
                <a:cs typeface="Verdana"/>
              </a:rPr>
              <a:t>Porque o relacionamento CASAMENTO, apesar </a:t>
            </a:r>
            <a:r>
              <a:rPr sz="2800" i="1" spc="-10" dirty="0">
                <a:solidFill>
                  <a:srgbClr val="FF0000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FF0000"/>
                </a:solidFill>
                <a:latin typeface="Verdana"/>
                <a:cs typeface="Verdana"/>
              </a:rPr>
              <a:t>envolver apenas uma entidade, é também  </a:t>
            </a:r>
            <a:r>
              <a:rPr sz="2800" i="1" spc="-10" dirty="0">
                <a:solidFill>
                  <a:srgbClr val="FF0000"/>
                </a:solidFill>
                <a:latin typeface="Verdana"/>
                <a:cs typeface="Verdana"/>
              </a:rPr>
              <a:t>considerado como um </a:t>
            </a:r>
            <a:r>
              <a:rPr sz="2800" i="1" spc="-5" dirty="0">
                <a:solidFill>
                  <a:srgbClr val="FF0000"/>
                </a:solidFill>
                <a:latin typeface="Verdana"/>
                <a:cs typeface="Verdana"/>
              </a:rPr>
              <a:t>relacionamento</a:t>
            </a:r>
            <a:r>
              <a:rPr sz="2800" i="1" spc="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Verdana"/>
                <a:cs typeface="Verdana"/>
              </a:rPr>
              <a:t>binário?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ocorrência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CASAMENTO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participam  exatamente duas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ocorrências 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PESSOA (um marido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uma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esposa).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motivo,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CASAMENTO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classificado como sendo</a:t>
            </a:r>
            <a:r>
              <a:rPr sz="2800" i="1" spc="2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binário.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188" y="0"/>
            <a:ext cx="6267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/>
          <p:nvPr/>
        </p:nvSpPr>
        <p:spPr>
          <a:xfrm>
            <a:off x="5245608" y="1313688"/>
            <a:ext cx="2397251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9032" y="1484375"/>
            <a:ext cx="2468880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2852" y="1341119"/>
            <a:ext cx="2302763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2852" y="1341119"/>
            <a:ext cx="2303145" cy="792480"/>
          </a:xfrm>
          <a:custGeom>
            <a:avLst/>
            <a:gdLst/>
            <a:ahLst/>
            <a:cxnLst/>
            <a:rect l="l" t="t" r="r" b="b"/>
            <a:pathLst>
              <a:path w="2303145" h="792480">
                <a:moveTo>
                  <a:pt x="0" y="792479"/>
                </a:moveTo>
                <a:lnTo>
                  <a:pt x="2302763" y="792479"/>
                </a:lnTo>
                <a:lnTo>
                  <a:pt x="230276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2852" y="1341119"/>
            <a:ext cx="230314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90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7235" y="2827020"/>
            <a:ext cx="2255519" cy="1101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4479" y="2854451"/>
            <a:ext cx="2161031" cy="1007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4479" y="2854451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1" y="503682"/>
                </a:lnTo>
                <a:lnTo>
                  <a:pt x="1080516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33109" y="3215767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62015" y="4553711"/>
            <a:ext cx="1965960" cy="886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3059" y="4724400"/>
            <a:ext cx="2022347" cy="618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9259" y="4581144"/>
            <a:ext cx="1871472" cy="7924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4035" y="3843528"/>
            <a:ext cx="123443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4035" y="2115311"/>
            <a:ext cx="123443" cy="824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5758" y="213436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504688" y="3862578"/>
          <a:ext cx="1871980" cy="1511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935355"/>
              </a:tblGrid>
              <a:tr h="718566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EMPREGADO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091554" y="2381758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1580" y="1313688"/>
            <a:ext cx="2039112" cy="886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8824" y="1341119"/>
            <a:ext cx="1944624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58824" y="1341119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1905"/>
              </a:spcBef>
            </a:pPr>
            <a:r>
              <a:rPr sz="2000" dirty="0">
                <a:latin typeface="Verdana"/>
                <a:cs typeface="Verdana"/>
              </a:rPr>
              <a:t>ALUNO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9952" y="2827020"/>
            <a:ext cx="2255520" cy="1101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7196" y="2854451"/>
            <a:ext cx="2161031" cy="1007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7196" y="2854451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1" y="503682"/>
                </a:lnTo>
                <a:lnTo>
                  <a:pt x="1080516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12188" y="3215767"/>
            <a:ext cx="1511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INSCRIÇÃO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56360" y="4553711"/>
            <a:ext cx="1751076" cy="8869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03603" y="4581144"/>
            <a:ext cx="1656588" cy="7924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8276" y="3843528"/>
            <a:ext cx="123443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8276" y="2115311"/>
            <a:ext cx="123443" cy="8244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69998" y="213436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399032" y="3862578"/>
          <a:ext cx="1656080" cy="1511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789940"/>
              </a:tblGrid>
              <a:tr h="718566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CURSO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1842897" y="2308605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274" y="0"/>
            <a:ext cx="6267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1:n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aluno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estar vinculado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curso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curso 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 n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alunos.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empregado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vinculado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máximo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departamento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ter n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empregados.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815" y="0"/>
            <a:ext cx="627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n:n</a:t>
            </a:r>
          </a:p>
        </p:txBody>
      </p:sp>
      <p:sp>
        <p:nvSpPr>
          <p:cNvPr id="3" name="object 3"/>
          <p:cNvSpPr/>
          <p:nvPr/>
        </p:nvSpPr>
        <p:spPr>
          <a:xfrm>
            <a:off x="5245608" y="1313688"/>
            <a:ext cx="2397251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2852" y="1341119"/>
            <a:ext cx="2302763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2852" y="1341119"/>
            <a:ext cx="230314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905"/>
              </a:spcBef>
            </a:pPr>
            <a:r>
              <a:rPr sz="2000" spc="-10" dirty="0">
                <a:latin typeface="Verdana"/>
                <a:cs typeface="Verdana"/>
              </a:rPr>
              <a:t>LOJA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35" y="2827020"/>
            <a:ext cx="2255519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4479" y="2854451"/>
            <a:ext cx="2161031" cy="1007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479" y="2854451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1" y="503682"/>
                </a:lnTo>
                <a:lnTo>
                  <a:pt x="1080516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0082" y="3215767"/>
            <a:ext cx="908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VENDE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2015" y="4553711"/>
            <a:ext cx="1965960" cy="886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9259" y="4581144"/>
            <a:ext cx="1871472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4035" y="3843528"/>
            <a:ext cx="123443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4035" y="2115311"/>
            <a:ext cx="123443" cy="824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5758" y="213436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04688" y="3862578"/>
          <a:ext cx="1871980" cy="1511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935355"/>
              </a:tblGrid>
              <a:tr h="718566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PRODUTO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091554" y="2381758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11580" y="1313688"/>
            <a:ext cx="2039112" cy="886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824" y="1341119"/>
            <a:ext cx="1944624" cy="7924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8824" y="1341119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905"/>
              </a:spcBef>
            </a:pPr>
            <a:r>
              <a:rPr sz="2000" dirty="0">
                <a:latin typeface="Verdana"/>
                <a:cs typeface="Verdana"/>
              </a:rPr>
              <a:t>MÉDICO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39952" y="2827020"/>
            <a:ext cx="2255520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196" y="2854451"/>
            <a:ext cx="2161031" cy="1007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7196" y="2854451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1" y="503682"/>
                </a:lnTo>
                <a:lnTo>
                  <a:pt x="1080516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73149" y="3215767"/>
            <a:ext cx="1389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Verdana"/>
                <a:cs typeface="Verdana"/>
              </a:rPr>
              <a:t>CONSULTA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6360" y="4553711"/>
            <a:ext cx="1751076" cy="8869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9032" y="4724400"/>
            <a:ext cx="1665732" cy="6187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3603" y="4581144"/>
            <a:ext cx="1656588" cy="792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8276" y="3843528"/>
            <a:ext cx="123443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8276" y="2115311"/>
            <a:ext cx="123443" cy="824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9998" y="2134361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9032" y="3862578"/>
          <a:ext cx="1656080" cy="1511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140"/>
                <a:gridCol w="789940"/>
              </a:tblGrid>
              <a:tr h="718566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PACIENTE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1842897" y="2308605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4464" y="0"/>
            <a:ext cx="627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 Máxima –</a:t>
            </a:r>
            <a:r>
              <a:rPr spc="-55" dirty="0"/>
              <a:t> </a:t>
            </a:r>
            <a:r>
              <a:rPr spc="-5" dirty="0"/>
              <a:t>n:n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178560" algn="l"/>
                <a:tab pos="2673985" algn="l"/>
                <a:tab pos="3763645" algn="l"/>
                <a:tab pos="5621655" algn="l"/>
                <a:tab pos="6063615" algn="l"/>
                <a:tab pos="7972425" algn="l"/>
                <a:tab pos="840168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médi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cient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paciente 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consultar n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médicos.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loja 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vender n produtos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produto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vendidos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lojas.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2783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Modelo Entidade</a:t>
            </a:r>
            <a:r>
              <a:rPr sz="3900" spc="-95" dirty="0"/>
              <a:t> </a:t>
            </a:r>
            <a:r>
              <a:rPr sz="3900" dirty="0"/>
              <a:t>Relacionamento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303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técnica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modelagem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mais  difundida e utilizada é a abordagem entidade-  relacionamento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(ER).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Nesta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técnica,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modelo de dados é  representado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através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entidade-  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(modelo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ER).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5881" y="4476369"/>
            <a:ext cx="238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representado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476369"/>
            <a:ext cx="62426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14094" algn="l"/>
                <a:tab pos="2702560" algn="l"/>
                <a:tab pos="3263900" algn="l"/>
                <a:tab pos="3556000" algn="l"/>
                <a:tab pos="5156835" algn="l"/>
                <a:tab pos="60178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graficamente		através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1729" y="4903089"/>
            <a:ext cx="284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35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diagrama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5329529"/>
            <a:ext cx="5801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entidade-relacionamento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(DER).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340" y="0"/>
            <a:ext cx="548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</a:t>
            </a:r>
            <a:r>
              <a:rPr spc="-40" dirty="0"/>
              <a:t> </a:t>
            </a:r>
            <a:r>
              <a:rPr spc="-10" dirty="0"/>
              <a:t>ternário</a:t>
            </a:r>
          </a:p>
        </p:txBody>
      </p:sp>
      <p:sp>
        <p:nvSpPr>
          <p:cNvPr id="3" name="object 3"/>
          <p:cNvSpPr/>
          <p:nvPr/>
        </p:nvSpPr>
        <p:spPr>
          <a:xfrm>
            <a:off x="2004060" y="2897123"/>
            <a:ext cx="2039112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1304" y="2924555"/>
            <a:ext cx="1944623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304" y="2924555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79">
                <a:moveTo>
                  <a:pt x="0" y="792479"/>
                </a:moveTo>
                <a:lnTo>
                  <a:pt x="1944623" y="792479"/>
                </a:lnTo>
                <a:lnTo>
                  <a:pt x="194462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6204" y="4120896"/>
            <a:ext cx="2470404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3448" y="4148328"/>
            <a:ext cx="2375916" cy="1007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3448" y="4148328"/>
            <a:ext cx="2376170" cy="1007744"/>
          </a:xfrm>
          <a:custGeom>
            <a:avLst/>
            <a:gdLst/>
            <a:ahLst/>
            <a:cxnLst/>
            <a:rect l="l" t="t" r="r" b="b"/>
            <a:pathLst>
              <a:path w="2376170" h="1007745">
                <a:moveTo>
                  <a:pt x="0" y="503682"/>
                </a:moveTo>
                <a:lnTo>
                  <a:pt x="1187957" y="0"/>
                </a:lnTo>
                <a:lnTo>
                  <a:pt x="2375916" y="503682"/>
                </a:lnTo>
                <a:lnTo>
                  <a:pt x="1187957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1473" y="4511421"/>
            <a:ext cx="196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DISTRIBUIÇÃO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7391" y="5634228"/>
            <a:ext cx="1749552" cy="885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4635" y="5804915"/>
            <a:ext cx="1653539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4635" y="5661659"/>
            <a:ext cx="1655064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4635" y="5661659"/>
            <a:ext cx="1655445" cy="791210"/>
          </a:xfrm>
          <a:custGeom>
            <a:avLst/>
            <a:gdLst/>
            <a:ahLst/>
            <a:cxnLst/>
            <a:rect l="l" t="t" r="r" b="b"/>
            <a:pathLst>
              <a:path w="1655445" h="791210">
                <a:moveTo>
                  <a:pt x="0" y="790955"/>
                </a:moveTo>
                <a:lnTo>
                  <a:pt x="1655064" y="790955"/>
                </a:lnTo>
                <a:lnTo>
                  <a:pt x="1655064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64635" y="5661659"/>
            <a:ext cx="1655445" cy="79121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905"/>
              </a:spcBef>
            </a:pPr>
            <a:r>
              <a:rPr sz="2000" spc="-10" dirty="0">
                <a:latin typeface="Verdana"/>
                <a:cs typeface="Verdana"/>
              </a:rPr>
              <a:t>PRODUTO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9684" y="5137403"/>
            <a:ext cx="123444" cy="608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1405" y="5156453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0276" y="3681984"/>
            <a:ext cx="1016508" cy="696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22854" y="3717797"/>
            <a:ext cx="901700" cy="576580"/>
          </a:xfrm>
          <a:custGeom>
            <a:avLst/>
            <a:gdLst/>
            <a:ahLst/>
            <a:cxnLst/>
            <a:rect l="l" t="t" r="r" b="b"/>
            <a:pathLst>
              <a:path w="901700" h="576579">
                <a:moveTo>
                  <a:pt x="0" y="0"/>
                </a:moveTo>
                <a:lnTo>
                  <a:pt x="901699" y="5761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2791" y="2897123"/>
            <a:ext cx="2253995" cy="886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5547" y="3067811"/>
            <a:ext cx="2346959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0035" y="2924555"/>
            <a:ext cx="2159508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0035" y="2924555"/>
            <a:ext cx="2159635" cy="792480"/>
          </a:xfrm>
          <a:custGeom>
            <a:avLst/>
            <a:gdLst/>
            <a:ahLst/>
            <a:cxnLst/>
            <a:rect l="l" t="t" r="r" b="b"/>
            <a:pathLst>
              <a:path w="2159634" h="792479">
                <a:moveTo>
                  <a:pt x="0" y="792479"/>
                </a:moveTo>
                <a:lnTo>
                  <a:pt x="2159508" y="792479"/>
                </a:lnTo>
                <a:lnTo>
                  <a:pt x="215950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39" y="1012952"/>
            <a:ext cx="8987155" cy="2470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abordagem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permite a criação não  somente de relacionamentos binários, mas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também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grau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2(relacionamentos ternários,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quarternários,...).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292100" algn="ctr">
              <a:lnSpc>
                <a:spcPct val="100000"/>
              </a:lnSpc>
              <a:tabLst>
                <a:tab pos="2736850" algn="l"/>
              </a:tabLst>
            </a:pPr>
            <a:r>
              <a:rPr sz="2000" spc="-5" dirty="0">
                <a:latin typeface="Verdana"/>
                <a:cs typeface="Verdana"/>
              </a:rPr>
              <a:t>CIDADE	</a:t>
            </a:r>
            <a:r>
              <a:rPr sz="2000" dirty="0">
                <a:latin typeface="Verdana"/>
                <a:cs typeface="Verdana"/>
              </a:rPr>
              <a:t>DISTRIBUIDOR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42332" y="3681984"/>
            <a:ext cx="1051560" cy="7680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04053" y="3717797"/>
            <a:ext cx="936625" cy="647700"/>
          </a:xfrm>
          <a:custGeom>
            <a:avLst/>
            <a:gdLst/>
            <a:ahLst/>
            <a:cxnLst/>
            <a:rect l="l" t="t" r="r" b="b"/>
            <a:pathLst>
              <a:path w="936625" h="647700">
                <a:moveTo>
                  <a:pt x="936625" y="0"/>
                </a:moveTo>
                <a:lnTo>
                  <a:pt x="0" y="647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374" y="-20128"/>
            <a:ext cx="548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</a:t>
            </a:r>
            <a:r>
              <a:rPr spc="-40" dirty="0"/>
              <a:t> </a:t>
            </a:r>
            <a:r>
              <a:rPr spc="-10" dirty="0"/>
              <a:t>ternário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8785" y="3573907"/>
            <a:ext cx="2776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573907"/>
            <a:ext cx="81908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44395" algn="l"/>
                <a:tab pos="489331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	ocorrência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endParaRPr sz="2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tabLst>
                <a:tab pos="3423920" algn="l"/>
                <a:tab pos="5083810" algn="l"/>
                <a:tab pos="61372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BUIÇÃO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trê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oco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rê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8568" y="4000322"/>
            <a:ext cx="4578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4427601"/>
            <a:ext cx="86429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entidade: um produto a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distribuído,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cidade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qual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feita a distribuição e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distribuidor.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7211" y="737616"/>
            <a:ext cx="2122932" cy="708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6876" y="819911"/>
            <a:ext cx="1402079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4455" y="765048"/>
            <a:ext cx="2028444" cy="614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4455" y="765048"/>
            <a:ext cx="2028825" cy="614680"/>
          </a:xfrm>
          <a:custGeom>
            <a:avLst/>
            <a:gdLst/>
            <a:ahLst/>
            <a:cxnLst/>
            <a:rect l="l" t="t" r="r" b="b"/>
            <a:pathLst>
              <a:path w="2028825" h="614680">
                <a:moveTo>
                  <a:pt x="0" y="614172"/>
                </a:moveTo>
                <a:lnTo>
                  <a:pt x="2028444" y="614172"/>
                </a:lnTo>
                <a:lnTo>
                  <a:pt x="2028444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8123" y="1687067"/>
            <a:ext cx="2574036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5367" y="1714500"/>
            <a:ext cx="2479548" cy="781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5367" y="1714500"/>
            <a:ext cx="2479675" cy="782320"/>
          </a:xfrm>
          <a:custGeom>
            <a:avLst/>
            <a:gdLst/>
            <a:ahLst/>
            <a:cxnLst/>
            <a:rect l="l" t="t" r="r" b="b"/>
            <a:pathLst>
              <a:path w="2479675" h="782319">
                <a:moveTo>
                  <a:pt x="0" y="390905"/>
                </a:moveTo>
                <a:lnTo>
                  <a:pt x="1239774" y="0"/>
                </a:lnTo>
                <a:lnTo>
                  <a:pt x="2479548" y="390905"/>
                </a:lnTo>
                <a:lnTo>
                  <a:pt x="1239774" y="781812"/>
                </a:lnTo>
                <a:lnTo>
                  <a:pt x="0" y="390905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4552" y="2859023"/>
            <a:ext cx="1822703" cy="708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9896" y="2939795"/>
            <a:ext cx="1653539" cy="618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1796" y="2886455"/>
            <a:ext cx="1728216" cy="614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1796" y="2886455"/>
            <a:ext cx="1728470" cy="614680"/>
          </a:xfrm>
          <a:custGeom>
            <a:avLst/>
            <a:gdLst/>
            <a:ahLst/>
            <a:cxnLst/>
            <a:rect l="l" t="t" r="r" b="b"/>
            <a:pathLst>
              <a:path w="1728470" h="614679">
                <a:moveTo>
                  <a:pt x="0" y="614172"/>
                </a:moveTo>
                <a:lnTo>
                  <a:pt x="1728216" y="614172"/>
                </a:lnTo>
                <a:lnTo>
                  <a:pt x="1728216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01796" y="2886455"/>
            <a:ext cx="1728470" cy="6146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Verdana"/>
                <a:cs typeface="Verdana"/>
              </a:rPr>
              <a:t>PRODUTO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04944" y="2478023"/>
            <a:ext cx="123444" cy="493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6665" y="2497073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5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7623" y="1342644"/>
            <a:ext cx="1042415" cy="5867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8677" y="1379982"/>
            <a:ext cx="930275" cy="465455"/>
          </a:xfrm>
          <a:custGeom>
            <a:avLst/>
            <a:gdLst/>
            <a:ahLst/>
            <a:cxnLst/>
            <a:rect l="l" t="t" r="r" b="b"/>
            <a:pathLst>
              <a:path w="930275" h="465455">
                <a:moveTo>
                  <a:pt x="0" y="0"/>
                </a:moveTo>
                <a:lnTo>
                  <a:pt x="930275" y="4650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7864" y="737616"/>
            <a:ext cx="2348484" cy="7086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7864" y="819911"/>
            <a:ext cx="2346960" cy="6187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5108" y="765048"/>
            <a:ext cx="2253995" cy="614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5108" y="765048"/>
            <a:ext cx="2254250" cy="614680"/>
          </a:xfrm>
          <a:custGeom>
            <a:avLst/>
            <a:gdLst/>
            <a:ahLst/>
            <a:cxnLst/>
            <a:rect l="l" t="t" r="r" b="b"/>
            <a:pathLst>
              <a:path w="2254250" h="614680">
                <a:moveTo>
                  <a:pt x="0" y="614172"/>
                </a:moveTo>
                <a:lnTo>
                  <a:pt x="2253995" y="614172"/>
                </a:lnTo>
                <a:lnTo>
                  <a:pt x="2253995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19882" y="904494"/>
            <a:ext cx="455549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83815" algn="l"/>
              </a:tabLst>
            </a:pPr>
            <a:r>
              <a:rPr sz="2000" spc="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IDA</a:t>
            </a:r>
            <a:r>
              <a:rPr sz="2000" spc="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	DISTR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DOR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DISTRIBUIÇÃO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87111" y="1342644"/>
            <a:ext cx="1146048" cy="5867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8834" y="1379982"/>
            <a:ext cx="1033780" cy="465455"/>
          </a:xfrm>
          <a:custGeom>
            <a:avLst/>
            <a:gdLst/>
            <a:ahLst/>
            <a:cxnLst/>
            <a:rect l="l" t="t" r="r" b="b"/>
            <a:pathLst>
              <a:path w="1033779" h="465455">
                <a:moveTo>
                  <a:pt x="1033399" y="0"/>
                </a:moveTo>
                <a:lnTo>
                  <a:pt x="0" y="4650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491" y="0"/>
            <a:ext cx="548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</a:t>
            </a:r>
            <a:r>
              <a:rPr spc="-40" dirty="0"/>
              <a:t> </a:t>
            </a:r>
            <a:r>
              <a:rPr spc="-10" dirty="0"/>
              <a:t>ternário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3615" y="1012952"/>
            <a:ext cx="5541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95"/>
              </a:spcBef>
              <a:tabLst>
                <a:tab pos="945515" algn="l"/>
                <a:tab pos="1108075" algn="l"/>
                <a:tab pos="1446530" algn="l"/>
                <a:tab pos="3344545" algn="l"/>
                <a:tab pos="3835400" algn="l"/>
                <a:tab pos="4304665" algn="l"/>
                <a:tab pos="5095875" algn="l"/>
                <a:tab pos="53105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acion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32448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cardinalidade  grau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maior 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7211" y="2464307"/>
            <a:ext cx="2039112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2491739"/>
            <a:ext cx="1944623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4455" y="2491739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79">
                <a:moveTo>
                  <a:pt x="0" y="792479"/>
                </a:moveTo>
                <a:lnTo>
                  <a:pt x="1944623" y="792479"/>
                </a:lnTo>
                <a:lnTo>
                  <a:pt x="1944623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9355" y="3689603"/>
            <a:ext cx="2470404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3717035"/>
            <a:ext cx="2375916" cy="1007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3717035"/>
            <a:ext cx="2376170" cy="1007744"/>
          </a:xfrm>
          <a:custGeom>
            <a:avLst/>
            <a:gdLst/>
            <a:ahLst/>
            <a:cxnLst/>
            <a:rect l="l" t="t" r="r" b="b"/>
            <a:pathLst>
              <a:path w="2376170" h="1007745">
                <a:moveTo>
                  <a:pt x="0" y="503681"/>
                </a:moveTo>
                <a:lnTo>
                  <a:pt x="1187958" y="0"/>
                </a:lnTo>
                <a:lnTo>
                  <a:pt x="2375916" y="503681"/>
                </a:lnTo>
                <a:lnTo>
                  <a:pt x="1187958" y="1007363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9020" y="5201411"/>
            <a:ext cx="1751076" cy="886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6264" y="5228844"/>
            <a:ext cx="1656588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2835" y="4706111"/>
            <a:ext cx="123444" cy="608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3427" y="3249167"/>
            <a:ext cx="1016508" cy="696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6005" y="3284982"/>
            <a:ext cx="901700" cy="576580"/>
          </a:xfrm>
          <a:custGeom>
            <a:avLst/>
            <a:gdLst/>
            <a:ahLst/>
            <a:cxnLst/>
            <a:rect l="l" t="t" r="r" b="b"/>
            <a:pathLst>
              <a:path w="901700" h="576579">
                <a:moveTo>
                  <a:pt x="0" y="0"/>
                </a:moveTo>
                <a:lnTo>
                  <a:pt x="901699" y="5761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84420" y="2464307"/>
            <a:ext cx="2255520" cy="8869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8700" y="2634995"/>
            <a:ext cx="2346959" cy="6187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1664" y="2491739"/>
            <a:ext cx="2161032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31664" y="2491739"/>
            <a:ext cx="2161540" cy="792480"/>
          </a:xfrm>
          <a:custGeom>
            <a:avLst/>
            <a:gdLst/>
            <a:ahLst/>
            <a:cxnLst/>
            <a:rect l="l" t="t" r="r" b="b"/>
            <a:pathLst>
              <a:path w="2161540" h="792479">
                <a:moveTo>
                  <a:pt x="0" y="792479"/>
                </a:moveTo>
                <a:lnTo>
                  <a:pt x="2161032" y="792479"/>
                </a:lnTo>
                <a:lnTo>
                  <a:pt x="216103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77210" y="2721101"/>
            <a:ext cx="4428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6815" algn="l"/>
              </a:tabLst>
            </a:pPr>
            <a:r>
              <a:rPr sz="2000" spc="-5" dirty="0">
                <a:latin typeface="Verdana"/>
                <a:cs typeface="Verdana"/>
              </a:rPr>
              <a:t>CIDAD</a:t>
            </a:r>
            <a:r>
              <a:rPr sz="2000" dirty="0">
                <a:latin typeface="Verdana"/>
                <a:cs typeface="Verdana"/>
              </a:rPr>
              <a:t>E	DISTR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0703" y="3249167"/>
            <a:ext cx="1194815" cy="6964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2426" y="3284982"/>
            <a:ext cx="1081405" cy="576580"/>
          </a:xfrm>
          <a:custGeom>
            <a:avLst/>
            <a:gdLst/>
            <a:ahLst/>
            <a:cxnLst/>
            <a:rect l="l" t="t" r="r" b="b"/>
            <a:pathLst>
              <a:path w="1081404" h="576579">
                <a:moveTo>
                  <a:pt x="1081024" y="0"/>
                </a:moveTo>
                <a:lnTo>
                  <a:pt x="0" y="5761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631691" y="4725161"/>
          <a:ext cx="1656080" cy="1296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40"/>
                <a:gridCol w="828040"/>
              </a:tblGrid>
              <a:tr h="503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80">
                <a:tc gridSpan="2"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PRODUTO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3484245" y="3476781"/>
            <a:ext cx="1964055" cy="93408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115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5" dirty="0">
                <a:latin typeface="Verdana"/>
                <a:cs typeface="Verdana"/>
              </a:rPr>
              <a:t>DISTRIBUIÇÃO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43854" y="3677539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732" y="0"/>
            <a:ext cx="548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</a:t>
            </a:r>
            <a:r>
              <a:rPr spc="-40" dirty="0"/>
              <a:t> </a:t>
            </a:r>
            <a:r>
              <a:rPr spc="-10" dirty="0"/>
              <a:t>ternário</a:t>
            </a:r>
          </a:p>
        </p:txBody>
      </p:sp>
      <p:sp>
        <p:nvSpPr>
          <p:cNvPr id="3" name="object 3"/>
          <p:cNvSpPr/>
          <p:nvPr/>
        </p:nvSpPr>
        <p:spPr>
          <a:xfrm>
            <a:off x="2077211" y="1025652"/>
            <a:ext cx="2049780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300" y="1162811"/>
            <a:ext cx="1402079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1053083"/>
            <a:ext cx="1955292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1053083"/>
            <a:ext cx="1955800" cy="727075"/>
          </a:xfrm>
          <a:custGeom>
            <a:avLst/>
            <a:gdLst/>
            <a:ahLst/>
            <a:cxnLst/>
            <a:rect l="l" t="t" r="r" b="b"/>
            <a:pathLst>
              <a:path w="1955800" h="727075">
                <a:moveTo>
                  <a:pt x="0" y="726948"/>
                </a:moveTo>
                <a:lnTo>
                  <a:pt x="1955292" y="726948"/>
                </a:lnTo>
                <a:lnTo>
                  <a:pt x="1955292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3307" y="1248282"/>
            <a:ext cx="1038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IDADE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5451" y="2148839"/>
            <a:ext cx="2485644" cy="1019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82696" y="2176272"/>
            <a:ext cx="2391155" cy="925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2696" y="2176272"/>
            <a:ext cx="2391410" cy="925194"/>
          </a:xfrm>
          <a:custGeom>
            <a:avLst/>
            <a:gdLst/>
            <a:ahLst/>
            <a:cxnLst/>
            <a:rect l="l" t="t" r="r" b="b"/>
            <a:pathLst>
              <a:path w="2391410" h="925194">
                <a:moveTo>
                  <a:pt x="0" y="462533"/>
                </a:moveTo>
                <a:lnTo>
                  <a:pt x="1195577" y="0"/>
                </a:lnTo>
                <a:lnTo>
                  <a:pt x="2391155" y="462533"/>
                </a:lnTo>
                <a:lnTo>
                  <a:pt x="1195577" y="925067"/>
                </a:lnTo>
                <a:lnTo>
                  <a:pt x="0" y="462533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8164" y="3538728"/>
            <a:ext cx="1760219" cy="8214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1503" y="3675888"/>
            <a:ext cx="1653539" cy="618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5408" y="3566159"/>
            <a:ext cx="1665732" cy="726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076" y="3083051"/>
            <a:ext cx="123444" cy="5669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9523" y="1744979"/>
            <a:ext cx="1019555" cy="649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2101" y="1780794"/>
            <a:ext cx="904875" cy="528955"/>
          </a:xfrm>
          <a:custGeom>
            <a:avLst/>
            <a:gdLst/>
            <a:ahLst/>
            <a:cxnLst/>
            <a:rect l="l" t="t" r="r" b="b"/>
            <a:pathLst>
              <a:path w="904875" h="528955">
                <a:moveTo>
                  <a:pt x="0" y="0"/>
                </a:moveTo>
                <a:lnTo>
                  <a:pt x="904875" y="5285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2708" y="1025652"/>
            <a:ext cx="2267712" cy="821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1559" y="1162811"/>
            <a:ext cx="2346960" cy="6187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9952" y="1053083"/>
            <a:ext cx="2173224" cy="7269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9952" y="1053083"/>
            <a:ext cx="2173605" cy="727075"/>
          </a:xfrm>
          <a:custGeom>
            <a:avLst/>
            <a:gdLst/>
            <a:ahLst/>
            <a:cxnLst/>
            <a:rect l="l" t="t" r="r" b="b"/>
            <a:pathLst>
              <a:path w="2173604" h="727075">
                <a:moveTo>
                  <a:pt x="0" y="726948"/>
                </a:moveTo>
                <a:lnTo>
                  <a:pt x="2173224" y="726948"/>
                </a:lnTo>
                <a:lnTo>
                  <a:pt x="2173224" y="0"/>
                </a:lnTo>
                <a:lnTo>
                  <a:pt x="0" y="0"/>
                </a:lnTo>
                <a:lnTo>
                  <a:pt x="0" y="726948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45455" y="1248282"/>
            <a:ext cx="1984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DISTR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88991" y="1743455"/>
            <a:ext cx="1197864" cy="6507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0714" y="1780794"/>
            <a:ext cx="1085850" cy="528955"/>
          </a:xfrm>
          <a:custGeom>
            <a:avLst/>
            <a:gdLst/>
            <a:ahLst/>
            <a:cxnLst/>
            <a:rect l="l" t="t" r="r" b="b"/>
            <a:pathLst>
              <a:path w="1085850" h="528955">
                <a:moveTo>
                  <a:pt x="1085850" y="0"/>
                </a:moveTo>
                <a:lnTo>
                  <a:pt x="0" y="52857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640835" y="3102101"/>
          <a:ext cx="1665605" cy="1191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/>
                <a:gridCol w="831215"/>
              </a:tblGrid>
              <a:tr h="4640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830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26947"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PRODUTO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891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498596" y="2172080"/>
            <a:ext cx="1962150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2715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235"/>
              </a:lnSpc>
            </a:pPr>
            <a:r>
              <a:rPr sz="2000" spc="-5" dirty="0">
                <a:latin typeface="Verdana"/>
                <a:cs typeface="Verdana"/>
              </a:rPr>
              <a:t>DISTRIBUIÇÃO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4555" y="2141982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59908" y="2145792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69">
                <a:moveTo>
                  <a:pt x="0" y="216408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5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1" y="216408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5" y="432816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5771" y="2421635"/>
            <a:ext cx="463550" cy="1079500"/>
          </a:xfrm>
          <a:custGeom>
            <a:avLst/>
            <a:gdLst/>
            <a:ahLst/>
            <a:cxnLst/>
            <a:rect l="l" t="t" r="r" b="b"/>
            <a:pathLst>
              <a:path w="463550" h="1079500">
                <a:moveTo>
                  <a:pt x="0" y="0"/>
                </a:moveTo>
                <a:lnTo>
                  <a:pt x="43045" y="38308"/>
                </a:lnTo>
                <a:lnTo>
                  <a:pt x="85759" y="76580"/>
                </a:lnTo>
                <a:lnTo>
                  <a:pt x="127810" y="114781"/>
                </a:lnTo>
                <a:lnTo>
                  <a:pt x="168866" y="152874"/>
                </a:lnTo>
                <a:lnTo>
                  <a:pt x="208596" y="190823"/>
                </a:lnTo>
                <a:lnTo>
                  <a:pt x="246669" y="228593"/>
                </a:lnTo>
                <a:lnTo>
                  <a:pt x="282752" y="266147"/>
                </a:lnTo>
                <a:lnTo>
                  <a:pt x="316515" y="303450"/>
                </a:lnTo>
                <a:lnTo>
                  <a:pt x="347626" y="340466"/>
                </a:lnTo>
                <a:lnTo>
                  <a:pt x="375753" y="377158"/>
                </a:lnTo>
                <a:lnTo>
                  <a:pt x="400565" y="413492"/>
                </a:lnTo>
                <a:lnTo>
                  <a:pt x="421731" y="449431"/>
                </a:lnTo>
                <a:lnTo>
                  <a:pt x="438918" y="484938"/>
                </a:lnTo>
                <a:lnTo>
                  <a:pt x="460032" y="554518"/>
                </a:lnTo>
                <a:lnTo>
                  <a:pt x="463295" y="588517"/>
                </a:lnTo>
                <a:lnTo>
                  <a:pt x="395646" y="741021"/>
                </a:lnTo>
                <a:lnTo>
                  <a:pt x="243474" y="901191"/>
                </a:lnTo>
                <a:lnTo>
                  <a:pt x="90660" y="1027644"/>
                </a:lnTo>
                <a:lnTo>
                  <a:pt x="21081" y="1078991"/>
                </a:lnTo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80479" y="2299461"/>
            <a:ext cx="25615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cardinalidade 1  destacada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refere-se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 um par cidade e  produto.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58823" y="836794"/>
            <a:ext cx="4824095" cy="3816350"/>
          </a:xfrm>
          <a:custGeom>
            <a:avLst/>
            <a:gdLst/>
            <a:ahLst/>
            <a:cxnLst/>
            <a:rect l="l" t="t" r="r" b="b"/>
            <a:pathLst>
              <a:path w="4824095" h="3816350">
                <a:moveTo>
                  <a:pt x="515747" y="288679"/>
                </a:moveTo>
                <a:lnTo>
                  <a:pt x="567776" y="234783"/>
                </a:lnTo>
                <a:lnTo>
                  <a:pt x="596959" y="210242"/>
                </a:lnTo>
                <a:lnTo>
                  <a:pt x="628149" y="187260"/>
                </a:lnTo>
                <a:lnTo>
                  <a:pt x="661265" y="165801"/>
                </a:lnTo>
                <a:lnTo>
                  <a:pt x="696229" y="145830"/>
                </a:lnTo>
                <a:lnTo>
                  <a:pt x="732961" y="127312"/>
                </a:lnTo>
                <a:lnTo>
                  <a:pt x="771381" y="110212"/>
                </a:lnTo>
                <a:lnTo>
                  <a:pt x="811410" y="94494"/>
                </a:lnTo>
                <a:lnTo>
                  <a:pt x="852969" y="80125"/>
                </a:lnTo>
                <a:lnTo>
                  <a:pt x="895977" y="67068"/>
                </a:lnTo>
                <a:lnTo>
                  <a:pt x="940355" y="55289"/>
                </a:lnTo>
                <a:lnTo>
                  <a:pt x="986025" y="44752"/>
                </a:lnTo>
                <a:lnTo>
                  <a:pt x="1032905" y="35422"/>
                </a:lnTo>
                <a:lnTo>
                  <a:pt x="1080918" y="27265"/>
                </a:lnTo>
                <a:lnTo>
                  <a:pt x="1129983" y="20245"/>
                </a:lnTo>
                <a:lnTo>
                  <a:pt x="1180020" y="14327"/>
                </a:lnTo>
                <a:lnTo>
                  <a:pt x="1230951" y="9476"/>
                </a:lnTo>
                <a:lnTo>
                  <a:pt x="1282696" y="5658"/>
                </a:lnTo>
                <a:lnTo>
                  <a:pt x="1335174" y="2835"/>
                </a:lnTo>
                <a:lnTo>
                  <a:pt x="1388308" y="975"/>
                </a:lnTo>
                <a:lnTo>
                  <a:pt x="1442017" y="42"/>
                </a:lnTo>
                <a:lnTo>
                  <a:pt x="1496221" y="0"/>
                </a:lnTo>
                <a:lnTo>
                  <a:pt x="1550842" y="814"/>
                </a:lnTo>
                <a:lnTo>
                  <a:pt x="1605799" y="2450"/>
                </a:lnTo>
                <a:lnTo>
                  <a:pt x="1661014" y="4872"/>
                </a:lnTo>
                <a:lnTo>
                  <a:pt x="1716406" y="8045"/>
                </a:lnTo>
                <a:lnTo>
                  <a:pt x="1771897" y="11935"/>
                </a:lnTo>
                <a:lnTo>
                  <a:pt x="1827406" y="16505"/>
                </a:lnTo>
                <a:lnTo>
                  <a:pt x="1882854" y="21722"/>
                </a:lnTo>
                <a:lnTo>
                  <a:pt x="1938162" y="27549"/>
                </a:lnTo>
                <a:lnTo>
                  <a:pt x="1993250" y="33952"/>
                </a:lnTo>
                <a:lnTo>
                  <a:pt x="2048038" y="40896"/>
                </a:lnTo>
                <a:lnTo>
                  <a:pt x="2102448" y="48345"/>
                </a:lnTo>
                <a:lnTo>
                  <a:pt x="2156399" y="56265"/>
                </a:lnTo>
                <a:lnTo>
                  <a:pt x="2209812" y="64621"/>
                </a:lnTo>
                <a:lnTo>
                  <a:pt x="2262608" y="73376"/>
                </a:lnTo>
                <a:lnTo>
                  <a:pt x="2314707" y="82497"/>
                </a:lnTo>
                <a:lnTo>
                  <a:pt x="2366029" y="91948"/>
                </a:lnTo>
                <a:lnTo>
                  <a:pt x="2416496" y="101694"/>
                </a:lnTo>
                <a:lnTo>
                  <a:pt x="2466027" y="111700"/>
                </a:lnTo>
                <a:lnTo>
                  <a:pt x="2514543" y="121931"/>
                </a:lnTo>
                <a:lnTo>
                  <a:pt x="2561964" y="132352"/>
                </a:lnTo>
                <a:lnTo>
                  <a:pt x="2608212" y="142927"/>
                </a:lnTo>
                <a:lnTo>
                  <a:pt x="2653206" y="153622"/>
                </a:lnTo>
                <a:lnTo>
                  <a:pt x="2696866" y="164402"/>
                </a:lnTo>
                <a:lnTo>
                  <a:pt x="2739115" y="175231"/>
                </a:lnTo>
                <a:lnTo>
                  <a:pt x="2779871" y="186074"/>
                </a:lnTo>
                <a:lnTo>
                  <a:pt x="2819056" y="196897"/>
                </a:lnTo>
                <a:lnTo>
                  <a:pt x="2856589" y="207663"/>
                </a:lnTo>
                <a:lnTo>
                  <a:pt x="2926385" y="228889"/>
                </a:lnTo>
                <a:lnTo>
                  <a:pt x="2988623" y="249470"/>
                </a:lnTo>
                <a:lnTo>
                  <a:pt x="3042666" y="269126"/>
                </a:lnTo>
                <a:lnTo>
                  <a:pt x="3106528" y="297069"/>
                </a:lnTo>
                <a:lnTo>
                  <a:pt x="3143732" y="318637"/>
                </a:lnTo>
                <a:lnTo>
                  <a:pt x="3178056" y="343019"/>
                </a:lnTo>
                <a:lnTo>
                  <a:pt x="3209532" y="370011"/>
                </a:lnTo>
                <a:lnTo>
                  <a:pt x="3238189" y="399410"/>
                </a:lnTo>
                <a:lnTo>
                  <a:pt x="3264059" y="431012"/>
                </a:lnTo>
                <a:lnTo>
                  <a:pt x="3287171" y="464614"/>
                </a:lnTo>
                <a:lnTo>
                  <a:pt x="3307557" y="500011"/>
                </a:lnTo>
                <a:lnTo>
                  <a:pt x="3325247" y="536999"/>
                </a:lnTo>
                <a:lnTo>
                  <a:pt x="3340270" y="575376"/>
                </a:lnTo>
                <a:lnTo>
                  <a:pt x="3352659" y="614937"/>
                </a:lnTo>
                <a:lnTo>
                  <a:pt x="3362442" y="655479"/>
                </a:lnTo>
                <a:lnTo>
                  <a:pt x="3369652" y="696798"/>
                </a:lnTo>
                <a:lnTo>
                  <a:pt x="3374317" y="738690"/>
                </a:lnTo>
                <a:lnTo>
                  <a:pt x="3376470" y="780951"/>
                </a:lnTo>
                <a:lnTo>
                  <a:pt x="3376139" y="823378"/>
                </a:lnTo>
                <a:lnTo>
                  <a:pt x="3373356" y="865767"/>
                </a:lnTo>
                <a:lnTo>
                  <a:pt x="3368151" y="907914"/>
                </a:lnTo>
                <a:lnTo>
                  <a:pt x="3360555" y="949615"/>
                </a:lnTo>
                <a:lnTo>
                  <a:pt x="3350598" y="990668"/>
                </a:lnTo>
                <a:lnTo>
                  <a:pt x="3338311" y="1030867"/>
                </a:lnTo>
                <a:lnTo>
                  <a:pt x="3323724" y="1070010"/>
                </a:lnTo>
                <a:lnTo>
                  <a:pt x="3306867" y="1107892"/>
                </a:lnTo>
                <a:lnTo>
                  <a:pt x="3287772" y="1144310"/>
                </a:lnTo>
                <a:lnTo>
                  <a:pt x="3266468" y="1179061"/>
                </a:lnTo>
                <a:lnTo>
                  <a:pt x="3242986" y="1211939"/>
                </a:lnTo>
                <a:lnTo>
                  <a:pt x="3217356" y="1242743"/>
                </a:lnTo>
                <a:lnTo>
                  <a:pt x="3189610" y="1271267"/>
                </a:lnTo>
                <a:lnTo>
                  <a:pt x="3159777" y="1297309"/>
                </a:lnTo>
                <a:lnTo>
                  <a:pt x="3127889" y="1320664"/>
                </a:lnTo>
                <a:lnTo>
                  <a:pt x="3093974" y="1341128"/>
                </a:lnTo>
                <a:lnTo>
                  <a:pt x="3040402" y="1364093"/>
                </a:lnTo>
                <a:lnTo>
                  <a:pt x="2974611" y="1382205"/>
                </a:lnTo>
                <a:lnTo>
                  <a:pt x="2897805" y="1395923"/>
                </a:lnTo>
                <a:lnTo>
                  <a:pt x="2855647" y="1401277"/>
                </a:lnTo>
                <a:lnTo>
                  <a:pt x="2811186" y="1405705"/>
                </a:lnTo>
                <a:lnTo>
                  <a:pt x="2764574" y="1409264"/>
                </a:lnTo>
                <a:lnTo>
                  <a:pt x="2715959" y="1412010"/>
                </a:lnTo>
                <a:lnTo>
                  <a:pt x="2665494" y="1414002"/>
                </a:lnTo>
                <a:lnTo>
                  <a:pt x="2613328" y="1415296"/>
                </a:lnTo>
                <a:lnTo>
                  <a:pt x="2559611" y="1415951"/>
                </a:lnTo>
                <a:lnTo>
                  <a:pt x="2504494" y="1416022"/>
                </a:lnTo>
                <a:lnTo>
                  <a:pt x="2448127" y="1415569"/>
                </a:lnTo>
                <a:lnTo>
                  <a:pt x="2390662" y="1414647"/>
                </a:lnTo>
                <a:lnTo>
                  <a:pt x="2332248" y="1413314"/>
                </a:lnTo>
                <a:lnTo>
                  <a:pt x="2273035" y="1411627"/>
                </a:lnTo>
                <a:lnTo>
                  <a:pt x="2213175" y="1409645"/>
                </a:lnTo>
                <a:lnTo>
                  <a:pt x="2152817" y="1407423"/>
                </a:lnTo>
                <a:lnTo>
                  <a:pt x="2092112" y="1405020"/>
                </a:lnTo>
                <a:lnTo>
                  <a:pt x="2031210" y="1402492"/>
                </a:lnTo>
                <a:lnTo>
                  <a:pt x="1970262" y="1399898"/>
                </a:lnTo>
                <a:lnTo>
                  <a:pt x="1909419" y="1397293"/>
                </a:lnTo>
                <a:lnTo>
                  <a:pt x="1848830" y="1394737"/>
                </a:lnTo>
                <a:lnTo>
                  <a:pt x="1788646" y="1392285"/>
                </a:lnTo>
                <a:lnTo>
                  <a:pt x="1729018" y="1389995"/>
                </a:lnTo>
                <a:lnTo>
                  <a:pt x="1670096" y="1387925"/>
                </a:lnTo>
                <a:lnTo>
                  <a:pt x="1612030" y="1386131"/>
                </a:lnTo>
                <a:lnTo>
                  <a:pt x="1554971" y="1384672"/>
                </a:lnTo>
                <a:lnTo>
                  <a:pt x="1499070" y="1383604"/>
                </a:lnTo>
                <a:lnTo>
                  <a:pt x="1444475" y="1382985"/>
                </a:lnTo>
                <a:lnTo>
                  <a:pt x="1391339" y="1382872"/>
                </a:lnTo>
                <a:lnTo>
                  <a:pt x="1339812" y="1383322"/>
                </a:lnTo>
                <a:lnTo>
                  <a:pt x="1290043" y="1384393"/>
                </a:lnTo>
                <a:lnTo>
                  <a:pt x="1242184" y="1386142"/>
                </a:lnTo>
                <a:lnTo>
                  <a:pt x="1196385" y="1388626"/>
                </a:lnTo>
                <a:lnTo>
                  <a:pt x="1152795" y="1391903"/>
                </a:lnTo>
                <a:lnTo>
                  <a:pt x="1111567" y="1396029"/>
                </a:lnTo>
                <a:lnTo>
                  <a:pt x="1072849" y="1401063"/>
                </a:lnTo>
                <a:lnTo>
                  <a:pt x="1003549" y="1414080"/>
                </a:lnTo>
                <a:lnTo>
                  <a:pt x="946098" y="1431415"/>
                </a:lnTo>
                <a:lnTo>
                  <a:pt x="901700" y="1453523"/>
                </a:lnTo>
                <a:lnTo>
                  <a:pt x="853183" y="1494067"/>
                </a:lnTo>
                <a:lnTo>
                  <a:pt x="815277" y="1543900"/>
                </a:lnTo>
                <a:lnTo>
                  <a:pt x="787932" y="1601699"/>
                </a:lnTo>
                <a:lnTo>
                  <a:pt x="771099" y="1666139"/>
                </a:lnTo>
                <a:lnTo>
                  <a:pt x="764725" y="1735896"/>
                </a:lnTo>
                <a:lnTo>
                  <a:pt x="765445" y="1772355"/>
                </a:lnTo>
                <a:lnTo>
                  <a:pt x="774668" y="1847604"/>
                </a:lnTo>
                <a:lnTo>
                  <a:pt x="783158" y="1886064"/>
                </a:lnTo>
                <a:lnTo>
                  <a:pt x="794225" y="1924859"/>
                </a:lnTo>
                <a:lnTo>
                  <a:pt x="807863" y="1963825"/>
                </a:lnTo>
                <a:lnTo>
                  <a:pt x="824066" y="2002796"/>
                </a:lnTo>
                <a:lnTo>
                  <a:pt x="842827" y="2041606"/>
                </a:lnTo>
                <a:lnTo>
                  <a:pt x="864140" y="2080090"/>
                </a:lnTo>
                <a:lnTo>
                  <a:pt x="887999" y="2118082"/>
                </a:lnTo>
                <a:lnTo>
                  <a:pt x="914398" y="2155417"/>
                </a:lnTo>
                <a:lnTo>
                  <a:pt x="943330" y="2191928"/>
                </a:lnTo>
                <a:lnTo>
                  <a:pt x="974788" y="2227452"/>
                </a:lnTo>
                <a:lnTo>
                  <a:pt x="1008767" y="2261821"/>
                </a:lnTo>
                <a:lnTo>
                  <a:pt x="1045261" y="2294871"/>
                </a:lnTo>
                <a:lnTo>
                  <a:pt x="1084262" y="2326435"/>
                </a:lnTo>
                <a:lnTo>
                  <a:pt x="1125765" y="2356349"/>
                </a:lnTo>
                <a:lnTo>
                  <a:pt x="1169763" y="2384447"/>
                </a:lnTo>
                <a:lnTo>
                  <a:pt x="1216251" y="2410563"/>
                </a:lnTo>
                <a:lnTo>
                  <a:pt x="1265221" y="2434532"/>
                </a:lnTo>
                <a:lnTo>
                  <a:pt x="1316668" y="2456188"/>
                </a:lnTo>
                <a:lnTo>
                  <a:pt x="1370584" y="2475365"/>
                </a:lnTo>
                <a:lnTo>
                  <a:pt x="1431757" y="2492493"/>
                </a:lnTo>
                <a:lnTo>
                  <a:pt x="1501030" y="2507072"/>
                </a:lnTo>
                <a:lnTo>
                  <a:pt x="1577826" y="2519274"/>
                </a:lnTo>
                <a:lnTo>
                  <a:pt x="1618864" y="2524538"/>
                </a:lnTo>
                <a:lnTo>
                  <a:pt x="1661565" y="2529273"/>
                </a:lnTo>
                <a:lnTo>
                  <a:pt x="1705857" y="2533500"/>
                </a:lnTo>
                <a:lnTo>
                  <a:pt x="1751668" y="2537241"/>
                </a:lnTo>
                <a:lnTo>
                  <a:pt x="1798925" y="2540517"/>
                </a:lnTo>
                <a:lnTo>
                  <a:pt x="1847556" y="2543351"/>
                </a:lnTo>
                <a:lnTo>
                  <a:pt x="1897489" y="2545763"/>
                </a:lnTo>
                <a:lnTo>
                  <a:pt x="1948650" y="2547776"/>
                </a:lnTo>
                <a:lnTo>
                  <a:pt x="2000969" y="2549411"/>
                </a:lnTo>
                <a:lnTo>
                  <a:pt x="2054372" y="2550689"/>
                </a:lnTo>
                <a:lnTo>
                  <a:pt x="2108787" y="2551632"/>
                </a:lnTo>
                <a:lnTo>
                  <a:pt x="2164142" y="2552263"/>
                </a:lnTo>
                <a:lnTo>
                  <a:pt x="2220364" y="2552601"/>
                </a:lnTo>
                <a:lnTo>
                  <a:pt x="2277381" y="2552670"/>
                </a:lnTo>
                <a:lnTo>
                  <a:pt x="2335121" y="2552491"/>
                </a:lnTo>
                <a:lnTo>
                  <a:pt x="2393510" y="2552084"/>
                </a:lnTo>
                <a:lnTo>
                  <a:pt x="2452478" y="2551472"/>
                </a:lnTo>
                <a:lnTo>
                  <a:pt x="2511951" y="2550677"/>
                </a:lnTo>
                <a:lnTo>
                  <a:pt x="2571857" y="2549720"/>
                </a:lnTo>
                <a:lnTo>
                  <a:pt x="2632124" y="2548623"/>
                </a:lnTo>
                <a:lnTo>
                  <a:pt x="2692679" y="2547406"/>
                </a:lnTo>
                <a:lnTo>
                  <a:pt x="2753450" y="2546093"/>
                </a:lnTo>
                <a:lnTo>
                  <a:pt x="2814365" y="2544704"/>
                </a:lnTo>
                <a:lnTo>
                  <a:pt x="2875351" y="2543261"/>
                </a:lnTo>
                <a:lnTo>
                  <a:pt x="2936336" y="2541786"/>
                </a:lnTo>
                <a:lnTo>
                  <a:pt x="2997247" y="2540301"/>
                </a:lnTo>
                <a:lnTo>
                  <a:pt x="3058012" y="2538826"/>
                </a:lnTo>
                <a:lnTo>
                  <a:pt x="3118559" y="2537383"/>
                </a:lnTo>
                <a:lnTo>
                  <a:pt x="3178815" y="2535995"/>
                </a:lnTo>
                <a:lnTo>
                  <a:pt x="3238708" y="2534682"/>
                </a:lnTo>
                <a:lnTo>
                  <a:pt x="3298166" y="2533467"/>
                </a:lnTo>
                <a:lnTo>
                  <a:pt x="3357116" y="2532371"/>
                </a:lnTo>
                <a:lnTo>
                  <a:pt x="3415486" y="2531415"/>
                </a:lnTo>
                <a:lnTo>
                  <a:pt x="3473204" y="2530622"/>
                </a:lnTo>
                <a:lnTo>
                  <a:pt x="3530196" y="2530012"/>
                </a:lnTo>
                <a:lnTo>
                  <a:pt x="3586391" y="2529607"/>
                </a:lnTo>
                <a:lnTo>
                  <a:pt x="3641717" y="2529430"/>
                </a:lnTo>
                <a:lnTo>
                  <a:pt x="3696100" y="2529501"/>
                </a:lnTo>
                <a:lnTo>
                  <a:pt x="3749469" y="2529842"/>
                </a:lnTo>
                <a:lnTo>
                  <a:pt x="3801752" y="2530475"/>
                </a:lnTo>
                <a:lnTo>
                  <a:pt x="3852875" y="2531422"/>
                </a:lnTo>
                <a:lnTo>
                  <a:pt x="3902767" y="2532703"/>
                </a:lnTo>
                <a:lnTo>
                  <a:pt x="3951354" y="2534341"/>
                </a:lnTo>
                <a:lnTo>
                  <a:pt x="3998566" y="2536358"/>
                </a:lnTo>
                <a:lnTo>
                  <a:pt x="4044329" y="2538774"/>
                </a:lnTo>
                <a:lnTo>
                  <a:pt x="4088571" y="2541612"/>
                </a:lnTo>
                <a:lnTo>
                  <a:pt x="4131219" y="2544892"/>
                </a:lnTo>
                <a:lnTo>
                  <a:pt x="4172202" y="2548637"/>
                </a:lnTo>
                <a:lnTo>
                  <a:pt x="4211446" y="2552869"/>
                </a:lnTo>
                <a:lnTo>
                  <a:pt x="4284432" y="2562877"/>
                </a:lnTo>
                <a:lnTo>
                  <a:pt x="4349596" y="2575090"/>
                </a:lnTo>
                <a:lnTo>
                  <a:pt x="4406360" y="2589680"/>
                </a:lnTo>
                <a:lnTo>
                  <a:pt x="4471637" y="2613659"/>
                </a:lnTo>
                <a:lnTo>
                  <a:pt x="4509943" y="2631271"/>
                </a:lnTo>
                <a:lnTo>
                  <a:pt x="4546283" y="2650643"/>
                </a:lnTo>
                <a:lnTo>
                  <a:pt x="4580610" y="2671664"/>
                </a:lnTo>
                <a:lnTo>
                  <a:pt x="4612877" y="2694219"/>
                </a:lnTo>
                <a:lnTo>
                  <a:pt x="4643037" y="2718196"/>
                </a:lnTo>
                <a:lnTo>
                  <a:pt x="4696847" y="2769963"/>
                </a:lnTo>
                <a:lnTo>
                  <a:pt x="4741665" y="2826060"/>
                </a:lnTo>
                <a:lnTo>
                  <a:pt x="4777115" y="2885585"/>
                </a:lnTo>
                <a:lnTo>
                  <a:pt x="4802820" y="2947632"/>
                </a:lnTo>
                <a:lnTo>
                  <a:pt x="4818404" y="3011298"/>
                </a:lnTo>
                <a:lnTo>
                  <a:pt x="4823492" y="3075678"/>
                </a:lnTo>
                <a:lnTo>
                  <a:pt x="4821982" y="3107854"/>
                </a:lnTo>
                <a:lnTo>
                  <a:pt x="4810620" y="3171612"/>
                </a:lnTo>
                <a:lnTo>
                  <a:pt x="4787822" y="3233824"/>
                </a:lnTo>
                <a:lnTo>
                  <a:pt x="4753210" y="3293587"/>
                </a:lnTo>
                <a:lnTo>
                  <a:pt x="4706410" y="3349997"/>
                </a:lnTo>
                <a:lnTo>
                  <a:pt x="4678322" y="3376661"/>
                </a:lnTo>
                <a:lnTo>
                  <a:pt x="4647045" y="3402149"/>
                </a:lnTo>
                <a:lnTo>
                  <a:pt x="4612533" y="3426345"/>
                </a:lnTo>
                <a:lnTo>
                  <a:pt x="4574739" y="3449139"/>
                </a:lnTo>
                <a:lnTo>
                  <a:pt x="4533616" y="3470416"/>
                </a:lnTo>
                <a:lnTo>
                  <a:pt x="4489117" y="3490064"/>
                </a:lnTo>
                <a:lnTo>
                  <a:pt x="4441194" y="3507970"/>
                </a:lnTo>
                <a:lnTo>
                  <a:pt x="4389801" y="3524020"/>
                </a:lnTo>
                <a:lnTo>
                  <a:pt x="4334891" y="3538101"/>
                </a:lnTo>
                <a:lnTo>
                  <a:pt x="4282325" y="3549797"/>
                </a:lnTo>
                <a:lnTo>
                  <a:pt x="4223193" y="3562180"/>
                </a:lnTo>
                <a:lnTo>
                  <a:pt x="4157832" y="3575155"/>
                </a:lnTo>
                <a:lnTo>
                  <a:pt x="4086577" y="3588624"/>
                </a:lnTo>
                <a:lnTo>
                  <a:pt x="4048845" y="3595515"/>
                </a:lnTo>
                <a:lnTo>
                  <a:pt x="4009764" y="3602493"/>
                </a:lnTo>
                <a:lnTo>
                  <a:pt x="3969378" y="3609548"/>
                </a:lnTo>
                <a:lnTo>
                  <a:pt x="3927729" y="3616666"/>
                </a:lnTo>
                <a:lnTo>
                  <a:pt x="3884858" y="3623836"/>
                </a:lnTo>
                <a:lnTo>
                  <a:pt x="3840806" y="3631045"/>
                </a:lnTo>
                <a:lnTo>
                  <a:pt x="3795618" y="3638282"/>
                </a:lnTo>
                <a:lnTo>
                  <a:pt x="3749333" y="3645535"/>
                </a:lnTo>
                <a:lnTo>
                  <a:pt x="3701994" y="3652792"/>
                </a:lnTo>
                <a:lnTo>
                  <a:pt x="3653644" y="3660041"/>
                </a:lnTo>
                <a:lnTo>
                  <a:pt x="3604323" y="3667269"/>
                </a:lnTo>
                <a:lnTo>
                  <a:pt x="3554075" y="3674465"/>
                </a:lnTo>
                <a:lnTo>
                  <a:pt x="3502940" y="3681616"/>
                </a:lnTo>
                <a:lnTo>
                  <a:pt x="3450962" y="3688712"/>
                </a:lnTo>
                <a:lnTo>
                  <a:pt x="3398181" y="3695739"/>
                </a:lnTo>
                <a:lnTo>
                  <a:pt x="3344640" y="3702685"/>
                </a:lnTo>
                <a:lnTo>
                  <a:pt x="3290381" y="3709540"/>
                </a:lnTo>
                <a:lnTo>
                  <a:pt x="3235446" y="3716290"/>
                </a:lnTo>
                <a:lnTo>
                  <a:pt x="3179876" y="3722923"/>
                </a:lnTo>
                <a:lnTo>
                  <a:pt x="3123714" y="3729428"/>
                </a:lnTo>
                <a:lnTo>
                  <a:pt x="3067001" y="3735793"/>
                </a:lnTo>
                <a:lnTo>
                  <a:pt x="3009780" y="3742006"/>
                </a:lnTo>
                <a:lnTo>
                  <a:pt x="2952093" y="3748054"/>
                </a:lnTo>
                <a:lnTo>
                  <a:pt x="2893981" y="3753925"/>
                </a:lnTo>
                <a:lnTo>
                  <a:pt x="2835487" y="3759608"/>
                </a:lnTo>
                <a:lnTo>
                  <a:pt x="2776652" y="3765091"/>
                </a:lnTo>
                <a:lnTo>
                  <a:pt x="2717518" y="3770361"/>
                </a:lnTo>
                <a:lnTo>
                  <a:pt x="2658128" y="3775407"/>
                </a:lnTo>
                <a:lnTo>
                  <a:pt x="2598523" y="3780216"/>
                </a:lnTo>
                <a:lnTo>
                  <a:pt x="2538745" y="3784777"/>
                </a:lnTo>
                <a:lnTo>
                  <a:pt x="2478836" y="3789078"/>
                </a:lnTo>
                <a:lnTo>
                  <a:pt x="2418839" y="3793105"/>
                </a:lnTo>
                <a:lnTo>
                  <a:pt x="2358794" y="3796849"/>
                </a:lnTo>
                <a:lnTo>
                  <a:pt x="2298745" y="3800296"/>
                </a:lnTo>
                <a:lnTo>
                  <a:pt x="2238733" y="3803434"/>
                </a:lnTo>
                <a:lnTo>
                  <a:pt x="2178799" y="3806252"/>
                </a:lnTo>
                <a:lnTo>
                  <a:pt x="2118987" y="3808737"/>
                </a:lnTo>
                <a:lnTo>
                  <a:pt x="2059337" y="3810878"/>
                </a:lnTo>
                <a:lnTo>
                  <a:pt x="1999892" y="3812662"/>
                </a:lnTo>
                <a:lnTo>
                  <a:pt x="1940695" y="3814078"/>
                </a:lnTo>
                <a:lnTo>
                  <a:pt x="1881785" y="3815112"/>
                </a:lnTo>
                <a:lnTo>
                  <a:pt x="1823207" y="3815755"/>
                </a:lnTo>
                <a:lnTo>
                  <a:pt x="1765001" y="3815993"/>
                </a:lnTo>
                <a:lnTo>
                  <a:pt x="1707210" y="3815814"/>
                </a:lnTo>
                <a:lnTo>
                  <a:pt x="1649876" y="3815206"/>
                </a:lnTo>
                <a:lnTo>
                  <a:pt x="1593040" y="3814158"/>
                </a:lnTo>
                <a:lnTo>
                  <a:pt x="1536744" y="3812657"/>
                </a:lnTo>
                <a:lnTo>
                  <a:pt x="1481031" y="3810692"/>
                </a:lnTo>
                <a:lnTo>
                  <a:pt x="1425943" y="3808250"/>
                </a:lnTo>
                <a:lnTo>
                  <a:pt x="1371521" y="3805319"/>
                </a:lnTo>
                <a:lnTo>
                  <a:pt x="1317807" y="3801888"/>
                </a:lnTo>
                <a:lnTo>
                  <a:pt x="1264843" y="3797944"/>
                </a:lnTo>
                <a:lnTo>
                  <a:pt x="1212672" y="3793475"/>
                </a:lnTo>
                <a:lnTo>
                  <a:pt x="1161335" y="3788469"/>
                </a:lnTo>
                <a:lnTo>
                  <a:pt x="1110874" y="3782915"/>
                </a:lnTo>
                <a:lnTo>
                  <a:pt x="1061331" y="3776800"/>
                </a:lnTo>
                <a:lnTo>
                  <a:pt x="1012749" y="3770112"/>
                </a:lnTo>
                <a:lnTo>
                  <a:pt x="965168" y="3762840"/>
                </a:lnTo>
                <a:lnTo>
                  <a:pt x="918631" y="3754970"/>
                </a:lnTo>
                <a:lnTo>
                  <a:pt x="873181" y="3746492"/>
                </a:lnTo>
                <a:lnTo>
                  <a:pt x="828858" y="3737393"/>
                </a:lnTo>
                <a:lnTo>
                  <a:pt x="785705" y="3727662"/>
                </a:lnTo>
                <a:lnTo>
                  <a:pt x="743764" y="3717285"/>
                </a:lnTo>
                <a:lnTo>
                  <a:pt x="703077" y="3706252"/>
                </a:lnTo>
                <a:lnTo>
                  <a:pt x="663685" y="3694550"/>
                </a:lnTo>
                <a:lnTo>
                  <a:pt x="625631" y="3682167"/>
                </a:lnTo>
                <a:lnTo>
                  <a:pt x="588957" y="3669091"/>
                </a:lnTo>
                <a:lnTo>
                  <a:pt x="519915" y="3640813"/>
                </a:lnTo>
                <a:lnTo>
                  <a:pt x="456896" y="3609619"/>
                </a:lnTo>
                <a:lnTo>
                  <a:pt x="400234" y="3575414"/>
                </a:lnTo>
                <a:lnTo>
                  <a:pt x="350266" y="3538101"/>
                </a:lnTo>
                <a:lnTo>
                  <a:pt x="300269" y="3490954"/>
                </a:lnTo>
                <a:lnTo>
                  <a:pt x="254545" y="3437051"/>
                </a:lnTo>
                <a:lnTo>
                  <a:pt x="212989" y="3376775"/>
                </a:lnTo>
                <a:lnTo>
                  <a:pt x="175492" y="3310514"/>
                </a:lnTo>
                <a:lnTo>
                  <a:pt x="158233" y="3275259"/>
                </a:lnTo>
                <a:lnTo>
                  <a:pt x="141949" y="3238652"/>
                </a:lnTo>
                <a:lnTo>
                  <a:pt x="126626" y="3200741"/>
                </a:lnTo>
                <a:lnTo>
                  <a:pt x="112252" y="3161575"/>
                </a:lnTo>
                <a:lnTo>
                  <a:pt x="98812" y="3121201"/>
                </a:lnTo>
                <a:lnTo>
                  <a:pt x="86294" y="3079669"/>
                </a:lnTo>
                <a:lnTo>
                  <a:pt x="74684" y="3037025"/>
                </a:lnTo>
                <a:lnTo>
                  <a:pt x="63968" y="2993318"/>
                </a:lnTo>
                <a:lnTo>
                  <a:pt x="54134" y="2948597"/>
                </a:lnTo>
                <a:lnTo>
                  <a:pt x="45168" y="2902909"/>
                </a:lnTo>
                <a:lnTo>
                  <a:pt x="37056" y="2856303"/>
                </a:lnTo>
                <a:lnTo>
                  <a:pt x="29785" y="2808826"/>
                </a:lnTo>
                <a:lnTo>
                  <a:pt x="23343" y="2760528"/>
                </a:lnTo>
                <a:lnTo>
                  <a:pt x="17715" y="2711456"/>
                </a:lnTo>
                <a:lnTo>
                  <a:pt x="12888" y="2661659"/>
                </a:lnTo>
                <a:lnTo>
                  <a:pt x="8848" y="2611184"/>
                </a:lnTo>
                <a:lnTo>
                  <a:pt x="5583" y="2560080"/>
                </a:lnTo>
                <a:lnTo>
                  <a:pt x="3079" y="2508395"/>
                </a:lnTo>
                <a:lnTo>
                  <a:pt x="1323" y="2456177"/>
                </a:lnTo>
                <a:lnTo>
                  <a:pt x="301" y="2403475"/>
                </a:lnTo>
                <a:lnTo>
                  <a:pt x="0" y="2350336"/>
                </a:lnTo>
                <a:lnTo>
                  <a:pt x="406" y="2296809"/>
                </a:lnTo>
                <a:lnTo>
                  <a:pt x="1506" y="2242942"/>
                </a:lnTo>
                <a:lnTo>
                  <a:pt x="3287" y="2188783"/>
                </a:lnTo>
                <a:lnTo>
                  <a:pt x="5736" y="2134380"/>
                </a:lnTo>
                <a:lnTo>
                  <a:pt x="8838" y="2079782"/>
                </a:lnTo>
                <a:lnTo>
                  <a:pt x="12581" y="2025036"/>
                </a:lnTo>
                <a:lnTo>
                  <a:pt x="16952" y="1970191"/>
                </a:lnTo>
                <a:lnTo>
                  <a:pt x="21936" y="1915295"/>
                </a:lnTo>
                <a:lnTo>
                  <a:pt x="27521" y="1860397"/>
                </a:lnTo>
                <a:lnTo>
                  <a:pt x="33693" y="1805544"/>
                </a:lnTo>
                <a:lnTo>
                  <a:pt x="40439" y="1750784"/>
                </a:lnTo>
                <a:lnTo>
                  <a:pt x="47746" y="1696166"/>
                </a:lnTo>
                <a:lnTo>
                  <a:pt x="55599" y="1641738"/>
                </a:lnTo>
                <a:lnTo>
                  <a:pt x="63986" y="1587549"/>
                </a:lnTo>
                <a:lnTo>
                  <a:pt x="72894" y="1533645"/>
                </a:lnTo>
                <a:lnTo>
                  <a:pt x="82308" y="1480077"/>
                </a:lnTo>
                <a:lnTo>
                  <a:pt x="92216" y="1426890"/>
                </a:lnTo>
                <a:lnTo>
                  <a:pt x="102604" y="1374135"/>
                </a:lnTo>
                <a:lnTo>
                  <a:pt x="113459" y="1321859"/>
                </a:lnTo>
                <a:lnTo>
                  <a:pt x="124767" y="1270110"/>
                </a:lnTo>
                <a:lnTo>
                  <a:pt x="136516" y="1218936"/>
                </a:lnTo>
                <a:lnTo>
                  <a:pt x="148691" y="1168386"/>
                </a:lnTo>
                <a:lnTo>
                  <a:pt x="161280" y="1118508"/>
                </a:lnTo>
                <a:lnTo>
                  <a:pt x="174268" y="1069350"/>
                </a:lnTo>
                <a:lnTo>
                  <a:pt x="187644" y="1020960"/>
                </a:lnTo>
                <a:lnTo>
                  <a:pt x="201392" y="973386"/>
                </a:lnTo>
                <a:lnTo>
                  <a:pt x="215500" y="926677"/>
                </a:lnTo>
                <a:lnTo>
                  <a:pt x="229955" y="880881"/>
                </a:lnTo>
                <a:lnTo>
                  <a:pt x="244743" y="836045"/>
                </a:lnTo>
                <a:lnTo>
                  <a:pt x="259851" y="792219"/>
                </a:lnTo>
                <a:lnTo>
                  <a:pt x="275265" y="749450"/>
                </a:lnTo>
                <a:lnTo>
                  <a:pt x="290972" y="707786"/>
                </a:lnTo>
                <a:lnTo>
                  <a:pt x="306959" y="667276"/>
                </a:lnTo>
                <a:lnTo>
                  <a:pt x="323212" y="627968"/>
                </a:lnTo>
                <a:lnTo>
                  <a:pt x="339718" y="589910"/>
                </a:lnTo>
                <a:lnTo>
                  <a:pt x="356464" y="553150"/>
                </a:lnTo>
                <a:lnTo>
                  <a:pt x="373436" y="517736"/>
                </a:lnTo>
                <a:lnTo>
                  <a:pt x="390620" y="483717"/>
                </a:lnTo>
                <a:lnTo>
                  <a:pt x="425574" y="420056"/>
                </a:lnTo>
                <a:lnTo>
                  <a:pt x="461219" y="362550"/>
                </a:lnTo>
                <a:lnTo>
                  <a:pt x="497448" y="311587"/>
                </a:lnTo>
                <a:lnTo>
                  <a:pt x="515747" y="288679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8267" y="4605020"/>
            <a:ext cx="8809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Cada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cidade,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produto está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associado a no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máximo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um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distribuidor.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outras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palavras, não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há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concorrência pela distribuição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 um  produto em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uma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cidade.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572" y="0"/>
            <a:ext cx="548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</a:t>
            </a:r>
            <a:r>
              <a:rPr spc="-40" dirty="0"/>
              <a:t> </a:t>
            </a:r>
            <a:r>
              <a:rPr spc="-10" dirty="0"/>
              <a:t>ternário</a:t>
            </a:r>
          </a:p>
        </p:txBody>
      </p:sp>
      <p:sp>
        <p:nvSpPr>
          <p:cNvPr id="3" name="object 3"/>
          <p:cNvSpPr/>
          <p:nvPr/>
        </p:nvSpPr>
        <p:spPr>
          <a:xfrm>
            <a:off x="2205227" y="1168908"/>
            <a:ext cx="2133600" cy="84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2472" y="1196339"/>
            <a:ext cx="2039112" cy="751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2472" y="1196339"/>
            <a:ext cx="2039620" cy="751840"/>
          </a:xfrm>
          <a:custGeom>
            <a:avLst/>
            <a:gdLst/>
            <a:ahLst/>
            <a:cxnLst/>
            <a:rect l="l" t="t" r="r" b="b"/>
            <a:pathLst>
              <a:path w="2039620" h="751839">
                <a:moveTo>
                  <a:pt x="0" y="751331"/>
                </a:moveTo>
                <a:lnTo>
                  <a:pt x="2039112" y="751331"/>
                </a:lnTo>
                <a:lnTo>
                  <a:pt x="2039112" y="0"/>
                </a:lnTo>
                <a:lnTo>
                  <a:pt x="0" y="0"/>
                </a:lnTo>
                <a:lnTo>
                  <a:pt x="0" y="75133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3105" y="1404620"/>
            <a:ext cx="1038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IDADE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3759" y="2330195"/>
            <a:ext cx="2586228" cy="1050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1003" y="2357627"/>
            <a:ext cx="2491740" cy="955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1003" y="2357627"/>
            <a:ext cx="2491740" cy="955675"/>
          </a:xfrm>
          <a:custGeom>
            <a:avLst/>
            <a:gdLst/>
            <a:ahLst/>
            <a:cxnLst/>
            <a:rect l="l" t="t" r="r" b="b"/>
            <a:pathLst>
              <a:path w="2491740" h="955675">
                <a:moveTo>
                  <a:pt x="0" y="477774"/>
                </a:moveTo>
                <a:lnTo>
                  <a:pt x="1245870" y="0"/>
                </a:lnTo>
                <a:lnTo>
                  <a:pt x="2491740" y="477774"/>
                </a:lnTo>
                <a:lnTo>
                  <a:pt x="1245870" y="955548"/>
                </a:lnTo>
                <a:lnTo>
                  <a:pt x="0" y="477774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26560" y="2691764"/>
            <a:ext cx="1964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DISTRIBUIÇÃO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1711" y="3764279"/>
            <a:ext cx="1830324" cy="844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8955" y="3791711"/>
            <a:ext cx="1735836" cy="749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6676" y="3294888"/>
            <a:ext cx="123444" cy="582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0211" y="1912620"/>
            <a:ext cx="1059180" cy="665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790" y="1948433"/>
            <a:ext cx="944880" cy="546100"/>
          </a:xfrm>
          <a:custGeom>
            <a:avLst/>
            <a:gdLst/>
            <a:ahLst/>
            <a:cxnLst/>
            <a:rect l="l" t="t" r="r" b="b"/>
            <a:pathLst>
              <a:path w="944879" h="546100">
                <a:moveTo>
                  <a:pt x="0" y="0"/>
                </a:moveTo>
                <a:lnTo>
                  <a:pt x="944499" y="546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9596" y="1168908"/>
            <a:ext cx="2360676" cy="845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7215" y="1319783"/>
            <a:ext cx="2346960" cy="618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6840" y="1196339"/>
            <a:ext cx="2266188" cy="7513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6840" y="1196339"/>
            <a:ext cx="2266315" cy="751840"/>
          </a:xfrm>
          <a:custGeom>
            <a:avLst/>
            <a:gdLst/>
            <a:ahLst/>
            <a:cxnLst/>
            <a:rect l="l" t="t" r="r" b="b"/>
            <a:pathLst>
              <a:path w="2266315" h="751839">
                <a:moveTo>
                  <a:pt x="0" y="751331"/>
                </a:moveTo>
                <a:lnTo>
                  <a:pt x="2266188" y="751331"/>
                </a:lnTo>
                <a:lnTo>
                  <a:pt x="2266188" y="0"/>
                </a:lnTo>
                <a:lnTo>
                  <a:pt x="0" y="0"/>
                </a:lnTo>
                <a:lnTo>
                  <a:pt x="0" y="75133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40222" y="1404620"/>
            <a:ext cx="1984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DISTR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35879" y="1911095"/>
            <a:ext cx="1246631" cy="6675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97602" y="1948433"/>
            <a:ext cx="1133475" cy="546100"/>
          </a:xfrm>
          <a:custGeom>
            <a:avLst/>
            <a:gdLst/>
            <a:ahLst/>
            <a:cxnLst/>
            <a:rect l="l" t="t" r="r" b="b"/>
            <a:pathLst>
              <a:path w="1133475" h="546100">
                <a:moveTo>
                  <a:pt x="1133475" y="0"/>
                </a:moveTo>
                <a:lnTo>
                  <a:pt x="0" y="546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834384" y="3313938"/>
          <a:ext cx="1735455" cy="122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315"/>
                <a:gridCol w="866140"/>
              </a:tblGrid>
              <a:tr h="477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614"/>
                        </a:lnSpc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49807">
                <a:tc gridSpan="2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PRODUTO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2034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501897" y="2292858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9732" y="2321433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98520" y="2276855"/>
            <a:ext cx="452755" cy="410209"/>
          </a:xfrm>
          <a:custGeom>
            <a:avLst/>
            <a:gdLst/>
            <a:ahLst/>
            <a:cxnLst/>
            <a:rect l="l" t="t" r="r" b="b"/>
            <a:pathLst>
              <a:path w="452754" h="410210">
                <a:moveTo>
                  <a:pt x="0" y="204978"/>
                </a:moveTo>
                <a:lnTo>
                  <a:pt x="5978" y="157993"/>
                </a:lnTo>
                <a:lnTo>
                  <a:pt x="23006" y="114855"/>
                </a:lnTo>
                <a:lnTo>
                  <a:pt x="49725" y="76795"/>
                </a:lnTo>
                <a:lnTo>
                  <a:pt x="84775" y="45046"/>
                </a:lnTo>
                <a:lnTo>
                  <a:pt x="126796" y="20842"/>
                </a:lnTo>
                <a:lnTo>
                  <a:pt x="174429" y="5416"/>
                </a:lnTo>
                <a:lnTo>
                  <a:pt x="226313" y="0"/>
                </a:lnTo>
                <a:lnTo>
                  <a:pt x="278198" y="5416"/>
                </a:lnTo>
                <a:lnTo>
                  <a:pt x="325831" y="20842"/>
                </a:lnTo>
                <a:lnTo>
                  <a:pt x="367852" y="45046"/>
                </a:lnTo>
                <a:lnTo>
                  <a:pt x="402902" y="76795"/>
                </a:lnTo>
                <a:lnTo>
                  <a:pt x="429621" y="114855"/>
                </a:lnTo>
                <a:lnTo>
                  <a:pt x="446649" y="157993"/>
                </a:lnTo>
                <a:lnTo>
                  <a:pt x="452627" y="204978"/>
                </a:lnTo>
                <a:lnTo>
                  <a:pt x="446649" y="251962"/>
                </a:lnTo>
                <a:lnTo>
                  <a:pt x="429621" y="295100"/>
                </a:lnTo>
                <a:lnTo>
                  <a:pt x="402902" y="333160"/>
                </a:lnTo>
                <a:lnTo>
                  <a:pt x="367852" y="364909"/>
                </a:lnTo>
                <a:lnTo>
                  <a:pt x="325831" y="389113"/>
                </a:lnTo>
                <a:lnTo>
                  <a:pt x="278198" y="404539"/>
                </a:lnTo>
                <a:lnTo>
                  <a:pt x="226313" y="409956"/>
                </a:lnTo>
                <a:lnTo>
                  <a:pt x="174429" y="404539"/>
                </a:lnTo>
                <a:lnTo>
                  <a:pt x="126796" y="389113"/>
                </a:lnTo>
                <a:lnTo>
                  <a:pt x="84775" y="364909"/>
                </a:lnTo>
                <a:lnTo>
                  <a:pt x="49725" y="333160"/>
                </a:lnTo>
                <a:lnTo>
                  <a:pt x="23006" y="295100"/>
                </a:lnTo>
                <a:lnTo>
                  <a:pt x="5978" y="251962"/>
                </a:lnTo>
                <a:lnTo>
                  <a:pt x="0" y="20497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739" y="2804540"/>
            <a:ext cx="3374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cardinalidade n em  destaque refere-se a um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par  distribuidor 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produto.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20345" y="765181"/>
            <a:ext cx="4665345" cy="4032885"/>
          </a:xfrm>
          <a:custGeom>
            <a:avLst/>
            <a:gdLst/>
            <a:ahLst/>
            <a:cxnLst/>
            <a:rect l="l" t="t" r="r" b="b"/>
            <a:pathLst>
              <a:path w="4665345" h="4032885">
                <a:moveTo>
                  <a:pt x="4181976" y="275710"/>
                </a:moveTo>
                <a:lnTo>
                  <a:pt x="4157263" y="245258"/>
                </a:lnTo>
                <a:lnTo>
                  <a:pt x="4130312" y="216857"/>
                </a:lnTo>
                <a:lnTo>
                  <a:pt x="4101209" y="190459"/>
                </a:lnTo>
                <a:lnTo>
                  <a:pt x="4070044" y="166012"/>
                </a:lnTo>
                <a:lnTo>
                  <a:pt x="4036904" y="143468"/>
                </a:lnTo>
                <a:lnTo>
                  <a:pt x="4001877" y="122778"/>
                </a:lnTo>
                <a:lnTo>
                  <a:pt x="3965051" y="103892"/>
                </a:lnTo>
                <a:lnTo>
                  <a:pt x="3926514" y="86760"/>
                </a:lnTo>
                <a:lnTo>
                  <a:pt x="3886353" y="71334"/>
                </a:lnTo>
                <a:lnTo>
                  <a:pt x="3844656" y="57564"/>
                </a:lnTo>
                <a:lnTo>
                  <a:pt x="3801512" y="45401"/>
                </a:lnTo>
                <a:lnTo>
                  <a:pt x="3757009" y="34794"/>
                </a:lnTo>
                <a:lnTo>
                  <a:pt x="3711233" y="25695"/>
                </a:lnTo>
                <a:lnTo>
                  <a:pt x="3664273" y="18055"/>
                </a:lnTo>
                <a:lnTo>
                  <a:pt x="3616217" y="11823"/>
                </a:lnTo>
                <a:lnTo>
                  <a:pt x="3567153" y="6952"/>
                </a:lnTo>
                <a:lnTo>
                  <a:pt x="3517169" y="3390"/>
                </a:lnTo>
                <a:lnTo>
                  <a:pt x="3466351" y="1089"/>
                </a:lnTo>
                <a:lnTo>
                  <a:pt x="3414790" y="0"/>
                </a:lnTo>
                <a:lnTo>
                  <a:pt x="3362571" y="72"/>
                </a:lnTo>
                <a:lnTo>
                  <a:pt x="3309784" y="1257"/>
                </a:lnTo>
                <a:lnTo>
                  <a:pt x="3256515" y="3505"/>
                </a:lnTo>
                <a:lnTo>
                  <a:pt x="3202854" y="6768"/>
                </a:lnTo>
                <a:lnTo>
                  <a:pt x="3148887" y="10994"/>
                </a:lnTo>
                <a:lnTo>
                  <a:pt x="3094703" y="16136"/>
                </a:lnTo>
                <a:lnTo>
                  <a:pt x="3040389" y="22143"/>
                </a:lnTo>
                <a:lnTo>
                  <a:pt x="2986034" y="28967"/>
                </a:lnTo>
                <a:lnTo>
                  <a:pt x="2931725" y="36557"/>
                </a:lnTo>
                <a:lnTo>
                  <a:pt x="2877550" y="44865"/>
                </a:lnTo>
                <a:lnTo>
                  <a:pt x="2823597" y="53841"/>
                </a:lnTo>
                <a:lnTo>
                  <a:pt x="2769954" y="63436"/>
                </a:lnTo>
                <a:lnTo>
                  <a:pt x="2716708" y="73600"/>
                </a:lnTo>
                <a:lnTo>
                  <a:pt x="2663949" y="84284"/>
                </a:lnTo>
                <a:lnTo>
                  <a:pt x="2611762" y="95439"/>
                </a:lnTo>
                <a:lnTo>
                  <a:pt x="2560238" y="107014"/>
                </a:lnTo>
                <a:lnTo>
                  <a:pt x="2509462" y="118961"/>
                </a:lnTo>
                <a:lnTo>
                  <a:pt x="2459523" y="131231"/>
                </a:lnTo>
                <a:lnTo>
                  <a:pt x="2410510" y="143774"/>
                </a:lnTo>
                <a:lnTo>
                  <a:pt x="2362509" y="156540"/>
                </a:lnTo>
                <a:lnTo>
                  <a:pt x="2315610" y="169480"/>
                </a:lnTo>
                <a:lnTo>
                  <a:pt x="2269899" y="182546"/>
                </a:lnTo>
                <a:lnTo>
                  <a:pt x="2225464" y="195686"/>
                </a:lnTo>
                <a:lnTo>
                  <a:pt x="2182394" y="208853"/>
                </a:lnTo>
                <a:lnTo>
                  <a:pt x="2140776" y="221996"/>
                </a:lnTo>
                <a:lnTo>
                  <a:pt x="2100698" y="235066"/>
                </a:lnTo>
                <a:lnTo>
                  <a:pt x="2062248" y="248014"/>
                </a:lnTo>
                <a:lnTo>
                  <a:pt x="2025514" y="260791"/>
                </a:lnTo>
                <a:lnTo>
                  <a:pt x="1957545" y="285632"/>
                </a:lnTo>
                <a:lnTo>
                  <a:pt x="1897495" y="309194"/>
                </a:lnTo>
                <a:lnTo>
                  <a:pt x="1846065" y="331082"/>
                </a:lnTo>
                <a:lnTo>
                  <a:pt x="1805791" y="351128"/>
                </a:lnTo>
                <a:lnTo>
                  <a:pt x="1767785" y="374146"/>
                </a:lnTo>
                <a:lnTo>
                  <a:pt x="1732064" y="399930"/>
                </a:lnTo>
                <a:lnTo>
                  <a:pt x="1698647" y="428272"/>
                </a:lnTo>
                <a:lnTo>
                  <a:pt x="1667552" y="458965"/>
                </a:lnTo>
                <a:lnTo>
                  <a:pt x="1638796" y="491802"/>
                </a:lnTo>
                <a:lnTo>
                  <a:pt x="1612399" y="526576"/>
                </a:lnTo>
                <a:lnTo>
                  <a:pt x="1588378" y="563079"/>
                </a:lnTo>
                <a:lnTo>
                  <a:pt x="1566750" y="601106"/>
                </a:lnTo>
                <a:lnTo>
                  <a:pt x="1547535" y="640449"/>
                </a:lnTo>
                <a:lnTo>
                  <a:pt x="1530750" y="680900"/>
                </a:lnTo>
                <a:lnTo>
                  <a:pt x="1516414" y="722254"/>
                </a:lnTo>
                <a:lnTo>
                  <a:pt x="1504544" y="764302"/>
                </a:lnTo>
                <a:lnTo>
                  <a:pt x="1495158" y="806838"/>
                </a:lnTo>
                <a:lnTo>
                  <a:pt x="1488275" y="849654"/>
                </a:lnTo>
                <a:lnTo>
                  <a:pt x="1483912" y="892545"/>
                </a:lnTo>
                <a:lnTo>
                  <a:pt x="1482087" y="935301"/>
                </a:lnTo>
                <a:lnTo>
                  <a:pt x="1482820" y="977718"/>
                </a:lnTo>
                <a:lnTo>
                  <a:pt x="1486127" y="1019587"/>
                </a:lnTo>
                <a:lnTo>
                  <a:pt x="1492027" y="1060701"/>
                </a:lnTo>
                <a:lnTo>
                  <a:pt x="1500538" y="1100854"/>
                </a:lnTo>
                <a:lnTo>
                  <a:pt x="1511677" y="1139839"/>
                </a:lnTo>
                <a:lnTo>
                  <a:pt x="1525464" y="1177447"/>
                </a:lnTo>
                <a:lnTo>
                  <a:pt x="1541916" y="1213474"/>
                </a:lnTo>
                <a:lnTo>
                  <a:pt x="1561050" y="1247710"/>
                </a:lnTo>
                <a:lnTo>
                  <a:pt x="1582886" y="1279950"/>
                </a:lnTo>
                <a:lnTo>
                  <a:pt x="1607441" y="1309986"/>
                </a:lnTo>
                <a:lnTo>
                  <a:pt x="1634734" y="1337611"/>
                </a:lnTo>
                <a:lnTo>
                  <a:pt x="1664781" y="1362618"/>
                </a:lnTo>
                <a:lnTo>
                  <a:pt x="1697602" y="1384801"/>
                </a:lnTo>
                <a:lnTo>
                  <a:pt x="1748718" y="1409350"/>
                </a:lnTo>
                <a:lnTo>
                  <a:pt x="1812066" y="1429292"/>
                </a:lnTo>
                <a:lnTo>
                  <a:pt x="1886476" y="1445072"/>
                </a:lnTo>
                <a:lnTo>
                  <a:pt x="1927466" y="1451541"/>
                </a:lnTo>
                <a:lnTo>
                  <a:pt x="1970782" y="1457137"/>
                </a:lnTo>
                <a:lnTo>
                  <a:pt x="2016280" y="1461915"/>
                </a:lnTo>
                <a:lnTo>
                  <a:pt x="2063814" y="1465932"/>
                </a:lnTo>
                <a:lnTo>
                  <a:pt x="2113237" y="1469243"/>
                </a:lnTo>
                <a:lnTo>
                  <a:pt x="2164404" y="1471903"/>
                </a:lnTo>
                <a:lnTo>
                  <a:pt x="2217168" y="1473969"/>
                </a:lnTo>
                <a:lnTo>
                  <a:pt x="2271382" y="1475496"/>
                </a:lnTo>
                <a:lnTo>
                  <a:pt x="2326902" y="1476541"/>
                </a:lnTo>
                <a:lnTo>
                  <a:pt x="2383581" y="1477158"/>
                </a:lnTo>
                <a:lnTo>
                  <a:pt x="2441274" y="1477403"/>
                </a:lnTo>
                <a:lnTo>
                  <a:pt x="2499832" y="1477332"/>
                </a:lnTo>
                <a:lnTo>
                  <a:pt x="2559112" y="1477002"/>
                </a:lnTo>
                <a:lnTo>
                  <a:pt x="2618967" y="1476467"/>
                </a:lnTo>
                <a:lnTo>
                  <a:pt x="2679250" y="1475783"/>
                </a:lnTo>
                <a:lnTo>
                  <a:pt x="2739816" y="1475007"/>
                </a:lnTo>
                <a:lnTo>
                  <a:pt x="2800518" y="1474193"/>
                </a:lnTo>
                <a:lnTo>
                  <a:pt x="2861211" y="1473398"/>
                </a:lnTo>
                <a:lnTo>
                  <a:pt x="2921748" y="1472677"/>
                </a:lnTo>
                <a:lnTo>
                  <a:pt x="2981983" y="1472086"/>
                </a:lnTo>
                <a:lnTo>
                  <a:pt x="3041771" y="1471681"/>
                </a:lnTo>
                <a:lnTo>
                  <a:pt x="3100965" y="1471517"/>
                </a:lnTo>
                <a:lnTo>
                  <a:pt x="3159419" y="1471650"/>
                </a:lnTo>
                <a:lnTo>
                  <a:pt x="3216987" y="1472137"/>
                </a:lnTo>
                <a:lnTo>
                  <a:pt x="3273523" y="1473032"/>
                </a:lnTo>
                <a:lnTo>
                  <a:pt x="3328880" y="1474391"/>
                </a:lnTo>
                <a:lnTo>
                  <a:pt x="3382914" y="1476271"/>
                </a:lnTo>
                <a:lnTo>
                  <a:pt x="3435477" y="1478726"/>
                </a:lnTo>
                <a:lnTo>
                  <a:pt x="3486424" y="1481814"/>
                </a:lnTo>
                <a:lnTo>
                  <a:pt x="3535609" y="1485588"/>
                </a:lnTo>
                <a:lnTo>
                  <a:pt x="3582885" y="1490105"/>
                </a:lnTo>
                <a:lnTo>
                  <a:pt x="3628106" y="1495422"/>
                </a:lnTo>
                <a:lnTo>
                  <a:pt x="3671127" y="1501592"/>
                </a:lnTo>
                <a:lnTo>
                  <a:pt x="3711801" y="1508673"/>
                </a:lnTo>
                <a:lnTo>
                  <a:pt x="3749983" y="1516720"/>
                </a:lnTo>
                <a:lnTo>
                  <a:pt x="3818283" y="1535935"/>
                </a:lnTo>
                <a:lnTo>
                  <a:pt x="3874859" y="1559683"/>
                </a:lnTo>
                <a:lnTo>
                  <a:pt x="3927280" y="1594045"/>
                </a:lnTo>
                <a:lnTo>
                  <a:pt x="3980691" y="1642336"/>
                </a:lnTo>
                <a:lnTo>
                  <a:pt x="4027855" y="1698939"/>
                </a:lnTo>
                <a:lnTo>
                  <a:pt x="4068289" y="1762641"/>
                </a:lnTo>
                <a:lnTo>
                  <a:pt x="4085829" y="1796776"/>
                </a:lnTo>
                <a:lnTo>
                  <a:pt x="4101504" y="1832232"/>
                </a:lnTo>
                <a:lnTo>
                  <a:pt x="4115254" y="1868856"/>
                </a:lnTo>
                <a:lnTo>
                  <a:pt x="4127016" y="1906498"/>
                </a:lnTo>
                <a:lnTo>
                  <a:pt x="4136731" y="1945005"/>
                </a:lnTo>
                <a:lnTo>
                  <a:pt x="4144337" y="1984227"/>
                </a:lnTo>
                <a:lnTo>
                  <a:pt x="4149775" y="2024012"/>
                </a:lnTo>
                <a:lnTo>
                  <a:pt x="4152982" y="2064209"/>
                </a:lnTo>
                <a:lnTo>
                  <a:pt x="4153899" y="2104665"/>
                </a:lnTo>
                <a:lnTo>
                  <a:pt x="4152465" y="2145229"/>
                </a:lnTo>
                <a:lnTo>
                  <a:pt x="4148618" y="2185750"/>
                </a:lnTo>
                <a:lnTo>
                  <a:pt x="4142298" y="2226077"/>
                </a:lnTo>
                <a:lnTo>
                  <a:pt x="4133444" y="2266057"/>
                </a:lnTo>
                <a:lnTo>
                  <a:pt x="4121996" y="2305540"/>
                </a:lnTo>
                <a:lnTo>
                  <a:pt x="4107893" y="2344373"/>
                </a:lnTo>
                <a:lnTo>
                  <a:pt x="4091073" y="2382406"/>
                </a:lnTo>
                <a:lnTo>
                  <a:pt x="4071476" y="2419486"/>
                </a:lnTo>
                <a:lnTo>
                  <a:pt x="4049042" y="2455463"/>
                </a:lnTo>
                <a:lnTo>
                  <a:pt x="4023709" y="2490185"/>
                </a:lnTo>
                <a:lnTo>
                  <a:pt x="3995417" y="2523499"/>
                </a:lnTo>
                <a:lnTo>
                  <a:pt x="3964105" y="2555256"/>
                </a:lnTo>
                <a:lnTo>
                  <a:pt x="3929713" y="2585302"/>
                </a:lnTo>
                <a:lnTo>
                  <a:pt x="3892178" y="2613487"/>
                </a:lnTo>
                <a:lnTo>
                  <a:pt x="3851442" y="2639660"/>
                </a:lnTo>
                <a:lnTo>
                  <a:pt x="3807442" y="2663668"/>
                </a:lnTo>
                <a:lnTo>
                  <a:pt x="3760118" y="2685360"/>
                </a:lnTo>
                <a:lnTo>
                  <a:pt x="3709409" y="2704585"/>
                </a:lnTo>
                <a:lnTo>
                  <a:pt x="3652753" y="2721236"/>
                </a:lnTo>
                <a:lnTo>
                  <a:pt x="3587974" y="2735412"/>
                </a:lnTo>
                <a:lnTo>
                  <a:pt x="3515590" y="2747263"/>
                </a:lnTo>
                <a:lnTo>
                  <a:pt x="3476708" y="2752365"/>
                </a:lnTo>
                <a:lnTo>
                  <a:pt x="3436121" y="2756942"/>
                </a:lnTo>
                <a:lnTo>
                  <a:pt x="3393892" y="2761015"/>
                </a:lnTo>
                <a:lnTo>
                  <a:pt x="3350087" y="2764603"/>
                </a:lnTo>
                <a:lnTo>
                  <a:pt x="3304770" y="2767723"/>
                </a:lnTo>
                <a:lnTo>
                  <a:pt x="3258007" y="2770396"/>
                </a:lnTo>
                <a:lnTo>
                  <a:pt x="3209862" y="2772641"/>
                </a:lnTo>
                <a:lnTo>
                  <a:pt x="3160400" y="2774475"/>
                </a:lnTo>
                <a:lnTo>
                  <a:pt x="3109686" y="2775920"/>
                </a:lnTo>
                <a:lnTo>
                  <a:pt x="3057786" y="2776992"/>
                </a:lnTo>
                <a:lnTo>
                  <a:pt x="3004764" y="2777713"/>
                </a:lnTo>
                <a:lnTo>
                  <a:pt x="2950684" y="2778100"/>
                </a:lnTo>
                <a:lnTo>
                  <a:pt x="2895613" y="2778172"/>
                </a:lnTo>
                <a:lnTo>
                  <a:pt x="2839614" y="2777950"/>
                </a:lnTo>
                <a:lnTo>
                  <a:pt x="2782753" y="2777451"/>
                </a:lnTo>
                <a:lnTo>
                  <a:pt x="2725095" y="2776695"/>
                </a:lnTo>
                <a:lnTo>
                  <a:pt x="2666705" y="2775701"/>
                </a:lnTo>
                <a:lnTo>
                  <a:pt x="2607647" y="2774487"/>
                </a:lnTo>
                <a:lnTo>
                  <a:pt x="2547986" y="2773074"/>
                </a:lnTo>
                <a:lnTo>
                  <a:pt x="2487788" y="2771480"/>
                </a:lnTo>
                <a:lnTo>
                  <a:pt x="2427117" y="2769724"/>
                </a:lnTo>
                <a:lnTo>
                  <a:pt x="2366038" y="2767825"/>
                </a:lnTo>
                <a:lnTo>
                  <a:pt x="2304617" y="2765802"/>
                </a:lnTo>
                <a:lnTo>
                  <a:pt x="2242918" y="2763674"/>
                </a:lnTo>
                <a:lnTo>
                  <a:pt x="2181005" y="2761460"/>
                </a:lnTo>
                <a:lnTo>
                  <a:pt x="2118945" y="2759180"/>
                </a:lnTo>
                <a:lnTo>
                  <a:pt x="2056801" y="2756852"/>
                </a:lnTo>
                <a:lnTo>
                  <a:pt x="1994639" y="2754496"/>
                </a:lnTo>
                <a:lnTo>
                  <a:pt x="1932524" y="2752130"/>
                </a:lnTo>
                <a:lnTo>
                  <a:pt x="1870521" y="2749773"/>
                </a:lnTo>
                <a:lnTo>
                  <a:pt x="1808694" y="2747445"/>
                </a:lnTo>
                <a:lnTo>
                  <a:pt x="1747109" y="2745165"/>
                </a:lnTo>
                <a:lnTo>
                  <a:pt x="1685830" y="2742951"/>
                </a:lnTo>
                <a:lnTo>
                  <a:pt x="1624922" y="2740823"/>
                </a:lnTo>
                <a:lnTo>
                  <a:pt x="1564451" y="2738799"/>
                </a:lnTo>
                <a:lnTo>
                  <a:pt x="1504481" y="2736900"/>
                </a:lnTo>
                <a:lnTo>
                  <a:pt x="1445077" y="2735143"/>
                </a:lnTo>
                <a:lnTo>
                  <a:pt x="1386304" y="2733548"/>
                </a:lnTo>
                <a:lnTo>
                  <a:pt x="1328227" y="2732134"/>
                </a:lnTo>
                <a:lnTo>
                  <a:pt x="1270911" y="2730920"/>
                </a:lnTo>
                <a:lnTo>
                  <a:pt x="1214421" y="2729925"/>
                </a:lnTo>
                <a:lnTo>
                  <a:pt x="1158821" y="2729168"/>
                </a:lnTo>
                <a:lnTo>
                  <a:pt x="1104178" y="2728668"/>
                </a:lnTo>
                <a:lnTo>
                  <a:pt x="1050554" y="2728445"/>
                </a:lnTo>
                <a:lnTo>
                  <a:pt x="998017" y="2728516"/>
                </a:lnTo>
                <a:lnTo>
                  <a:pt x="946630" y="2728902"/>
                </a:lnTo>
                <a:lnTo>
                  <a:pt x="896458" y="2729621"/>
                </a:lnTo>
                <a:lnTo>
                  <a:pt x="847566" y="2730693"/>
                </a:lnTo>
                <a:lnTo>
                  <a:pt x="800020" y="2732136"/>
                </a:lnTo>
                <a:lnTo>
                  <a:pt x="753884" y="2733969"/>
                </a:lnTo>
                <a:lnTo>
                  <a:pt x="709223" y="2736212"/>
                </a:lnTo>
                <a:lnTo>
                  <a:pt x="666102" y="2738883"/>
                </a:lnTo>
                <a:lnTo>
                  <a:pt x="624586" y="2742002"/>
                </a:lnTo>
                <a:lnTo>
                  <a:pt x="584740" y="2745588"/>
                </a:lnTo>
                <a:lnTo>
                  <a:pt x="546628" y="2749659"/>
                </a:lnTo>
                <a:lnTo>
                  <a:pt x="475870" y="2759335"/>
                </a:lnTo>
                <a:lnTo>
                  <a:pt x="412829" y="2771182"/>
                </a:lnTo>
                <a:lnTo>
                  <a:pt x="358026" y="2785353"/>
                </a:lnTo>
                <a:lnTo>
                  <a:pt x="293943" y="2809306"/>
                </a:lnTo>
                <a:lnTo>
                  <a:pt x="256576" y="2827294"/>
                </a:lnTo>
                <a:lnTo>
                  <a:pt x="221770" y="2847203"/>
                </a:lnTo>
                <a:lnTo>
                  <a:pt x="189520" y="2868915"/>
                </a:lnTo>
                <a:lnTo>
                  <a:pt x="132667" y="2917276"/>
                </a:lnTo>
                <a:lnTo>
                  <a:pt x="85976" y="2971431"/>
                </a:lnTo>
                <a:lnTo>
                  <a:pt x="49405" y="3030434"/>
                </a:lnTo>
                <a:lnTo>
                  <a:pt x="22913" y="3093339"/>
                </a:lnTo>
                <a:lnTo>
                  <a:pt x="6458" y="3159201"/>
                </a:lnTo>
                <a:lnTo>
                  <a:pt x="0" y="3227073"/>
                </a:lnTo>
                <a:lnTo>
                  <a:pt x="506" y="3261468"/>
                </a:lnTo>
                <a:lnTo>
                  <a:pt x="8963" y="3330584"/>
                </a:lnTo>
                <a:lnTo>
                  <a:pt x="27312" y="3399345"/>
                </a:lnTo>
                <a:lnTo>
                  <a:pt x="55512" y="3466808"/>
                </a:lnTo>
                <a:lnTo>
                  <a:pt x="93522" y="3532026"/>
                </a:lnTo>
                <a:lnTo>
                  <a:pt x="116192" y="3563497"/>
                </a:lnTo>
                <a:lnTo>
                  <a:pt x="141300" y="3594052"/>
                </a:lnTo>
                <a:lnTo>
                  <a:pt x="168839" y="3623574"/>
                </a:lnTo>
                <a:lnTo>
                  <a:pt x="198804" y="3651943"/>
                </a:lnTo>
                <a:lnTo>
                  <a:pt x="231190" y="3679041"/>
                </a:lnTo>
                <a:lnTo>
                  <a:pt x="265993" y="3704751"/>
                </a:lnTo>
                <a:lnTo>
                  <a:pt x="303207" y="3728953"/>
                </a:lnTo>
                <a:lnTo>
                  <a:pt x="342826" y="3751530"/>
                </a:lnTo>
                <a:lnTo>
                  <a:pt x="384846" y="3772364"/>
                </a:lnTo>
                <a:lnTo>
                  <a:pt x="429261" y="3791336"/>
                </a:lnTo>
                <a:lnTo>
                  <a:pt x="476067" y="3808329"/>
                </a:lnTo>
                <a:lnTo>
                  <a:pt x="525257" y="3823223"/>
                </a:lnTo>
                <a:lnTo>
                  <a:pt x="576827" y="3835901"/>
                </a:lnTo>
                <a:lnTo>
                  <a:pt x="630338" y="3847095"/>
                </a:lnTo>
                <a:lnTo>
                  <a:pt x="690375" y="3858707"/>
                </a:lnTo>
                <a:lnTo>
                  <a:pt x="756589" y="3870642"/>
                </a:lnTo>
                <a:lnTo>
                  <a:pt x="828628" y="3882804"/>
                </a:lnTo>
                <a:lnTo>
                  <a:pt x="866722" y="3888941"/>
                </a:lnTo>
                <a:lnTo>
                  <a:pt x="906142" y="3895099"/>
                </a:lnTo>
                <a:lnTo>
                  <a:pt x="946843" y="3901266"/>
                </a:lnTo>
                <a:lnTo>
                  <a:pt x="988781" y="3907431"/>
                </a:lnTo>
                <a:lnTo>
                  <a:pt x="1031912" y="3913581"/>
                </a:lnTo>
                <a:lnTo>
                  <a:pt x="1076193" y="3919704"/>
                </a:lnTo>
                <a:lnTo>
                  <a:pt x="1121580" y="3925790"/>
                </a:lnTo>
                <a:lnTo>
                  <a:pt x="1168029" y="3931825"/>
                </a:lnTo>
                <a:lnTo>
                  <a:pt x="1215495" y="3937799"/>
                </a:lnTo>
                <a:lnTo>
                  <a:pt x="1263937" y="3943698"/>
                </a:lnTo>
                <a:lnTo>
                  <a:pt x="1313308" y="3949511"/>
                </a:lnTo>
                <a:lnTo>
                  <a:pt x="1363567" y="3955227"/>
                </a:lnTo>
                <a:lnTo>
                  <a:pt x="1414668" y="3960833"/>
                </a:lnTo>
                <a:lnTo>
                  <a:pt x="1466568" y="3966318"/>
                </a:lnTo>
                <a:lnTo>
                  <a:pt x="1519223" y="3971669"/>
                </a:lnTo>
                <a:lnTo>
                  <a:pt x="1572589" y="3976875"/>
                </a:lnTo>
                <a:lnTo>
                  <a:pt x="1626624" y="3981924"/>
                </a:lnTo>
                <a:lnTo>
                  <a:pt x="1681281" y="3986803"/>
                </a:lnTo>
                <a:lnTo>
                  <a:pt x="1736519" y="3991502"/>
                </a:lnTo>
                <a:lnTo>
                  <a:pt x="1792292" y="3996007"/>
                </a:lnTo>
                <a:lnTo>
                  <a:pt x="1848558" y="4000308"/>
                </a:lnTo>
                <a:lnTo>
                  <a:pt x="1905272" y="4004393"/>
                </a:lnTo>
                <a:lnTo>
                  <a:pt x="1962391" y="4008248"/>
                </a:lnTo>
                <a:lnTo>
                  <a:pt x="2019870" y="4011864"/>
                </a:lnTo>
                <a:lnTo>
                  <a:pt x="2077667" y="4015227"/>
                </a:lnTo>
                <a:lnTo>
                  <a:pt x="2135736" y="4018325"/>
                </a:lnTo>
                <a:lnTo>
                  <a:pt x="2194034" y="4021148"/>
                </a:lnTo>
                <a:lnTo>
                  <a:pt x="2252518" y="4023683"/>
                </a:lnTo>
                <a:lnTo>
                  <a:pt x="2311144" y="4025917"/>
                </a:lnTo>
                <a:lnTo>
                  <a:pt x="2369867" y="4027840"/>
                </a:lnTo>
                <a:lnTo>
                  <a:pt x="2428644" y="4029439"/>
                </a:lnTo>
                <a:lnTo>
                  <a:pt x="2487431" y="4030703"/>
                </a:lnTo>
                <a:lnTo>
                  <a:pt x="2546185" y="4031619"/>
                </a:lnTo>
                <a:lnTo>
                  <a:pt x="2604860" y="4032176"/>
                </a:lnTo>
                <a:lnTo>
                  <a:pt x="2663415" y="4032361"/>
                </a:lnTo>
                <a:lnTo>
                  <a:pt x="2721804" y="4032163"/>
                </a:lnTo>
                <a:lnTo>
                  <a:pt x="2779984" y="4031570"/>
                </a:lnTo>
                <a:lnTo>
                  <a:pt x="2837911" y="4030571"/>
                </a:lnTo>
                <a:lnTo>
                  <a:pt x="2895542" y="4029152"/>
                </a:lnTo>
                <a:lnTo>
                  <a:pt x="2952832" y="4027303"/>
                </a:lnTo>
                <a:lnTo>
                  <a:pt x="3009737" y="4025011"/>
                </a:lnTo>
                <a:lnTo>
                  <a:pt x="3066215" y="4022264"/>
                </a:lnTo>
                <a:lnTo>
                  <a:pt x="3122220" y="4019052"/>
                </a:lnTo>
                <a:lnTo>
                  <a:pt x="3177709" y="4015360"/>
                </a:lnTo>
                <a:lnTo>
                  <a:pt x="3232639" y="4011179"/>
                </a:lnTo>
                <a:lnTo>
                  <a:pt x="3286965" y="4006496"/>
                </a:lnTo>
                <a:lnTo>
                  <a:pt x="3340644" y="4001298"/>
                </a:lnTo>
                <a:lnTo>
                  <a:pt x="3393632" y="3995575"/>
                </a:lnTo>
                <a:lnTo>
                  <a:pt x="3445884" y="3989314"/>
                </a:lnTo>
                <a:lnTo>
                  <a:pt x="3497358" y="3982503"/>
                </a:lnTo>
                <a:lnTo>
                  <a:pt x="3548009" y="3975131"/>
                </a:lnTo>
                <a:lnTo>
                  <a:pt x="3597794" y="3967185"/>
                </a:lnTo>
                <a:lnTo>
                  <a:pt x="3646669" y="3958654"/>
                </a:lnTo>
                <a:lnTo>
                  <a:pt x="3694589" y="3949525"/>
                </a:lnTo>
                <a:lnTo>
                  <a:pt x="3741511" y="3939788"/>
                </a:lnTo>
                <a:lnTo>
                  <a:pt x="3787391" y="3929430"/>
                </a:lnTo>
                <a:lnTo>
                  <a:pt x="3832186" y="3918438"/>
                </a:lnTo>
                <a:lnTo>
                  <a:pt x="3875851" y="3906802"/>
                </a:lnTo>
                <a:lnTo>
                  <a:pt x="3918343" y="3894509"/>
                </a:lnTo>
                <a:lnTo>
                  <a:pt x="3959618" y="3881548"/>
                </a:lnTo>
                <a:lnTo>
                  <a:pt x="3999632" y="3867906"/>
                </a:lnTo>
                <a:lnTo>
                  <a:pt x="4038342" y="3853571"/>
                </a:lnTo>
                <a:lnTo>
                  <a:pt x="4075702" y="3838533"/>
                </a:lnTo>
                <a:lnTo>
                  <a:pt x="4111670" y="3822778"/>
                </a:lnTo>
                <a:lnTo>
                  <a:pt x="4146202" y="3806295"/>
                </a:lnTo>
                <a:lnTo>
                  <a:pt x="4210782" y="3771098"/>
                </a:lnTo>
                <a:lnTo>
                  <a:pt x="4269090" y="3732845"/>
                </a:lnTo>
                <a:lnTo>
                  <a:pt x="4320777" y="3691443"/>
                </a:lnTo>
                <a:lnTo>
                  <a:pt x="4367385" y="3644850"/>
                </a:lnTo>
                <a:lnTo>
                  <a:pt x="4411146" y="3590409"/>
                </a:lnTo>
                <a:lnTo>
                  <a:pt x="4451049" y="3529509"/>
                </a:lnTo>
                <a:lnTo>
                  <a:pt x="4487194" y="3462531"/>
                </a:lnTo>
                <a:lnTo>
                  <a:pt x="4503888" y="3426880"/>
                </a:lnTo>
                <a:lnTo>
                  <a:pt x="4519679" y="3389852"/>
                </a:lnTo>
                <a:lnTo>
                  <a:pt x="4534579" y="3351494"/>
                </a:lnTo>
                <a:lnTo>
                  <a:pt x="4548601" y="3311853"/>
                </a:lnTo>
                <a:lnTo>
                  <a:pt x="4561758" y="3270977"/>
                </a:lnTo>
                <a:lnTo>
                  <a:pt x="4574061" y="3228913"/>
                </a:lnTo>
                <a:lnTo>
                  <a:pt x="4585522" y="3185709"/>
                </a:lnTo>
                <a:lnTo>
                  <a:pt x="4596155" y="3141411"/>
                </a:lnTo>
                <a:lnTo>
                  <a:pt x="4605971" y="3096067"/>
                </a:lnTo>
                <a:lnTo>
                  <a:pt x="4614982" y="3049725"/>
                </a:lnTo>
                <a:lnTo>
                  <a:pt x="4623201" y="3002433"/>
                </a:lnTo>
                <a:lnTo>
                  <a:pt x="4630641" y="2954236"/>
                </a:lnTo>
                <a:lnTo>
                  <a:pt x="4637313" y="2905184"/>
                </a:lnTo>
                <a:lnTo>
                  <a:pt x="4643230" y="2855322"/>
                </a:lnTo>
                <a:lnTo>
                  <a:pt x="4648404" y="2804700"/>
                </a:lnTo>
                <a:lnTo>
                  <a:pt x="4652847" y="2753363"/>
                </a:lnTo>
                <a:lnTo>
                  <a:pt x="4656572" y="2701360"/>
                </a:lnTo>
                <a:lnTo>
                  <a:pt x="4659590" y="2648738"/>
                </a:lnTo>
                <a:lnTo>
                  <a:pt x="4661915" y="2595544"/>
                </a:lnTo>
                <a:lnTo>
                  <a:pt x="4663559" y="2541825"/>
                </a:lnTo>
                <a:lnTo>
                  <a:pt x="4664533" y="2487630"/>
                </a:lnTo>
                <a:lnTo>
                  <a:pt x="4664851" y="2433005"/>
                </a:lnTo>
                <a:lnTo>
                  <a:pt x="4664523" y="2377998"/>
                </a:lnTo>
                <a:lnTo>
                  <a:pt x="4663564" y="2322656"/>
                </a:lnTo>
                <a:lnTo>
                  <a:pt x="4661985" y="2267026"/>
                </a:lnTo>
                <a:lnTo>
                  <a:pt x="4659797" y="2211157"/>
                </a:lnTo>
                <a:lnTo>
                  <a:pt x="4657015" y="2155095"/>
                </a:lnTo>
                <a:lnTo>
                  <a:pt x="4653649" y="2098888"/>
                </a:lnTo>
                <a:lnTo>
                  <a:pt x="4649712" y="2042584"/>
                </a:lnTo>
                <a:lnTo>
                  <a:pt x="4645217" y="1986229"/>
                </a:lnTo>
                <a:lnTo>
                  <a:pt x="4640176" y="1929870"/>
                </a:lnTo>
                <a:lnTo>
                  <a:pt x="4634600" y="1873557"/>
                </a:lnTo>
                <a:lnTo>
                  <a:pt x="4628503" y="1817335"/>
                </a:lnTo>
                <a:lnTo>
                  <a:pt x="4621897" y="1761252"/>
                </a:lnTo>
                <a:lnTo>
                  <a:pt x="4614794" y="1705356"/>
                </a:lnTo>
                <a:lnTo>
                  <a:pt x="4607205" y="1649694"/>
                </a:lnTo>
                <a:lnTo>
                  <a:pt x="4599145" y="1594314"/>
                </a:lnTo>
                <a:lnTo>
                  <a:pt x="4590624" y="1539262"/>
                </a:lnTo>
                <a:lnTo>
                  <a:pt x="4581655" y="1484587"/>
                </a:lnTo>
                <a:lnTo>
                  <a:pt x="4572250" y="1430335"/>
                </a:lnTo>
                <a:lnTo>
                  <a:pt x="4562423" y="1376554"/>
                </a:lnTo>
                <a:lnTo>
                  <a:pt x="4552184" y="1323291"/>
                </a:lnTo>
                <a:lnTo>
                  <a:pt x="4541546" y="1270595"/>
                </a:lnTo>
                <a:lnTo>
                  <a:pt x="4530522" y="1218511"/>
                </a:lnTo>
                <a:lnTo>
                  <a:pt x="4519124" y="1167088"/>
                </a:lnTo>
                <a:lnTo>
                  <a:pt x="4507364" y="1116374"/>
                </a:lnTo>
                <a:lnTo>
                  <a:pt x="4495255" y="1066414"/>
                </a:lnTo>
                <a:lnTo>
                  <a:pt x="4482808" y="1017258"/>
                </a:lnTo>
                <a:lnTo>
                  <a:pt x="4470036" y="968951"/>
                </a:lnTo>
                <a:lnTo>
                  <a:pt x="4456951" y="921542"/>
                </a:lnTo>
                <a:lnTo>
                  <a:pt x="4443567" y="875079"/>
                </a:lnTo>
                <a:lnTo>
                  <a:pt x="4429894" y="829607"/>
                </a:lnTo>
                <a:lnTo>
                  <a:pt x="4415945" y="785176"/>
                </a:lnTo>
                <a:lnTo>
                  <a:pt x="4401733" y="741831"/>
                </a:lnTo>
                <a:lnTo>
                  <a:pt x="4387269" y="699622"/>
                </a:lnTo>
                <a:lnTo>
                  <a:pt x="4372567" y="658594"/>
                </a:lnTo>
                <a:lnTo>
                  <a:pt x="4357638" y="618795"/>
                </a:lnTo>
                <a:lnTo>
                  <a:pt x="4342494" y="580274"/>
                </a:lnTo>
                <a:lnTo>
                  <a:pt x="4327149" y="543076"/>
                </a:lnTo>
                <a:lnTo>
                  <a:pt x="4311614" y="507251"/>
                </a:lnTo>
                <a:lnTo>
                  <a:pt x="4280023" y="439903"/>
                </a:lnTo>
                <a:lnTo>
                  <a:pt x="4247821" y="378611"/>
                </a:lnTo>
                <a:lnTo>
                  <a:pt x="4215106" y="323754"/>
                </a:lnTo>
                <a:lnTo>
                  <a:pt x="4198587" y="298856"/>
                </a:lnTo>
                <a:lnTo>
                  <a:pt x="4181976" y="275710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1315" y="1915667"/>
            <a:ext cx="1045844" cy="394970"/>
          </a:xfrm>
          <a:custGeom>
            <a:avLst/>
            <a:gdLst/>
            <a:ahLst/>
            <a:cxnLst/>
            <a:rect l="l" t="t" r="r" b="b"/>
            <a:pathLst>
              <a:path w="1045845" h="394969">
                <a:moveTo>
                  <a:pt x="0" y="394716"/>
                </a:moveTo>
                <a:lnTo>
                  <a:pt x="1045463" y="0"/>
                </a:lnTo>
                <a:lnTo>
                  <a:pt x="1045463" y="0"/>
                </a:lnTo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739" y="4676647"/>
            <a:ext cx="8809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Cada par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produto, distribuidor podem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estar associados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muitas cidades.  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outras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palavras,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um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distribuidor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pode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distribuir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um produto em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muitas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cidades.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120" y="0"/>
            <a:ext cx="548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</a:t>
            </a:r>
            <a:r>
              <a:rPr spc="-40" dirty="0"/>
              <a:t> </a:t>
            </a:r>
            <a:r>
              <a:rPr spc="-10" dirty="0"/>
              <a:t>ternário</a:t>
            </a:r>
          </a:p>
        </p:txBody>
      </p:sp>
      <p:sp>
        <p:nvSpPr>
          <p:cNvPr id="3" name="object 3"/>
          <p:cNvSpPr/>
          <p:nvPr/>
        </p:nvSpPr>
        <p:spPr>
          <a:xfrm>
            <a:off x="2148839" y="1025652"/>
            <a:ext cx="2039112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083" y="1053083"/>
            <a:ext cx="1944623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083" y="1053083"/>
            <a:ext cx="1945005" cy="791210"/>
          </a:xfrm>
          <a:custGeom>
            <a:avLst/>
            <a:gdLst/>
            <a:ahLst/>
            <a:cxnLst/>
            <a:rect l="l" t="t" r="r" b="b"/>
            <a:pathLst>
              <a:path w="1945004" h="791210">
                <a:moveTo>
                  <a:pt x="0" y="790956"/>
                </a:moveTo>
                <a:lnTo>
                  <a:pt x="1944623" y="790956"/>
                </a:lnTo>
                <a:lnTo>
                  <a:pt x="1944623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48839" y="1280921"/>
            <a:ext cx="1037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CIDADE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0984" y="2249423"/>
            <a:ext cx="2470404" cy="1101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228" y="2276855"/>
            <a:ext cx="2375916" cy="1007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228" y="2276855"/>
            <a:ext cx="2376170" cy="1007744"/>
          </a:xfrm>
          <a:custGeom>
            <a:avLst/>
            <a:gdLst/>
            <a:ahLst/>
            <a:cxnLst/>
            <a:rect l="l" t="t" r="r" b="b"/>
            <a:pathLst>
              <a:path w="2376170" h="1007745">
                <a:moveTo>
                  <a:pt x="0" y="503682"/>
                </a:moveTo>
                <a:lnTo>
                  <a:pt x="1187958" y="0"/>
                </a:lnTo>
                <a:lnTo>
                  <a:pt x="2375916" y="503682"/>
                </a:lnTo>
                <a:lnTo>
                  <a:pt x="1187958" y="1007364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0647" y="3761232"/>
            <a:ext cx="1751076" cy="8869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7891" y="3788664"/>
            <a:ext cx="1656588" cy="7924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7891" y="3788664"/>
            <a:ext cx="1656714" cy="792480"/>
          </a:xfrm>
          <a:custGeom>
            <a:avLst/>
            <a:gdLst/>
            <a:ahLst/>
            <a:cxnLst/>
            <a:rect l="l" t="t" r="r" b="b"/>
            <a:pathLst>
              <a:path w="1656714" h="792479">
                <a:moveTo>
                  <a:pt x="0" y="792480"/>
                </a:moveTo>
                <a:lnTo>
                  <a:pt x="1656588" y="792480"/>
                </a:lnTo>
                <a:lnTo>
                  <a:pt x="1656588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07891" y="3788664"/>
            <a:ext cx="1656714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910"/>
              </a:spcBef>
            </a:pPr>
            <a:r>
              <a:rPr sz="2000" spc="-10" dirty="0">
                <a:latin typeface="Verdana"/>
                <a:cs typeface="Verdana"/>
              </a:rPr>
              <a:t>PRODUTO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4464" y="3265932"/>
            <a:ext cx="123444" cy="608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6185" y="3284982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8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5055" y="1808988"/>
            <a:ext cx="1016507" cy="696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7633" y="1844801"/>
            <a:ext cx="901700" cy="576580"/>
          </a:xfrm>
          <a:custGeom>
            <a:avLst/>
            <a:gdLst/>
            <a:ahLst/>
            <a:cxnLst/>
            <a:rect l="l" t="t" r="r" b="b"/>
            <a:pathLst>
              <a:path w="901700" h="576580">
                <a:moveTo>
                  <a:pt x="0" y="0"/>
                </a:moveTo>
                <a:lnTo>
                  <a:pt x="901700" y="57632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6047" y="1025652"/>
            <a:ext cx="2255520" cy="8854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328" y="1196339"/>
            <a:ext cx="2346960" cy="6187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3291" y="1053083"/>
            <a:ext cx="2161032" cy="7909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03291" y="1053083"/>
            <a:ext cx="2161540" cy="791210"/>
          </a:xfrm>
          <a:custGeom>
            <a:avLst/>
            <a:gdLst/>
            <a:ahLst/>
            <a:cxnLst/>
            <a:rect l="l" t="t" r="r" b="b"/>
            <a:pathLst>
              <a:path w="2161540" h="791210">
                <a:moveTo>
                  <a:pt x="0" y="790956"/>
                </a:moveTo>
                <a:lnTo>
                  <a:pt x="2161032" y="790956"/>
                </a:lnTo>
                <a:lnTo>
                  <a:pt x="2161032" y="0"/>
                </a:lnTo>
                <a:lnTo>
                  <a:pt x="0" y="0"/>
                </a:lnTo>
                <a:lnTo>
                  <a:pt x="0" y="790956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93334" y="1280921"/>
            <a:ext cx="1984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DISTR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42332" y="1808988"/>
            <a:ext cx="1194815" cy="6964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4053" y="1844801"/>
            <a:ext cx="1081405" cy="576580"/>
          </a:xfrm>
          <a:custGeom>
            <a:avLst/>
            <a:gdLst/>
            <a:ahLst/>
            <a:cxnLst/>
            <a:rect l="l" t="t" r="r" b="b"/>
            <a:pathLst>
              <a:path w="1081404" h="576580">
                <a:moveTo>
                  <a:pt x="1081024" y="0"/>
                </a:moveTo>
                <a:lnTo>
                  <a:pt x="0" y="5763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391027" y="2126717"/>
            <a:ext cx="2127250" cy="8439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77165">
              <a:lnSpc>
                <a:spcPct val="100000"/>
              </a:lnSpc>
              <a:spcBef>
                <a:spcPts val="530"/>
              </a:spcBef>
            </a:pPr>
            <a:r>
              <a:rPr sz="2000" spc="-5" dirty="0">
                <a:latin typeface="Verdana"/>
                <a:cs typeface="Verdana"/>
              </a:rPr>
              <a:t>DISTRIBUIÇÃO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5102" y="2236673"/>
            <a:ext cx="219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1628" y="3245611"/>
            <a:ext cx="21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000" y="3284220"/>
            <a:ext cx="431800" cy="433070"/>
          </a:xfrm>
          <a:custGeom>
            <a:avLst/>
            <a:gdLst/>
            <a:ahLst/>
            <a:cxnLst/>
            <a:rect l="l" t="t" r="r" b="b"/>
            <a:pathLst>
              <a:path w="431800" h="433070">
                <a:moveTo>
                  <a:pt x="0" y="216407"/>
                </a:moveTo>
                <a:lnTo>
                  <a:pt x="5693" y="166791"/>
                </a:lnTo>
                <a:lnTo>
                  <a:pt x="21913" y="121242"/>
                </a:lnTo>
                <a:lnTo>
                  <a:pt x="47366" y="81060"/>
                </a:lnTo>
                <a:lnTo>
                  <a:pt x="80758" y="47546"/>
                </a:lnTo>
                <a:lnTo>
                  <a:pt x="120798" y="21998"/>
                </a:lnTo>
                <a:lnTo>
                  <a:pt x="166191" y="5716"/>
                </a:lnTo>
                <a:lnTo>
                  <a:pt x="215646" y="0"/>
                </a:lnTo>
                <a:lnTo>
                  <a:pt x="265100" y="5716"/>
                </a:lnTo>
                <a:lnTo>
                  <a:pt x="310493" y="21998"/>
                </a:lnTo>
                <a:lnTo>
                  <a:pt x="350533" y="47546"/>
                </a:lnTo>
                <a:lnTo>
                  <a:pt x="383925" y="81060"/>
                </a:lnTo>
                <a:lnTo>
                  <a:pt x="409378" y="121242"/>
                </a:lnTo>
                <a:lnTo>
                  <a:pt x="425598" y="166791"/>
                </a:lnTo>
                <a:lnTo>
                  <a:pt x="431291" y="216407"/>
                </a:lnTo>
                <a:lnTo>
                  <a:pt x="425598" y="266024"/>
                </a:lnTo>
                <a:lnTo>
                  <a:pt x="409378" y="311573"/>
                </a:lnTo>
                <a:lnTo>
                  <a:pt x="383925" y="351755"/>
                </a:lnTo>
                <a:lnTo>
                  <a:pt x="350533" y="385269"/>
                </a:lnTo>
                <a:lnTo>
                  <a:pt x="310493" y="410817"/>
                </a:lnTo>
                <a:lnTo>
                  <a:pt x="265100" y="427099"/>
                </a:lnTo>
                <a:lnTo>
                  <a:pt x="215646" y="432815"/>
                </a:lnTo>
                <a:lnTo>
                  <a:pt x="166191" y="427099"/>
                </a:lnTo>
                <a:lnTo>
                  <a:pt x="120798" y="410817"/>
                </a:lnTo>
                <a:lnTo>
                  <a:pt x="80758" y="385269"/>
                </a:lnTo>
                <a:lnTo>
                  <a:pt x="47366" y="351755"/>
                </a:lnTo>
                <a:lnTo>
                  <a:pt x="21913" y="311573"/>
                </a:lnTo>
                <a:lnTo>
                  <a:pt x="5693" y="266024"/>
                </a:lnTo>
                <a:lnTo>
                  <a:pt x="0" y="21640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74182" y="3307842"/>
            <a:ext cx="3070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cardinalidade n em  destaque refere-se a um  par distribuidor e</a:t>
            </a:r>
            <a:r>
              <a:rPr sz="24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cidade.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31974" y="765038"/>
            <a:ext cx="6745605" cy="1470660"/>
          </a:xfrm>
          <a:custGeom>
            <a:avLst/>
            <a:gdLst/>
            <a:ahLst/>
            <a:cxnLst/>
            <a:rect l="l" t="t" r="r" b="b"/>
            <a:pathLst>
              <a:path w="6745605" h="1470660">
                <a:moveTo>
                  <a:pt x="665862" y="180857"/>
                </a:moveTo>
                <a:lnTo>
                  <a:pt x="719107" y="169902"/>
                </a:lnTo>
                <a:lnTo>
                  <a:pt x="777797" y="159257"/>
                </a:lnTo>
                <a:lnTo>
                  <a:pt x="841723" y="148926"/>
                </a:lnTo>
                <a:lnTo>
                  <a:pt x="910677" y="138910"/>
                </a:lnTo>
                <a:lnTo>
                  <a:pt x="984449" y="129215"/>
                </a:lnTo>
                <a:lnTo>
                  <a:pt x="1023077" y="124488"/>
                </a:lnTo>
                <a:lnTo>
                  <a:pt x="1062832" y="119842"/>
                </a:lnTo>
                <a:lnTo>
                  <a:pt x="1103686" y="115278"/>
                </a:lnTo>
                <a:lnTo>
                  <a:pt x="1145615" y="110795"/>
                </a:lnTo>
                <a:lnTo>
                  <a:pt x="1188591" y="106395"/>
                </a:lnTo>
                <a:lnTo>
                  <a:pt x="1232590" y="102078"/>
                </a:lnTo>
                <a:lnTo>
                  <a:pt x="1277584" y="97844"/>
                </a:lnTo>
                <a:lnTo>
                  <a:pt x="1323548" y="93693"/>
                </a:lnTo>
                <a:lnTo>
                  <a:pt x="1370456" y="89627"/>
                </a:lnTo>
                <a:lnTo>
                  <a:pt x="1418281" y="85645"/>
                </a:lnTo>
                <a:lnTo>
                  <a:pt x="1466998" y="81747"/>
                </a:lnTo>
                <a:lnTo>
                  <a:pt x="1516580" y="77935"/>
                </a:lnTo>
                <a:lnTo>
                  <a:pt x="1567001" y="74209"/>
                </a:lnTo>
                <a:lnTo>
                  <a:pt x="1618235" y="70568"/>
                </a:lnTo>
                <a:lnTo>
                  <a:pt x="1670256" y="67014"/>
                </a:lnTo>
                <a:lnTo>
                  <a:pt x="1723038" y="63547"/>
                </a:lnTo>
                <a:lnTo>
                  <a:pt x="1776555" y="60167"/>
                </a:lnTo>
                <a:lnTo>
                  <a:pt x="1830780" y="56875"/>
                </a:lnTo>
                <a:lnTo>
                  <a:pt x="1885688" y="53670"/>
                </a:lnTo>
                <a:lnTo>
                  <a:pt x="1941252" y="50554"/>
                </a:lnTo>
                <a:lnTo>
                  <a:pt x="1997447" y="47528"/>
                </a:lnTo>
                <a:lnTo>
                  <a:pt x="2054246" y="44590"/>
                </a:lnTo>
                <a:lnTo>
                  <a:pt x="2111623" y="41742"/>
                </a:lnTo>
                <a:lnTo>
                  <a:pt x="2169552" y="38984"/>
                </a:lnTo>
                <a:lnTo>
                  <a:pt x="2228007" y="36317"/>
                </a:lnTo>
                <a:lnTo>
                  <a:pt x="2286962" y="33740"/>
                </a:lnTo>
                <a:lnTo>
                  <a:pt x="2346391" y="31255"/>
                </a:lnTo>
                <a:lnTo>
                  <a:pt x="2406267" y="28862"/>
                </a:lnTo>
                <a:lnTo>
                  <a:pt x="2466565" y="26560"/>
                </a:lnTo>
                <a:lnTo>
                  <a:pt x="2527258" y="24352"/>
                </a:lnTo>
                <a:lnTo>
                  <a:pt x="2588320" y="22236"/>
                </a:lnTo>
                <a:lnTo>
                  <a:pt x="2649725" y="20214"/>
                </a:lnTo>
                <a:lnTo>
                  <a:pt x="2711448" y="18285"/>
                </a:lnTo>
                <a:lnTo>
                  <a:pt x="2773462" y="16451"/>
                </a:lnTo>
                <a:lnTo>
                  <a:pt x="2835740" y="14711"/>
                </a:lnTo>
                <a:lnTo>
                  <a:pt x="2898257" y="13066"/>
                </a:lnTo>
                <a:lnTo>
                  <a:pt x="2960987" y="11516"/>
                </a:lnTo>
                <a:lnTo>
                  <a:pt x="3023904" y="10063"/>
                </a:lnTo>
                <a:lnTo>
                  <a:pt x="3086980" y="8705"/>
                </a:lnTo>
                <a:lnTo>
                  <a:pt x="3150192" y="7444"/>
                </a:lnTo>
                <a:lnTo>
                  <a:pt x="3213511" y="6281"/>
                </a:lnTo>
                <a:lnTo>
                  <a:pt x="3276913" y="5214"/>
                </a:lnTo>
                <a:lnTo>
                  <a:pt x="3340370" y="4246"/>
                </a:lnTo>
                <a:lnTo>
                  <a:pt x="3403858" y="3375"/>
                </a:lnTo>
                <a:lnTo>
                  <a:pt x="3467349" y="2604"/>
                </a:lnTo>
                <a:lnTo>
                  <a:pt x="3530818" y="1931"/>
                </a:lnTo>
                <a:lnTo>
                  <a:pt x="3594239" y="1358"/>
                </a:lnTo>
                <a:lnTo>
                  <a:pt x="3657585" y="885"/>
                </a:lnTo>
                <a:lnTo>
                  <a:pt x="3720830" y="512"/>
                </a:lnTo>
                <a:lnTo>
                  <a:pt x="3783949" y="240"/>
                </a:lnTo>
                <a:lnTo>
                  <a:pt x="3846915" y="69"/>
                </a:lnTo>
                <a:lnTo>
                  <a:pt x="3909702" y="0"/>
                </a:lnTo>
                <a:lnTo>
                  <a:pt x="3972285" y="32"/>
                </a:lnTo>
                <a:lnTo>
                  <a:pt x="4034636" y="167"/>
                </a:lnTo>
                <a:lnTo>
                  <a:pt x="4096729" y="404"/>
                </a:lnTo>
                <a:lnTo>
                  <a:pt x="4158540" y="745"/>
                </a:lnTo>
                <a:lnTo>
                  <a:pt x="4220041" y="1189"/>
                </a:lnTo>
                <a:lnTo>
                  <a:pt x="4281206" y="1737"/>
                </a:lnTo>
                <a:lnTo>
                  <a:pt x="4342010" y="2389"/>
                </a:lnTo>
                <a:lnTo>
                  <a:pt x="4402426" y="3147"/>
                </a:lnTo>
                <a:lnTo>
                  <a:pt x="4462428" y="4009"/>
                </a:lnTo>
                <a:lnTo>
                  <a:pt x="4521990" y="4977"/>
                </a:lnTo>
                <a:lnTo>
                  <a:pt x="4581086" y="6051"/>
                </a:lnTo>
                <a:lnTo>
                  <a:pt x="4639690" y="7232"/>
                </a:lnTo>
                <a:lnTo>
                  <a:pt x="4697776" y="8519"/>
                </a:lnTo>
                <a:lnTo>
                  <a:pt x="4755317" y="9913"/>
                </a:lnTo>
                <a:lnTo>
                  <a:pt x="4812287" y="11416"/>
                </a:lnTo>
                <a:lnTo>
                  <a:pt x="4868662" y="13026"/>
                </a:lnTo>
                <a:lnTo>
                  <a:pt x="4924413" y="14744"/>
                </a:lnTo>
                <a:lnTo>
                  <a:pt x="4979516" y="16572"/>
                </a:lnTo>
                <a:lnTo>
                  <a:pt x="5033943" y="18509"/>
                </a:lnTo>
                <a:lnTo>
                  <a:pt x="5087670" y="20555"/>
                </a:lnTo>
                <a:lnTo>
                  <a:pt x="5140669" y="22711"/>
                </a:lnTo>
                <a:lnTo>
                  <a:pt x="5192916" y="24978"/>
                </a:lnTo>
                <a:lnTo>
                  <a:pt x="5244383" y="27356"/>
                </a:lnTo>
                <a:lnTo>
                  <a:pt x="5295044" y="29845"/>
                </a:lnTo>
                <a:lnTo>
                  <a:pt x="5344874" y="32446"/>
                </a:lnTo>
                <a:lnTo>
                  <a:pt x="5393847" y="35159"/>
                </a:lnTo>
                <a:lnTo>
                  <a:pt x="5441935" y="37985"/>
                </a:lnTo>
                <a:lnTo>
                  <a:pt x="5489114" y="40923"/>
                </a:lnTo>
                <a:lnTo>
                  <a:pt x="5535357" y="43975"/>
                </a:lnTo>
                <a:lnTo>
                  <a:pt x="5580637" y="47141"/>
                </a:lnTo>
                <a:lnTo>
                  <a:pt x="5624930" y="50420"/>
                </a:lnTo>
                <a:lnTo>
                  <a:pt x="5668208" y="53815"/>
                </a:lnTo>
                <a:lnTo>
                  <a:pt x="5710446" y="57324"/>
                </a:lnTo>
                <a:lnTo>
                  <a:pt x="5751617" y="60948"/>
                </a:lnTo>
                <a:lnTo>
                  <a:pt x="5791696" y="64689"/>
                </a:lnTo>
                <a:lnTo>
                  <a:pt x="5830656" y="68546"/>
                </a:lnTo>
                <a:lnTo>
                  <a:pt x="5905115" y="76609"/>
                </a:lnTo>
                <a:lnTo>
                  <a:pt x="5974787" y="85142"/>
                </a:lnTo>
                <a:lnTo>
                  <a:pt x="6039461" y="94148"/>
                </a:lnTo>
                <a:lnTo>
                  <a:pt x="6098930" y="103630"/>
                </a:lnTo>
                <a:lnTo>
                  <a:pt x="6152984" y="113592"/>
                </a:lnTo>
                <a:lnTo>
                  <a:pt x="6226587" y="130147"/>
                </a:lnTo>
                <a:lnTo>
                  <a:pt x="6272975" y="142813"/>
                </a:lnTo>
                <a:lnTo>
                  <a:pt x="6317095" y="156703"/>
                </a:lnTo>
                <a:lnTo>
                  <a:pt x="6358961" y="171768"/>
                </a:lnTo>
                <a:lnTo>
                  <a:pt x="6398587" y="187957"/>
                </a:lnTo>
                <a:lnTo>
                  <a:pt x="6435987" y="205223"/>
                </a:lnTo>
                <a:lnTo>
                  <a:pt x="6471175" y="223514"/>
                </a:lnTo>
                <a:lnTo>
                  <a:pt x="6504166" y="242782"/>
                </a:lnTo>
                <a:lnTo>
                  <a:pt x="6563614" y="284050"/>
                </a:lnTo>
                <a:lnTo>
                  <a:pt x="6614445" y="328633"/>
                </a:lnTo>
                <a:lnTo>
                  <a:pt x="6656772" y="376133"/>
                </a:lnTo>
                <a:lnTo>
                  <a:pt x="6690710" y="426157"/>
                </a:lnTo>
                <a:lnTo>
                  <a:pt x="6716373" y="478308"/>
                </a:lnTo>
                <a:lnTo>
                  <a:pt x="6733875" y="532191"/>
                </a:lnTo>
                <a:lnTo>
                  <a:pt x="6743331" y="587411"/>
                </a:lnTo>
                <a:lnTo>
                  <a:pt x="6745078" y="615399"/>
                </a:lnTo>
                <a:lnTo>
                  <a:pt x="6744855" y="643572"/>
                </a:lnTo>
                <a:lnTo>
                  <a:pt x="6738561" y="700279"/>
                </a:lnTo>
                <a:lnTo>
                  <a:pt x="6724562" y="757136"/>
                </a:lnTo>
                <a:lnTo>
                  <a:pt x="6702974" y="813749"/>
                </a:lnTo>
                <a:lnTo>
                  <a:pt x="6673911" y="869721"/>
                </a:lnTo>
                <a:lnTo>
                  <a:pt x="6637486" y="924656"/>
                </a:lnTo>
                <a:lnTo>
                  <a:pt x="6593814" y="978161"/>
                </a:lnTo>
                <a:lnTo>
                  <a:pt x="6543010" y="1029839"/>
                </a:lnTo>
                <a:lnTo>
                  <a:pt x="6485186" y="1079295"/>
                </a:lnTo>
                <a:lnTo>
                  <a:pt x="6453678" y="1103066"/>
                </a:lnTo>
                <a:lnTo>
                  <a:pt x="6420458" y="1126133"/>
                </a:lnTo>
                <a:lnTo>
                  <a:pt x="6385541" y="1148447"/>
                </a:lnTo>
                <a:lnTo>
                  <a:pt x="6348940" y="1169959"/>
                </a:lnTo>
                <a:lnTo>
                  <a:pt x="6310670" y="1190618"/>
                </a:lnTo>
                <a:lnTo>
                  <a:pt x="6270746" y="1210375"/>
                </a:lnTo>
                <a:lnTo>
                  <a:pt x="6229181" y="1229182"/>
                </a:lnTo>
                <a:lnTo>
                  <a:pt x="6185990" y="1246989"/>
                </a:lnTo>
                <a:lnTo>
                  <a:pt x="6141187" y="1263745"/>
                </a:lnTo>
                <a:lnTo>
                  <a:pt x="6094786" y="1279402"/>
                </a:lnTo>
                <a:lnTo>
                  <a:pt x="6046802" y="1293911"/>
                </a:lnTo>
                <a:lnTo>
                  <a:pt x="5997249" y="1307222"/>
                </a:lnTo>
                <a:lnTo>
                  <a:pt x="5946141" y="1319285"/>
                </a:lnTo>
                <a:lnTo>
                  <a:pt x="5891017" y="1330593"/>
                </a:lnTo>
                <a:lnTo>
                  <a:pt x="5830537" y="1341456"/>
                </a:lnTo>
                <a:lnTo>
                  <a:pt x="5764915" y="1351873"/>
                </a:lnTo>
                <a:lnTo>
                  <a:pt x="5694366" y="1361846"/>
                </a:lnTo>
                <a:lnTo>
                  <a:pt x="5619102" y="1371376"/>
                </a:lnTo>
                <a:lnTo>
                  <a:pt x="5579769" y="1375975"/>
                </a:lnTo>
                <a:lnTo>
                  <a:pt x="5539338" y="1380463"/>
                </a:lnTo>
                <a:lnTo>
                  <a:pt x="5497835" y="1384842"/>
                </a:lnTo>
                <a:lnTo>
                  <a:pt x="5455288" y="1389109"/>
                </a:lnTo>
                <a:lnTo>
                  <a:pt x="5411722" y="1393267"/>
                </a:lnTo>
                <a:lnTo>
                  <a:pt x="5367165" y="1397314"/>
                </a:lnTo>
                <a:lnTo>
                  <a:pt x="5321643" y="1401252"/>
                </a:lnTo>
                <a:lnTo>
                  <a:pt x="5275183" y="1405079"/>
                </a:lnTo>
                <a:lnTo>
                  <a:pt x="5227812" y="1408797"/>
                </a:lnTo>
                <a:lnTo>
                  <a:pt x="5179557" y="1412406"/>
                </a:lnTo>
                <a:lnTo>
                  <a:pt x="5130444" y="1415904"/>
                </a:lnTo>
                <a:lnTo>
                  <a:pt x="5080500" y="1419294"/>
                </a:lnTo>
                <a:lnTo>
                  <a:pt x="5029752" y="1422573"/>
                </a:lnTo>
                <a:lnTo>
                  <a:pt x="4978226" y="1425744"/>
                </a:lnTo>
                <a:lnTo>
                  <a:pt x="4925949" y="1428806"/>
                </a:lnTo>
                <a:lnTo>
                  <a:pt x="4872948" y="1431758"/>
                </a:lnTo>
                <a:lnTo>
                  <a:pt x="4819250" y="1434602"/>
                </a:lnTo>
                <a:lnTo>
                  <a:pt x="4764882" y="1437337"/>
                </a:lnTo>
                <a:lnTo>
                  <a:pt x="4709869" y="1439963"/>
                </a:lnTo>
                <a:lnTo>
                  <a:pt x="4654240" y="1442481"/>
                </a:lnTo>
                <a:lnTo>
                  <a:pt x="4598020" y="1444890"/>
                </a:lnTo>
                <a:lnTo>
                  <a:pt x="4541236" y="1447191"/>
                </a:lnTo>
                <a:lnTo>
                  <a:pt x="4483915" y="1449383"/>
                </a:lnTo>
                <a:lnTo>
                  <a:pt x="4426085" y="1451467"/>
                </a:lnTo>
                <a:lnTo>
                  <a:pt x="4367770" y="1453444"/>
                </a:lnTo>
                <a:lnTo>
                  <a:pt x="4309000" y="1455312"/>
                </a:lnTo>
                <a:lnTo>
                  <a:pt x="4249799" y="1457073"/>
                </a:lnTo>
                <a:lnTo>
                  <a:pt x="4190195" y="1458726"/>
                </a:lnTo>
                <a:lnTo>
                  <a:pt x="4130214" y="1460271"/>
                </a:lnTo>
                <a:lnTo>
                  <a:pt x="4069883" y="1461708"/>
                </a:lnTo>
                <a:lnTo>
                  <a:pt x="4009230" y="1463039"/>
                </a:lnTo>
                <a:lnTo>
                  <a:pt x="3948280" y="1464262"/>
                </a:lnTo>
                <a:lnTo>
                  <a:pt x="3887061" y="1465378"/>
                </a:lnTo>
                <a:lnTo>
                  <a:pt x="3825599" y="1466386"/>
                </a:lnTo>
                <a:lnTo>
                  <a:pt x="3763920" y="1467288"/>
                </a:lnTo>
                <a:lnTo>
                  <a:pt x="3702053" y="1468083"/>
                </a:lnTo>
                <a:lnTo>
                  <a:pt x="3640022" y="1468771"/>
                </a:lnTo>
                <a:lnTo>
                  <a:pt x="3577856" y="1469353"/>
                </a:lnTo>
                <a:lnTo>
                  <a:pt x="3515581" y="1469828"/>
                </a:lnTo>
                <a:lnTo>
                  <a:pt x="3453223" y="1470196"/>
                </a:lnTo>
                <a:lnTo>
                  <a:pt x="3390809" y="1470459"/>
                </a:lnTo>
                <a:lnTo>
                  <a:pt x="3328367" y="1470615"/>
                </a:lnTo>
                <a:lnTo>
                  <a:pt x="3265922" y="1470665"/>
                </a:lnTo>
                <a:lnTo>
                  <a:pt x="3203502" y="1470608"/>
                </a:lnTo>
                <a:lnTo>
                  <a:pt x="3141132" y="1470446"/>
                </a:lnTo>
                <a:lnTo>
                  <a:pt x="3078841" y="1470179"/>
                </a:lnTo>
                <a:lnTo>
                  <a:pt x="3016655" y="1469805"/>
                </a:lnTo>
                <a:lnTo>
                  <a:pt x="2954600" y="1469326"/>
                </a:lnTo>
                <a:lnTo>
                  <a:pt x="2892703" y="1468742"/>
                </a:lnTo>
                <a:lnTo>
                  <a:pt x="2830991" y="1468052"/>
                </a:lnTo>
                <a:lnTo>
                  <a:pt x="2769491" y="1467257"/>
                </a:lnTo>
                <a:lnTo>
                  <a:pt x="2708229" y="1466356"/>
                </a:lnTo>
                <a:lnTo>
                  <a:pt x="2647232" y="1465351"/>
                </a:lnTo>
                <a:lnTo>
                  <a:pt x="2586527" y="1464241"/>
                </a:lnTo>
                <a:lnTo>
                  <a:pt x="2526141" y="1463026"/>
                </a:lnTo>
                <a:lnTo>
                  <a:pt x="2466100" y="1461706"/>
                </a:lnTo>
                <a:lnTo>
                  <a:pt x="2406431" y="1460281"/>
                </a:lnTo>
                <a:lnTo>
                  <a:pt x="2347160" y="1458753"/>
                </a:lnTo>
                <a:lnTo>
                  <a:pt x="2288316" y="1457119"/>
                </a:lnTo>
                <a:lnTo>
                  <a:pt x="2229923" y="1455382"/>
                </a:lnTo>
                <a:lnTo>
                  <a:pt x="2172009" y="1453540"/>
                </a:lnTo>
                <a:lnTo>
                  <a:pt x="2114602" y="1451594"/>
                </a:lnTo>
                <a:lnTo>
                  <a:pt x="2057726" y="1449544"/>
                </a:lnTo>
                <a:lnTo>
                  <a:pt x="2001410" y="1447391"/>
                </a:lnTo>
                <a:lnTo>
                  <a:pt x="1945679" y="1445133"/>
                </a:lnTo>
                <a:lnTo>
                  <a:pt x="1890562" y="1442772"/>
                </a:lnTo>
                <a:lnTo>
                  <a:pt x="1836083" y="1440308"/>
                </a:lnTo>
                <a:lnTo>
                  <a:pt x="1782271" y="1437740"/>
                </a:lnTo>
                <a:lnTo>
                  <a:pt x="1729152" y="1435068"/>
                </a:lnTo>
                <a:lnTo>
                  <a:pt x="1676752" y="1432294"/>
                </a:lnTo>
                <a:lnTo>
                  <a:pt x="1625098" y="1429416"/>
                </a:lnTo>
                <a:lnTo>
                  <a:pt x="1574218" y="1426435"/>
                </a:lnTo>
                <a:lnTo>
                  <a:pt x="1524137" y="1423352"/>
                </a:lnTo>
                <a:lnTo>
                  <a:pt x="1474883" y="1420165"/>
                </a:lnTo>
                <a:lnTo>
                  <a:pt x="1426482" y="1416876"/>
                </a:lnTo>
                <a:lnTo>
                  <a:pt x="1378961" y="1413485"/>
                </a:lnTo>
                <a:lnTo>
                  <a:pt x="1332347" y="1409991"/>
                </a:lnTo>
                <a:lnTo>
                  <a:pt x="1286666" y="1406394"/>
                </a:lnTo>
                <a:lnTo>
                  <a:pt x="1241946" y="1402696"/>
                </a:lnTo>
                <a:lnTo>
                  <a:pt x="1198212" y="1398895"/>
                </a:lnTo>
                <a:lnTo>
                  <a:pt x="1155492" y="1394992"/>
                </a:lnTo>
                <a:lnTo>
                  <a:pt x="1113812" y="1390987"/>
                </a:lnTo>
                <a:lnTo>
                  <a:pt x="1073200" y="1386881"/>
                </a:lnTo>
                <a:lnTo>
                  <a:pt x="1033681" y="1382672"/>
                </a:lnTo>
                <a:lnTo>
                  <a:pt x="995283" y="1378362"/>
                </a:lnTo>
                <a:lnTo>
                  <a:pt x="921955" y="1369438"/>
                </a:lnTo>
                <a:lnTo>
                  <a:pt x="853431" y="1360109"/>
                </a:lnTo>
                <a:lnTo>
                  <a:pt x="789924" y="1350375"/>
                </a:lnTo>
                <a:lnTo>
                  <a:pt x="731647" y="1340238"/>
                </a:lnTo>
                <a:lnTo>
                  <a:pt x="678816" y="1329699"/>
                </a:lnTo>
                <a:lnTo>
                  <a:pt x="628248" y="1317985"/>
                </a:lnTo>
                <a:lnTo>
                  <a:pt x="579583" y="1305005"/>
                </a:lnTo>
                <a:lnTo>
                  <a:pt x="532828" y="1290811"/>
                </a:lnTo>
                <a:lnTo>
                  <a:pt x="487990" y="1275452"/>
                </a:lnTo>
                <a:lnTo>
                  <a:pt x="445075" y="1258981"/>
                </a:lnTo>
                <a:lnTo>
                  <a:pt x="404091" y="1241448"/>
                </a:lnTo>
                <a:lnTo>
                  <a:pt x="365042" y="1222904"/>
                </a:lnTo>
                <a:lnTo>
                  <a:pt x="327938" y="1203401"/>
                </a:lnTo>
                <a:lnTo>
                  <a:pt x="292783" y="1182989"/>
                </a:lnTo>
                <a:lnTo>
                  <a:pt x="259585" y="1161719"/>
                </a:lnTo>
                <a:lnTo>
                  <a:pt x="228350" y="1139643"/>
                </a:lnTo>
                <a:lnTo>
                  <a:pt x="171798" y="1093274"/>
                </a:lnTo>
                <a:lnTo>
                  <a:pt x="123181" y="1044291"/>
                </a:lnTo>
                <a:lnTo>
                  <a:pt x="82551" y="993102"/>
                </a:lnTo>
                <a:lnTo>
                  <a:pt x="49962" y="940114"/>
                </a:lnTo>
                <a:lnTo>
                  <a:pt x="25468" y="885737"/>
                </a:lnTo>
                <a:lnTo>
                  <a:pt x="9122" y="830378"/>
                </a:lnTo>
                <a:lnTo>
                  <a:pt x="979" y="774446"/>
                </a:lnTo>
                <a:lnTo>
                  <a:pt x="0" y="746392"/>
                </a:lnTo>
                <a:lnTo>
                  <a:pt x="1091" y="718348"/>
                </a:lnTo>
                <a:lnTo>
                  <a:pt x="9512" y="662494"/>
                </a:lnTo>
                <a:lnTo>
                  <a:pt x="26296" y="607290"/>
                </a:lnTo>
                <a:lnTo>
                  <a:pt x="51495" y="553145"/>
                </a:lnTo>
                <a:lnTo>
                  <a:pt x="85165" y="500468"/>
                </a:lnTo>
                <a:lnTo>
                  <a:pt x="127358" y="449666"/>
                </a:lnTo>
                <a:lnTo>
                  <a:pt x="178128" y="401148"/>
                </a:lnTo>
                <a:lnTo>
                  <a:pt x="237528" y="355322"/>
                </a:lnTo>
                <a:lnTo>
                  <a:pt x="270482" y="333546"/>
                </a:lnTo>
                <a:lnTo>
                  <a:pt x="305613" y="312596"/>
                </a:lnTo>
                <a:lnTo>
                  <a:pt x="342928" y="292524"/>
                </a:lnTo>
                <a:lnTo>
                  <a:pt x="382435" y="273379"/>
                </a:lnTo>
                <a:lnTo>
                  <a:pt x="424139" y="255213"/>
                </a:lnTo>
                <a:lnTo>
                  <a:pt x="468048" y="238077"/>
                </a:lnTo>
                <a:lnTo>
                  <a:pt x="514168" y="222023"/>
                </a:lnTo>
                <a:lnTo>
                  <a:pt x="562506" y="207101"/>
                </a:lnTo>
                <a:lnTo>
                  <a:pt x="613068" y="193362"/>
                </a:lnTo>
                <a:lnTo>
                  <a:pt x="665862" y="18085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4335" y="2182367"/>
            <a:ext cx="2127885" cy="1287780"/>
          </a:xfrm>
          <a:custGeom>
            <a:avLst/>
            <a:gdLst/>
            <a:ahLst/>
            <a:cxnLst/>
            <a:rect l="l" t="t" r="r" b="b"/>
            <a:pathLst>
              <a:path w="2127884" h="1287779">
                <a:moveTo>
                  <a:pt x="0" y="1287780"/>
                </a:moveTo>
                <a:lnTo>
                  <a:pt x="62940" y="1276785"/>
                </a:lnTo>
                <a:lnTo>
                  <a:pt x="125829" y="1265786"/>
                </a:lnTo>
                <a:lnTo>
                  <a:pt x="188619" y="1254775"/>
                </a:lnTo>
                <a:lnTo>
                  <a:pt x="251259" y="1243747"/>
                </a:lnTo>
                <a:lnTo>
                  <a:pt x="313699" y="1232697"/>
                </a:lnTo>
                <a:lnTo>
                  <a:pt x="375889" y="1221618"/>
                </a:lnTo>
                <a:lnTo>
                  <a:pt x="437780" y="1210506"/>
                </a:lnTo>
                <a:lnTo>
                  <a:pt x="499321" y="1199355"/>
                </a:lnTo>
                <a:lnTo>
                  <a:pt x="560463" y="1188159"/>
                </a:lnTo>
                <a:lnTo>
                  <a:pt x="621156" y="1176913"/>
                </a:lnTo>
                <a:lnTo>
                  <a:pt x="681351" y="1165610"/>
                </a:lnTo>
                <a:lnTo>
                  <a:pt x="740996" y="1154246"/>
                </a:lnTo>
                <a:lnTo>
                  <a:pt x="800043" y="1142815"/>
                </a:lnTo>
                <a:lnTo>
                  <a:pt x="858442" y="1131311"/>
                </a:lnTo>
                <a:lnTo>
                  <a:pt x="916142" y="1119728"/>
                </a:lnTo>
                <a:lnTo>
                  <a:pt x="973095" y="1108061"/>
                </a:lnTo>
                <a:lnTo>
                  <a:pt x="1029249" y="1096304"/>
                </a:lnTo>
                <a:lnTo>
                  <a:pt x="1084556" y="1084453"/>
                </a:lnTo>
                <a:lnTo>
                  <a:pt x="1138965" y="1072500"/>
                </a:lnTo>
                <a:lnTo>
                  <a:pt x="1192427" y="1060441"/>
                </a:lnTo>
                <a:lnTo>
                  <a:pt x="1244891" y="1048269"/>
                </a:lnTo>
                <a:lnTo>
                  <a:pt x="1296308" y="1035980"/>
                </a:lnTo>
                <a:lnTo>
                  <a:pt x="1346629" y="1023568"/>
                </a:lnTo>
                <a:lnTo>
                  <a:pt x="1395802" y="1011027"/>
                </a:lnTo>
                <a:lnTo>
                  <a:pt x="1443779" y="998351"/>
                </a:lnTo>
                <a:lnTo>
                  <a:pt x="1490510" y="985535"/>
                </a:lnTo>
                <a:lnTo>
                  <a:pt x="1535944" y="972573"/>
                </a:lnTo>
                <a:lnTo>
                  <a:pt x="1580032" y="959460"/>
                </a:lnTo>
                <a:lnTo>
                  <a:pt x="1622724" y="946190"/>
                </a:lnTo>
                <a:lnTo>
                  <a:pt x="1663970" y="932758"/>
                </a:lnTo>
                <a:lnTo>
                  <a:pt x="1703720" y="919157"/>
                </a:lnTo>
                <a:lnTo>
                  <a:pt x="1741925" y="905382"/>
                </a:lnTo>
                <a:lnTo>
                  <a:pt x="1778535" y="891429"/>
                </a:lnTo>
                <a:lnTo>
                  <a:pt x="1846768" y="862960"/>
                </a:lnTo>
                <a:lnTo>
                  <a:pt x="1908022" y="833707"/>
                </a:lnTo>
                <a:lnTo>
                  <a:pt x="1961898" y="803625"/>
                </a:lnTo>
                <a:lnTo>
                  <a:pt x="2007996" y="772668"/>
                </a:lnTo>
                <a:lnTo>
                  <a:pt x="2042282" y="744312"/>
                </a:lnTo>
                <a:lnTo>
                  <a:pt x="2070354" y="715259"/>
                </a:lnTo>
                <a:lnTo>
                  <a:pt x="2108987" y="655183"/>
                </a:lnTo>
                <a:lnTo>
                  <a:pt x="2126154" y="592694"/>
                </a:lnTo>
                <a:lnTo>
                  <a:pt x="2127394" y="560624"/>
                </a:lnTo>
                <a:lnTo>
                  <a:pt x="2124115" y="528045"/>
                </a:lnTo>
                <a:lnTo>
                  <a:pt x="2105131" y="461492"/>
                </a:lnTo>
                <a:lnTo>
                  <a:pt x="2071462" y="393287"/>
                </a:lnTo>
                <a:lnTo>
                  <a:pt x="2049827" y="358645"/>
                </a:lnTo>
                <a:lnTo>
                  <a:pt x="2025368" y="323686"/>
                </a:lnTo>
                <a:lnTo>
                  <a:pt x="1998368" y="288440"/>
                </a:lnTo>
                <a:lnTo>
                  <a:pt x="1969110" y="252941"/>
                </a:lnTo>
                <a:lnTo>
                  <a:pt x="1937875" y="217219"/>
                </a:lnTo>
                <a:lnTo>
                  <a:pt x="1904946" y="181307"/>
                </a:lnTo>
                <a:lnTo>
                  <a:pt x="1870606" y="145236"/>
                </a:lnTo>
                <a:lnTo>
                  <a:pt x="1835138" y="109038"/>
                </a:lnTo>
                <a:lnTo>
                  <a:pt x="1798824" y="72745"/>
                </a:lnTo>
                <a:lnTo>
                  <a:pt x="1761946" y="36388"/>
                </a:lnTo>
                <a:lnTo>
                  <a:pt x="1724787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739" y="4605020"/>
            <a:ext cx="8808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Cada par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cidade, distribuidor podem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estar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associados muitos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produtos.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outras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palavras,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um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distribuidor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pode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distribuir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em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uma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cidade  muitos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produtos.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481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10" dirty="0"/>
              <a:t> </a:t>
            </a:r>
            <a:r>
              <a:rPr spc="-5" dirty="0"/>
              <a:t>Mínima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o número mínimo de ocorrências de entidade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associadas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uma ocorrência de uma  entidade através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Consideram-se 2 tipos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</a:t>
            </a:r>
            <a:r>
              <a:rPr sz="2800" i="1" spc="7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</a:t>
            </a:r>
            <a:endParaRPr sz="2800">
              <a:latin typeface="Verdana"/>
              <a:cs typeface="Verdana"/>
            </a:endParaRPr>
          </a:p>
          <a:p>
            <a:pPr marL="355600" marR="5715" algn="just">
              <a:lnSpc>
                <a:spcPct val="100000"/>
              </a:lnSpc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– 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0 (associação opcional)  e cardinalidade mínima 1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(associação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obrigatória).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481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10" dirty="0"/>
              <a:t> </a:t>
            </a:r>
            <a:r>
              <a:rPr spc="-5" dirty="0"/>
              <a:t>Mínima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Anotada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diagrama junto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cardinalidade  máxima.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Utiliza-se a seguinte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convenção: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66" y="3429761"/>
            <a:ext cx="7487920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B8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latin typeface="Verdana"/>
                <a:cs typeface="Verdana"/>
              </a:rPr>
              <a:t>(cardinalidade </a:t>
            </a:r>
            <a:r>
              <a:rPr sz="2400" dirty="0">
                <a:latin typeface="Verdana"/>
                <a:cs typeface="Verdana"/>
              </a:rPr>
              <a:t>mínima, </a:t>
            </a:r>
            <a:r>
              <a:rPr sz="2400" spc="-5" dirty="0">
                <a:latin typeface="Verdana"/>
                <a:cs typeface="Verdana"/>
              </a:rPr>
              <a:t>cardinalidade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máxima)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265" y="-11502"/>
            <a:ext cx="4817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Cardinalidade</a:t>
            </a:r>
            <a:r>
              <a:rPr spc="-10" dirty="0"/>
              <a:t> </a:t>
            </a:r>
            <a:r>
              <a:rPr spc="-5" dirty="0"/>
              <a:t>Mínima</a:t>
            </a:r>
          </a:p>
        </p:txBody>
      </p:sp>
      <p:sp>
        <p:nvSpPr>
          <p:cNvPr id="3" name="object 3"/>
          <p:cNvSpPr/>
          <p:nvPr/>
        </p:nvSpPr>
        <p:spPr>
          <a:xfrm>
            <a:off x="708659" y="1240536"/>
            <a:ext cx="1965960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411224"/>
            <a:ext cx="2022348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1267967"/>
            <a:ext cx="1871472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904" y="1267967"/>
            <a:ext cx="1871980" cy="792480"/>
          </a:xfrm>
          <a:custGeom>
            <a:avLst/>
            <a:gdLst/>
            <a:ahLst/>
            <a:cxnLst/>
            <a:rect l="l" t="t" r="r" b="b"/>
            <a:pathLst>
              <a:path w="1871980" h="792480">
                <a:moveTo>
                  <a:pt x="0" y="792479"/>
                </a:moveTo>
                <a:lnTo>
                  <a:pt x="1871472" y="792479"/>
                </a:lnTo>
                <a:lnTo>
                  <a:pt x="187147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904" y="1267967"/>
            <a:ext cx="1871980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EMPREGADO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031" y="2753867"/>
            <a:ext cx="2253996" cy="1101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276" y="2781300"/>
            <a:ext cx="2159508" cy="1007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276" y="2781300"/>
            <a:ext cx="2159635" cy="1007744"/>
          </a:xfrm>
          <a:custGeom>
            <a:avLst/>
            <a:gdLst/>
            <a:ahLst/>
            <a:cxnLst/>
            <a:rect l="l" t="t" r="r" b="b"/>
            <a:pathLst>
              <a:path w="2159635" h="1007745">
                <a:moveTo>
                  <a:pt x="0" y="503682"/>
                </a:moveTo>
                <a:lnTo>
                  <a:pt x="1079754" y="0"/>
                </a:lnTo>
                <a:lnTo>
                  <a:pt x="2159508" y="503682"/>
                </a:lnTo>
                <a:lnTo>
                  <a:pt x="1079754" y="1007363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0889" y="3142614"/>
            <a:ext cx="1443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ALOCAÇÃO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1812" y="4480559"/>
            <a:ext cx="1964436" cy="886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055" y="4507991"/>
            <a:ext cx="1869948" cy="7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2307" y="3770376"/>
            <a:ext cx="123443" cy="82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2307" y="2042160"/>
            <a:ext cx="123443" cy="824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4029" y="2061210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24483" y="3789426"/>
          <a:ext cx="1869438" cy="151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/>
                <a:gridCol w="934719"/>
              </a:tblGrid>
              <a:tr h="718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1,1)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986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79">
                <a:tc gridSpan="2">
                  <a:txBody>
                    <a:bodyPr/>
                    <a:lstStyle/>
                    <a:p>
                      <a:pPr marL="573405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MESA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18540" y="2308605"/>
            <a:ext cx="80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(0,1)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540" y="3966464"/>
            <a:ext cx="16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17391" y="1240536"/>
            <a:ext cx="2397252" cy="8869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267967"/>
            <a:ext cx="2302764" cy="7924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64635" y="1267967"/>
            <a:ext cx="230314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5"/>
              </a:spcBef>
            </a:pPr>
            <a:r>
              <a:rPr sz="2000" spc="-10" dirty="0">
                <a:latin typeface="Verdana"/>
                <a:cs typeface="Verdana"/>
              </a:rPr>
              <a:t>LOJA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7496" y="2753867"/>
            <a:ext cx="2255520" cy="11018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4740" y="2781300"/>
            <a:ext cx="2161032" cy="1007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4740" y="2781300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5" y="0"/>
                </a:lnTo>
                <a:lnTo>
                  <a:pt x="2161032" y="503682"/>
                </a:lnTo>
                <a:lnTo>
                  <a:pt x="1080515" y="1007363"/>
                </a:lnTo>
                <a:lnTo>
                  <a:pt x="0" y="503682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60850" y="3142614"/>
            <a:ext cx="908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VENDE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32276" y="4480559"/>
            <a:ext cx="1965960" cy="88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9520" y="4507991"/>
            <a:ext cx="1871472" cy="7924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5820" y="3770376"/>
            <a:ext cx="123444" cy="82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5820" y="2042160"/>
            <a:ext cx="123444" cy="824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7541" y="2061210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43376" y="3966464"/>
            <a:ext cx="16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774947" y="3789426"/>
          <a:ext cx="1871344" cy="151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/>
                <a:gridCol w="933450"/>
              </a:tblGrid>
              <a:tr h="718566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1,n)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986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79"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PRODUTO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3571747" y="2308605"/>
            <a:ext cx="80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(0,</a:t>
            </a:r>
            <a:r>
              <a:rPr sz="2400" dirty="0">
                <a:latin typeface="Verdana"/>
                <a:cs typeface="Verdana"/>
              </a:rPr>
              <a:t>n)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32803" y="1240536"/>
            <a:ext cx="2398776" cy="8869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97752" y="1411224"/>
            <a:ext cx="2468879" cy="6187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80047" y="1267967"/>
            <a:ext cx="2304288" cy="7924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0047" y="1267967"/>
            <a:ext cx="2304415" cy="792480"/>
          </a:xfrm>
          <a:custGeom>
            <a:avLst/>
            <a:gdLst/>
            <a:ahLst/>
            <a:cxnLst/>
            <a:rect l="l" t="t" r="r" b="b"/>
            <a:pathLst>
              <a:path w="2304415" h="792480">
                <a:moveTo>
                  <a:pt x="0" y="792479"/>
                </a:moveTo>
                <a:lnTo>
                  <a:pt x="2304288" y="792479"/>
                </a:lnTo>
                <a:lnTo>
                  <a:pt x="2304288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80047" y="1267967"/>
            <a:ext cx="230441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90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04431" y="2753867"/>
            <a:ext cx="2255520" cy="11018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51676" y="2781300"/>
            <a:ext cx="2161031" cy="10073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51676" y="2781300"/>
            <a:ext cx="2161540" cy="1007744"/>
          </a:xfrm>
          <a:custGeom>
            <a:avLst/>
            <a:gdLst/>
            <a:ahLst/>
            <a:cxnLst/>
            <a:rect l="l" t="t" r="r" b="b"/>
            <a:pathLst>
              <a:path w="2161540" h="1007745">
                <a:moveTo>
                  <a:pt x="0" y="503682"/>
                </a:moveTo>
                <a:lnTo>
                  <a:pt x="1080516" y="0"/>
                </a:lnTo>
                <a:lnTo>
                  <a:pt x="2161031" y="503682"/>
                </a:lnTo>
                <a:lnTo>
                  <a:pt x="1080516" y="1007363"/>
                </a:lnTo>
                <a:lnTo>
                  <a:pt x="0" y="503682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20559" y="3142614"/>
            <a:ext cx="1227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49211" y="4480559"/>
            <a:ext cx="1965959" cy="88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0256" y="4651247"/>
            <a:ext cx="2022348" cy="6187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96456" y="4507991"/>
            <a:ext cx="1871472" cy="79247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71231" y="3770376"/>
            <a:ext cx="123444" cy="8229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1231" y="2042160"/>
            <a:ext cx="123444" cy="824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2954" y="2061210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0"/>
                </a:moveTo>
                <a:lnTo>
                  <a:pt x="0" y="7207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691883" y="3789426"/>
          <a:ext cx="1871980" cy="151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935355"/>
              </a:tblGrid>
              <a:tr h="718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400" spc="-5" dirty="0">
                          <a:latin typeface="Verdana"/>
                          <a:cs typeface="Verdana"/>
                        </a:rPr>
                        <a:t>0,n)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8986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792479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EMPREGADO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257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8526653" y="6673182"/>
            <a:ext cx="1911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23481" y="2308605"/>
            <a:ext cx="80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(1,1)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23481" y="3966464"/>
            <a:ext cx="16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(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932" y="0"/>
            <a:ext cx="97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DER</a:t>
            </a:r>
          </a:p>
        </p:txBody>
      </p:sp>
      <p:sp>
        <p:nvSpPr>
          <p:cNvPr id="3" name="object 3"/>
          <p:cNvSpPr/>
          <p:nvPr/>
        </p:nvSpPr>
        <p:spPr>
          <a:xfrm>
            <a:off x="115823" y="2863595"/>
            <a:ext cx="2543556" cy="886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3034283"/>
            <a:ext cx="2468880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068" y="2891027"/>
            <a:ext cx="2449068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068" y="2891027"/>
            <a:ext cx="2449195" cy="792480"/>
          </a:xfrm>
          <a:custGeom>
            <a:avLst/>
            <a:gdLst/>
            <a:ahLst/>
            <a:cxnLst/>
            <a:rect l="l" t="t" r="r" b="b"/>
            <a:pathLst>
              <a:path w="2449195" h="792479">
                <a:moveTo>
                  <a:pt x="0" y="792480"/>
                </a:moveTo>
                <a:lnTo>
                  <a:pt x="2449068" y="792480"/>
                </a:lnTo>
                <a:lnTo>
                  <a:pt x="2449068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068" y="2891027"/>
            <a:ext cx="244919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905"/>
              </a:spcBef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7247" y="914400"/>
            <a:ext cx="2039111" cy="886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6392" y="1085088"/>
            <a:ext cx="2022348" cy="618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4492" y="941832"/>
            <a:ext cx="1944624" cy="792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0647" y="2753867"/>
            <a:ext cx="2327148" cy="1101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7891" y="2781300"/>
            <a:ext cx="2232660" cy="1007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7891" y="2781300"/>
            <a:ext cx="2232660" cy="1007744"/>
          </a:xfrm>
          <a:custGeom>
            <a:avLst/>
            <a:gdLst/>
            <a:ahLst/>
            <a:cxnLst/>
            <a:rect l="l" t="t" r="r" b="b"/>
            <a:pathLst>
              <a:path w="2232660" h="1007745">
                <a:moveTo>
                  <a:pt x="0" y="503682"/>
                </a:moveTo>
                <a:lnTo>
                  <a:pt x="1116330" y="0"/>
                </a:lnTo>
                <a:lnTo>
                  <a:pt x="2232660" y="503682"/>
                </a:lnTo>
                <a:lnTo>
                  <a:pt x="1116330" y="1007363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464" y="3246120"/>
            <a:ext cx="1202436" cy="126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2898" y="3284982"/>
            <a:ext cx="1097280" cy="3175"/>
          </a:xfrm>
          <a:custGeom>
            <a:avLst/>
            <a:gdLst/>
            <a:ahLst/>
            <a:cxnLst/>
            <a:rect l="l" t="t" r="r" b="b"/>
            <a:pathLst>
              <a:path w="1097279" h="3175">
                <a:moveTo>
                  <a:pt x="0" y="3175"/>
                </a:moveTo>
                <a:lnTo>
                  <a:pt x="10968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5764" y="809244"/>
            <a:ext cx="2397252" cy="11018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3008" y="836675"/>
            <a:ext cx="2302764" cy="1007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3008" y="836675"/>
            <a:ext cx="2303145" cy="1007744"/>
          </a:xfrm>
          <a:custGeom>
            <a:avLst/>
            <a:gdLst/>
            <a:ahLst/>
            <a:cxnLst/>
            <a:rect l="l" t="t" r="r" b="b"/>
            <a:pathLst>
              <a:path w="2303145" h="1007744">
                <a:moveTo>
                  <a:pt x="0" y="503682"/>
                </a:moveTo>
                <a:lnTo>
                  <a:pt x="1151381" y="0"/>
                </a:lnTo>
                <a:lnTo>
                  <a:pt x="2302764" y="503682"/>
                </a:lnTo>
                <a:lnTo>
                  <a:pt x="1151381" y="1007363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1340" y="1197051"/>
            <a:ext cx="1402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Verdana"/>
                <a:cs typeface="Verdana"/>
              </a:rPr>
              <a:t>CONTRATA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587" y="920496"/>
            <a:ext cx="2039112" cy="886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831" y="947927"/>
            <a:ext cx="1944624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831" y="947927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5" h="792480">
                <a:moveTo>
                  <a:pt x="0" y="792479"/>
                </a:moveTo>
                <a:lnTo>
                  <a:pt x="1944624" y="792479"/>
                </a:lnTo>
                <a:lnTo>
                  <a:pt x="1944624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9831" y="947927"/>
            <a:ext cx="1945005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3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900"/>
              </a:spcBef>
            </a:pPr>
            <a:r>
              <a:rPr sz="2000" spc="-5" dirty="0">
                <a:latin typeface="Verdana"/>
                <a:cs typeface="Verdana"/>
              </a:rPr>
              <a:t>EMPRESA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81783" y="1303019"/>
            <a:ext cx="1473708" cy="1249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25217" y="1341882"/>
            <a:ext cx="1368425" cy="1905"/>
          </a:xfrm>
          <a:custGeom>
            <a:avLst/>
            <a:gdLst/>
            <a:ahLst/>
            <a:cxnLst/>
            <a:rect l="l" t="t" r="r" b="b"/>
            <a:pathLst>
              <a:path w="1368425" h="1905">
                <a:moveTo>
                  <a:pt x="0" y="1523"/>
                </a:moveTo>
                <a:lnTo>
                  <a:pt x="13684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53100" y="1299972"/>
            <a:ext cx="1293876" cy="126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83552" y="2609088"/>
            <a:ext cx="1787652" cy="1103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30795" y="2636520"/>
            <a:ext cx="1693163" cy="100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0795" y="2636520"/>
            <a:ext cx="1693545" cy="1009015"/>
          </a:xfrm>
          <a:custGeom>
            <a:avLst/>
            <a:gdLst/>
            <a:ahLst/>
            <a:cxnLst/>
            <a:rect l="l" t="t" r="r" b="b"/>
            <a:pathLst>
              <a:path w="1693545" h="1009014">
                <a:moveTo>
                  <a:pt x="0" y="504443"/>
                </a:moveTo>
                <a:lnTo>
                  <a:pt x="846581" y="0"/>
                </a:lnTo>
                <a:lnTo>
                  <a:pt x="1693163" y="504443"/>
                </a:lnTo>
                <a:lnTo>
                  <a:pt x="846581" y="1008887"/>
                </a:lnTo>
                <a:lnTo>
                  <a:pt x="0" y="504443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48550" y="2998088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76288" y="4122420"/>
            <a:ext cx="2194559" cy="8869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4388" y="4293108"/>
            <a:ext cx="2116836" cy="6187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3531" y="4149852"/>
            <a:ext cx="2100072" cy="7924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23531" y="4149852"/>
            <a:ext cx="2100580" cy="792480"/>
          </a:xfrm>
          <a:custGeom>
            <a:avLst/>
            <a:gdLst/>
            <a:ahLst/>
            <a:cxnLst/>
            <a:rect l="l" t="t" r="r" b="b"/>
            <a:pathLst>
              <a:path w="2100579" h="792479">
                <a:moveTo>
                  <a:pt x="0" y="792480"/>
                </a:moveTo>
                <a:lnTo>
                  <a:pt x="2100072" y="792480"/>
                </a:lnTo>
                <a:lnTo>
                  <a:pt x="2100072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923531" y="4149852"/>
            <a:ext cx="2100580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193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905"/>
              </a:spcBef>
            </a:pPr>
            <a:r>
              <a:rPr sz="2000" spc="-5" dirty="0">
                <a:latin typeface="Verdana"/>
                <a:cs typeface="Verdana"/>
              </a:rPr>
              <a:t>DEPENDENTE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11083" y="3627120"/>
            <a:ext cx="128016" cy="5897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2806" y="3646170"/>
            <a:ext cx="5080" cy="504825"/>
          </a:xfrm>
          <a:custGeom>
            <a:avLst/>
            <a:gdLst/>
            <a:ahLst/>
            <a:cxnLst/>
            <a:rect l="l" t="t" r="r" b="b"/>
            <a:pathLst>
              <a:path w="5079" h="504825">
                <a:moveTo>
                  <a:pt x="2413" y="-19050"/>
                </a:moveTo>
                <a:lnTo>
                  <a:pt x="2413" y="523874"/>
                </a:lnTo>
              </a:path>
            </a:pathLst>
          </a:custGeom>
          <a:ln w="4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97368" y="1696211"/>
            <a:ext cx="141731" cy="10088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48658" y="3164839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87211" y="1696211"/>
            <a:ext cx="2133599" cy="16703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1314" y="1735073"/>
            <a:ext cx="2018030" cy="1551305"/>
          </a:xfrm>
          <a:custGeom>
            <a:avLst/>
            <a:gdLst/>
            <a:ahLst/>
            <a:cxnLst/>
            <a:rect l="l" t="t" r="r" b="b"/>
            <a:pathLst>
              <a:path w="2018029" h="1551304">
                <a:moveTo>
                  <a:pt x="0" y="1551051"/>
                </a:moveTo>
                <a:lnTo>
                  <a:pt x="20177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772911" y="937260"/>
          <a:ext cx="3152140" cy="1715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135"/>
                <a:gridCol w="984250"/>
                <a:gridCol w="960755"/>
              </a:tblGrid>
              <a:tr h="398589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R w="9525">
                      <a:solidFill>
                        <a:srgbClr val="2D2DCA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EMPREGADO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066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D2DCA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66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23163">
                <a:tc gridSpan="2">
                  <a:txBody>
                    <a:bodyPr/>
                    <a:lstStyle/>
                    <a:p>
                      <a:pPr marL="9740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2D2DC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8526653" y="6673182"/>
            <a:ext cx="1911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b="1" spc="-5" dirty="0"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03195" y="89865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06370" y="2883535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08060" y="3707638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72783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Modelo Entidade</a:t>
            </a:r>
            <a:r>
              <a:rPr sz="3900" spc="-95" dirty="0"/>
              <a:t> </a:t>
            </a:r>
            <a:r>
              <a:rPr sz="3900" dirty="0"/>
              <a:t>Relacionamento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modelo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conceitual utilizado  durante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fase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projeto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conceitual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 entendimento 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mundo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Foi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1976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Peter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Chen.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considerado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 padrão</a:t>
            </a:r>
            <a:r>
              <a:rPr sz="2800" i="1" spc="8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modelagem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conceitual.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2993" y="0"/>
            <a:ext cx="97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9353" y="640699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27576"/>
            <a:ext cx="2531363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1" y="4255008"/>
            <a:ext cx="2449068" cy="790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0" y="914400"/>
            <a:ext cx="2037588" cy="886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7643" y="941832"/>
            <a:ext cx="1943100" cy="792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7643" y="941832"/>
            <a:ext cx="1943100" cy="792480"/>
          </a:xfrm>
          <a:custGeom>
            <a:avLst/>
            <a:gdLst/>
            <a:ahLst/>
            <a:cxnLst/>
            <a:rect l="l" t="t" r="r" b="b"/>
            <a:pathLst>
              <a:path w="1943100" h="792480">
                <a:moveTo>
                  <a:pt x="0" y="792479"/>
                </a:moveTo>
                <a:lnTo>
                  <a:pt x="1943100" y="792479"/>
                </a:lnTo>
                <a:lnTo>
                  <a:pt x="1943100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9143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57643" y="941832"/>
            <a:ext cx="1943100" cy="79248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895"/>
              </a:spcBef>
            </a:pPr>
            <a:r>
              <a:rPr sz="2000" spc="-10" dirty="0">
                <a:latin typeface="Verdana"/>
                <a:cs typeface="Verdana"/>
              </a:rPr>
              <a:t>CORRETOR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2276" y="4122420"/>
            <a:ext cx="1965960" cy="1101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520" y="4149852"/>
            <a:ext cx="1871471" cy="1007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520" y="4149852"/>
            <a:ext cx="1871980" cy="1007744"/>
          </a:xfrm>
          <a:custGeom>
            <a:avLst/>
            <a:gdLst/>
            <a:ahLst/>
            <a:cxnLst/>
            <a:rect l="l" t="t" r="r" b="b"/>
            <a:pathLst>
              <a:path w="1871979" h="1007745">
                <a:moveTo>
                  <a:pt x="0" y="503681"/>
                </a:moveTo>
                <a:lnTo>
                  <a:pt x="935735" y="0"/>
                </a:lnTo>
                <a:lnTo>
                  <a:pt x="1871471" y="503681"/>
                </a:lnTo>
                <a:lnTo>
                  <a:pt x="935735" y="1007364"/>
                </a:lnTo>
                <a:lnTo>
                  <a:pt x="0" y="503681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1448" y="4611623"/>
            <a:ext cx="1400555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7391" y="809244"/>
            <a:ext cx="2397252" cy="1101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4635" y="836675"/>
            <a:ext cx="2302764" cy="1007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4635" y="836675"/>
            <a:ext cx="2303145" cy="1007744"/>
          </a:xfrm>
          <a:custGeom>
            <a:avLst/>
            <a:gdLst/>
            <a:ahLst/>
            <a:cxnLst/>
            <a:rect l="l" t="t" r="r" b="b"/>
            <a:pathLst>
              <a:path w="2303145" h="1007744">
                <a:moveTo>
                  <a:pt x="0" y="503682"/>
                </a:moveTo>
                <a:lnTo>
                  <a:pt x="1151381" y="0"/>
                </a:lnTo>
                <a:lnTo>
                  <a:pt x="2302764" y="503682"/>
                </a:lnTo>
                <a:lnTo>
                  <a:pt x="1151381" y="1007363"/>
                </a:lnTo>
                <a:lnTo>
                  <a:pt x="0" y="503682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42715" y="1197051"/>
            <a:ext cx="1403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CON</a:t>
            </a:r>
            <a:r>
              <a:rPr sz="2000" spc="-12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AC</a:t>
            </a:r>
            <a:r>
              <a:rPr sz="2000" spc="-12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107" y="920496"/>
            <a:ext cx="2356104" cy="8869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" y="1091183"/>
            <a:ext cx="2331720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352" y="947927"/>
            <a:ext cx="2261616" cy="7924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8295" y="1303019"/>
            <a:ext cx="1257300" cy="126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24728" y="1299972"/>
            <a:ext cx="1295400" cy="126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8161" y="1338833"/>
            <a:ext cx="1190625" cy="3175"/>
          </a:xfrm>
          <a:custGeom>
            <a:avLst/>
            <a:gdLst/>
            <a:ahLst/>
            <a:cxnLst/>
            <a:rect l="l" t="t" r="r" b="b"/>
            <a:pathLst>
              <a:path w="1190625" h="3175">
                <a:moveTo>
                  <a:pt x="0" y="3175"/>
                </a:moveTo>
                <a:lnTo>
                  <a:pt x="11906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5180" y="2609088"/>
            <a:ext cx="1786127" cy="1103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2423" y="2636520"/>
            <a:ext cx="1691640" cy="10088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2423" y="2636520"/>
            <a:ext cx="1691639" cy="1009015"/>
          </a:xfrm>
          <a:custGeom>
            <a:avLst/>
            <a:gdLst/>
            <a:ahLst/>
            <a:cxnLst/>
            <a:rect l="l" t="t" r="r" b="b"/>
            <a:pathLst>
              <a:path w="1691640" h="1009014">
                <a:moveTo>
                  <a:pt x="0" y="504443"/>
                </a:moveTo>
                <a:lnTo>
                  <a:pt x="845820" y="0"/>
                </a:lnTo>
                <a:lnTo>
                  <a:pt x="1691640" y="504443"/>
                </a:lnTo>
                <a:lnTo>
                  <a:pt x="845820" y="1008887"/>
                </a:lnTo>
                <a:lnTo>
                  <a:pt x="0" y="504443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04556" y="2998088"/>
            <a:ext cx="1049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Verdana"/>
                <a:cs typeface="Verdana"/>
              </a:rPr>
              <a:t>ATENDE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47916" y="4227576"/>
            <a:ext cx="2196083" cy="885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5159" y="4255008"/>
            <a:ext cx="2101596" cy="7909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30718" y="1735073"/>
            <a:ext cx="19050" cy="903605"/>
          </a:xfrm>
          <a:custGeom>
            <a:avLst/>
            <a:gdLst/>
            <a:ahLst/>
            <a:cxnLst/>
            <a:rect l="l" t="t" r="r" b="b"/>
            <a:pathLst>
              <a:path w="19050" h="903605">
                <a:moveTo>
                  <a:pt x="19050" y="903351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267327" y="4473321"/>
            <a:ext cx="897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ALU</a:t>
            </a:r>
            <a:r>
              <a:rPr sz="2000" spc="-10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08320" y="4611623"/>
            <a:ext cx="1447800" cy="1264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472" y="2680716"/>
            <a:ext cx="1787652" cy="11033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715" y="2708148"/>
            <a:ext cx="1693164" cy="10088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715" y="2708148"/>
            <a:ext cx="1693545" cy="1009015"/>
          </a:xfrm>
          <a:custGeom>
            <a:avLst/>
            <a:gdLst/>
            <a:ahLst/>
            <a:cxnLst/>
            <a:rect l="l" t="t" r="r" b="b"/>
            <a:pathLst>
              <a:path w="1693545" h="1009014">
                <a:moveTo>
                  <a:pt x="0" y="504443"/>
                </a:moveTo>
                <a:lnTo>
                  <a:pt x="846582" y="0"/>
                </a:lnTo>
                <a:lnTo>
                  <a:pt x="1693164" y="504443"/>
                </a:lnTo>
                <a:lnTo>
                  <a:pt x="846582" y="1008888"/>
                </a:lnTo>
                <a:lnTo>
                  <a:pt x="0" y="504443"/>
                </a:lnTo>
                <a:close/>
              </a:path>
            </a:pathLst>
          </a:custGeom>
          <a:ln w="9144">
            <a:solidFill>
              <a:srgbClr val="2D2D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7383" y="1720595"/>
            <a:ext cx="135635" cy="10744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1128" y="3071241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3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81100" y="3697223"/>
            <a:ext cx="140207" cy="6431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44779" y="943355"/>
          <a:ext cx="3433445" cy="1780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/>
                <a:gridCol w="1175385"/>
                <a:gridCol w="1172210"/>
              </a:tblGrid>
              <a:tr h="395541">
                <a:tc rowSpan="2" gridSpan="2"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PROPRIETÁRIO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30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9525">
                      <a:solidFill>
                        <a:srgbClr val="2D2DCA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93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0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DCA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988187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0480" y="3698747"/>
          <a:ext cx="3764279" cy="1347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/>
                <a:gridCol w="1232535"/>
                <a:gridCol w="1315084"/>
              </a:tblGrid>
              <a:tr h="556259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4620" marB="0">
                    <a:lnR w="762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7065">
                <a:tc rowSpan="2" gridSpan="2">
                  <a:txBody>
                    <a:bodyPr/>
                    <a:lstStyle/>
                    <a:p>
                      <a:pPr marL="72390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IMÓVEL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93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20"/>
                        </a:lnSpc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2D2DCA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89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93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D2DCA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628132" y="3627120"/>
          <a:ext cx="3465195" cy="1418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052830"/>
                <a:gridCol w="1049655"/>
              </a:tblGrid>
              <a:tr h="6278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6375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</a:tr>
              <a:tr h="397065">
                <a:tc>
                  <a:txBody>
                    <a:bodyPr/>
                    <a:lstStyle/>
                    <a:p>
                      <a:pPr marL="615950">
                        <a:lnSpc>
                          <a:spcPts val="192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(1,n)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9525">
                      <a:solidFill>
                        <a:srgbClr val="2D2DCA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INQUILINO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4193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2D2DCA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935" marB="0">
                    <a:lnL w="9525">
                      <a:solidFill>
                        <a:srgbClr val="2D2DCA"/>
                      </a:solidFill>
                      <a:prstDash val="solid"/>
                    </a:lnL>
                    <a:lnR w="9525">
                      <a:solidFill>
                        <a:srgbClr val="2D2DCA"/>
                      </a:solidFill>
                      <a:prstDash val="solid"/>
                    </a:lnR>
                    <a:lnT w="9525">
                      <a:solidFill>
                        <a:srgbClr val="2D2DCA"/>
                      </a:solidFill>
                      <a:prstDash val="solid"/>
                    </a:lnT>
                    <a:lnB w="9525">
                      <a:solidFill>
                        <a:srgbClr val="2D2DCA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6380479" y="938276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16010" y="1803349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6739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Outra notação para</a:t>
            </a:r>
            <a:r>
              <a:rPr sz="3600" spc="-10" dirty="0"/>
              <a:t> cardinalidade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51459" y="836675"/>
            <a:ext cx="8569452" cy="5615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72783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Modelo Entidade</a:t>
            </a:r>
            <a:r>
              <a:rPr sz="3900" spc="-95" dirty="0"/>
              <a:t> </a:t>
            </a:r>
            <a:r>
              <a:rPr sz="3900" dirty="0"/>
              <a:t>Relacionamento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Produz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diagrama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fácil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ser entendido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usuário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final.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3502660" algn="l"/>
                <a:tab pos="4611370" algn="l"/>
                <a:tab pos="6754495" algn="l"/>
                <a:tab pos="854075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no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ito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entidade, relacionamento e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1951355" algn="l"/>
                <a:tab pos="4011929" algn="l"/>
                <a:tab pos="5464810" algn="l"/>
                <a:tab pos="817054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nceitos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ncorp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enriquecer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expressividade do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2783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Modelo Entidade</a:t>
            </a:r>
            <a:r>
              <a:rPr sz="3900" spc="-95" dirty="0"/>
              <a:t> </a:t>
            </a:r>
            <a:r>
              <a:rPr sz="3900" dirty="0"/>
              <a:t>Relacionamento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5372735" cy="473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Conceitos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centrais: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Atributo;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Generalização/Especialização;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Entidade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associativa.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0"/>
            <a:ext cx="1973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conceito fundamental da abordagem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o  conceito 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Representam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classes de objetos 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mundo</a:t>
            </a:r>
            <a:r>
              <a:rPr sz="2800" i="1" spc="1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real.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3190240" algn="l"/>
                <a:tab pos="5725160" algn="l"/>
                <a:tab pos="6508750" algn="l"/>
                <a:tab pos="72726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grafi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retângulo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rotulado 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nome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1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391" y="5056632"/>
            <a:ext cx="2253995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4635" y="5084064"/>
            <a:ext cx="2159508" cy="86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64635" y="5084064"/>
            <a:ext cx="2159635" cy="866140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RÓTULO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691" y="-11502"/>
            <a:ext cx="1973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385570" algn="l"/>
                <a:tab pos="3141980" algn="l"/>
                <a:tab pos="4225290" algn="l"/>
                <a:tab pos="6513195" algn="l"/>
                <a:tab pos="76612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objetos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concretos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realidade: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488563"/>
            <a:ext cx="5057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Quanto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objetos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abstratos: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9511" y="2177795"/>
            <a:ext cx="1821180" cy="95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6755" y="2205227"/>
            <a:ext cx="1726692" cy="86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6755" y="2205227"/>
            <a:ext cx="1727200" cy="864235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346075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PESSOA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7235" y="2177795"/>
            <a:ext cx="2615184" cy="958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4479" y="2205227"/>
            <a:ext cx="2520696" cy="864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4479" y="2205227"/>
            <a:ext cx="2520950" cy="864235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AUTOMÓVEL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031" y="4553711"/>
            <a:ext cx="2613660" cy="958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276" y="4581144"/>
            <a:ext cx="2519172" cy="864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4276" y="4581144"/>
            <a:ext cx="2519680" cy="864235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sz="2000" spc="-25" dirty="0">
                <a:latin typeface="Verdana"/>
                <a:cs typeface="Verdana"/>
              </a:rPr>
              <a:t>DEPARTAMENTO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3747" y="4553711"/>
            <a:ext cx="2616707" cy="958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0991" y="4581144"/>
            <a:ext cx="2522219" cy="8641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50991" y="4581144"/>
            <a:ext cx="2522220" cy="864235"/>
          </a:xfrm>
          <a:prstGeom prst="rect">
            <a:avLst/>
          </a:prstGeom>
          <a:ln w="9144">
            <a:solidFill>
              <a:srgbClr val="2D2DC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ENDEREÇO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099" y="12940"/>
            <a:ext cx="601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 -</a:t>
            </a:r>
            <a:r>
              <a:rPr spc="-25" dirty="0"/>
              <a:t> </a:t>
            </a:r>
            <a:r>
              <a:rPr spc="-5" dirty="0"/>
              <a:t>Conceito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Além de especificar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 sobre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quais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deseja-se manter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informações,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DER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 permitir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especificação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propriedades das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serão armazenadas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</a:t>
            </a:r>
            <a:r>
              <a:rPr sz="2800" i="1" spc="1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BD.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das propriedades sobre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quais pode ser  desejável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manter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informações é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associação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1271</Words>
  <Application>Microsoft Office PowerPoint</Application>
  <PresentationFormat>Apresentação na tela (4:3)</PresentationFormat>
  <Paragraphs>367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Office Theme</vt:lpstr>
      <vt:lpstr>Apresentação do PowerPoint</vt:lpstr>
      <vt:lpstr>Modelagem Conceitual</vt:lpstr>
      <vt:lpstr>Modelo Entidade Relacionamento</vt:lpstr>
      <vt:lpstr>Modelo Entidade Relacionamento</vt:lpstr>
      <vt:lpstr>Modelo Entidade Relacionamento</vt:lpstr>
      <vt:lpstr>Modelo Entidade Relacionamento</vt:lpstr>
      <vt:lpstr>Entidade</vt:lpstr>
      <vt:lpstr>Entidade</vt:lpstr>
      <vt:lpstr>Relacionamento - Conceito</vt:lpstr>
      <vt:lpstr>Relacionamento - Conceito</vt:lpstr>
      <vt:lpstr>Relacionamento - Conceito</vt:lpstr>
      <vt:lpstr>Relacionamento - Conceito</vt:lpstr>
      <vt:lpstr>Relacionamento - Conceito</vt:lpstr>
      <vt:lpstr>Relacionamento - Cardinalidade</vt:lpstr>
      <vt:lpstr>Relacionamento - Cardinalidade</vt:lpstr>
      <vt:lpstr>Cardinalidade Máxima</vt:lpstr>
      <vt:lpstr>Cardinalidade Máxima</vt:lpstr>
      <vt:lpstr>Cardinalidade Máxima</vt:lpstr>
      <vt:lpstr>Cardinalidade Máxima</vt:lpstr>
      <vt:lpstr>Cardinalidade Máxima</vt:lpstr>
      <vt:lpstr>Cardinalidade Máxima</vt:lpstr>
      <vt:lpstr>Cardinalidade Máxima</vt:lpstr>
      <vt:lpstr>Cardinalidade Máxima – 1:1</vt:lpstr>
      <vt:lpstr>Cardinalidade Máxima – 1:1</vt:lpstr>
      <vt:lpstr>Cardinalidade Máxima – 1:1</vt:lpstr>
      <vt:lpstr>Cardinalidade Máxima – 1:n</vt:lpstr>
      <vt:lpstr>Cardinalidade Máxima – 1:n</vt:lpstr>
      <vt:lpstr>Cardinalidade Máxima – n:n</vt:lpstr>
      <vt:lpstr>Cardinalidade Máxima – n:n</vt:lpstr>
      <vt:lpstr>Relacionamento ternário</vt:lpstr>
      <vt:lpstr>Relacionamento ternário</vt:lpstr>
      <vt:lpstr>Relacionamento ternário</vt:lpstr>
      <vt:lpstr>Relacionamento ternário</vt:lpstr>
      <vt:lpstr>Relacionamento ternário</vt:lpstr>
      <vt:lpstr>Relacionamento ternário</vt:lpstr>
      <vt:lpstr>Cardinalidade Mínima</vt:lpstr>
      <vt:lpstr>Cardinalidade Mínima</vt:lpstr>
      <vt:lpstr>Cardinalidade Mínima</vt:lpstr>
      <vt:lpstr>DER</vt:lpstr>
      <vt:lpstr>DER</vt:lpstr>
      <vt:lpstr>Outra notação para cardinalidade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2021-01-12T23:03:34Z</dcterms:created>
  <dcterms:modified xsi:type="dcterms:W3CDTF">2021-01-14T19:56:01Z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