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3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356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7"/>
            <a:ext cx="9144000" cy="621030"/>
          </a:xfrm>
          <a:custGeom>
            <a:avLst/>
            <a:gdLst/>
            <a:ahLst/>
            <a:cxnLst/>
            <a:rect l="l" t="t" r="r" b="b"/>
            <a:pathLst>
              <a:path w="9144000" h="621030">
                <a:moveTo>
                  <a:pt x="9143999" y="0"/>
                </a:moveTo>
                <a:lnTo>
                  <a:pt x="0" y="0"/>
                </a:lnTo>
                <a:lnTo>
                  <a:pt x="0" y="620719"/>
                </a:lnTo>
                <a:lnTo>
                  <a:pt x="9143999" y="620719"/>
                </a:lnTo>
                <a:lnTo>
                  <a:pt x="9143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7950" y="19101"/>
            <a:ext cx="1584326" cy="5762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555875" y="836596"/>
            <a:ext cx="4752990" cy="47529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7"/>
            <a:ext cx="9144000" cy="621030"/>
          </a:xfrm>
          <a:custGeom>
            <a:avLst/>
            <a:gdLst/>
            <a:ahLst/>
            <a:cxnLst/>
            <a:rect l="l" t="t" r="r" b="b"/>
            <a:pathLst>
              <a:path w="9144000" h="621030">
                <a:moveTo>
                  <a:pt x="9143999" y="0"/>
                </a:moveTo>
                <a:lnTo>
                  <a:pt x="0" y="0"/>
                </a:lnTo>
                <a:lnTo>
                  <a:pt x="0" y="620719"/>
                </a:lnTo>
                <a:lnTo>
                  <a:pt x="9143999" y="620719"/>
                </a:lnTo>
                <a:lnTo>
                  <a:pt x="9143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7950" y="19101"/>
            <a:ext cx="1584326" cy="5762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7636" y="-8692"/>
            <a:ext cx="7808726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33620" y="2990839"/>
            <a:ext cx="5059680" cy="1496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74259" y="6672877"/>
            <a:ext cx="216534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9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9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5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/>
          <p:cNvGrpSpPr/>
          <p:nvPr/>
        </p:nvGrpSpPr>
        <p:grpSpPr>
          <a:xfrm>
            <a:off x="463530" y="2143125"/>
            <a:ext cx="8216939" cy="2571750"/>
            <a:chOff x="381000" y="1295400"/>
            <a:chExt cx="8229600" cy="20574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" name="object 3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0"/>
                  </a:lnTo>
                  <a:close/>
                </a:path>
                <a:path w="8229600" h="2057400">
                  <a:moveTo>
                    <a:pt x="8217349" y="1805648"/>
                  </a:move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close/>
                </a:path>
                <a:path w="8229600" h="2057400">
                  <a:moveTo>
                    <a:pt x="7886700" y="0"/>
                  </a:move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</a:path>
                <a:path w="8229600" h="2057400">
                  <a:moveTo>
                    <a:pt x="342912" y="2057400"/>
                  </a:move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</a:path>
                <a:path w="8229600" h="2057400">
                  <a:moveTo>
                    <a:pt x="7886700" y="0"/>
                  </a:move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</a:path>
                <a:path w="8229600" h="2057400">
                  <a:moveTo>
                    <a:pt x="8226469" y="1761024"/>
                  </a:moveTo>
                  <a:lnTo>
                    <a:pt x="8217349" y="1805648"/>
                  </a:lnTo>
                </a:path>
                <a:path w="8229600" h="2057400">
                  <a:moveTo>
                    <a:pt x="8217349" y="1805648"/>
                  </a:move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  <a:lnTo>
                    <a:pt x="8217349" y="1805648"/>
                  </a:ln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  <a:lnTo>
                    <a:pt x="342912" y="2057400"/>
                  </a:ln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  <a:close/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9" name="object 7"/>
          <p:cNvSpPr txBox="1">
            <a:spLocks noGrp="1"/>
          </p:cNvSpPr>
          <p:nvPr/>
        </p:nvSpPr>
        <p:spPr>
          <a:xfrm>
            <a:off x="2369419" y="2806700"/>
            <a:ext cx="5987376" cy="5059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rgbClr val="5F5F5F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200" spc="-10" dirty="0" smtClean="0">
                <a:solidFill>
                  <a:srgbClr val="FFFFFF"/>
                </a:solidFill>
              </a:rPr>
              <a:t>Fundamentos de Bacos de Dados</a:t>
            </a:r>
            <a:endParaRPr sz="3200" spc="-20" dirty="0">
              <a:solidFill>
                <a:srgbClr val="FFFFFF"/>
              </a:solidFill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3200400" y="3639538"/>
            <a:ext cx="5410200" cy="3199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2065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66264" marR="5080" indent="-1853564">
              <a:lnSpc>
                <a:spcPct val="100000"/>
              </a:lnSpc>
              <a:spcBef>
                <a:spcPts val="95"/>
              </a:spcBef>
            </a:pPr>
            <a:r>
              <a:rPr lang="pt-BR" sz="2000" spc="-10" dirty="0" smtClean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pt-BR" sz="2000" spc="-10" dirty="0">
                <a:solidFill>
                  <a:srgbClr val="FFFFFF"/>
                </a:solidFill>
                <a:latin typeface="Carlito"/>
                <a:cs typeface="Carlito"/>
              </a:rPr>
              <a:t>Modelo Conceitual - Atributos</a:t>
            </a:r>
            <a:endParaRPr sz="2000" dirty="0">
              <a:latin typeface="Carlito"/>
              <a:cs typeface="Carlito"/>
            </a:endParaRPr>
          </a:p>
        </p:txBody>
      </p:sp>
      <p:pic>
        <p:nvPicPr>
          <p:cNvPr id="11" name="Picture 2" descr="Deal Technologies | Sobre nó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63" y="2739475"/>
            <a:ext cx="1447800" cy="1379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927748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124444"/>
            <a:ext cx="688848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Atributos </a:t>
            </a:r>
            <a:r>
              <a:rPr sz="3000" dirty="0"/>
              <a:t>de </a:t>
            </a:r>
            <a:r>
              <a:rPr sz="3000" spc="-5" dirty="0"/>
              <a:t>valor único </a:t>
            </a:r>
            <a:r>
              <a:rPr sz="3000" dirty="0"/>
              <a:t>x</a:t>
            </a:r>
            <a:r>
              <a:rPr sz="3000" spc="10" dirty="0"/>
              <a:t> </a:t>
            </a:r>
            <a:r>
              <a:rPr sz="3000" spc="-5" dirty="0"/>
              <a:t>multivalorados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78752" y="3683320"/>
            <a:ext cx="2753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Por</a:t>
            </a:r>
            <a:r>
              <a:rPr sz="2800" i="1" spc="-5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exemplo: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8484" y="4208460"/>
            <a:ext cx="1681480" cy="817880"/>
            <a:chOff x="598484" y="4208460"/>
            <a:chExt cx="1681480" cy="817880"/>
          </a:xfrm>
        </p:grpSpPr>
        <p:sp>
          <p:nvSpPr>
            <p:cNvPr id="5" name="object 5"/>
            <p:cNvSpPr/>
            <p:nvPr/>
          </p:nvSpPr>
          <p:spPr>
            <a:xfrm>
              <a:off x="611184" y="4221160"/>
              <a:ext cx="1656080" cy="792480"/>
            </a:xfrm>
            <a:custGeom>
              <a:avLst/>
              <a:gdLst/>
              <a:ahLst/>
              <a:cxnLst/>
              <a:rect l="l" t="t" r="r" b="b"/>
              <a:pathLst>
                <a:path w="1656080" h="792479">
                  <a:moveTo>
                    <a:pt x="1655707" y="0"/>
                  </a:moveTo>
                  <a:lnTo>
                    <a:pt x="0" y="0"/>
                  </a:lnTo>
                  <a:lnTo>
                    <a:pt x="0" y="792169"/>
                  </a:lnTo>
                  <a:lnTo>
                    <a:pt x="1655707" y="792169"/>
                  </a:lnTo>
                  <a:lnTo>
                    <a:pt x="16557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1184" y="4221160"/>
              <a:ext cx="1656080" cy="792480"/>
            </a:xfrm>
            <a:custGeom>
              <a:avLst/>
              <a:gdLst/>
              <a:ahLst/>
              <a:cxnLst/>
              <a:rect l="l" t="t" r="r" b="b"/>
              <a:pathLst>
                <a:path w="1656080" h="792479">
                  <a:moveTo>
                    <a:pt x="0" y="792169"/>
                  </a:moveTo>
                  <a:lnTo>
                    <a:pt x="1655707" y="792169"/>
                  </a:lnTo>
                  <a:lnTo>
                    <a:pt x="1655707" y="0"/>
                  </a:lnTo>
                  <a:lnTo>
                    <a:pt x="0" y="0"/>
                  </a:lnTo>
                  <a:lnTo>
                    <a:pt x="0" y="79216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11184" y="4221160"/>
            <a:ext cx="1656080" cy="7924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36322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PESSOA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25475" y="4999041"/>
            <a:ext cx="1533525" cy="1250950"/>
            <a:chOff x="625475" y="4999041"/>
            <a:chExt cx="1533525" cy="1250950"/>
          </a:xfrm>
        </p:grpSpPr>
        <p:sp>
          <p:nvSpPr>
            <p:cNvPr id="9" name="object 9"/>
            <p:cNvSpPr/>
            <p:nvPr/>
          </p:nvSpPr>
          <p:spPr>
            <a:xfrm>
              <a:off x="746129" y="5013329"/>
              <a:ext cx="9525" cy="1008380"/>
            </a:xfrm>
            <a:custGeom>
              <a:avLst/>
              <a:gdLst/>
              <a:ahLst/>
              <a:cxnLst/>
              <a:rect l="l" t="t" r="r" b="b"/>
              <a:pathLst>
                <a:path w="9525" h="1008379">
                  <a:moveTo>
                    <a:pt x="9524" y="0"/>
                  </a:moveTo>
                  <a:lnTo>
                    <a:pt x="0" y="1008055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5475" y="6008685"/>
              <a:ext cx="241295" cy="2413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66896" y="5013329"/>
              <a:ext cx="9525" cy="792480"/>
            </a:xfrm>
            <a:custGeom>
              <a:avLst/>
              <a:gdLst/>
              <a:ahLst/>
              <a:cxnLst/>
              <a:rect l="l" t="t" r="r" b="b"/>
              <a:pathLst>
                <a:path w="9525" h="792479">
                  <a:moveTo>
                    <a:pt x="9524" y="0"/>
                  </a:moveTo>
                  <a:lnTo>
                    <a:pt x="0" y="79215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46184" y="5719765"/>
              <a:ext cx="241366" cy="2412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51054" y="5013329"/>
              <a:ext cx="0" cy="386080"/>
            </a:xfrm>
            <a:custGeom>
              <a:avLst/>
              <a:gdLst/>
              <a:ahLst/>
              <a:cxnLst/>
              <a:rect l="l" t="t" r="r" b="b"/>
              <a:pathLst>
                <a:path h="386079">
                  <a:moveTo>
                    <a:pt x="0" y="0"/>
                  </a:moveTo>
                  <a:lnTo>
                    <a:pt x="0" y="385821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54271" y="5441946"/>
              <a:ext cx="204732" cy="22225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06272" y="5326477"/>
            <a:ext cx="2214880" cy="938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81125">
              <a:lnSpc>
                <a:spcPts val="2335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te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ef</a:t>
            </a:r>
            <a:r>
              <a:rPr sz="2000" spc="1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635000">
              <a:lnSpc>
                <a:spcPts val="2335"/>
              </a:lnSpc>
            </a:pPr>
            <a:r>
              <a:rPr sz="2000" dirty="0">
                <a:latin typeface="Times New Roman"/>
                <a:cs typeface="Times New Roman"/>
              </a:rPr>
              <a:t>endereço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-5" dirty="0">
                <a:latin typeface="Times New Roman"/>
                <a:cs typeface="Times New Roman"/>
              </a:rPr>
              <a:t>nome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55977" y="3964683"/>
            <a:ext cx="54584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66115" algn="l"/>
                <a:tab pos="2251075" algn="l"/>
                <a:tab pos="3863340" algn="l"/>
                <a:tab pos="4998720" algn="l"/>
              </a:tabLst>
            </a:pPr>
            <a:r>
              <a:rPr sz="2000" b="1" i="1" dirty="0">
                <a:latin typeface="Verdana"/>
                <a:cs typeface="Verdana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b="1" i="1" dirty="0">
                <a:latin typeface="Verdana"/>
                <a:cs typeface="Verdana"/>
              </a:rPr>
              <a:t>atribu</a:t>
            </a:r>
            <a:r>
              <a:rPr sz="2000" b="1" i="1" spc="-10" dirty="0">
                <a:latin typeface="Verdana"/>
                <a:cs typeface="Verdana"/>
              </a:rPr>
              <a:t>t</a:t>
            </a:r>
            <a:r>
              <a:rPr sz="2000" b="1" i="1" dirty="0">
                <a:latin typeface="Verdana"/>
                <a:cs typeface="Verdana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b="1" i="1" dirty="0">
                <a:latin typeface="Verdana"/>
                <a:cs typeface="Verdana"/>
              </a:rPr>
              <a:t>telefone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b="1" i="1" spc="-5" dirty="0">
                <a:latin typeface="Verdana"/>
                <a:cs typeface="Verdana"/>
              </a:rPr>
              <a:t>pod</a:t>
            </a:r>
            <a:r>
              <a:rPr sz="2000" b="1" i="1" dirty="0">
                <a:latin typeface="Verdana"/>
                <a:cs typeface="Verdana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b="1" i="1" spc="-5" dirty="0">
                <a:latin typeface="Verdana"/>
                <a:cs typeface="Verdana"/>
              </a:rPr>
              <a:t>ser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55977" y="4269433"/>
            <a:ext cx="54584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5" dirty="0">
                <a:latin typeface="Verdana"/>
                <a:cs typeface="Verdana"/>
              </a:rPr>
              <a:t>multivalorado, </a:t>
            </a:r>
            <a:r>
              <a:rPr sz="2000" b="1" i="1" dirty="0">
                <a:latin typeface="Verdana"/>
                <a:cs typeface="Verdana"/>
              </a:rPr>
              <a:t>pois </a:t>
            </a:r>
            <a:r>
              <a:rPr sz="2000" b="1" i="1" spc="-5" dirty="0">
                <a:latin typeface="Verdana"/>
                <a:cs typeface="Verdana"/>
              </a:rPr>
              <a:t>uma pessoa</a:t>
            </a:r>
            <a:r>
              <a:rPr sz="2000" b="1" i="1" spc="145" dirty="0">
                <a:latin typeface="Verdana"/>
                <a:cs typeface="Verdana"/>
              </a:rPr>
              <a:t> </a:t>
            </a:r>
            <a:r>
              <a:rPr sz="2000" b="1" i="1" spc="-5" dirty="0">
                <a:latin typeface="Verdana"/>
                <a:cs typeface="Verdana"/>
              </a:rPr>
              <a:t>pode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55977" y="4574538"/>
            <a:ext cx="546227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Verdana"/>
                <a:cs typeface="Verdana"/>
              </a:rPr>
              <a:t>não ter telefone, </a:t>
            </a:r>
            <a:r>
              <a:rPr sz="2000" b="1" i="1" spc="-5" dirty="0">
                <a:latin typeface="Verdana"/>
                <a:cs typeface="Verdana"/>
              </a:rPr>
              <a:t>como pode </a:t>
            </a:r>
            <a:r>
              <a:rPr sz="2000" b="1" i="1" dirty="0">
                <a:latin typeface="Verdana"/>
                <a:cs typeface="Verdana"/>
              </a:rPr>
              <a:t>ter mais  de</a:t>
            </a:r>
            <a:r>
              <a:rPr sz="2000" b="1" i="1" spc="-20" dirty="0">
                <a:latin typeface="Verdana"/>
                <a:cs typeface="Verdana"/>
              </a:rPr>
              <a:t> </a:t>
            </a:r>
            <a:r>
              <a:rPr sz="2000" b="1" i="1" dirty="0">
                <a:latin typeface="Verdana"/>
                <a:cs typeface="Verdana"/>
              </a:rPr>
              <a:t>um.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908179" y="5405496"/>
            <a:ext cx="287655" cy="287655"/>
          </a:xfrm>
          <a:custGeom>
            <a:avLst/>
            <a:gdLst/>
            <a:ahLst/>
            <a:cxnLst/>
            <a:rect l="l" t="t" r="r" b="b"/>
            <a:pathLst>
              <a:path w="287655" h="287654">
                <a:moveTo>
                  <a:pt x="0" y="143636"/>
                </a:moveTo>
                <a:lnTo>
                  <a:pt x="7317" y="98221"/>
                </a:lnTo>
                <a:lnTo>
                  <a:pt x="27699" y="58790"/>
                </a:lnTo>
                <a:lnTo>
                  <a:pt x="58785" y="27702"/>
                </a:lnTo>
                <a:lnTo>
                  <a:pt x="98217" y="7319"/>
                </a:lnTo>
                <a:lnTo>
                  <a:pt x="143636" y="0"/>
                </a:lnTo>
                <a:lnTo>
                  <a:pt x="189064" y="7319"/>
                </a:lnTo>
                <a:lnTo>
                  <a:pt x="228525" y="27702"/>
                </a:lnTo>
                <a:lnTo>
                  <a:pt x="259648" y="58790"/>
                </a:lnTo>
                <a:lnTo>
                  <a:pt x="280061" y="98221"/>
                </a:lnTo>
                <a:lnTo>
                  <a:pt x="287392" y="143636"/>
                </a:lnTo>
                <a:lnTo>
                  <a:pt x="280061" y="189033"/>
                </a:lnTo>
                <a:lnTo>
                  <a:pt x="259648" y="228462"/>
                </a:lnTo>
                <a:lnTo>
                  <a:pt x="228525" y="259557"/>
                </a:lnTo>
                <a:lnTo>
                  <a:pt x="189064" y="279950"/>
                </a:lnTo>
                <a:lnTo>
                  <a:pt x="143636" y="287273"/>
                </a:lnTo>
                <a:lnTo>
                  <a:pt x="98217" y="279950"/>
                </a:lnTo>
                <a:lnTo>
                  <a:pt x="58785" y="259557"/>
                </a:lnTo>
                <a:lnTo>
                  <a:pt x="27699" y="228462"/>
                </a:lnTo>
                <a:lnTo>
                  <a:pt x="7317" y="189033"/>
                </a:lnTo>
                <a:lnTo>
                  <a:pt x="0" y="143636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4211695" y="2911459"/>
            <a:ext cx="949325" cy="314960"/>
            <a:chOff x="4211695" y="2911459"/>
            <a:chExt cx="949325" cy="314960"/>
          </a:xfrm>
        </p:grpSpPr>
        <p:sp>
          <p:nvSpPr>
            <p:cNvPr id="22" name="object 22"/>
            <p:cNvSpPr/>
            <p:nvPr/>
          </p:nvSpPr>
          <p:spPr>
            <a:xfrm>
              <a:off x="4211695" y="3041660"/>
              <a:ext cx="647700" cy="0"/>
            </a:xfrm>
            <a:custGeom>
              <a:avLst/>
              <a:gdLst/>
              <a:ahLst/>
              <a:cxnLst/>
              <a:rect l="l" t="t" r="r" b="b"/>
              <a:pathLst>
                <a:path w="647700">
                  <a:moveTo>
                    <a:pt x="647699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92689" y="2951236"/>
              <a:ext cx="206359" cy="222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9395" y="2924159"/>
              <a:ext cx="288925" cy="289560"/>
            </a:xfrm>
            <a:custGeom>
              <a:avLst/>
              <a:gdLst/>
              <a:ahLst/>
              <a:cxnLst/>
              <a:rect l="l" t="t" r="r" b="b"/>
              <a:pathLst>
                <a:path w="288925" h="289560">
                  <a:moveTo>
                    <a:pt x="0" y="144536"/>
                  </a:moveTo>
                  <a:lnTo>
                    <a:pt x="7361" y="98827"/>
                  </a:lnTo>
                  <a:lnTo>
                    <a:pt x="27861" y="59147"/>
                  </a:lnTo>
                  <a:lnTo>
                    <a:pt x="59121" y="27868"/>
                  </a:lnTo>
                  <a:lnTo>
                    <a:pt x="98764" y="7362"/>
                  </a:lnTo>
                  <a:lnTo>
                    <a:pt x="144414" y="0"/>
                  </a:lnTo>
                  <a:lnTo>
                    <a:pt x="190061" y="7362"/>
                  </a:lnTo>
                  <a:lnTo>
                    <a:pt x="229726" y="27868"/>
                  </a:lnTo>
                  <a:lnTo>
                    <a:pt x="261017" y="59147"/>
                  </a:lnTo>
                  <a:lnTo>
                    <a:pt x="281545" y="98827"/>
                  </a:lnTo>
                  <a:lnTo>
                    <a:pt x="288919" y="144536"/>
                  </a:lnTo>
                  <a:lnTo>
                    <a:pt x="281545" y="190185"/>
                  </a:lnTo>
                  <a:lnTo>
                    <a:pt x="261017" y="229828"/>
                  </a:lnTo>
                  <a:lnTo>
                    <a:pt x="229726" y="261089"/>
                  </a:lnTo>
                  <a:lnTo>
                    <a:pt x="190061" y="281588"/>
                  </a:lnTo>
                  <a:lnTo>
                    <a:pt x="144414" y="288950"/>
                  </a:lnTo>
                  <a:lnTo>
                    <a:pt x="98764" y="281588"/>
                  </a:lnTo>
                  <a:lnTo>
                    <a:pt x="59121" y="261089"/>
                  </a:lnTo>
                  <a:lnTo>
                    <a:pt x="27861" y="229828"/>
                  </a:lnTo>
                  <a:lnTo>
                    <a:pt x="7361" y="190185"/>
                  </a:lnTo>
                  <a:lnTo>
                    <a:pt x="0" y="144536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8740" y="1012943"/>
            <a:ext cx="8987790" cy="2182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Atributos multivalorados: São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atributos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que  contém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conjunto de valores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para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mesma  entidade.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DER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atributo multivalorado pode  ser representado</a:t>
            </a:r>
            <a:r>
              <a:rPr sz="2800" i="1" spc="6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por:</a:t>
            </a:r>
            <a:endParaRPr sz="2800">
              <a:latin typeface="Verdana"/>
              <a:cs typeface="Verdana"/>
            </a:endParaRPr>
          </a:p>
          <a:p>
            <a:pPr marL="2065655" algn="ctr">
              <a:lnSpc>
                <a:spcPct val="100000"/>
              </a:lnSpc>
              <a:spcBef>
                <a:spcPts val="670"/>
              </a:spcBef>
            </a:pPr>
            <a:r>
              <a:rPr sz="2400" dirty="0">
                <a:latin typeface="Times New Roman"/>
                <a:cs typeface="Times New Roman"/>
              </a:rPr>
              <a:t>rótulo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2967" y="0"/>
            <a:ext cx="55708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Atributos -</a:t>
            </a:r>
            <a:r>
              <a:rPr spc="-10" dirty="0"/>
              <a:t> </a:t>
            </a:r>
            <a:r>
              <a:rPr spc="-5" dirty="0"/>
              <a:t>Cardinalidade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77742" y="1012943"/>
            <a:ext cx="15443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36854">
              <a:lnSpc>
                <a:spcPct val="100000"/>
              </a:lnSpc>
              <a:spcBef>
                <a:spcPts val="95"/>
              </a:spcBef>
              <a:tabLst>
                <a:tab pos="574675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suir </a:t>
            </a:r>
            <a:r>
              <a:rPr sz="2800" spc="-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spc="-5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71287" y="1012943"/>
            <a:ext cx="339344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9539">
              <a:lnSpc>
                <a:spcPct val="100000"/>
              </a:lnSpc>
              <a:spcBef>
                <a:spcPts val="95"/>
              </a:spcBef>
              <a:tabLst>
                <a:tab pos="1903730" algn="l"/>
                <a:tab pos="2811145" algn="l"/>
                <a:tab pos="294830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ca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inali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e,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spc="-1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id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15" dirty="0">
                <a:solidFill>
                  <a:srgbClr val="5F5F5F"/>
                </a:solidFill>
                <a:latin typeface="Verdana"/>
                <a:cs typeface="Verdana"/>
              </a:rPr>
              <a:t>um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" y="1012943"/>
            <a:ext cx="385699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1263650" algn="l"/>
                <a:tab pos="2161540" algn="l"/>
                <a:tab pos="2973070" algn="l"/>
              </a:tabLst>
            </a:pP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ributo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ode </a:t>
            </a:r>
            <a:r>
              <a:rPr sz="2800" spc="-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maneira</a:t>
            </a:r>
            <a:r>
              <a:rPr sz="2800" spc="-5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análoga  relacionamento.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41" y="2890763"/>
            <a:ext cx="2752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Por</a:t>
            </a:r>
            <a:r>
              <a:rPr sz="2800" i="1" spc="-4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exemplo: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98484" y="4063939"/>
            <a:ext cx="1681480" cy="817880"/>
            <a:chOff x="598484" y="4063939"/>
            <a:chExt cx="1681480" cy="817880"/>
          </a:xfrm>
        </p:grpSpPr>
        <p:sp>
          <p:nvSpPr>
            <p:cNvPr id="8" name="object 8"/>
            <p:cNvSpPr/>
            <p:nvPr/>
          </p:nvSpPr>
          <p:spPr>
            <a:xfrm>
              <a:off x="611184" y="4076639"/>
              <a:ext cx="1656080" cy="792480"/>
            </a:xfrm>
            <a:custGeom>
              <a:avLst/>
              <a:gdLst/>
              <a:ahLst/>
              <a:cxnLst/>
              <a:rect l="l" t="t" r="r" b="b"/>
              <a:pathLst>
                <a:path w="1656080" h="792479">
                  <a:moveTo>
                    <a:pt x="1655707" y="0"/>
                  </a:moveTo>
                  <a:lnTo>
                    <a:pt x="0" y="0"/>
                  </a:lnTo>
                  <a:lnTo>
                    <a:pt x="0" y="792159"/>
                  </a:lnTo>
                  <a:lnTo>
                    <a:pt x="1655707" y="792159"/>
                  </a:lnTo>
                  <a:lnTo>
                    <a:pt x="16557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1184" y="4076639"/>
              <a:ext cx="1656080" cy="792480"/>
            </a:xfrm>
            <a:custGeom>
              <a:avLst/>
              <a:gdLst/>
              <a:ahLst/>
              <a:cxnLst/>
              <a:rect l="l" t="t" r="r" b="b"/>
              <a:pathLst>
                <a:path w="1656080" h="792479">
                  <a:moveTo>
                    <a:pt x="0" y="792159"/>
                  </a:moveTo>
                  <a:lnTo>
                    <a:pt x="1655707" y="792159"/>
                  </a:lnTo>
                  <a:lnTo>
                    <a:pt x="1655707" y="0"/>
                  </a:lnTo>
                  <a:lnTo>
                    <a:pt x="0" y="0"/>
                  </a:lnTo>
                  <a:lnTo>
                    <a:pt x="0" y="79215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11184" y="4076639"/>
            <a:ext cx="1656080" cy="7924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36322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PESSOA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25475" y="4854511"/>
            <a:ext cx="1546225" cy="1251585"/>
            <a:chOff x="625475" y="4854511"/>
            <a:chExt cx="1546225" cy="1251585"/>
          </a:xfrm>
        </p:grpSpPr>
        <p:sp>
          <p:nvSpPr>
            <p:cNvPr id="12" name="object 12"/>
            <p:cNvSpPr/>
            <p:nvPr/>
          </p:nvSpPr>
          <p:spPr>
            <a:xfrm>
              <a:off x="746129" y="4868798"/>
              <a:ext cx="9525" cy="1008380"/>
            </a:xfrm>
            <a:custGeom>
              <a:avLst/>
              <a:gdLst/>
              <a:ahLst/>
              <a:cxnLst/>
              <a:rect l="l" t="t" r="r" b="b"/>
              <a:pathLst>
                <a:path w="9525" h="1008379">
                  <a:moveTo>
                    <a:pt x="9524" y="0"/>
                  </a:moveTo>
                  <a:lnTo>
                    <a:pt x="0" y="1008125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5475" y="5864224"/>
              <a:ext cx="241295" cy="2412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66896" y="4868798"/>
              <a:ext cx="9525" cy="792480"/>
            </a:xfrm>
            <a:custGeom>
              <a:avLst/>
              <a:gdLst/>
              <a:ahLst/>
              <a:cxnLst/>
              <a:rect l="l" t="t" r="r" b="b"/>
              <a:pathLst>
                <a:path w="9525" h="792479">
                  <a:moveTo>
                    <a:pt x="9524" y="0"/>
                  </a:moveTo>
                  <a:lnTo>
                    <a:pt x="0" y="79223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46184" y="5575295"/>
              <a:ext cx="241366" cy="2413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51054" y="4868798"/>
              <a:ext cx="0" cy="432434"/>
            </a:xfrm>
            <a:custGeom>
              <a:avLst/>
              <a:gdLst/>
              <a:ahLst/>
              <a:cxnLst/>
              <a:rect l="l" t="t" r="r" b="b"/>
              <a:pathLst>
                <a:path h="432435">
                  <a:moveTo>
                    <a:pt x="0" y="0"/>
                  </a:moveTo>
                  <a:lnTo>
                    <a:pt x="0" y="431922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30400" y="5288021"/>
              <a:ext cx="241295" cy="2413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06272" y="5213348"/>
            <a:ext cx="2692400" cy="907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08100">
              <a:lnSpc>
                <a:spcPts val="221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telefone</a:t>
            </a:r>
            <a:r>
              <a:rPr sz="20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(0,n)</a:t>
            </a:r>
            <a:endParaRPr sz="2000">
              <a:latin typeface="Times New Roman"/>
              <a:cs typeface="Times New Roman"/>
            </a:endParaRPr>
          </a:p>
          <a:p>
            <a:pPr marL="634365">
              <a:lnSpc>
                <a:spcPts val="2210"/>
              </a:lnSpc>
            </a:pPr>
            <a:r>
              <a:rPr sz="2000" dirty="0">
                <a:latin typeface="Times New Roman"/>
                <a:cs typeface="Times New Roman"/>
              </a:rPr>
              <a:t>endereço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5" dirty="0">
                <a:latin typeface="Times New Roman"/>
                <a:cs typeface="Times New Roman"/>
              </a:rPr>
              <a:t>nome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19" name="object 19"/>
          <p:cNvSpPr txBox="1"/>
          <p:nvPr/>
        </p:nvSpPr>
        <p:spPr>
          <a:xfrm>
            <a:off x="3427224" y="3964683"/>
            <a:ext cx="546163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Verdana"/>
                <a:cs typeface="Verdana"/>
              </a:rPr>
              <a:t>A cardinalidade do </a:t>
            </a:r>
            <a:r>
              <a:rPr sz="2000" b="1" i="1" spc="-5" dirty="0">
                <a:latin typeface="Verdana"/>
                <a:cs typeface="Verdana"/>
              </a:rPr>
              <a:t>atributo </a:t>
            </a:r>
            <a:r>
              <a:rPr sz="2000" b="1" i="1" dirty="0">
                <a:latin typeface="Verdana"/>
                <a:cs typeface="Verdana"/>
              </a:rPr>
              <a:t>telefone é  (0,n), pois uma </a:t>
            </a:r>
            <a:r>
              <a:rPr sz="2000" b="1" i="1" spc="-5" dirty="0">
                <a:latin typeface="Verdana"/>
                <a:cs typeface="Verdana"/>
              </a:rPr>
              <a:t>pessoa pode </a:t>
            </a:r>
            <a:r>
              <a:rPr sz="2000" b="1" i="1" dirty="0">
                <a:latin typeface="Verdana"/>
                <a:cs typeface="Verdana"/>
              </a:rPr>
              <a:t>não ter  </a:t>
            </a:r>
            <a:r>
              <a:rPr sz="2000" b="1" i="1" spc="-5" dirty="0">
                <a:latin typeface="Verdana"/>
                <a:cs typeface="Verdana"/>
              </a:rPr>
              <a:t>nenhum telefone como pode ter mais  </a:t>
            </a:r>
            <a:r>
              <a:rPr sz="2000" b="1" i="1" dirty="0">
                <a:latin typeface="Verdana"/>
                <a:cs typeface="Verdana"/>
              </a:rPr>
              <a:t>de</a:t>
            </a:r>
            <a:r>
              <a:rPr sz="2000" b="1" i="1" spc="-15" dirty="0">
                <a:latin typeface="Verdana"/>
                <a:cs typeface="Verdana"/>
              </a:rPr>
              <a:t> </a:t>
            </a:r>
            <a:r>
              <a:rPr sz="2000" b="1" i="1" dirty="0">
                <a:latin typeface="Verdana"/>
                <a:cs typeface="Verdana"/>
              </a:rPr>
              <a:t>um.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3020" y="0"/>
            <a:ext cx="55708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Atributos -</a:t>
            </a:r>
            <a:r>
              <a:rPr spc="-10" dirty="0"/>
              <a:t> </a:t>
            </a:r>
            <a:r>
              <a:rPr spc="-5" dirty="0"/>
              <a:t>Cardinalidade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0" y="1012943"/>
            <a:ext cx="2752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Por</a:t>
            </a:r>
            <a:r>
              <a:rPr sz="2800" i="1" spc="-4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exemplo: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7045" y="1903400"/>
            <a:ext cx="1681480" cy="817880"/>
            <a:chOff x="527045" y="1903400"/>
            <a:chExt cx="1681480" cy="817880"/>
          </a:xfrm>
        </p:grpSpPr>
        <p:sp>
          <p:nvSpPr>
            <p:cNvPr id="5" name="object 5"/>
            <p:cNvSpPr/>
            <p:nvPr/>
          </p:nvSpPr>
          <p:spPr>
            <a:xfrm>
              <a:off x="539745" y="1916100"/>
              <a:ext cx="1656080" cy="792480"/>
            </a:xfrm>
            <a:custGeom>
              <a:avLst/>
              <a:gdLst/>
              <a:ahLst/>
              <a:cxnLst/>
              <a:rect l="l" t="t" r="r" b="b"/>
              <a:pathLst>
                <a:path w="1656080" h="792480">
                  <a:moveTo>
                    <a:pt x="1655825" y="0"/>
                  </a:moveTo>
                  <a:lnTo>
                    <a:pt x="0" y="0"/>
                  </a:lnTo>
                  <a:lnTo>
                    <a:pt x="0" y="792169"/>
                  </a:lnTo>
                  <a:lnTo>
                    <a:pt x="1655825" y="792169"/>
                  </a:lnTo>
                  <a:lnTo>
                    <a:pt x="16558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9745" y="1916100"/>
              <a:ext cx="1656080" cy="792480"/>
            </a:xfrm>
            <a:custGeom>
              <a:avLst/>
              <a:gdLst/>
              <a:ahLst/>
              <a:cxnLst/>
              <a:rect l="l" t="t" r="r" b="b"/>
              <a:pathLst>
                <a:path w="1656080" h="792480">
                  <a:moveTo>
                    <a:pt x="0" y="792169"/>
                  </a:moveTo>
                  <a:lnTo>
                    <a:pt x="1655825" y="792169"/>
                  </a:lnTo>
                  <a:lnTo>
                    <a:pt x="1655825" y="0"/>
                  </a:lnTo>
                  <a:lnTo>
                    <a:pt x="0" y="0"/>
                  </a:lnTo>
                  <a:lnTo>
                    <a:pt x="0" y="79216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9745" y="1916100"/>
            <a:ext cx="1656080" cy="79248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36322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PESSOA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54039" y="2693982"/>
            <a:ext cx="1546860" cy="1251585"/>
            <a:chOff x="554039" y="2693982"/>
            <a:chExt cx="1546860" cy="1251585"/>
          </a:xfrm>
        </p:grpSpPr>
        <p:sp>
          <p:nvSpPr>
            <p:cNvPr id="9" name="object 9"/>
            <p:cNvSpPr/>
            <p:nvPr/>
          </p:nvSpPr>
          <p:spPr>
            <a:xfrm>
              <a:off x="674690" y="2708269"/>
              <a:ext cx="9525" cy="1008380"/>
            </a:xfrm>
            <a:custGeom>
              <a:avLst/>
              <a:gdLst/>
              <a:ahLst/>
              <a:cxnLst/>
              <a:rect l="l" t="t" r="r" b="b"/>
              <a:pathLst>
                <a:path w="9525" h="1008379">
                  <a:moveTo>
                    <a:pt x="9524" y="0"/>
                  </a:moveTo>
                  <a:lnTo>
                    <a:pt x="0" y="1008125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4039" y="3703695"/>
              <a:ext cx="241295" cy="2413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8065" y="2708269"/>
              <a:ext cx="9525" cy="792480"/>
            </a:xfrm>
            <a:custGeom>
              <a:avLst/>
              <a:gdLst/>
              <a:ahLst/>
              <a:cxnLst/>
              <a:rect l="l" t="t" r="r" b="b"/>
              <a:pathLst>
                <a:path w="9525" h="792479">
                  <a:moveTo>
                    <a:pt x="9524" y="0"/>
                  </a:moveTo>
                  <a:lnTo>
                    <a:pt x="0" y="79223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87414" y="3414776"/>
              <a:ext cx="241295" cy="2412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59021" y="2695628"/>
              <a:ext cx="241308" cy="3857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11295" y="2708269"/>
              <a:ext cx="0" cy="505459"/>
            </a:xfrm>
            <a:custGeom>
              <a:avLst/>
              <a:gdLst/>
              <a:ahLst/>
              <a:cxnLst/>
              <a:rect l="l" t="t" r="r" b="b"/>
              <a:pathLst>
                <a:path h="505460">
                  <a:moveTo>
                    <a:pt x="0" y="0"/>
                  </a:moveTo>
                  <a:lnTo>
                    <a:pt x="0" y="50484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90654" y="3127380"/>
              <a:ext cx="241295" cy="2412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34644" y="2733798"/>
            <a:ext cx="7547609" cy="24034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76300" marR="5043805" indent="504190">
              <a:lnSpc>
                <a:spcPts val="2520"/>
              </a:lnSpc>
              <a:spcBef>
                <a:spcPts val="85"/>
              </a:spcBef>
            </a:pP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email</a:t>
            </a:r>
            <a:r>
              <a:rPr sz="20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(1,n)  </a:t>
            </a:r>
            <a:r>
              <a:rPr sz="2000" spc="-5" dirty="0">
                <a:latin typeface="Times New Roman"/>
                <a:cs typeface="Times New Roman"/>
              </a:rPr>
              <a:t>telefone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(0,n)</a:t>
            </a:r>
            <a:endParaRPr sz="2000">
              <a:latin typeface="Times New Roman"/>
              <a:cs typeface="Times New Roman"/>
            </a:endParaRPr>
          </a:p>
          <a:p>
            <a:pPr marL="347345">
              <a:lnSpc>
                <a:spcPts val="2095"/>
              </a:lnSpc>
            </a:pPr>
            <a:r>
              <a:rPr sz="2000" dirty="0">
                <a:latin typeface="Times New Roman"/>
                <a:cs typeface="Times New Roman"/>
              </a:rPr>
              <a:t>endereço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65"/>
              </a:lnSpc>
            </a:pPr>
            <a:r>
              <a:rPr sz="2000" spc="-5" dirty="0">
                <a:latin typeface="Times New Roman"/>
                <a:cs typeface="Times New Roman"/>
              </a:rPr>
              <a:t>nome</a:t>
            </a:r>
            <a:endParaRPr sz="2000">
              <a:latin typeface="Times New Roman"/>
              <a:cs typeface="Times New Roman"/>
            </a:endParaRPr>
          </a:p>
          <a:p>
            <a:pPr marL="2100580" algn="just">
              <a:lnSpc>
                <a:spcPts val="2235"/>
              </a:lnSpc>
            </a:pPr>
            <a:r>
              <a:rPr sz="2000" b="1" i="1" dirty="0">
                <a:latin typeface="Verdana"/>
                <a:cs typeface="Verdana"/>
              </a:rPr>
              <a:t>A </a:t>
            </a:r>
            <a:r>
              <a:rPr sz="2000" b="1" i="1" spc="-5" dirty="0">
                <a:latin typeface="Verdana"/>
                <a:cs typeface="Verdana"/>
              </a:rPr>
              <a:t>cardinalidade </a:t>
            </a:r>
            <a:r>
              <a:rPr sz="2000" b="1" i="1" dirty="0">
                <a:latin typeface="Verdana"/>
                <a:cs typeface="Verdana"/>
              </a:rPr>
              <a:t>do atributo </a:t>
            </a:r>
            <a:r>
              <a:rPr sz="2000" b="1" i="1" spc="-5" dirty="0">
                <a:latin typeface="Verdana"/>
                <a:cs typeface="Verdana"/>
              </a:rPr>
              <a:t>email</a:t>
            </a:r>
            <a:r>
              <a:rPr sz="2000" b="1" i="1" spc="565" dirty="0">
                <a:latin typeface="Verdana"/>
                <a:cs typeface="Verdana"/>
              </a:rPr>
              <a:t> </a:t>
            </a:r>
            <a:r>
              <a:rPr sz="2000" b="1" i="1" dirty="0">
                <a:latin typeface="Verdana"/>
                <a:cs typeface="Verdana"/>
              </a:rPr>
              <a:t>é</a:t>
            </a:r>
            <a:endParaRPr sz="2000">
              <a:latin typeface="Verdana"/>
              <a:cs typeface="Verdana"/>
            </a:endParaRPr>
          </a:p>
          <a:p>
            <a:pPr marL="2100580" marR="5080" algn="just">
              <a:lnSpc>
                <a:spcPct val="100000"/>
              </a:lnSpc>
            </a:pPr>
            <a:r>
              <a:rPr sz="2000" b="1" i="1" spc="-5" dirty="0">
                <a:latin typeface="Verdana"/>
                <a:cs typeface="Verdana"/>
              </a:rPr>
              <a:t>(1,n), pois uma pessoa precisa </a:t>
            </a:r>
            <a:r>
              <a:rPr sz="2000" b="1" i="1" dirty="0">
                <a:latin typeface="Verdana"/>
                <a:cs typeface="Verdana"/>
              </a:rPr>
              <a:t>ter  </a:t>
            </a:r>
            <a:r>
              <a:rPr sz="2000" b="1" i="1" spc="-5" dirty="0">
                <a:latin typeface="Verdana"/>
                <a:cs typeface="Verdana"/>
              </a:rPr>
              <a:t>obrigatoriamente </a:t>
            </a:r>
            <a:r>
              <a:rPr sz="2000" b="1" i="1" dirty="0">
                <a:latin typeface="Verdana"/>
                <a:cs typeface="Verdana"/>
              </a:rPr>
              <a:t>um </a:t>
            </a:r>
            <a:r>
              <a:rPr sz="2000" b="1" i="1" spc="-5" dirty="0">
                <a:latin typeface="Verdana"/>
                <a:cs typeface="Verdana"/>
              </a:rPr>
              <a:t>email, podendo  </a:t>
            </a:r>
            <a:r>
              <a:rPr sz="2000" b="1" i="1" dirty="0">
                <a:latin typeface="Verdana"/>
                <a:cs typeface="Verdana"/>
              </a:rPr>
              <a:t>também ter</a:t>
            </a:r>
            <a:r>
              <a:rPr sz="2000" b="1" i="1" spc="-40" dirty="0">
                <a:latin typeface="Verdana"/>
                <a:cs typeface="Verdana"/>
              </a:rPr>
              <a:t> </a:t>
            </a:r>
            <a:r>
              <a:rPr sz="2000" b="1" i="1" dirty="0">
                <a:latin typeface="Verdana"/>
                <a:cs typeface="Verdana"/>
              </a:rPr>
              <a:t>vários.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0400" y="0"/>
            <a:ext cx="55708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Atributos -</a:t>
            </a:r>
            <a:r>
              <a:rPr spc="-10" dirty="0"/>
              <a:t> </a:t>
            </a:r>
            <a:r>
              <a:rPr spc="-5" dirty="0"/>
              <a:t>Cardinalidade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0" y="1012943"/>
            <a:ext cx="8985250" cy="190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978535" algn="l"/>
                <a:tab pos="1920875" algn="l"/>
                <a:tab pos="2498090" algn="l"/>
                <a:tab pos="5014595" algn="l"/>
                <a:tab pos="5702935" algn="l"/>
                <a:tab pos="6746875" algn="l"/>
                <a:tab pos="7409815" algn="l"/>
                <a:tab pos="8422005" algn="l"/>
              </a:tabLst>
            </a:pP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ca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rdinali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ser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(1,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1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)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ela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ode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 </a:t>
            </a:r>
            <a:r>
              <a:rPr sz="2800" spc="-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omitida do</a:t>
            </a:r>
            <a:r>
              <a:rPr sz="2800" i="1" spc="2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diagrama.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buFont typeface="Verdana"/>
              <a:buChar char="•"/>
              <a:tabLst>
                <a:tab pos="356235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Por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exemplo: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8484" y="4063939"/>
            <a:ext cx="1681480" cy="817880"/>
            <a:chOff x="598484" y="4063939"/>
            <a:chExt cx="1681480" cy="817880"/>
          </a:xfrm>
        </p:grpSpPr>
        <p:sp>
          <p:nvSpPr>
            <p:cNvPr id="5" name="object 5"/>
            <p:cNvSpPr/>
            <p:nvPr/>
          </p:nvSpPr>
          <p:spPr>
            <a:xfrm>
              <a:off x="611184" y="4076639"/>
              <a:ext cx="1656080" cy="792480"/>
            </a:xfrm>
            <a:custGeom>
              <a:avLst/>
              <a:gdLst/>
              <a:ahLst/>
              <a:cxnLst/>
              <a:rect l="l" t="t" r="r" b="b"/>
              <a:pathLst>
                <a:path w="1656080" h="792479">
                  <a:moveTo>
                    <a:pt x="1655707" y="0"/>
                  </a:moveTo>
                  <a:lnTo>
                    <a:pt x="0" y="0"/>
                  </a:lnTo>
                  <a:lnTo>
                    <a:pt x="0" y="792159"/>
                  </a:lnTo>
                  <a:lnTo>
                    <a:pt x="1655707" y="792159"/>
                  </a:lnTo>
                  <a:lnTo>
                    <a:pt x="16557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1184" y="4076639"/>
              <a:ext cx="1656080" cy="792480"/>
            </a:xfrm>
            <a:custGeom>
              <a:avLst/>
              <a:gdLst/>
              <a:ahLst/>
              <a:cxnLst/>
              <a:rect l="l" t="t" r="r" b="b"/>
              <a:pathLst>
                <a:path w="1656080" h="792479">
                  <a:moveTo>
                    <a:pt x="0" y="792159"/>
                  </a:moveTo>
                  <a:lnTo>
                    <a:pt x="1655707" y="792159"/>
                  </a:lnTo>
                  <a:lnTo>
                    <a:pt x="1655707" y="0"/>
                  </a:lnTo>
                  <a:lnTo>
                    <a:pt x="0" y="0"/>
                  </a:lnTo>
                  <a:lnTo>
                    <a:pt x="0" y="79215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11184" y="4076639"/>
            <a:ext cx="1656080" cy="7924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33528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CLIENTE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25475" y="4854511"/>
            <a:ext cx="1546225" cy="1251585"/>
            <a:chOff x="625475" y="4854511"/>
            <a:chExt cx="1546225" cy="1251585"/>
          </a:xfrm>
        </p:grpSpPr>
        <p:sp>
          <p:nvSpPr>
            <p:cNvPr id="9" name="object 9"/>
            <p:cNvSpPr/>
            <p:nvPr/>
          </p:nvSpPr>
          <p:spPr>
            <a:xfrm>
              <a:off x="746129" y="4868798"/>
              <a:ext cx="9525" cy="1008380"/>
            </a:xfrm>
            <a:custGeom>
              <a:avLst/>
              <a:gdLst/>
              <a:ahLst/>
              <a:cxnLst/>
              <a:rect l="l" t="t" r="r" b="b"/>
              <a:pathLst>
                <a:path w="9525" h="1008379">
                  <a:moveTo>
                    <a:pt x="9524" y="0"/>
                  </a:moveTo>
                  <a:lnTo>
                    <a:pt x="0" y="1008125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5475" y="5864224"/>
              <a:ext cx="241295" cy="2412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66896" y="4868798"/>
              <a:ext cx="9525" cy="792480"/>
            </a:xfrm>
            <a:custGeom>
              <a:avLst/>
              <a:gdLst/>
              <a:ahLst/>
              <a:cxnLst/>
              <a:rect l="l" t="t" r="r" b="b"/>
              <a:pathLst>
                <a:path w="9525" h="792479">
                  <a:moveTo>
                    <a:pt x="9524" y="0"/>
                  </a:moveTo>
                  <a:lnTo>
                    <a:pt x="0" y="79223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46184" y="5575295"/>
              <a:ext cx="241366" cy="2413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51054" y="4868798"/>
              <a:ext cx="0" cy="432434"/>
            </a:xfrm>
            <a:custGeom>
              <a:avLst/>
              <a:gdLst/>
              <a:ahLst/>
              <a:cxnLst/>
              <a:rect l="l" t="t" r="r" b="b"/>
              <a:pathLst>
                <a:path h="432435">
                  <a:moveTo>
                    <a:pt x="0" y="0"/>
                  </a:moveTo>
                  <a:lnTo>
                    <a:pt x="0" y="431922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30400" y="5288021"/>
              <a:ext cx="241295" cy="2413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06272" y="5213348"/>
            <a:ext cx="2692400" cy="907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08100">
              <a:lnSpc>
                <a:spcPts val="221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telefone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(0,n)</a:t>
            </a:r>
            <a:endParaRPr sz="2000">
              <a:latin typeface="Times New Roman"/>
              <a:cs typeface="Times New Roman"/>
            </a:endParaRPr>
          </a:p>
          <a:p>
            <a:pPr marL="634365">
              <a:lnSpc>
                <a:spcPts val="2210"/>
              </a:lnSpc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código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nome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16" name="object 16"/>
          <p:cNvSpPr txBox="1"/>
          <p:nvPr/>
        </p:nvSpPr>
        <p:spPr>
          <a:xfrm>
            <a:off x="3427224" y="3964691"/>
            <a:ext cx="546036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  <a:tabLst>
                <a:tab pos="1581150" algn="l"/>
                <a:tab pos="2489200" algn="l"/>
                <a:tab pos="4171950" algn="l"/>
              </a:tabLst>
            </a:pPr>
            <a:r>
              <a:rPr sz="2000" b="1" i="1" dirty="0">
                <a:latin typeface="Verdana"/>
                <a:cs typeface="Verdana"/>
              </a:rPr>
              <a:t>N</a:t>
            </a:r>
            <a:r>
              <a:rPr sz="2000" b="1" i="1" spc="-15" dirty="0">
                <a:latin typeface="Verdana"/>
                <a:cs typeface="Verdana"/>
              </a:rPr>
              <a:t>o</a:t>
            </a:r>
            <a:r>
              <a:rPr sz="2000" b="1" i="1" dirty="0">
                <a:latin typeface="Verdana"/>
                <a:cs typeface="Verdana"/>
              </a:rPr>
              <a:t>me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b="1" i="1" dirty="0">
                <a:latin typeface="Verdana"/>
                <a:cs typeface="Verdana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b="1" i="1" spc="-5" dirty="0">
                <a:latin typeface="Verdana"/>
                <a:cs typeface="Verdana"/>
              </a:rPr>
              <a:t>c</a:t>
            </a:r>
            <a:r>
              <a:rPr sz="2000" b="1" i="1" spc="-15" dirty="0">
                <a:latin typeface="Verdana"/>
                <a:cs typeface="Verdana"/>
              </a:rPr>
              <a:t>ó</a:t>
            </a:r>
            <a:r>
              <a:rPr sz="2000" b="1" i="1" spc="-5" dirty="0">
                <a:latin typeface="Verdana"/>
                <a:cs typeface="Verdana"/>
              </a:rPr>
              <a:t>di</a:t>
            </a:r>
            <a:r>
              <a:rPr sz="2000" b="1" i="1" spc="15" dirty="0">
                <a:latin typeface="Verdana"/>
                <a:cs typeface="Verdana"/>
              </a:rPr>
              <a:t>g</a:t>
            </a:r>
            <a:r>
              <a:rPr sz="2000" b="1" i="1" dirty="0">
                <a:latin typeface="Verdana"/>
                <a:cs typeface="Verdana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b="1" i="1" spc="10" dirty="0">
                <a:latin typeface="Verdana"/>
                <a:cs typeface="Verdana"/>
              </a:rPr>
              <a:t>p</a:t>
            </a:r>
            <a:r>
              <a:rPr sz="2000" b="1" i="1" spc="-10" dirty="0">
                <a:latin typeface="Verdana"/>
                <a:cs typeface="Verdana"/>
              </a:rPr>
              <a:t>o</a:t>
            </a:r>
            <a:r>
              <a:rPr sz="2000" b="1" i="1" spc="5" dirty="0">
                <a:latin typeface="Verdana"/>
                <a:cs typeface="Verdana"/>
              </a:rPr>
              <a:t>s</a:t>
            </a:r>
            <a:r>
              <a:rPr sz="2000" b="1" i="1" spc="-5" dirty="0">
                <a:latin typeface="Verdana"/>
                <a:cs typeface="Verdana"/>
              </a:rPr>
              <a:t>su</a:t>
            </a:r>
            <a:r>
              <a:rPr sz="2000" b="1" i="1" spc="-15" dirty="0">
                <a:latin typeface="Verdana"/>
                <a:cs typeface="Verdana"/>
              </a:rPr>
              <a:t>e</a:t>
            </a:r>
            <a:r>
              <a:rPr sz="2000" b="1" i="1" dirty="0">
                <a:latin typeface="Verdana"/>
                <a:cs typeface="Verdana"/>
              </a:rPr>
              <a:t>m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Verdana"/>
                <a:cs typeface="Verdana"/>
              </a:rPr>
              <a:t>cardinalidade </a:t>
            </a:r>
            <a:r>
              <a:rPr sz="2000" b="1" i="1" dirty="0">
                <a:latin typeface="Verdana"/>
                <a:cs typeface="Verdana"/>
              </a:rPr>
              <a:t>(1,1). Não é </a:t>
            </a:r>
            <a:r>
              <a:rPr sz="2000" b="1" i="1" spc="-5" dirty="0">
                <a:latin typeface="Verdana"/>
                <a:cs typeface="Verdana"/>
              </a:rPr>
              <a:t>necessário  representar </a:t>
            </a:r>
            <a:r>
              <a:rPr sz="2000" b="1" i="1" dirty="0">
                <a:latin typeface="Verdana"/>
                <a:cs typeface="Verdana"/>
              </a:rPr>
              <a:t>a cardinalidade </a:t>
            </a:r>
            <a:r>
              <a:rPr sz="2000" b="1" i="1" spc="-5" dirty="0">
                <a:latin typeface="Verdana"/>
                <a:cs typeface="Verdana"/>
              </a:rPr>
              <a:t>(1,1) </a:t>
            </a:r>
            <a:r>
              <a:rPr sz="2000" b="1" i="1" dirty="0">
                <a:latin typeface="Verdana"/>
                <a:cs typeface="Verdana"/>
              </a:rPr>
              <a:t>no  diagrama.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2265" y="23004"/>
            <a:ext cx="591947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Atributos armazenados </a:t>
            </a:r>
            <a:r>
              <a:rPr sz="3000" dirty="0"/>
              <a:t>x</a:t>
            </a:r>
            <a:r>
              <a:rPr sz="3000" spc="-45" dirty="0"/>
              <a:t> </a:t>
            </a:r>
            <a:r>
              <a:rPr sz="3000" dirty="0"/>
              <a:t>derivados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40" y="1012943"/>
            <a:ext cx="8986520" cy="4495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Existem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casos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em que dois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ou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mais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valores 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de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atributos estão relacionados –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exemplo,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os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atributos Idade e Data_nascimento de uma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pessoa.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Verdana"/>
              <a:buChar char="•"/>
            </a:pPr>
            <a:endParaRPr sz="290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valor da idade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ser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calculado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pela data  atual e o valor da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data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nascimento 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pessoa.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300">
              <a:latin typeface="Verdana"/>
              <a:cs typeface="Verdana"/>
            </a:endParaRPr>
          </a:p>
          <a:p>
            <a:pPr marR="149225" algn="ctr">
              <a:lnSpc>
                <a:spcPct val="100000"/>
              </a:lnSpc>
            </a:pPr>
            <a:r>
              <a:rPr sz="2400" dirty="0">
                <a:latin typeface="Verdana"/>
                <a:cs typeface="Verdana"/>
              </a:rPr>
              <a:t>Idade = </a:t>
            </a:r>
            <a:r>
              <a:rPr sz="2400" spc="-5" dirty="0">
                <a:latin typeface="Verdana"/>
                <a:cs typeface="Verdana"/>
              </a:rPr>
              <a:t>Data_hoje </a:t>
            </a:r>
            <a:r>
              <a:rPr sz="2400" dirty="0">
                <a:latin typeface="Verdana"/>
                <a:cs typeface="Verdana"/>
              </a:rPr>
              <a:t>–</a:t>
            </a:r>
            <a:r>
              <a:rPr sz="2400" spc="2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Data_nascimento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0894" y="76200"/>
            <a:ext cx="591947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Atributos armazenados </a:t>
            </a:r>
            <a:r>
              <a:rPr sz="3000" dirty="0"/>
              <a:t>x</a:t>
            </a:r>
            <a:r>
              <a:rPr sz="3000" spc="-45" dirty="0"/>
              <a:t> </a:t>
            </a:r>
            <a:r>
              <a:rPr sz="3000" dirty="0"/>
              <a:t>derivados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8740" y="1012943"/>
            <a:ext cx="898779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atributo idade é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chamado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atributo  derivado e considerado derivável do atributo  Data_nascimento que é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chamado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atributo  armazenado.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16304" y="3068625"/>
            <a:ext cx="3168650" cy="462280"/>
          </a:xfrm>
          <a:prstGeom prst="rect">
            <a:avLst/>
          </a:prstGeom>
          <a:solidFill>
            <a:srgbClr val="FFFFFF"/>
          </a:solidFill>
          <a:ln w="25399">
            <a:solidFill>
              <a:srgbClr val="FF32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sz="2400" spc="-5" dirty="0">
                <a:latin typeface="Verdana"/>
                <a:cs typeface="Verdana"/>
              </a:rPr>
              <a:t>Atributo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derivável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68604" y="3500384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4">
                <a:moveTo>
                  <a:pt x="647699" y="0"/>
                </a:moveTo>
                <a:lnTo>
                  <a:pt x="0" y="503294"/>
                </a:lnTo>
              </a:path>
            </a:pathLst>
          </a:custGeom>
          <a:ln w="38099">
            <a:solidFill>
              <a:srgbClr val="FF3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98499" y="4037835"/>
            <a:ext cx="6021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Idade </a:t>
            </a:r>
            <a:r>
              <a:rPr sz="2400" dirty="0">
                <a:latin typeface="Verdana"/>
                <a:cs typeface="Verdana"/>
              </a:rPr>
              <a:t>= </a:t>
            </a:r>
            <a:r>
              <a:rPr sz="2400" spc="-5" dirty="0">
                <a:latin typeface="Verdana"/>
                <a:cs typeface="Verdana"/>
              </a:rPr>
              <a:t>Data_hoje </a:t>
            </a:r>
            <a:r>
              <a:rPr sz="2400" dirty="0">
                <a:latin typeface="Verdana"/>
                <a:cs typeface="Verdana"/>
              </a:rPr>
              <a:t>–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Verdana"/>
                <a:cs typeface="Verdana"/>
              </a:rPr>
              <a:t>Data_nascimento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90654" y="4417945"/>
            <a:ext cx="4568825" cy="1286510"/>
            <a:chOff x="1390654" y="4417945"/>
            <a:chExt cx="4568825" cy="1286510"/>
          </a:xfrm>
        </p:grpSpPr>
        <p:sp>
          <p:nvSpPr>
            <p:cNvPr id="8" name="object 8"/>
            <p:cNvSpPr/>
            <p:nvPr/>
          </p:nvSpPr>
          <p:spPr>
            <a:xfrm>
              <a:off x="1403354" y="5229222"/>
              <a:ext cx="3529329" cy="462280"/>
            </a:xfrm>
            <a:custGeom>
              <a:avLst/>
              <a:gdLst/>
              <a:ahLst/>
              <a:cxnLst/>
              <a:rect l="l" t="t" r="r" b="b"/>
              <a:pathLst>
                <a:path w="3529329" h="462279">
                  <a:moveTo>
                    <a:pt x="3529065" y="0"/>
                  </a:moveTo>
                  <a:lnTo>
                    <a:pt x="0" y="0"/>
                  </a:lnTo>
                  <a:lnTo>
                    <a:pt x="0" y="461964"/>
                  </a:lnTo>
                  <a:lnTo>
                    <a:pt x="3529065" y="461964"/>
                  </a:lnTo>
                  <a:lnTo>
                    <a:pt x="35290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03354" y="5229222"/>
              <a:ext cx="3529329" cy="462280"/>
            </a:xfrm>
            <a:custGeom>
              <a:avLst/>
              <a:gdLst/>
              <a:ahLst/>
              <a:cxnLst/>
              <a:rect l="l" t="t" r="r" b="b"/>
              <a:pathLst>
                <a:path w="3529329" h="462279">
                  <a:moveTo>
                    <a:pt x="0" y="461964"/>
                  </a:moveTo>
                  <a:lnTo>
                    <a:pt x="3529065" y="461964"/>
                  </a:lnTo>
                  <a:lnTo>
                    <a:pt x="3529065" y="0"/>
                  </a:lnTo>
                  <a:lnTo>
                    <a:pt x="0" y="0"/>
                  </a:lnTo>
                  <a:lnTo>
                    <a:pt x="0" y="461964"/>
                  </a:lnTo>
                  <a:close/>
                </a:path>
              </a:pathLst>
            </a:custGeom>
            <a:ln w="25399">
              <a:solidFill>
                <a:srgbClr val="00CC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32425" y="4436995"/>
              <a:ext cx="1008380" cy="1080135"/>
            </a:xfrm>
            <a:custGeom>
              <a:avLst/>
              <a:gdLst/>
              <a:ahLst/>
              <a:cxnLst/>
              <a:rect l="l" t="t" r="r" b="b"/>
              <a:pathLst>
                <a:path w="1008379" h="1080135">
                  <a:moveTo>
                    <a:pt x="0" y="1079635"/>
                  </a:moveTo>
                  <a:lnTo>
                    <a:pt x="1008004" y="0"/>
                  </a:lnTo>
                </a:path>
              </a:pathLst>
            </a:custGeom>
            <a:ln w="38099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482345" y="5260225"/>
            <a:ext cx="3247390" cy="396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spc="-10" dirty="0">
                <a:latin typeface="Verdana"/>
                <a:cs typeface="Verdana"/>
              </a:rPr>
              <a:t>Atributo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armazenado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3993" y="23004"/>
            <a:ext cx="591947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Atributos armazenados </a:t>
            </a:r>
            <a:r>
              <a:rPr sz="3000" dirty="0"/>
              <a:t>x</a:t>
            </a:r>
            <a:r>
              <a:rPr sz="3000" spc="-45" dirty="0"/>
              <a:t> </a:t>
            </a:r>
            <a:r>
              <a:rPr sz="3000" dirty="0"/>
              <a:t>derivados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8740" y="1012943"/>
            <a:ext cx="898779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atributo idade é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chamado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atributo  derivado e considerado derivável do atributo  Data_nascimento que é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chamado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atributo  armazenado.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16304" y="3068625"/>
            <a:ext cx="3168650" cy="462280"/>
          </a:xfrm>
          <a:prstGeom prst="rect">
            <a:avLst/>
          </a:prstGeom>
          <a:solidFill>
            <a:srgbClr val="FFFFFF"/>
          </a:solidFill>
          <a:ln w="25399">
            <a:solidFill>
              <a:srgbClr val="FF32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sz="2400" spc="-5" dirty="0">
                <a:latin typeface="Verdana"/>
                <a:cs typeface="Verdana"/>
              </a:rPr>
              <a:t>Atributo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derivável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68604" y="3500384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4">
                <a:moveTo>
                  <a:pt x="647699" y="0"/>
                </a:moveTo>
                <a:lnTo>
                  <a:pt x="0" y="503294"/>
                </a:lnTo>
              </a:path>
            </a:pathLst>
          </a:custGeom>
          <a:ln w="38099">
            <a:solidFill>
              <a:srgbClr val="FF3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98499" y="4037835"/>
            <a:ext cx="6021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Idade </a:t>
            </a:r>
            <a:r>
              <a:rPr sz="2400" dirty="0">
                <a:latin typeface="Verdana"/>
                <a:cs typeface="Verdana"/>
              </a:rPr>
              <a:t>= </a:t>
            </a:r>
            <a:r>
              <a:rPr sz="2400" spc="-5" dirty="0">
                <a:latin typeface="Verdana"/>
                <a:cs typeface="Verdana"/>
              </a:rPr>
              <a:t>Data_hoje </a:t>
            </a:r>
            <a:r>
              <a:rPr sz="2400" dirty="0">
                <a:latin typeface="Verdana"/>
                <a:cs typeface="Verdana"/>
              </a:rPr>
              <a:t>–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Verdana"/>
                <a:cs typeface="Verdana"/>
              </a:rPr>
              <a:t>Data_nascimento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90654" y="4417945"/>
            <a:ext cx="4568825" cy="1286510"/>
            <a:chOff x="1390654" y="4417945"/>
            <a:chExt cx="4568825" cy="1286510"/>
          </a:xfrm>
        </p:grpSpPr>
        <p:sp>
          <p:nvSpPr>
            <p:cNvPr id="8" name="object 8"/>
            <p:cNvSpPr/>
            <p:nvPr/>
          </p:nvSpPr>
          <p:spPr>
            <a:xfrm>
              <a:off x="1403354" y="5229222"/>
              <a:ext cx="3529329" cy="462280"/>
            </a:xfrm>
            <a:custGeom>
              <a:avLst/>
              <a:gdLst/>
              <a:ahLst/>
              <a:cxnLst/>
              <a:rect l="l" t="t" r="r" b="b"/>
              <a:pathLst>
                <a:path w="3529329" h="462279">
                  <a:moveTo>
                    <a:pt x="3529065" y="0"/>
                  </a:moveTo>
                  <a:lnTo>
                    <a:pt x="0" y="0"/>
                  </a:lnTo>
                  <a:lnTo>
                    <a:pt x="0" y="461964"/>
                  </a:lnTo>
                  <a:lnTo>
                    <a:pt x="3529065" y="461964"/>
                  </a:lnTo>
                  <a:lnTo>
                    <a:pt x="35290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03354" y="5229222"/>
              <a:ext cx="3529329" cy="462280"/>
            </a:xfrm>
            <a:custGeom>
              <a:avLst/>
              <a:gdLst/>
              <a:ahLst/>
              <a:cxnLst/>
              <a:rect l="l" t="t" r="r" b="b"/>
              <a:pathLst>
                <a:path w="3529329" h="462279">
                  <a:moveTo>
                    <a:pt x="0" y="461964"/>
                  </a:moveTo>
                  <a:lnTo>
                    <a:pt x="3529065" y="461964"/>
                  </a:lnTo>
                  <a:lnTo>
                    <a:pt x="3529065" y="0"/>
                  </a:lnTo>
                  <a:lnTo>
                    <a:pt x="0" y="0"/>
                  </a:lnTo>
                  <a:lnTo>
                    <a:pt x="0" y="461964"/>
                  </a:lnTo>
                  <a:close/>
                </a:path>
              </a:pathLst>
            </a:custGeom>
            <a:ln w="25399">
              <a:solidFill>
                <a:srgbClr val="00CC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32425" y="4436995"/>
              <a:ext cx="1008380" cy="1080135"/>
            </a:xfrm>
            <a:custGeom>
              <a:avLst/>
              <a:gdLst/>
              <a:ahLst/>
              <a:cxnLst/>
              <a:rect l="l" t="t" r="r" b="b"/>
              <a:pathLst>
                <a:path w="1008379" h="1080135">
                  <a:moveTo>
                    <a:pt x="0" y="1079635"/>
                  </a:moveTo>
                  <a:lnTo>
                    <a:pt x="1008004" y="0"/>
                  </a:lnTo>
                </a:path>
              </a:pathLst>
            </a:custGeom>
            <a:ln w="38099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482345" y="5260225"/>
            <a:ext cx="3247390" cy="396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spc="-10" dirty="0">
                <a:latin typeface="Verdana"/>
                <a:cs typeface="Verdana"/>
              </a:rPr>
              <a:t>Atributo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armazenado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629" y="21566"/>
            <a:ext cx="20370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Atributos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6691" y="3097211"/>
            <a:ext cx="2473325" cy="817880"/>
            <a:chOff x="166691" y="3097211"/>
            <a:chExt cx="2473325" cy="817880"/>
          </a:xfrm>
        </p:grpSpPr>
        <p:sp>
          <p:nvSpPr>
            <p:cNvPr id="4" name="object 4"/>
            <p:cNvSpPr/>
            <p:nvPr/>
          </p:nvSpPr>
          <p:spPr>
            <a:xfrm>
              <a:off x="179391" y="3109911"/>
              <a:ext cx="2447925" cy="792480"/>
            </a:xfrm>
            <a:custGeom>
              <a:avLst/>
              <a:gdLst/>
              <a:ahLst/>
              <a:cxnLst/>
              <a:rect l="l" t="t" r="r" b="b"/>
              <a:pathLst>
                <a:path w="2447925" h="792479">
                  <a:moveTo>
                    <a:pt x="2447924" y="0"/>
                  </a:moveTo>
                  <a:lnTo>
                    <a:pt x="0" y="0"/>
                  </a:lnTo>
                  <a:lnTo>
                    <a:pt x="0" y="792159"/>
                  </a:lnTo>
                  <a:lnTo>
                    <a:pt x="2447924" y="792159"/>
                  </a:lnTo>
                  <a:lnTo>
                    <a:pt x="24479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9391" y="3109911"/>
              <a:ext cx="2447925" cy="792480"/>
            </a:xfrm>
            <a:custGeom>
              <a:avLst/>
              <a:gdLst/>
              <a:ahLst/>
              <a:cxnLst/>
              <a:rect l="l" t="t" r="r" b="b"/>
              <a:pathLst>
                <a:path w="2447925" h="792479">
                  <a:moveTo>
                    <a:pt x="0" y="792159"/>
                  </a:moveTo>
                  <a:lnTo>
                    <a:pt x="2447924" y="792159"/>
                  </a:lnTo>
                  <a:lnTo>
                    <a:pt x="2447924" y="0"/>
                  </a:lnTo>
                  <a:lnTo>
                    <a:pt x="0" y="0"/>
                  </a:lnTo>
                  <a:lnTo>
                    <a:pt x="0" y="79215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79391" y="3109911"/>
            <a:ext cx="2447925" cy="792480"/>
          </a:xfrm>
          <a:prstGeom prst="rect">
            <a:avLst/>
          </a:prstGeom>
        </p:spPr>
        <p:txBody>
          <a:bodyPr vert="horz" wrap="square" lIns="0" tIns="241935" rIns="0" bIns="0" rtlCol="0">
            <a:spAutoFit/>
          </a:bodyPr>
          <a:lstStyle/>
          <a:p>
            <a:pPr marL="421005">
              <a:lnSpc>
                <a:spcPct val="100000"/>
              </a:lnSpc>
              <a:spcBef>
                <a:spcPts val="1905"/>
              </a:spcBef>
            </a:pPr>
            <a:r>
              <a:rPr sz="2000" dirty="0">
                <a:latin typeface="Verdana"/>
                <a:cs typeface="Verdana"/>
              </a:rPr>
              <a:t>FINANCEIRA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935855" y="3087686"/>
            <a:ext cx="1970405" cy="817880"/>
            <a:chOff x="6935855" y="3087686"/>
            <a:chExt cx="1970405" cy="817880"/>
          </a:xfrm>
        </p:grpSpPr>
        <p:sp>
          <p:nvSpPr>
            <p:cNvPr id="8" name="object 8"/>
            <p:cNvSpPr/>
            <p:nvPr/>
          </p:nvSpPr>
          <p:spPr>
            <a:xfrm>
              <a:off x="6948555" y="3100386"/>
              <a:ext cx="1945005" cy="792480"/>
            </a:xfrm>
            <a:custGeom>
              <a:avLst/>
              <a:gdLst/>
              <a:ahLst/>
              <a:cxnLst/>
              <a:rect l="l" t="t" r="r" b="b"/>
              <a:pathLst>
                <a:path w="1945004" h="792479">
                  <a:moveTo>
                    <a:pt x="1944623" y="0"/>
                  </a:moveTo>
                  <a:lnTo>
                    <a:pt x="0" y="0"/>
                  </a:lnTo>
                  <a:lnTo>
                    <a:pt x="0" y="792159"/>
                  </a:lnTo>
                  <a:lnTo>
                    <a:pt x="1944623" y="792159"/>
                  </a:lnTo>
                  <a:lnTo>
                    <a:pt x="19446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48555" y="3100386"/>
              <a:ext cx="1945005" cy="792480"/>
            </a:xfrm>
            <a:custGeom>
              <a:avLst/>
              <a:gdLst/>
              <a:ahLst/>
              <a:cxnLst/>
              <a:rect l="l" t="t" r="r" b="b"/>
              <a:pathLst>
                <a:path w="1945004" h="792479">
                  <a:moveTo>
                    <a:pt x="0" y="792159"/>
                  </a:moveTo>
                  <a:lnTo>
                    <a:pt x="1944623" y="792159"/>
                  </a:lnTo>
                  <a:lnTo>
                    <a:pt x="1944623" y="0"/>
                  </a:lnTo>
                  <a:lnTo>
                    <a:pt x="0" y="0"/>
                  </a:lnTo>
                  <a:lnTo>
                    <a:pt x="0" y="79215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948555" y="3100386"/>
            <a:ext cx="1945005" cy="792480"/>
          </a:xfrm>
          <a:prstGeom prst="rect">
            <a:avLst/>
          </a:prstGeom>
        </p:spPr>
        <p:txBody>
          <a:bodyPr vert="horz" wrap="square" lIns="0" tIns="241935" rIns="0" bIns="0" rtlCol="0">
            <a:spAutoFit/>
          </a:bodyPr>
          <a:lstStyle/>
          <a:p>
            <a:pPr marL="524510">
              <a:lnSpc>
                <a:spcPct val="100000"/>
              </a:lnSpc>
              <a:spcBef>
                <a:spcPts val="1905"/>
              </a:spcBef>
            </a:pPr>
            <a:r>
              <a:rPr sz="2000" dirty="0">
                <a:latin typeface="Verdana"/>
                <a:cs typeface="Verdana"/>
              </a:rPr>
              <a:t>VENDA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584704" y="2984489"/>
            <a:ext cx="4406265" cy="1033780"/>
            <a:chOff x="2584704" y="2984489"/>
            <a:chExt cx="4406265" cy="1033780"/>
          </a:xfrm>
        </p:grpSpPr>
        <p:sp>
          <p:nvSpPr>
            <p:cNvPr id="12" name="object 12"/>
            <p:cNvSpPr/>
            <p:nvPr/>
          </p:nvSpPr>
          <p:spPr>
            <a:xfrm>
              <a:off x="3419490" y="2997189"/>
              <a:ext cx="2809875" cy="1008380"/>
            </a:xfrm>
            <a:custGeom>
              <a:avLst/>
              <a:gdLst/>
              <a:ahLst/>
              <a:cxnLst/>
              <a:rect l="l" t="t" r="r" b="b"/>
              <a:pathLst>
                <a:path w="2809875" h="1008379">
                  <a:moveTo>
                    <a:pt x="1404975" y="0"/>
                  </a:moveTo>
                  <a:lnTo>
                    <a:pt x="0" y="504078"/>
                  </a:lnTo>
                  <a:lnTo>
                    <a:pt x="1404975" y="1008132"/>
                  </a:lnTo>
                  <a:lnTo>
                    <a:pt x="2809859" y="504078"/>
                  </a:lnTo>
                  <a:lnTo>
                    <a:pt x="14049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19490" y="2997189"/>
              <a:ext cx="2809875" cy="1008380"/>
            </a:xfrm>
            <a:custGeom>
              <a:avLst/>
              <a:gdLst/>
              <a:ahLst/>
              <a:cxnLst/>
              <a:rect l="l" t="t" r="r" b="b"/>
              <a:pathLst>
                <a:path w="2809875" h="1008379">
                  <a:moveTo>
                    <a:pt x="0" y="504078"/>
                  </a:moveTo>
                  <a:lnTo>
                    <a:pt x="1404975" y="0"/>
                  </a:lnTo>
                  <a:lnTo>
                    <a:pt x="2809859" y="504078"/>
                  </a:lnTo>
                  <a:lnTo>
                    <a:pt x="1404975" y="1008132"/>
                  </a:lnTo>
                  <a:lnTo>
                    <a:pt x="0" y="504078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84704" y="3464051"/>
              <a:ext cx="877824" cy="1280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27375" y="3502030"/>
              <a:ext cx="792480" cy="5080"/>
            </a:xfrm>
            <a:custGeom>
              <a:avLst/>
              <a:gdLst/>
              <a:ahLst/>
              <a:cxnLst/>
              <a:rect l="l" t="t" r="r" b="b"/>
              <a:pathLst>
                <a:path w="792479" h="5079">
                  <a:moveTo>
                    <a:pt x="0" y="4815"/>
                  </a:moveTo>
                  <a:lnTo>
                    <a:pt x="792114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85916" y="3456431"/>
              <a:ext cx="804671" cy="1310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29349" y="3495659"/>
              <a:ext cx="719455" cy="6985"/>
            </a:xfrm>
            <a:custGeom>
              <a:avLst/>
              <a:gdLst/>
              <a:ahLst/>
              <a:cxnLst/>
              <a:rect l="l" t="t" r="r" b="b"/>
              <a:pathLst>
                <a:path w="719454" h="6985">
                  <a:moveTo>
                    <a:pt x="0" y="6370"/>
                  </a:moveTo>
                  <a:lnTo>
                    <a:pt x="719206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714753" y="3315459"/>
            <a:ext cx="2211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FINANCIAMENTO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36327" y="3099301"/>
            <a:ext cx="672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06359" y="3099301"/>
            <a:ext cx="673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(0,1)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079880" y="3775138"/>
            <a:ext cx="241300" cy="601980"/>
            <a:chOff x="4079880" y="3775138"/>
            <a:chExt cx="241300" cy="601980"/>
          </a:xfrm>
        </p:grpSpPr>
        <p:sp>
          <p:nvSpPr>
            <p:cNvPr id="22" name="object 22"/>
            <p:cNvSpPr/>
            <p:nvPr/>
          </p:nvSpPr>
          <p:spPr>
            <a:xfrm>
              <a:off x="4200540" y="3789426"/>
              <a:ext cx="1905" cy="431800"/>
            </a:xfrm>
            <a:custGeom>
              <a:avLst/>
              <a:gdLst/>
              <a:ahLst/>
              <a:cxnLst/>
              <a:rect l="l" t="t" r="r" b="b"/>
              <a:pathLst>
                <a:path w="1904" h="431800">
                  <a:moveTo>
                    <a:pt x="0" y="0"/>
                  </a:moveTo>
                  <a:lnTo>
                    <a:pt x="1645" y="43180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79880" y="4135378"/>
              <a:ext cx="241289" cy="2412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8740" y="4030215"/>
            <a:ext cx="8314055" cy="1446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976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taxa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juros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Algumas vendas são à vista,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outras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à</a:t>
            </a:r>
            <a:r>
              <a:rPr sz="2800" i="1" spc="13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prazo.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100576" y="2552710"/>
            <a:ext cx="241300" cy="660400"/>
            <a:chOff x="4100576" y="2552710"/>
            <a:chExt cx="241300" cy="660400"/>
          </a:xfrm>
        </p:grpSpPr>
        <p:sp>
          <p:nvSpPr>
            <p:cNvPr id="26" name="object 26"/>
            <p:cNvSpPr/>
            <p:nvPr/>
          </p:nvSpPr>
          <p:spPr>
            <a:xfrm>
              <a:off x="4211695" y="2708270"/>
              <a:ext cx="0" cy="505459"/>
            </a:xfrm>
            <a:custGeom>
              <a:avLst/>
              <a:gdLst/>
              <a:ahLst/>
              <a:cxnLst/>
              <a:rect l="l" t="t" r="r" b="b"/>
              <a:pathLst>
                <a:path h="505460">
                  <a:moveTo>
                    <a:pt x="0" y="0"/>
                  </a:moveTo>
                  <a:lnTo>
                    <a:pt x="0" y="50484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00576" y="2552710"/>
              <a:ext cx="241289" cy="2412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8740" y="1012943"/>
            <a:ext cx="8738235" cy="1763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Os Relacionamentos, assim como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as entidades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podem possuir</a:t>
            </a:r>
            <a:r>
              <a:rPr sz="2800" i="1" spc="8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atributos.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Verdana"/>
              <a:cs typeface="Verdana"/>
            </a:endParaRPr>
          </a:p>
          <a:p>
            <a:pPr marL="1407160" algn="ctr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nº de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parcelas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629" y="0"/>
            <a:ext cx="20370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Atributos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0" y="3061451"/>
            <a:ext cx="22606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203390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Vend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</a:t>
            </a:r>
            <a:r>
              <a:rPr sz="2800" spc="-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financeira,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0128" y="3488247"/>
            <a:ext cx="6026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80895" algn="l"/>
                <a:tab pos="326072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através</a:t>
            </a:r>
            <a:r>
              <a:rPr sz="2800" spc="-5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do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" y="3915273"/>
            <a:ext cx="8983980" cy="1756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95"/>
              </a:spcBef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FINANCIAMENTO.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buFont typeface="Verdana"/>
              <a:buChar char="•"/>
              <a:tabLst>
                <a:tab pos="355600" algn="l"/>
                <a:tab pos="962025" algn="l"/>
                <a:tab pos="2698115" algn="l"/>
                <a:tab pos="3258820" algn="l"/>
                <a:tab pos="3835400" algn="l"/>
                <a:tab pos="5457825" algn="l"/>
                <a:tab pos="5811520" algn="l"/>
                <a:tab pos="6736080" algn="l"/>
                <a:tab pos="7310755" algn="l"/>
                <a:tab pos="8355965" algn="l"/>
              </a:tabLst>
            </a:pPr>
            <a:r>
              <a:rPr sz="2800" i="1" spc="-1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ributos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1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º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celas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xa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ju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os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são </a:t>
            </a:r>
            <a:r>
              <a:rPr sz="2800" spc="-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atributos do</a:t>
            </a:r>
            <a:r>
              <a:rPr sz="2800" i="1" spc="5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relacionamento.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6691" y="1368476"/>
            <a:ext cx="2473325" cy="817880"/>
            <a:chOff x="166691" y="1368476"/>
            <a:chExt cx="2473325" cy="817880"/>
          </a:xfrm>
        </p:grpSpPr>
        <p:sp>
          <p:nvSpPr>
            <p:cNvPr id="7" name="object 7"/>
            <p:cNvSpPr/>
            <p:nvPr/>
          </p:nvSpPr>
          <p:spPr>
            <a:xfrm>
              <a:off x="179391" y="1381176"/>
              <a:ext cx="2447925" cy="792480"/>
            </a:xfrm>
            <a:custGeom>
              <a:avLst/>
              <a:gdLst/>
              <a:ahLst/>
              <a:cxnLst/>
              <a:rect l="l" t="t" r="r" b="b"/>
              <a:pathLst>
                <a:path w="2447925" h="792480">
                  <a:moveTo>
                    <a:pt x="2447924" y="0"/>
                  </a:moveTo>
                  <a:lnTo>
                    <a:pt x="0" y="0"/>
                  </a:lnTo>
                  <a:lnTo>
                    <a:pt x="0" y="792169"/>
                  </a:lnTo>
                  <a:lnTo>
                    <a:pt x="2447924" y="792169"/>
                  </a:lnTo>
                  <a:lnTo>
                    <a:pt x="24479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9391" y="1381176"/>
              <a:ext cx="2447925" cy="792480"/>
            </a:xfrm>
            <a:custGeom>
              <a:avLst/>
              <a:gdLst/>
              <a:ahLst/>
              <a:cxnLst/>
              <a:rect l="l" t="t" r="r" b="b"/>
              <a:pathLst>
                <a:path w="2447925" h="792480">
                  <a:moveTo>
                    <a:pt x="0" y="792169"/>
                  </a:moveTo>
                  <a:lnTo>
                    <a:pt x="2447924" y="792169"/>
                  </a:lnTo>
                  <a:lnTo>
                    <a:pt x="2447924" y="0"/>
                  </a:lnTo>
                  <a:lnTo>
                    <a:pt x="0" y="0"/>
                  </a:lnTo>
                  <a:lnTo>
                    <a:pt x="0" y="79216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79391" y="1381176"/>
            <a:ext cx="2447925" cy="79248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421005">
              <a:lnSpc>
                <a:spcPct val="100000"/>
              </a:lnSpc>
              <a:spcBef>
                <a:spcPts val="1900"/>
              </a:spcBef>
            </a:pPr>
            <a:r>
              <a:rPr sz="2000" dirty="0">
                <a:latin typeface="Verdana"/>
                <a:cs typeface="Verdana"/>
              </a:rPr>
              <a:t>FINANCEIRA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935855" y="1358967"/>
            <a:ext cx="1970405" cy="817880"/>
            <a:chOff x="6935855" y="1358967"/>
            <a:chExt cx="1970405" cy="817880"/>
          </a:xfrm>
        </p:grpSpPr>
        <p:sp>
          <p:nvSpPr>
            <p:cNvPr id="11" name="object 11"/>
            <p:cNvSpPr/>
            <p:nvPr/>
          </p:nvSpPr>
          <p:spPr>
            <a:xfrm>
              <a:off x="6948555" y="1371667"/>
              <a:ext cx="1945005" cy="792480"/>
            </a:xfrm>
            <a:custGeom>
              <a:avLst/>
              <a:gdLst/>
              <a:ahLst/>
              <a:cxnLst/>
              <a:rect l="l" t="t" r="r" b="b"/>
              <a:pathLst>
                <a:path w="1945004" h="792480">
                  <a:moveTo>
                    <a:pt x="1944623" y="0"/>
                  </a:moveTo>
                  <a:lnTo>
                    <a:pt x="0" y="0"/>
                  </a:lnTo>
                  <a:lnTo>
                    <a:pt x="0" y="792169"/>
                  </a:lnTo>
                  <a:lnTo>
                    <a:pt x="1944623" y="792169"/>
                  </a:lnTo>
                  <a:lnTo>
                    <a:pt x="19446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48555" y="1371667"/>
              <a:ext cx="1945005" cy="792480"/>
            </a:xfrm>
            <a:custGeom>
              <a:avLst/>
              <a:gdLst/>
              <a:ahLst/>
              <a:cxnLst/>
              <a:rect l="l" t="t" r="r" b="b"/>
              <a:pathLst>
                <a:path w="1945004" h="792480">
                  <a:moveTo>
                    <a:pt x="0" y="792169"/>
                  </a:moveTo>
                  <a:lnTo>
                    <a:pt x="1944623" y="792169"/>
                  </a:lnTo>
                  <a:lnTo>
                    <a:pt x="1944623" y="0"/>
                  </a:lnTo>
                  <a:lnTo>
                    <a:pt x="0" y="0"/>
                  </a:lnTo>
                  <a:lnTo>
                    <a:pt x="0" y="79216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948555" y="1371667"/>
            <a:ext cx="1945005" cy="79248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524510">
              <a:lnSpc>
                <a:spcPct val="100000"/>
              </a:lnSpc>
              <a:spcBef>
                <a:spcPts val="1900"/>
              </a:spcBef>
            </a:pPr>
            <a:r>
              <a:rPr sz="2000" dirty="0">
                <a:latin typeface="Verdana"/>
                <a:cs typeface="Verdana"/>
              </a:rPr>
              <a:t>VENDA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584704" y="1255786"/>
            <a:ext cx="4406265" cy="1392555"/>
            <a:chOff x="2584704" y="1255786"/>
            <a:chExt cx="4406265" cy="1392555"/>
          </a:xfrm>
        </p:grpSpPr>
        <p:sp>
          <p:nvSpPr>
            <p:cNvPr id="15" name="object 15"/>
            <p:cNvSpPr/>
            <p:nvPr/>
          </p:nvSpPr>
          <p:spPr>
            <a:xfrm>
              <a:off x="3419490" y="1268486"/>
              <a:ext cx="2809875" cy="1008380"/>
            </a:xfrm>
            <a:custGeom>
              <a:avLst/>
              <a:gdLst/>
              <a:ahLst/>
              <a:cxnLst/>
              <a:rect l="l" t="t" r="r" b="b"/>
              <a:pathLst>
                <a:path w="2809875" h="1008380">
                  <a:moveTo>
                    <a:pt x="1404975" y="0"/>
                  </a:moveTo>
                  <a:lnTo>
                    <a:pt x="0" y="503925"/>
                  </a:lnTo>
                  <a:lnTo>
                    <a:pt x="1404975" y="1007973"/>
                  </a:lnTo>
                  <a:lnTo>
                    <a:pt x="2809859" y="503925"/>
                  </a:lnTo>
                  <a:lnTo>
                    <a:pt x="14049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19490" y="1268486"/>
              <a:ext cx="2809875" cy="1008380"/>
            </a:xfrm>
            <a:custGeom>
              <a:avLst/>
              <a:gdLst/>
              <a:ahLst/>
              <a:cxnLst/>
              <a:rect l="l" t="t" r="r" b="b"/>
              <a:pathLst>
                <a:path w="2809875" h="1008380">
                  <a:moveTo>
                    <a:pt x="0" y="503925"/>
                  </a:moveTo>
                  <a:lnTo>
                    <a:pt x="1404975" y="0"/>
                  </a:lnTo>
                  <a:lnTo>
                    <a:pt x="2809859" y="503925"/>
                  </a:lnTo>
                  <a:lnTo>
                    <a:pt x="1404975" y="1007973"/>
                  </a:lnTo>
                  <a:lnTo>
                    <a:pt x="0" y="503925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84704" y="1734312"/>
              <a:ext cx="877824" cy="1280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27375" y="1773296"/>
              <a:ext cx="792480" cy="5080"/>
            </a:xfrm>
            <a:custGeom>
              <a:avLst/>
              <a:gdLst/>
              <a:ahLst/>
              <a:cxnLst/>
              <a:rect l="l" t="t" r="r" b="b"/>
              <a:pathLst>
                <a:path w="792479" h="5080">
                  <a:moveTo>
                    <a:pt x="0" y="4693"/>
                  </a:moveTo>
                  <a:lnTo>
                    <a:pt x="792114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85916" y="1728216"/>
              <a:ext cx="804671" cy="1295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29349" y="1766956"/>
              <a:ext cx="719455" cy="6350"/>
            </a:xfrm>
            <a:custGeom>
              <a:avLst/>
              <a:gdLst/>
              <a:ahLst/>
              <a:cxnLst/>
              <a:rect l="l" t="t" r="r" b="b"/>
              <a:pathLst>
                <a:path w="719454" h="6350">
                  <a:moveTo>
                    <a:pt x="0" y="6339"/>
                  </a:moveTo>
                  <a:lnTo>
                    <a:pt x="719206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00540" y="2060570"/>
              <a:ext cx="0" cy="432434"/>
            </a:xfrm>
            <a:custGeom>
              <a:avLst/>
              <a:gdLst/>
              <a:ahLst/>
              <a:cxnLst/>
              <a:rect l="l" t="t" r="r" b="b"/>
              <a:pathLst>
                <a:path h="432435">
                  <a:moveTo>
                    <a:pt x="0" y="0"/>
                  </a:moveTo>
                  <a:lnTo>
                    <a:pt x="0" y="43181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79880" y="2406650"/>
              <a:ext cx="241289" cy="2412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690226" y="2300728"/>
            <a:ext cx="6375400" cy="1212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8592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taxa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juros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  <a:tabLst>
                <a:tab pos="1380490" algn="l"/>
                <a:tab pos="2374265" algn="l"/>
                <a:tab pos="4987290" algn="l"/>
                <a:tab pos="5577205" algn="l"/>
              </a:tabLst>
            </a:pP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z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ã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na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100576" y="823976"/>
            <a:ext cx="241300" cy="660400"/>
            <a:chOff x="4100576" y="823976"/>
            <a:chExt cx="241300" cy="660400"/>
          </a:xfrm>
        </p:grpSpPr>
        <p:sp>
          <p:nvSpPr>
            <p:cNvPr id="25" name="object 25"/>
            <p:cNvSpPr/>
            <p:nvPr/>
          </p:nvSpPr>
          <p:spPr>
            <a:xfrm>
              <a:off x="4211695" y="979535"/>
              <a:ext cx="0" cy="505459"/>
            </a:xfrm>
            <a:custGeom>
              <a:avLst/>
              <a:gdLst/>
              <a:ahLst/>
              <a:cxnLst/>
              <a:rect l="l" t="t" r="r" b="b"/>
              <a:pathLst>
                <a:path h="505459">
                  <a:moveTo>
                    <a:pt x="0" y="0"/>
                  </a:moveTo>
                  <a:lnTo>
                    <a:pt x="0" y="50484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00576" y="823976"/>
              <a:ext cx="241289" cy="2412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435605" y="716097"/>
            <a:ext cx="14319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nº de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parcelas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28" name="object 28"/>
          <p:cNvSpPr txBox="1"/>
          <p:nvPr/>
        </p:nvSpPr>
        <p:spPr>
          <a:xfrm>
            <a:off x="3714753" y="1585921"/>
            <a:ext cx="22110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FINANCIAMENTO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36339" y="1370198"/>
            <a:ext cx="672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06372" y="1370198"/>
            <a:ext cx="673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(0,1)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3325" y="0"/>
            <a:ext cx="20370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Atributos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6691" y="1368476"/>
            <a:ext cx="2473325" cy="817880"/>
            <a:chOff x="166691" y="1368476"/>
            <a:chExt cx="2473325" cy="817880"/>
          </a:xfrm>
        </p:grpSpPr>
        <p:sp>
          <p:nvSpPr>
            <p:cNvPr id="4" name="object 4"/>
            <p:cNvSpPr/>
            <p:nvPr/>
          </p:nvSpPr>
          <p:spPr>
            <a:xfrm>
              <a:off x="179391" y="1381176"/>
              <a:ext cx="2447925" cy="792480"/>
            </a:xfrm>
            <a:custGeom>
              <a:avLst/>
              <a:gdLst/>
              <a:ahLst/>
              <a:cxnLst/>
              <a:rect l="l" t="t" r="r" b="b"/>
              <a:pathLst>
                <a:path w="2447925" h="792480">
                  <a:moveTo>
                    <a:pt x="2447924" y="0"/>
                  </a:moveTo>
                  <a:lnTo>
                    <a:pt x="0" y="0"/>
                  </a:lnTo>
                  <a:lnTo>
                    <a:pt x="0" y="792169"/>
                  </a:lnTo>
                  <a:lnTo>
                    <a:pt x="2447924" y="792169"/>
                  </a:lnTo>
                  <a:lnTo>
                    <a:pt x="24479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9391" y="1381176"/>
              <a:ext cx="2447925" cy="792480"/>
            </a:xfrm>
            <a:custGeom>
              <a:avLst/>
              <a:gdLst/>
              <a:ahLst/>
              <a:cxnLst/>
              <a:rect l="l" t="t" r="r" b="b"/>
              <a:pathLst>
                <a:path w="2447925" h="792480">
                  <a:moveTo>
                    <a:pt x="0" y="792169"/>
                  </a:moveTo>
                  <a:lnTo>
                    <a:pt x="2447924" y="792169"/>
                  </a:lnTo>
                  <a:lnTo>
                    <a:pt x="2447924" y="0"/>
                  </a:lnTo>
                  <a:lnTo>
                    <a:pt x="0" y="0"/>
                  </a:lnTo>
                  <a:lnTo>
                    <a:pt x="0" y="79216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79391" y="1381176"/>
            <a:ext cx="2447925" cy="79248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421005">
              <a:lnSpc>
                <a:spcPct val="100000"/>
              </a:lnSpc>
              <a:spcBef>
                <a:spcPts val="1900"/>
              </a:spcBef>
            </a:pPr>
            <a:r>
              <a:rPr sz="2000" dirty="0">
                <a:latin typeface="Verdana"/>
                <a:cs typeface="Verdana"/>
              </a:rPr>
              <a:t>FINANCEIRA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935855" y="1358967"/>
            <a:ext cx="1970405" cy="817880"/>
            <a:chOff x="6935855" y="1358967"/>
            <a:chExt cx="1970405" cy="817880"/>
          </a:xfrm>
        </p:grpSpPr>
        <p:sp>
          <p:nvSpPr>
            <p:cNvPr id="8" name="object 8"/>
            <p:cNvSpPr/>
            <p:nvPr/>
          </p:nvSpPr>
          <p:spPr>
            <a:xfrm>
              <a:off x="6948555" y="1371667"/>
              <a:ext cx="1945005" cy="792480"/>
            </a:xfrm>
            <a:custGeom>
              <a:avLst/>
              <a:gdLst/>
              <a:ahLst/>
              <a:cxnLst/>
              <a:rect l="l" t="t" r="r" b="b"/>
              <a:pathLst>
                <a:path w="1945004" h="792480">
                  <a:moveTo>
                    <a:pt x="1944623" y="0"/>
                  </a:moveTo>
                  <a:lnTo>
                    <a:pt x="0" y="0"/>
                  </a:lnTo>
                  <a:lnTo>
                    <a:pt x="0" y="792169"/>
                  </a:lnTo>
                  <a:lnTo>
                    <a:pt x="1944623" y="792169"/>
                  </a:lnTo>
                  <a:lnTo>
                    <a:pt x="19446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48555" y="1371667"/>
              <a:ext cx="1945005" cy="792480"/>
            </a:xfrm>
            <a:custGeom>
              <a:avLst/>
              <a:gdLst/>
              <a:ahLst/>
              <a:cxnLst/>
              <a:rect l="l" t="t" r="r" b="b"/>
              <a:pathLst>
                <a:path w="1945004" h="792480">
                  <a:moveTo>
                    <a:pt x="0" y="792169"/>
                  </a:moveTo>
                  <a:lnTo>
                    <a:pt x="1944623" y="792169"/>
                  </a:lnTo>
                  <a:lnTo>
                    <a:pt x="1944623" y="0"/>
                  </a:lnTo>
                  <a:lnTo>
                    <a:pt x="0" y="0"/>
                  </a:lnTo>
                  <a:lnTo>
                    <a:pt x="0" y="79216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948555" y="1371667"/>
            <a:ext cx="1945005" cy="79248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524510">
              <a:lnSpc>
                <a:spcPct val="100000"/>
              </a:lnSpc>
              <a:spcBef>
                <a:spcPts val="1900"/>
              </a:spcBef>
            </a:pPr>
            <a:r>
              <a:rPr sz="2000" dirty="0">
                <a:latin typeface="Verdana"/>
                <a:cs typeface="Verdana"/>
              </a:rPr>
              <a:t>VENDA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584704" y="1255786"/>
            <a:ext cx="4406265" cy="1392555"/>
            <a:chOff x="2584704" y="1255786"/>
            <a:chExt cx="4406265" cy="1392555"/>
          </a:xfrm>
        </p:grpSpPr>
        <p:sp>
          <p:nvSpPr>
            <p:cNvPr id="12" name="object 12"/>
            <p:cNvSpPr/>
            <p:nvPr/>
          </p:nvSpPr>
          <p:spPr>
            <a:xfrm>
              <a:off x="3419490" y="1268486"/>
              <a:ext cx="2809875" cy="1008380"/>
            </a:xfrm>
            <a:custGeom>
              <a:avLst/>
              <a:gdLst/>
              <a:ahLst/>
              <a:cxnLst/>
              <a:rect l="l" t="t" r="r" b="b"/>
              <a:pathLst>
                <a:path w="2809875" h="1008380">
                  <a:moveTo>
                    <a:pt x="1404975" y="0"/>
                  </a:moveTo>
                  <a:lnTo>
                    <a:pt x="0" y="503925"/>
                  </a:lnTo>
                  <a:lnTo>
                    <a:pt x="1404975" y="1007973"/>
                  </a:lnTo>
                  <a:lnTo>
                    <a:pt x="2809859" y="503925"/>
                  </a:lnTo>
                  <a:lnTo>
                    <a:pt x="14049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19490" y="1268486"/>
              <a:ext cx="2809875" cy="1008380"/>
            </a:xfrm>
            <a:custGeom>
              <a:avLst/>
              <a:gdLst/>
              <a:ahLst/>
              <a:cxnLst/>
              <a:rect l="l" t="t" r="r" b="b"/>
              <a:pathLst>
                <a:path w="2809875" h="1008380">
                  <a:moveTo>
                    <a:pt x="0" y="503925"/>
                  </a:moveTo>
                  <a:lnTo>
                    <a:pt x="1404975" y="0"/>
                  </a:lnTo>
                  <a:lnTo>
                    <a:pt x="2809859" y="503925"/>
                  </a:lnTo>
                  <a:lnTo>
                    <a:pt x="1404975" y="1007973"/>
                  </a:lnTo>
                  <a:lnTo>
                    <a:pt x="0" y="503925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84704" y="1734312"/>
              <a:ext cx="877824" cy="1280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27375" y="1773296"/>
              <a:ext cx="792480" cy="5080"/>
            </a:xfrm>
            <a:custGeom>
              <a:avLst/>
              <a:gdLst/>
              <a:ahLst/>
              <a:cxnLst/>
              <a:rect l="l" t="t" r="r" b="b"/>
              <a:pathLst>
                <a:path w="792479" h="5080">
                  <a:moveTo>
                    <a:pt x="0" y="4693"/>
                  </a:moveTo>
                  <a:lnTo>
                    <a:pt x="792114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85916" y="1728216"/>
              <a:ext cx="804671" cy="1295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29349" y="1766956"/>
              <a:ext cx="719455" cy="6350"/>
            </a:xfrm>
            <a:custGeom>
              <a:avLst/>
              <a:gdLst/>
              <a:ahLst/>
              <a:cxnLst/>
              <a:rect l="l" t="t" r="r" b="b"/>
              <a:pathLst>
                <a:path w="719454" h="6350">
                  <a:moveTo>
                    <a:pt x="0" y="6339"/>
                  </a:moveTo>
                  <a:lnTo>
                    <a:pt x="719206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00540" y="2060570"/>
              <a:ext cx="0" cy="432434"/>
            </a:xfrm>
            <a:custGeom>
              <a:avLst/>
              <a:gdLst/>
              <a:ahLst/>
              <a:cxnLst/>
              <a:rect l="l" t="t" r="r" b="b"/>
              <a:pathLst>
                <a:path h="432435">
                  <a:moveTo>
                    <a:pt x="0" y="0"/>
                  </a:moveTo>
                  <a:lnTo>
                    <a:pt x="0" y="43181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79880" y="2406650"/>
              <a:ext cx="241289" cy="2412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8740" y="2300728"/>
            <a:ext cx="8987790" cy="2920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07415" algn="ctr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taxa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juros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280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atributos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nº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parcelas e taxa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juros  poderiam ser incluídos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entidade VENDA,  mas nesse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caso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eles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seriam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atributos opcionais,  já que nem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toda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venda é à prazo e possui estes  atributos.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100576" y="823976"/>
            <a:ext cx="241300" cy="660400"/>
            <a:chOff x="4100576" y="823976"/>
            <a:chExt cx="241300" cy="660400"/>
          </a:xfrm>
        </p:grpSpPr>
        <p:sp>
          <p:nvSpPr>
            <p:cNvPr id="22" name="object 22"/>
            <p:cNvSpPr/>
            <p:nvPr/>
          </p:nvSpPr>
          <p:spPr>
            <a:xfrm>
              <a:off x="4211695" y="979535"/>
              <a:ext cx="0" cy="505459"/>
            </a:xfrm>
            <a:custGeom>
              <a:avLst/>
              <a:gdLst/>
              <a:ahLst/>
              <a:cxnLst/>
              <a:rect l="l" t="t" r="r" b="b"/>
              <a:pathLst>
                <a:path h="505459">
                  <a:moveTo>
                    <a:pt x="0" y="0"/>
                  </a:moveTo>
                  <a:lnTo>
                    <a:pt x="0" y="50484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00576" y="823976"/>
              <a:ext cx="241289" cy="2412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435605" y="716097"/>
            <a:ext cx="14319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nº de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parcelas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25" name="object 25"/>
          <p:cNvSpPr txBox="1"/>
          <p:nvPr/>
        </p:nvSpPr>
        <p:spPr>
          <a:xfrm>
            <a:off x="3714753" y="1585921"/>
            <a:ext cx="22110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FINANCIAMENTO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36339" y="1370198"/>
            <a:ext cx="672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06372" y="1370198"/>
            <a:ext cx="673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(0,1)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0"/>
            <a:ext cx="43954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Atributos -</a:t>
            </a:r>
            <a:r>
              <a:rPr spc="-20" dirty="0"/>
              <a:t> </a:t>
            </a:r>
            <a:r>
              <a:rPr spc="-10" dirty="0"/>
              <a:t>conceito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44363" y="6672877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b="1" spc="-5" dirty="0"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1012950"/>
            <a:ext cx="8988425" cy="318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Atributos são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usados para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associar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informações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 ocorrências de entidades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ou 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de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  <a:tab pos="3176270" algn="l"/>
                <a:tab pos="3643629" algn="l"/>
                <a:tab pos="5347970" algn="l"/>
                <a:tab pos="6647180" algn="l"/>
                <a:tab pos="816102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Atribu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os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repr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</a:t>
            </a:r>
            <a:r>
              <a:rPr sz="2800" i="1" spc="-1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am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ried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des </a:t>
            </a:r>
            <a:r>
              <a:rPr sz="2800" spc="-1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ele</a:t>
            </a:r>
            <a:r>
              <a:rPr sz="2800" i="1" spc="-1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entares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	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entidad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e/ou </a:t>
            </a:r>
            <a:r>
              <a:rPr sz="2800" spc="-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relacionamentos.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124" y="0"/>
            <a:ext cx="7808726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31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Atributos –</a:t>
            </a:r>
            <a:r>
              <a:rPr spc="-25" dirty="0"/>
              <a:t> </a:t>
            </a:r>
            <a:r>
              <a:rPr spc="-5" dirty="0"/>
              <a:t>identificadores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47" y="1012943"/>
            <a:ext cx="8986520" cy="420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Cada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entidade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deve possuir um</a:t>
            </a:r>
            <a:r>
              <a:rPr sz="2800" i="1" spc="16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identificador.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marR="8255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No DER, atributos identificadores(atributos  chaves) são representados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por um círculo</a:t>
            </a:r>
            <a:r>
              <a:rPr sz="2800" i="1" spc="2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preto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4965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 identificador é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conjunto 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ou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mais  atributos, cujos valores servem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para identificar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ocorrência da entidade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demais  ocorrências da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mesma</a:t>
            </a:r>
            <a:r>
              <a:rPr sz="2800" i="1" spc="9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entidade.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0"/>
            <a:ext cx="7808726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31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Atributos –</a:t>
            </a:r>
            <a:r>
              <a:rPr spc="-25" dirty="0"/>
              <a:t> </a:t>
            </a:r>
            <a:r>
              <a:rPr spc="-5" dirty="0"/>
              <a:t>identificadores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7" y="1012943"/>
            <a:ext cx="898398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caso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mais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simples é 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entidade que possui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único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atributo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como</a:t>
            </a:r>
            <a:r>
              <a:rPr sz="2800" i="1" spc="12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identificador.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87414" y="2192329"/>
            <a:ext cx="1681480" cy="817880"/>
            <a:chOff x="887414" y="2192329"/>
            <a:chExt cx="1681480" cy="817880"/>
          </a:xfrm>
        </p:grpSpPr>
        <p:sp>
          <p:nvSpPr>
            <p:cNvPr id="5" name="object 5"/>
            <p:cNvSpPr/>
            <p:nvPr/>
          </p:nvSpPr>
          <p:spPr>
            <a:xfrm>
              <a:off x="900114" y="2205029"/>
              <a:ext cx="1656080" cy="792480"/>
            </a:xfrm>
            <a:custGeom>
              <a:avLst/>
              <a:gdLst/>
              <a:ahLst/>
              <a:cxnLst/>
              <a:rect l="l" t="t" r="r" b="b"/>
              <a:pathLst>
                <a:path w="1656080" h="792480">
                  <a:moveTo>
                    <a:pt x="1655694" y="0"/>
                  </a:moveTo>
                  <a:lnTo>
                    <a:pt x="0" y="0"/>
                  </a:lnTo>
                  <a:lnTo>
                    <a:pt x="0" y="792159"/>
                  </a:lnTo>
                  <a:lnTo>
                    <a:pt x="1655694" y="792159"/>
                  </a:lnTo>
                  <a:lnTo>
                    <a:pt x="16556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0114" y="2205029"/>
              <a:ext cx="1656080" cy="792480"/>
            </a:xfrm>
            <a:custGeom>
              <a:avLst/>
              <a:gdLst/>
              <a:ahLst/>
              <a:cxnLst/>
              <a:rect l="l" t="t" r="r" b="b"/>
              <a:pathLst>
                <a:path w="1656080" h="792480">
                  <a:moveTo>
                    <a:pt x="0" y="792159"/>
                  </a:moveTo>
                  <a:lnTo>
                    <a:pt x="1655694" y="792159"/>
                  </a:lnTo>
                  <a:lnTo>
                    <a:pt x="1655694" y="0"/>
                  </a:lnTo>
                  <a:lnTo>
                    <a:pt x="0" y="0"/>
                  </a:lnTo>
                  <a:lnTo>
                    <a:pt x="0" y="79215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00114" y="2205106"/>
            <a:ext cx="1656080" cy="79248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36322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PESSOA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351536" y="2479725"/>
            <a:ext cx="1681480" cy="817880"/>
            <a:chOff x="5351536" y="2479725"/>
            <a:chExt cx="1681480" cy="817880"/>
          </a:xfrm>
        </p:grpSpPr>
        <p:sp>
          <p:nvSpPr>
            <p:cNvPr id="9" name="object 9"/>
            <p:cNvSpPr/>
            <p:nvPr/>
          </p:nvSpPr>
          <p:spPr>
            <a:xfrm>
              <a:off x="5364236" y="2492425"/>
              <a:ext cx="1656080" cy="792480"/>
            </a:xfrm>
            <a:custGeom>
              <a:avLst/>
              <a:gdLst/>
              <a:ahLst/>
              <a:cxnLst/>
              <a:rect l="l" t="t" r="r" b="b"/>
              <a:pathLst>
                <a:path w="1656079" h="792479">
                  <a:moveTo>
                    <a:pt x="1655694" y="0"/>
                  </a:moveTo>
                  <a:lnTo>
                    <a:pt x="0" y="0"/>
                  </a:lnTo>
                  <a:lnTo>
                    <a:pt x="0" y="792159"/>
                  </a:lnTo>
                  <a:lnTo>
                    <a:pt x="1655694" y="792159"/>
                  </a:lnTo>
                  <a:lnTo>
                    <a:pt x="16556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64236" y="2492425"/>
              <a:ext cx="1656080" cy="792480"/>
            </a:xfrm>
            <a:custGeom>
              <a:avLst/>
              <a:gdLst/>
              <a:ahLst/>
              <a:cxnLst/>
              <a:rect l="l" t="t" r="r" b="b"/>
              <a:pathLst>
                <a:path w="1656079" h="792479">
                  <a:moveTo>
                    <a:pt x="0" y="792159"/>
                  </a:moveTo>
                  <a:lnTo>
                    <a:pt x="1655694" y="792159"/>
                  </a:lnTo>
                  <a:lnTo>
                    <a:pt x="1655694" y="0"/>
                  </a:lnTo>
                  <a:lnTo>
                    <a:pt x="0" y="0"/>
                  </a:lnTo>
                  <a:lnTo>
                    <a:pt x="0" y="79215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555879" y="2089139"/>
            <a:ext cx="768350" cy="960755"/>
            <a:chOff x="2555879" y="2089139"/>
            <a:chExt cx="768350" cy="960755"/>
          </a:xfrm>
        </p:grpSpPr>
        <p:sp>
          <p:nvSpPr>
            <p:cNvPr id="12" name="object 12"/>
            <p:cNvSpPr/>
            <p:nvPr/>
          </p:nvSpPr>
          <p:spPr>
            <a:xfrm>
              <a:off x="2555879" y="2205106"/>
              <a:ext cx="576580" cy="0"/>
            </a:xfrm>
            <a:custGeom>
              <a:avLst/>
              <a:gdLst/>
              <a:ahLst/>
              <a:cxnLst/>
              <a:rect l="l" t="t" r="r" b="b"/>
              <a:pathLst>
                <a:path w="576580">
                  <a:moveTo>
                    <a:pt x="0" y="0"/>
                  </a:moveTo>
                  <a:lnTo>
                    <a:pt x="576337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82940" y="2089139"/>
              <a:ext cx="241289" cy="2413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55879" y="2565410"/>
              <a:ext cx="576580" cy="0"/>
            </a:xfrm>
            <a:custGeom>
              <a:avLst/>
              <a:gdLst/>
              <a:ahLst/>
              <a:cxnLst/>
              <a:rect l="l" t="t" r="r" b="b"/>
              <a:pathLst>
                <a:path w="576580">
                  <a:moveTo>
                    <a:pt x="0" y="0"/>
                  </a:moveTo>
                  <a:lnTo>
                    <a:pt x="576337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82940" y="2447919"/>
              <a:ext cx="241289" cy="2412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55879" y="2924159"/>
              <a:ext cx="576580" cy="0"/>
            </a:xfrm>
            <a:custGeom>
              <a:avLst/>
              <a:gdLst/>
              <a:ahLst/>
              <a:cxnLst/>
              <a:rect l="l" t="t" r="r" b="b"/>
              <a:pathLst>
                <a:path w="576580">
                  <a:moveTo>
                    <a:pt x="0" y="0"/>
                  </a:moveTo>
                  <a:lnTo>
                    <a:pt x="576337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82940" y="2808345"/>
              <a:ext cx="241289" cy="2412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364236" y="2492425"/>
            <a:ext cx="1656080" cy="7924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283210">
              <a:lnSpc>
                <a:spcPct val="100000"/>
              </a:lnSpc>
            </a:pPr>
            <a:r>
              <a:rPr sz="1800" spc="-10" dirty="0">
                <a:latin typeface="Verdana"/>
                <a:cs typeface="Verdana"/>
              </a:rPr>
              <a:t>EMPRESA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378450" y="3270298"/>
            <a:ext cx="241300" cy="1250950"/>
            <a:chOff x="5378450" y="3270298"/>
            <a:chExt cx="241300" cy="1250950"/>
          </a:xfrm>
        </p:grpSpPr>
        <p:sp>
          <p:nvSpPr>
            <p:cNvPr id="20" name="object 20"/>
            <p:cNvSpPr/>
            <p:nvPr/>
          </p:nvSpPr>
          <p:spPr>
            <a:xfrm>
              <a:off x="5499110" y="3284585"/>
              <a:ext cx="9525" cy="1008380"/>
            </a:xfrm>
            <a:custGeom>
              <a:avLst/>
              <a:gdLst/>
              <a:ahLst/>
              <a:cxnLst/>
              <a:rect l="l" t="t" r="r" b="b"/>
              <a:pathLst>
                <a:path w="9525" h="1008379">
                  <a:moveTo>
                    <a:pt x="9509" y="0"/>
                  </a:moveTo>
                  <a:lnTo>
                    <a:pt x="0" y="100801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78450" y="4279896"/>
              <a:ext cx="241289" cy="2413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659886" y="4204841"/>
            <a:ext cx="6210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CN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J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999236" y="3270298"/>
            <a:ext cx="241300" cy="962025"/>
            <a:chOff x="5999236" y="3270298"/>
            <a:chExt cx="241300" cy="962025"/>
          </a:xfrm>
        </p:grpSpPr>
        <p:sp>
          <p:nvSpPr>
            <p:cNvPr id="24" name="object 24"/>
            <p:cNvSpPr/>
            <p:nvPr/>
          </p:nvSpPr>
          <p:spPr>
            <a:xfrm>
              <a:off x="6119865" y="3284585"/>
              <a:ext cx="10160" cy="792480"/>
            </a:xfrm>
            <a:custGeom>
              <a:avLst/>
              <a:gdLst/>
              <a:ahLst/>
              <a:cxnLst/>
              <a:rect l="l" t="t" r="r" b="b"/>
              <a:pathLst>
                <a:path w="10160" h="792479">
                  <a:moveTo>
                    <a:pt x="9540" y="0"/>
                  </a:moveTo>
                  <a:lnTo>
                    <a:pt x="0" y="79211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99236" y="3990979"/>
              <a:ext cx="241289" cy="2412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282314" y="3884800"/>
            <a:ext cx="14433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nome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fantasia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683389" y="3284585"/>
            <a:ext cx="241300" cy="589280"/>
            <a:chOff x="6683389" y="3284585"/>
            <a:chExt cx="241300" cy="589280"/>
          </a:xfrm>
        </p:grpSpPr>
        <p:sp>
          <p:nvSpPr>
            <p:cNvPr id="28" name="object 28"/>
            <p:cNvSpPr/>
            <p:nvPr/>
          </p:nvSpPr>
          <p:spPr>
            <a:xfrm>
              <a:off x="6804019" y="3284585"/>
              <a:ext cx="0" cy="360680"/>
            </a:xfrm>
            <a:custGeom>
              <a:avLst/>
              <a:gdLst/>
              <a:ahLst/>
              <a:cxnLst/>
              <a:rect l="l" t="t" r="r" b="b"/>
              <a:pathLst>
                <a:path h="360679">
                  <a:moveTo>
                    <a:pt x="0" y="0"/>
                  </a:moveTo>
                  <a:lnTo>
                    <a:pt x="0" y="36030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683389" y="3632190"/>
              <a:ext cx="241289" cy="24131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955922" y="3538166"/>
            <a:ext cx="12319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razão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social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87414" y="3703635"/>
            <a:ext cx="1681480" cy="817880"/>
            <a:chOff x="887414" y="3703635"/>
            <a:chExt cx="1681480" cy="817880"/>
          </a:xfrm>
        </p:grpSpPr>
        <p:sp>
          <p:nvSpPr>
            <p:cNvPr id="32" name="object 32"/>
            <p:cNvSpPr/>
            <p:nvPr/>
          </p:nvSpPr>
          <p:spPr>
            <a:xfrm>
              <a:off x="900114" y="3716335"/>
              <a:ext cx="1656080" cy="792480"/>
            </a:xfrm>
            <a:custGeom>
              <a:avLst/>
              <a:gdLst/>
              <a:ahLst/>
              <a:cxnLst/>
              <a:rect l="l" t="t" r="r" b="b"/>
              <a:pathLst>
                <a:path w="1656080" h="792479">
                  <a:moveTo>
                    <a:pt x="1655694" y="0"/>
                  </a:moveTo>
                  <a:lnTo>
                    <a:pt x="0" y="0"/>
                  </a:lnTo>
                  <a:lnTo>
                    <a:pt x="0" y="792169"/>
                  </a:lnTo>
                  <a:lnTo>
                    <a:pt x="1655694" y="792169"/>
                  </a:lnTo>
                  <a:lnTo>
                    <a:pt x="16556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00114" y="3716335"/>
              <a:ext cx="1656080" cy="792480"/>
            </a:xfrm>
            <a:custGeom>
              <a:avLst/>
              <a:gdLst/>
              <a:ahLst/>
              <a:cxnLst/>
              <a:rect l="l" t="t" r="r" b="b"/>
              <a:pathLst>
                <a:path w="1656080" h="792479">
                  <a:moveTo>
                    <a:pt x="0" y="792169"/>
                  </a:moveTo>
                  <a:lnTo>
                    <a:pt x="1655694" y="792169"/>
                  </a:lnTo>
                  <a:lnTo>
                    <a:pt x="1655694" y="0"/>
                  </a:lnTo>
                  <a:lnTo>
                    <a:pt x="0" y="0"/>
                  </a:lnTo>
                  <a:lnTo>
                    <a:pt x="0" y="79216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00114" y="3716335"/>
            <a:ext cx="1656080" cy="7924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42672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ALUNO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14404" y="4494216"/>
            <a:ext cx="1546225" cy="1252855"/>
            <a:chOff x="914404" y="4494216"/>
            <a:chExt cx="1546225" cy="1252855"/>
          </a:xfrm>
        </p:grpSpPr>
        <p:sp>
          <p:nvSpPr>
            <p:cNvPr id="36" name="object 36"/>
            <p:cNvSpPr/>
            <p:nvPr/>
          </p:nvSpPr>
          <p:spPr>
            <a:xfrm>
              <a:off x="1035045" y="4508504"/>
              <a:ext cx="9525" cy="1009650"/>
            </a:xfrm>
            <a:custGeom>
              <a:avLst/>
              <a:gdLst/>
              <a:ahLst/>
              <a:cxnLst/>
              <a:rect l="l" t="t" r="r" b="b"/>
              <a:pathLst>
                <a:path w="9525" h="1009650">
                  <a:moveTo>
                    <a:pt x="9524" y="0"/>
                  </a:moveTo>
                  <a:lnTo>
                    <a:pt x="0" y="1009649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14404" y="5505454"/>
              <a:ext cx="241295" cy="24129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55825" y="4508504"/>
              <a:ext cx="9525" cy="793750"/>
            </a:xfrm>
            <a:custGeom>
              <a:avLst/>
              <a:gdLst/>
              <a:ahLst/>
              <a:cxnLst/>
              <a:rect l="l" t="t" r="r" b="b"/>
              <a:pathLst>
                <a:path w="9525" h="793750">
                  <a:moveTo>
                    <a:pt x="9524" y="0"/>
                  </a:moveTo>
                  <a:lnTo>
                    <a:pt x="0" y="793741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35171" y="5216525"/>
              <a:ext cx="241308" cy="24129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339970" y="4508504"/>
              <a:ext cx="0" cy="433705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315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19329" y="4929251"/>
              <a:ext cx="241295" cy="24129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195225" y="4853684"/>
            <a:ext cx="2241550" cy="907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08100">
              <a:lnSpc>
                <a:spcPts val="221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en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ereço</a:t>
            </a:r>
            <a:endParaRPr sz="2000">
              <a:latin typeface="Times New Roman"/>
              <a:cs typeface="Times New Roman"/>
            </a:endParaRPr>
          </a:p>
          <a:p>
            <a:pPr marL="635000">
              <a:lnSpc>
                <a:spcPts val="2210"/>
              </a:lnSpc>
            </a:pPr>
            <a:r>
              <a:rPr sz="2000" spc="-5" dirty="0">
                <a:latin typeface="Times New Roman"/>
                <a:cs typeface="Times New Roman"/>
              </a:rPr>
              <a:t>nome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-5" dirty="0">
                <a:latin typeface="Times New Roman"/>
                <a:cs typeface="Times New Roman"/>
              </a:rPr>
              <a:t>matrícula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43" name="object 43"/>
          <p:cNvSpPr txBox="1"/>
          <p:nvPr/>
        </p:nvSpPr>
        <p:spPr>
          <a:xfrm>
            <a:off x="3355342" y="1958691"/>
            <a:ext cx="946785" cy="11055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000" dirty="0">
                <a:latin typeface="Times New Roman"/>
                <a:cs typeface="Times New Roman"/>
              </a:rPr>
              <a:t>CPF</a:t>
            </a:r>
            <a:endParaRPr sz="20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434"/>
              </a:spcBef>
            </a:pPr>
            <a:r>
              <a:rPr sz="2000" spc="-5" dirty="0">
                <a:latin typeface="Times New Roman"/>
                <a:cs typeface="Times New Roman"/>
              </a:rPr>
              <a:t>nome</a:t>
            </a:r>
            <a:endParaRPr sz="20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430"/>
              </a:spcBef>
            </a:pPr>
            <a:r>
              <a:rPr sz="2000" dirty="0">
                <a:latin typeface="Times New Roman"/>
                <a:cs typeface="Times New Roman"/>
              </a:rPr>
              <a:t>endereço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04" y="0"/>
            <a:ext cx="7808726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31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Atributos –</a:t>
            </a:r>
            <a:r>
              <a:rPr spc="-25" dirty="0"/>
              <a:t> </a:t>
            </a:r>
            <a:r>
              <a:rPr spc="-5" dirty="0"/>
              <a:t>identificadores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7" y="1012943"/>
            <a:ext cx="8985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984885" algn="l"/>
                <a:tab pos="2193290" algn="l"/>
                <a:tab pos="3472815" algn="l"/>
                <a:tab pos="5267325" algn="l"/>
                <a:tab pos="6584950" algn="l"/>
                <a:tab pos="8188325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vez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á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rios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atr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ib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utos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j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unt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f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orm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47" y="1439664"/>
            <a:ext cx="38982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566545" algn="l"/>
                <a:tab pos="1606550" algn="l"/>
                <a:tab pos="303085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chave,</a:t>
            </a:r>
            <a:r>
              <a:rPr sz="2800" spc="-5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significando  valores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	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j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unt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deve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647" y="2293049"/>
            <a:ext cx="16960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entid</a:t>
            </a:r>
            <a:r>
              <a:rPr sz="2800" i="1" spc="-20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47" y="3829929"/>
            <a:ext cx="898715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Como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não temos a informação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do ISBN na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entidade LIVRO para identificar univocamente  livro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precisamos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dois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atributos(nome,  autor).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90869" y="2695646"/>
            <a:ext cx="1681480" cy="817880"/>
            <a:chOff x="3190869" y="2695646"/>
            <a:chExt cx="1681480" cy="817880"/>
          </a:xfrm>
        </p:grpSpPr>
        <p:sp>
          <p:nvSpPr>
            <p:cNvPr id="8" name="object 8"/>
            <p:cNvSpPr/>
            <p:nvPr/>
          </p:nvSpPr>
          <p:spPr>
            <a:xfrm>
              <a:off x="3203569" y="2708346"/>
              <a:ext cx="1656080" cy="792480"/>
            </a:xfrm>
            <a:custGeom>
              <a:avLst/>
              <a:gdLst/>
              <a:ahLst/>
              <a:cxnLst/>
              <a:rect l="l" t="t" r="r" b="b"/>
              <a:pathLst>
                <a:path w="1656079" h="792479">
                  <a:moveTo>
                    <a:pt x="1655825" y="0"/>
                  </a:moveTo>
                  <a:lnTo>
                    <a:pt x="0" y="0"/>
                  </a:lnTo>
                  <a:lnTo>
                    <a:pt x="0" y="792159"/>
                  </a:lnTo>
                  <a:lnTo>
                    <a:pt x="1655825" y="792159"/>
                  </a:lnTo>
                  <a:lnTo>
                    <a:pt x="16558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03569" y="2708346"/>
              <a:ext cx="1656080" cy="792480"/>
            </a:xfrm>
            <a:custGeom>
              <a:avLst/>
              <a:gdLst/>
              <a:ahLst/>
              <a:cxnLst/>
              <a:rect l="l" t="t" r="r" b="b"/>
              <a:pathLst>
                <a:path w="1656079" h="792479">
                  <a:moveTo>
                    <a:pt x="0" y="792159"/>
                  </a:moveTo>
                  <a:lnTo>
                    <a:pt x="1655825" y="792159"/>
                  </a:lnTo>
                  <a:lnTo>
                    <a:pt x="1655825" y="0"/>
                  </a:lnTo>
                  <a:lnTo>
                    <a:pt x="0" y="0"/>
                  </a:lnTo>
                  <a:lnTo>
                    <a:pt x="0" y="79215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03569" y="2708269"/>
            <a:ext cx="1656080" cy="79248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46863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LIVRO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859395" y="2592456"/>
            <a:ext cx="770255" cy="962025"/>
            <a:chOff x="4859395" y="2592456"/>
            <a:chExt cx="770255" cy="962025"/>
          </a:xfrm>
        </p:grpSpPr>
        <p:sp>
          <p:nvSpPr>
            <p:cNvPr id="12" name="object 12"/>
            <p:cNvSpPr/>
            <p:nvPr/>
          </p:nvSpPr>
          <p:spPr>
            <a:xfrm>
              <a:off x="4859395" y="2708269"/>
              <a:ext cx="576580" cy="0"/>
            </a:xfrm>
            <a:custGeom>
              <a:avLst/>
              <a:gdLst/>
              <a:ahLst/>
              <a:cxnLst/>
              <a:rect l="l" t="t" r="r" b="b"/>
              <a:pathLst>
                <a:path w="576579">
                  <a:moveTo>
                    <a:pt x="0" y="0"/>
                  </a:moveTo>
                  <a:lnTo>
                    <a:pt x="576193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87989" y="2592456"/>
              <a:ext cx="241289" cy="2412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59395" y="3068695"/>
              <a:ext cx="576580" cy="0"/>
            </a:xfrm>
            <a:custGeom>
              <a:avLst/>
              <a:gdLst/>
              <a:ahLst/>
              <a:cxnLst/>
              <a:rect l="l" t="t" r="r" b="b"/>
              <a:pathLst>
                <a:path w="576579">
                  <a:moveTo>
                    <a:pt x="0" y="0"/>
                  </a:moveTo>
                  <a:lnTo>
                    <a:pt x="576193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87989" y="2952760"/>
              <a:ext cx="241289" cy="2412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59395" y="3429000"/>
              <a:ext cx="576580" cy="0"/>
            </a:xfrm>
            <a:custGeom>
              <a:avLst/>
              <a:gdLst/>
              <a:ahLst/>
              <a:cxnLst/>
              <a:rect l="l" t="t" r="r" b="b"/>
              <a:pathLst>
                <a:path w="576579">
                  <a:moveTo>
                    <a:pt x="0" y="0"/>
                  </a:moveTo>
                  <a:lnTo>
                    <a:pt x="576193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87989" y="3313186"/>
              <a:ext cx="241289" cy="2412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468366" y="1439664"/>
            <a:ext cx="4596765" cy="2128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8590" marR="5080" indent="-136525">
              <a:lnSpc>
                <a:spcPct val="100000"/>
              </a:lnSpc>
              <a:spcBef>
                <a:spcPts val="95"/>
              </a:spcBef>
              <a:tabLst>
                <a:tab pos="1005840" algn="l"/>
                <a:tab pos="1051560" algn="l"/>
                <a:tab pos="1646555" algn="l"/>
                <a:tab pos="2635250" algn="l"/>
                <a:tab pos="3747770" algn="l"/>
                <a:tab pos="4150995" algn="l"/>
              </a:tabLst>
            </a:pP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q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ue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bin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ção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spc="-1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ser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dis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int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ra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da</a:t>
            </a:r>
            <a:endParaRPr sz="2800">
              <a:latin typeface="Verdana"/>
              <a:cs typeface="Verdana"/>
            </a:endParaRPr>
          </a:p>
          <a:p>
            <a:pPr marL="1203960" marR="2619375">
              <a:lnSpc>
                <a:spcPct val="118200"/>
              </a:lnSpc>
              <a:spcBef>
                <a:spcPts val="1335"/>
              </a:spcBef>
            </a:pPr>
            <a:r>
              <a:rPr sz="2000" spc="-5" dirty="0">
                <a:latin typeface="Times New Roman"/>
                <a:cs typeface="Times New Roman"/>
              </a:rPr>
              <a:t>nome  </a:t>
            </a:r>
            <a:r>
              <a:rPr sz="2000" dirty="0">
                <a:latin typeface="Times New Roman"/>
                <a:cs typeface="Times New Roman"/>
              </a:rPr>
              <a:t>autor  assu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to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81" y="0"/>
            <a:ext cx="7808726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31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Atributos –</a:t>
            </a:r>
            <a:r>
              <a:rPr spc="-25" dirty="0"/>
              <a:t> </a:t>
            </a:r>
            <a:r>
              <a:rPr spc="-5" dirty="0"/>
              <a:t>identificadores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7" y="1012943"/>
            <a:ext cx="898715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Como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não temos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informações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sobre CPF,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RG 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da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entidade PESSOA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para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identificar univocamente  pessoa precisamos de 2 atributos (nome e  endereço).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51296" y="2984566"/>
            <a:ext cx="1681480" cy="817880"/>
            <a:chOff x="3551296" y="2984566"/>
            <a:chExt cx="1681480" cy="817880"/>
          </a:xfrm>
        </p:grpSpPr>
        <p:sp>
          <p:nvSpPr>
            <p:cNvPr id="5" name="object 5"/>
            <p:cNvSpPr/>
            <p:nvPr/>
          </p:nvSpPr>
          <p:spPr>
            <a:xfrm>
              <a:off x="3563996" y="2997266"/>
              <a:ext cx="1656080" cy="792480"/>
            </a:xfrm>
            <a:custGeom>
              <a:avLst/>
              <a:gdLst/>
              <a:ahLst/>
              <a:cxnLst/>
              <a:rect l="l" t="t" r="r" b="b"/>
              <a:pathLst>
                <a:path w="1656079" h="792479">
                  <a:moveTo>
                    <a:pt x="1655694" y="0"/>
                  </a:moveTo>
                  <a:lnTo>
                    <a:pt x="0" y="0"/>
                  </a:lnTo>
                  <a:lnTo>
                    <a:pt x="0" y="792159"/>
                  </a:lnTo>
                  <a:lnTo>
                    <a:pt x="1655694" y="792159"/>
                  </a:lnTo>
                  <a:lnTo>
                    <a:pt x="16556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63996" y="2997266"/>
              <a:ext cx="1656080" cy="792480"/>
            </a:xfrm>
            <a:custGeom>
              <a:avLst/>
              <a:gdLst/>
              <a:ahLst/>
              <a:cxnLst/>
              <a:rect l="l" t="t" r="r" b="b"/>
              <a:pathLst>
                <a:path w="1656079" h="792479">
                  <a:moveTo>
                    <a:pt x="0" y="792159"/>
                  </a:moveTo>
                  <a:lnTo>
                    <a:pt x="1655694" y="792159"/>
                  </a:lnTo>
                  <a:lnTo>
                    <a:pt x="1655694" y="0"/>
                  </a:lnTo>
                  <a:lnTo>
                    <a:pt x="0" y="0"/>
                  </a:lnTo>
                  <a:lnTo>
                    <a:pt x="0" y="79215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63996" y="2997266"/>
            <a:ext cx="1656080" cy="79248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36385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PESSOA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78240" y="3775138"/>
            <a:ext cx="935355" cy="1250950"/>
            <a:chOff x="3578240" y="3775138"/>
            <a:chExt cx="935355" cy="1250950"/>
          </a:xfrm>
        </p:grpSpPr>
        <p:sp>
          <p:nvSpPr>
            <p:cNvPr id="9" name="object 9"/>
            <p:cNvSpPr/>
            <p:nvPr/>
          </p:nvSpPr>
          <p:spPr>
            <a:xfrm>
              <a:off x="3698869" y="3789426"/>
              <a:ext cx="10160" cy="1008380"/>
            </a:xfrm>
            <a:custGeom>
              <a:avLst/>
              <a:gdLst/>
              <a:ahLst/>
              <a:cxnLst/>
              <a:rect l="l" t="t" r="r" b="b"/>
              <a:pathLst>
                <a:path w="10160" h="1008379">
                  <a:moveTo>
                    <a:pt x="9540" y="0"/>
                  </a:moveTo>
                  <a:lnTo>
                    <a:pt x="0" y="100799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78240" y="4784721"/>
              <a:ext cx="241289" cy="2413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68836" y="3789426"/>
              <a:ext cx="9525" cy="792480"/>
            </a:xfrm>
            <a:custGeom>
              <a:avLst/>
              <a:gdLst/>
              <a:ahLst/>
              <a:cxnLst/>
              <a:rect l="l" t="t" r="r" b="b"/>
              <a:pathLst>
                <a:path w="9525" h="792479">
                  <a:moveTo>
                    <a:pt x="9509" y="0"/>
                  </a:moveTo>
                  <a:lnTo>
                    <a:pt x="0" y="792098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38666" y="4495804"/>
              <a:ext cx="241289" cy="2412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92564" y="3789426"/>
              <a:ext cx="635" cy="360680"/>
            </a:xfrm>
            <a:custGeom>
              <a:avLst/>
              <a:gdLst/>
              <a:ahLst/>
              <a:cxnLst/>
              <a:rect l="l" t="t" r="r" b="b"/>
              <a:pathLst>
                <a:path w="635" h="360679">
                  <a:moveTo>
                    <a:pt x="121" y="0"/>
                  </a:moveTo>
                  <a:lnTo>
                    <a:pt x="0" y="36029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72025" y="4137021"/>
              <a:ext cx="241289" cy="2413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859533" y="4002123"/>
            <a:ext cx="1306195" cy="1038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 marR="5080" indent="322580">
              <a:lnSpc>
                <a:spcPct val="1137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idade  en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ereço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-5" dirty="0">
                <a:latin typeface="Times New Roman"/>
                <a:cs typeface="Times New Roman"/>
              </a:rPr>
              <a:t>nome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79" y="0"/>
            <a:ext cx="7808726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31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Atributos –</a:t>
            </a:r>
            <a:r>
              <a:rPr spc="-25" dirty="0"/>
              <a:t> </a:t>
            </a:r>
            <a:r>
              <a:rPr spc="-5" dirty="0"/>
              <a:t>identificadores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7" y="1012943"/>
            <a:ext cx="8987790" cy="35864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942340" algn="l"/>
                <a:tab pos="3457575" algn="l"/>
                <a:tab pos="4620260" algn="l"/>
                <a:tab pos="6562090" algn="l"/>
                <a:tab pos="727265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spc="-5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id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ific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dev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obedec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gui</a:t>
            </a:r>
            <a:r>
              <a:rPr sz="2800" i="1" spc="-1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tes </a:t>
            </a:r>
            <a:r>
              <a:rPr sz="2800" spc="-1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propriedades: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5F5F5F"/>
              </a:buClr>
              <a:buFont typeface="Verdana"/>
              <a:buChar char="•"/>
            </a:pPr>
            <a:endParaRPr sz="2800">
              <a:latin typeface="Verdana"/>
              <a:cs typeface="Verdana"/>
            </a:endParaRPr>
          </a:p>
          <a:p>
            <a:pPr marL="864869" lvl="1" indent="-395605">
              <a:lnSpc>
                <a:spcPct val="100000"/>
              </a:lnSpc>
              <a:buFont typeface="Verdana"/>
              <a:buChar char="•"/>
              <a:tabLst>
                <a:tab pos="864235" algn="l"/>
                <a:tab pos="865505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O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identificador deve ser</a:t>
            </a:r>
            <a:r>
              <a:rPr sz="2400" i="1" spc="2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mínimo.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5F5F5F"/>
              </a:buClr>
              <a:buFont typeface="Verdana"/>
              <a:buChar char="•"/>
            </a:pPr>
            <a:endParaRPr sz="2800">
              <a:latin typeface="Verdana"/>
              <a:cs typeface="Verdana"/>
            </a:endParaRPr>
          </a:p>
          <a:p>
            <a:pPr marL="756285" marR="5080" lvl="1" indent="-287020" algn="just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Cada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entidade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deve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possuir um único identificador. 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Por exemplo,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 entidade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pessoa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abaixo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poderia  possuir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como identificador tanto o atributo CPF,  quanto</a:t>
            </a:r>
            <a:r>
              <a:rPr sz="2400" i="1" spc="1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RG.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71800" y="5072065"/>
            <a:ext cx="1681480" cy="817880"/>
            <a:chOff x="2471800" y="5072065"/>
            <a:chExt cx="1681480" cy="817880"/>
          </a:xfrm>
        </p:grpSpPr>
        <p:sp>
          <p:nvSpPr>
            <p:cNvPr id="5" name="object 5"/>
            <p:cNvSpPr/>
            <p:nvPr/>
          </p:nvSpPr>
          <p:spPr>
            <a:xfrm>
              <a:off x="2484500" y="5084765"/>
              <a:ext cx="1656080" cy="792480"/>
            </a:xfrm>
            <a:custGeom>
              <a:avLst/>
              <a:gdLst/>
              <a:ahLst/>
              <a:cxnLst/>
              <a:rect l="l" t="t" r="r" b="b"/>
              <a:pathLst>
                <a:path w="1656079" h="792479">
                  <a:moveTo>
                    <a:pt x="1655694" y="0"/>
                  </a:moveTo>
                  <a:lnTo>
                    <a:pt x="0" y="0"/>
                  </a:lnTo>
                  <a:lnTo>
                    <a:pt x="0" y="792159"/>
                  </a:lnTo>
                  <a:lnTo>
                    <a:pt x="1655694" y="792159"/>
                  </a:lnTo>
                  <a:lnTo>
                    <a:pt x="16556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84500" y="5084765"/>
              <a:ext cx="1656080" cy="792480"/>
            </a:xfrm>
            <a:custGeom>
              <a:avLst/>
              <a:gdLst/>
              <a:ahLst/>
              <a:cxnLst/>
              <a:rect l="l" t="t" r="r" b="b"/>
              <a:pathLst>
                <a:path w="1656079" h="792479">
                  <a:moveTo>
                    <a:pt x="0" y="792159"/>
                  </a:moveTo>
                  <a:lnTo>
                    <a:pt x="1655694" y="792159"/>
                  </a:lnTo>
                  <a:lnTo>
                    <a:pt x="1655694" y="0"/>
                  </a:lnTo>
                  <a:lnTo>
                    <a:pt x="0" y="0"/>
                  </a:lnTo>
                  <a:lnTo>
                    <a:pt x="0" y="79215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84500" y="5084826"/>
            <a:ext cx="1656080" cy="7924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36322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PESSOA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140189" y="4968875"/>
            <a:ext cx="768985" cy="960755"/>
            <a:chOff x="4140189" y="4968875"/>
            <a:chExt cx="768985" cy="960755"/>
          </a:xfrm>
        </p:grpSpPr>
        <p:sp>
          <p:nvSpPr>
            <p:cNvPr id="9" name="object 9"/>
            <p:cNvSpPr/>
            <p:nvPr/>
          </p:nvSpPr>
          <p:spPr>
            <a:xfrm>
              <a:off x="4140189" y="5084825"/>
              <a:ext cx="576580" cy="0"/>
            </a:xfrm>
            <a:custGeom>
              <a:avLst/>
              <a:gdLst/>
              <a:ahLst/>
              <a:cxnLst/>
              <a:rect l="l" t="t" r="r" b="b"/>
              <a:pathLst>
                <a:path w="576579">
                  <a:moveTo>
                    <a:pt x="0" y="0"/>
                  </a:moveTo>
                  <a:lnTo>
                    <a:pt x="576346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67260" y="4968875"/>
              <a:ext cx="241289" cy="2412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40189" y="5445120"/>
              <a:ext cx="576580" cy="0"/>
            </a:xfrm>
            <a:custGeom>
              <a:avLst/>
              <a:gdLst/>
              <a:ahLst/>
              <a:cxnLst/>
              <a:rect l="l" t="t" r="r" b="b"/>
              <a:pathLst>
                <a:path w="576579">
                  <a:moveTo>
                    <a:pt x="0" y="0"/>
                  </a:moveTo>
                  <a:lnTo>
                    <a:pt x="576346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67260" y="5329300"/>
              <a:ext cx="241289" cy="2412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40189" y="5805485"/>
              <a:ext cx="576580" cy="0"/>
            </a:xfrm>
            <a:custGeom>
              <a:avLst/>
              <a:gdLst/>
              <a:ahLst/>
              <a:cxnLst/>
              <a:rect l="l" t="t" r="r" b="b"/>
              <a:pathLst>
                <a:path w="576579">
                  <a:moveTo>
                    <a:pt x="0" y="0"/>
                  </a:moveTo>
                  <a:lnTo>
                    <a:pt x="576346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67260" y="5688010"/>
              <a:ext cx="241289" cy="2412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939033" y="4839053"/>
            <a:ext cx="589280" cy="1106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4935" indent="635">
              <a:lnSpc>
                <a:spcPct val="1182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CPF  </a:t>
            </a:r>
            <a:r>
              <a:rPr sz="2000" spc="-5" dirty="0">
                <a:latin typeface="Times New Roman"/>
                <a:cs typeface="Times New Roman"/>
              </a:rPr>
              <a:t>RG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626" y="0"/>
            <a:ext cx="7808726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31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Atributos –</a:t>
            </a:r>
            <a:r>
              <a:rPr spc="-25" dirty="0"/>
              <a:t> </a:t>
            </a:r>
            <a:r>
              <a:rPr spc="-5" dirty="0"/>
              <a:t>identificadores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7" y="1012943"/>
            <a:ext cx="898588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1600835" algn="l"/>
                <a:tab pos="2380615" algn="l"/>
                <a:tab pos="4629785" algn="l"/>
                <a:tab pos="6167755" algn="l"/>
                <a:tab pos="7277734" algn="l"/>
                <a:tab pos="8251825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Cab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elador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dec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di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q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ual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do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 </a:t>
            </a:r>
            <a:r>
              <a:rPr sz="2800" spc="-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atributos será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usado como</a:t>
            </a:r>
            <a:r>
              <a:rPr sz="2800" i="1" spc="15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identificador.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90869" y="2624140"/>
            <a:ext cx="1681480" cy="817880"/>
            <a:chOff x="3190869" y="2624140"/>
            <a:chExt cx="1681480" cy="817880"/>
          </a:xfrm>
        </p:grpSpPr>
        <p:sp>
          <p:nvSpPr>
            <p:cNvPr id="5" name="object 5"/>
            <p:cNvSpPr/>
            <p:nvPr/>
          </p:nvSpPr>
          <p:spPr>
            <a:xfrm>
              <a:off x="3203569" y="2636840"/>
              <a:ext cx="1656080" cy="792480"/>
            </a:xfrm>
            <a:custGeom>
              <a:avLst/>
              <a:gdLst/>
              <a:ahLst/>
              <a:cxnLst/>
              <a:rect l="l" t="t" r="r" b="b"/>
              <a:pathLst>
                <a:path w="1656079" h="792479">
                  <a:moveTo>
                    <a:pt x="1655825" y="0"/>
                  </a:moveTo>
                  <a:lnTo>
                    <a:pt x="0" y="0"/>
                  </a:lnTo>
                  <a:lnTo>
                    <a:pt x="0" y="792159"/>
                  </a:lnTo>
                  <a:lnTo>
                    <a:pt x="1655825" y="792159"/>
                  </a:lnTo>
                  <a:lnTo>
                    <a:pt x="16558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03569" y="2636840"/>
              <a:ext cx="1656080" cy="792480"/>
            </a:xfrm>
            <a:custGeom>
              <a:avLst/>
              <a:gdLst/>
              <a:ahLst/>
              <a:cxnLst/>
              <a:rect l="l" t="t" r="r" b="b"/>
              <a:pathLst>
                <a:path w="1656079" h="792479">
                  <a:moveTo>
                    <a:pt x="0" y="792159"/>
                  </a:moveTo>
                  <a:lnTo>
                    <a:pt x="1655825" y="792159"/>
                  </a:lnTo>
                  <a:lnTo>
                    <a:pt x="1655825" y="0"/>
                  </a:lnTo>
                  <a:lnTo>
                    <a:pt x="0" y="0"/>
                  </a:lnTo>
                  <a:lnTo>
                    <a:pt x="0" y="79215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203569" y="2636824"/>
            <a:ext cx="1656080" cy="7924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363855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PESSOA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59395" y="2520950"/>
            <a:ext cx="770255" cy="960755"/>
            <a:chOff x="4859395" y="2520950"/>
            <a:chExt cx="770255" cy="960755"/>
          </a:xfrm>
        </p:grpSpPr>
        <p:sp>
          <p:nvSpPr>
            <p:cNvPr id="9" name="object 9"/>
            <p:cNvSpPr/>
            <p:nvPr/>
          </p:nvSpPr>
          <p:spPr>
            <a:xfrm>
              <a:off x="4859395" y="2636764"/>
              <a:ext cx="576580" cy="635"/>
            </a:xfrm>
            <a:custGeom>
              <a:avLst/>
              <a:gdLst/>
              <a:ahLst/>
              <a:cxnLst/>
              <a:rect l="l" t="t" r="r" b="b"/>
              <a:pathLst>
                <a:path w="576579" h="635">
                  <a:moveTo>
                    <a:pt x="0" y="0"/>
                  </a:moveTo>
                  <a:lnTo>
                    <a:pt x="576193" y="121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87989" y="2520950"/>
              <a:ext cx="241289" cy="2412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59395" y="2997190"/>
              <a:ext cx="576580" cy="0"/>
            </a:xfrm>
            <a:custGeom>
              <a:avLst/>
              <a:gdLst/>
              <a:ahLst/>
              <a:cxnLst/>
              <a:rect l="l" t="t" r="r" b="b"/>
              <a:pathLst>
                <a:path w="576579">
                  <a:moveTo>
                    <a:pt x="0" y="0"/>
                  </a:moveTo>
                  <a:lnTo>
                    <a:pt x="576193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87989" y="2879730"/>
              <a:ext cx="241289" cy="2412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59395" y="3357494"/>
              <a:ext cx="576580" cy="635"/>
            </a:xfrm>
            <a:custGeom>
              <a:avLst/>
              <a:gdLst/>
              <a:ahLst/>
              <a:cxnLst/>
              <a:rect l="l" t="t" r="r" b="b"/>
              <a:pathLst>
                <a:path w="576579" h="635">
                  <a:moveTo>
                    <a:pt x="0" y="0"/>
                  </a:moveTo>
                  <a:lnTo>
                    <a:pt x="576193" y="121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87989" y="3240034"/>
              <a:ext cx="241289" cy="2412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659886" y="2390618"/>
            <a:ext cx="589280" cy="1106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5570">
              <a:lnSpc>
                <a:spcPct val="1182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CPF  </a:t>
            </a:r>
            <a:r>
              <a:rPr sz="2000" spc="-5" dirty="0">
                <a:latin typeface="Times New Roman"/>
                <a:cs typeface="Times New Roman"/>
              </a:rPr>
              <a:t>RG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20" y="0"/>
            <a:ext cx="7808726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31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Atributos –</a:t>
            </a:r>
            <a:r>
              <a:rPr spc="-25" dirty="0"/>
              <a:t> </a:t>
            </a:r>
            <a:r>
              <a:rPr spc="-5" dirty="0"/>
              <a:t>identificadores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66392" y="1012943"/>
            <a:ext cx="4899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74570" algn="l"/>
                <a:tab pos="431419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nece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á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rio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stinguir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um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7" y="1012943"/>
            <a:ext cx="373634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2147570" algn="l"/>
                <a:tab pos="351155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Ex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stem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sos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 </a:t>
            </a:r>
            <a:r>
              <a:rPr sz="2800" spc="-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05795" y="1439664"/>
            <a:ext cx="5359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69439" algn="l"/>
                <a:tab pos="2835910" algn="l"/>
                <a:tab pos="393954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através</a:t>
            </a:r>
            <a:r>
              <a:rPr sz="2800" spc="-5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800" spc="-5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</a:t>
            </a:r>
            <a:r>
              <a:rPr sz="2800" spc="-1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atributo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647" y="1866384"/>
            <a:ext cx="23526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identificador.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14390" y="2840029"/>
            <a:ext cx="1681480" cy="817880"/>
            <a:chOff x="814390" y="2840029"/>
            <a:chExt cx="1681480" cy="817880"/>
          </a:xfrm>
        </p:grpSpPr>
        <p:sp>
          <p:nvSpPr>
            <p:cNvPr id="8" name="object 8"/>
            <p:cNvSpPr/>
            <p:nvPr/>
          </p:nvSpPr>
          <p:spPr>
            <a:xfrm>
              <a:off x="827090" y="2852729"/>
              <a:ext cx="1656080" cy="792480"/>
            </a:xfrm>
            <a:custGeom>
              <a:avLst/>
              <a:gdLst/>
              <a:ahLst/>
              <a:cxnLst/>
              <a:rect l="l" t="t" r="r" b="b"/>
              <a:pathLst>
                <a:path w="1656080" h="792479">
                  <a:moveTo>
                    <a:pt x="1655694" y="0"/>
                  </a:moveTo>
                  <a:lnTo>
                    <a:pt x="0" y="0"/>
                  </a:lnTo>
                  <a:lnTo>
                    <a:pt x="0" y="792159"/>
                  </a:lnTo>
                  <a:lnTo>
                    <a:pt x="1655694" y="792159"/>
                  </a:lnTo>
                  <a:lnTo>
                    <a:pt x="16556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7090" y="2852729"/>
              <a:ext cx="1656080" cy="792480"/>
            </a:xfrm>
            <a:custGeom>
              <a:avLst/>
              <a:gdLst/>
              <a:ahLst/>
              <a:cxnLst/>
              <a:rect l="l" t="t" r="r" b="b"/>
              <a:pathLst>
                <a:path w="1656080" h="792479">
                  <a:moveTo>
                    <a:pt x="0" y="792159"/>
                  </a:moveTo>
                  <a:lnTo>
                    <a:pt x="1655694" y="792159"/>
                  </a:lnTo>
                  <a:lnTo>
                    <a:pt x="1655694" y="0"/>
                  </a:lnTo>
                  <a:lnTo>
                    <a:pt x="0" y="0"/>
                  </a:lnTo>
                  <a:lnTo>
                    <a:pt x="0" y="79215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27090" y="2852729"/>
            <a:ext cx="1656080" cy="79248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35242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MÉDICO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335406" y="2840029"/>
            <a:ext cx="5066030" cy="817880"/>
            <a:chOff x="3335406" y="2840029"/>
            <a:chExt cx="5066030" cy="817880"/>
          </a:xfrm>
        </p:grpSpPr>
        <p:sp>
          <p:nvSpPr>
            <p:cNvPr id="12" name="object 12"/>
            <p:cNvSpPr/>
            <p:nvPr/>
          </p:nvSpPr>
          <p:spPr>
            <a:xfrm>
              <a:off x="3348106" y="2852806"/>
              <a:ext cx="2376805" cy="792480"/>
            </a:xfrm>
            <a:custGeom>
              <a:avLst/>
              <a:gdLst/>
              <a:ahLst/>
              <a:cxnLst/>
              <a:rect l="l" t="t" r="r" b="b"/>
              <a:pathLst>
                <a:path w="2376804" h="792479">
                  <a:moveTo>
                    <a:pt x="1188201" y="0"/>
                  </a:moveTo>
                  <a:lnTo>
                    <a:pt x="0" y="395965"/>
                  </a:lnTo>
                  <a:lnTo>
                    <a:pt x="1188201" y="792083"/>
                  </a:lnTo>
                  <a:lnTo>
                    <a:pt x="2376434" y="395965"/>
                  </a:lnTo>
                  <a:lnTo>
                    <a:pt x="11882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8106" y="2852806"/>
              <a:ext cx="2376805" cy="792480"/>
            </a:xfrm>
            <a:custGeom>
              <a:avLst/>
              <a:gdLst/>
              <a:ahLst/>
              <a:cxnLst/>
              <a:rect l="l" t="t" r="r" b="b"/>
              <a:pathLst>
                <a:path w="2376804" h="792479">
                  <a:moveTo>
                    <a:pt x="0" y="395965"/>
                  </a:moveTo>
                  <a:lnTo>
                    <a:pt x="1188201" y="0"/>
                  </a:lnTo>
                  <a:lnTo>
                    <a:pt x="2376434" y="395965"/>
                  </a:lnTo>
                  <a:lnTo>
                    <a:pt x="1188201" y="792083"/>
                  </a:lnTo>
                  <a:lnTo>
                    <a:pt x="0" y="395965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16745" y="2852729"/>
              <a:ext cx="1871980" cy="792480"/>
            </a:xfrm>
            <a:custGeom>
              <a:avLst/>
              <a:gdLst/>
              <a:ahLst/>
              <a:cxnLst/>
              <a:rect l="l" t="t" r="r" b="b"/>
              <a:pathLst>
                <a:path w="1871979" h="792479">
                  <a:moveTo>
                    <a:pt x="1871590" y="0"/>
                  </a:moveTo>
                  <a:lnTo>
                    <a:pt x="0" y="0"/>
                  </a:lnTo>
                  <a:lnTo>
                    <a:pt x="0" y="792159"/>
                  </a:lnTo>
                  <a:lnTo>
                    <a:pt x="1871590" y="792159"/>
                  </a:lnTo>
                  <a:lnTo>
                    <a:pt x="18715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16745" y="2852729"/>
              <a:ext cx="1871980" cy="792480"/>
            </a:xfrm>
            <a:custGeom>
              <a:avLst/>
              <a:gdLst/>
              <a:ahLst/>
              <a:cxnLst/>
              <a:rect l="l" t="t" r="r" b="b"/>
              <a:pathLst>
                <a:path w="1871979" h="792479">
                  <a:moveTo>
                    <a:pt x="0" y="792159"/>
                  </a:moveTo>
                  <a:lnTo>
                    <a:pt x="1871590" y="792159"/>
                  </a:lnTo>
                  <a:lnTo>
                    <a:pt x="1871590" y="0"/>
                  </a:lnTo>
                  <a:lnTo>
                    <a:pt x="0" y="0"/>
                  </a:lnTo>
                  <a:lnTo>
                    <a:pt x="0" y="79215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516745" y="2852729"/>
            <a:ext cx="1871980" cy="79248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36385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Verdana"/>
                <a:cs typeface="Verdana"/>
              </a:rPr>
              <a:t>PACIENTE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482845" y="3233722"/>
            <a:ext cx="4034154" cy="855980"/>
            <a:chOff x="2482845" y="3233722"/>
            <a:chExt cx="4034154" cy="855980"/>
          </a:xfrm>
        </p:grpSpPr>
        <p:sp>
          <p:nvSpPr>
            <p:cNvPr id="18" name="object 18"/>
            <p:cNvSpPr/>
            <p:nvPr/>
          </p:nvSpPr>
          <p:spPr>
            <a:xfrm>
              <a:off x="3924300" y="3429000"/>
              <a:ext cx="0" cy="431800"/>
            </a:xfrm>
            <a:custGeom>
              <a:avLst/>
              <a:gdLst/>
              <a:ahLst/>
              <a:cxnLst/>
              <a:rect l="l" t="t" r="r" b="b"/>
              <a:pathLst>
                <a:path h="431800">
                  <a:moveTo>
                    <a:pt x="0" y="0"/>
                  </a:moveTo>
                  <a:lnTo>
                    <a:pt x="0" y="43180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03639" y="3848104"/>
              <a:ext cx="241320" cy="2412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82845" y="3248009"/>
              <a:ext cx="4034154" cy="0"/>
            </a:xfrm>
            <a:custGeom>
              <a:avLst/>
              <a:gdLst/>
              <a:ahLst/>
              <a:cxnLst/>
              <a:rect l="l" t="t" r="r" b="b"/>
              <a:pathLst>
                <a:path w="4034154">
                  <a:moveTo>
                    <a:pt x="0" y="0"/>
                  </a:moveTo>
                  <a:lnTo>
                    <a:pt x="865260" y="0"/>
                  </a:lnTo>
                </a:path>
                <a:path w="4034154">
                  <a:moveTo>
                    <a:pt x="3241694" y="0"/>
                  </a:moveTo>
                  <a:lnTo>
                    <a:pt x="4033899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084450" y="3772913"/>
            <a:ext cx="97281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/</a:t>
            </a:r>
            <a:r>
              <a:rPr sz="2000" dirty="0">
                <a:latin typeface="Times New Roman"/>
                <a:cs typeface="Times New Roman"/>
              </a:rPr>
              <a:t>h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747" y="4425430"/>
            <a:ext cx="1320800" cy="457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5" dirty="0">
                <a:solidFill>
                  <a:srgbClr val="5F5F5F"/>
                </a:solidFill>
                <a:latin typeface="Verdana"/>
                <a:cs typeface="Verdana"/>
              </a:rPr>
              <a:t>•</a:t>
            </a:r>
            <a:r>
              <a:rPr sz="2800" spc="10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Entre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30663" y="4425430"/>
            <a:ext cx="594360" cy="457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i="1" spc="-15" dirty="0">
                <a:solidFill>
                  <a:srgbClr val="5F5F5F"/>
                </a:solidFill>
                <a:latin typeface="Verdana"/>
                <a:cs typeface="Verdana"/>
              </a:rPr>
              <a:t>um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57282" y="4425430"/>
            <a:ext cx="2279650" cy="457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determinado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67332" y="4425430"/>
            <a:ext cx="1303020" cy="457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médi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99412" y="4425430"/>
            <a:ext cx="237490" cy="457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466850" y="4425430"/>
            <a:ext cx="597535" cy="457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um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1647" y="4852105"/>
            <a:ext cx="2280920" cy="8845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dete</a:t>
            </a:r>
            <a:r>
              <a:rPr sz="2800" i="1" spc="-1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mina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</a:t>
            </a:r>
            <a:r>
              <a:rPr sz="2800" spc="-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consultas.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65233" y="4852105"/>
            <a:ext cx="4335780" cy="45783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806575" algn="l"/>
                <a:tab pos="3311525" algn="l"/>
              </a:tabLst>
            </a:pP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acie</a:t>
            </a:r>
            <a:r>
              <a:rPr sz="2800" i="1" spc="-20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pode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h</a:t>
            </a:r>
            <a:r>
              <a:rPr sz="2800" i="1" spc="-1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ver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62433" y="4852105"/>
            <a:ext cx="1501775" cy="45783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diversas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22" name="object 22"/>
          <p:cNvSpPr txBox="1"/>
          <p:nvPr/>
        </p:nvSpPr>
        <p:spPr>
          <a:xfrm>
            <a:off x="3787905" y="3099305"/>
            <a:ext cx="13893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0" dirty="0">
                <a:latin typeface="Verdana"/>
                <a:cs typeface="Verdana"/>
              </a:rPr>
              <a:t>CONSULTA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47" y="0"/>
            <a:ext cx="7808726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31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Atributos –</a:t>
            </a:r>
            <a:r>
              <a:rPr spc="-25" dirty="0"/>
              <a:t> </a:t>
            </a:r>
            <a:r>
              <a:rPr spc="-5" dirty="0"/>
              <a:t>identificadores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66392" y="1012943"/>
            <a:ext cx="4899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74570" algn="l"/>
                <a:tab pos="431419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nece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á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rio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stinguir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um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7" y="1012943"/>
            <a:ext cx="373634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2147570" algn="l"/>
                <a:tab pos="351155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Ex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stem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sos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 </a:t>
            </a:r>
            <a:r>
              <a:rPr sz="2800" spc="-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05795" y="1439664"/>
            <a:ext cx="5359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69439" algn="l"/>
                <a:tab pos="2835910" algn="l"/>
                <a:tab pos="393954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através</a:t>
            </a:r>
            <a:r>
              <a:rPr sz="2800" spc="-5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800" spc="-5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</a:t>
            </a:r>
            <a:r>
              <a:rPr sz="2800" spc="-1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atributo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647" y="1866384"/>
            <a:ext cx="23526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identificador.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14390" y="2840029"/>
            <a:ext cx="1681480" cy="817880"/>
            <a:chOff x="814390" y="2840029"/>
            <a:chExt cx="1681480" cy="817880"/>
          </a:xfrm>
        </p:grpSpPr>
        <p:sp>
          <p:nvSpPr>
            <p:cNvPr id="8" name="object 8"/>
            <p:cNvSpPr/>
            <p:nvPr/>
          </p:nvSpPr>
          <p:spPr>
            <a:xfrm>
              <a:off x="827090" y="2852729"/>
              <a:ext cx="1656080" cy="792480"/>
            </a:xfrm>
            <a:custGeom>
              <a:avLst/>
              <a:gdLst/>
              <a:ahLst/>
              <a:cxnLst/>
              <a:rect l="l" t="t" r="r" b="b"/>
              <a:pathLst>
                <a:path w="1656080" h="792479">
                  <a:moveTo>
                    <a:pt x="1655694" y="0"/>
                  </a:moveTo>
                  <a:lnTo>
                    <a:pt x="0" y="0"/>
                  </a:lnTo>
                  <a:lnTo>
                    <a:pt x="0" y="792159"/>
                  </a:lnTo>
                  <a:lnTo>
                    <a:pt x="1655694" y="792159"/>
                  </a:lnTo>
                  <a:lnTo>
                    <a:pt x="16556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7090" y="2852729"/>
              <a:ext cx="1656080" cy="792480"/>
            </a:xfrm>
            <a:custGeom>
              <a:avLst/>
              <a:gdLst/>
              <a:ahLst/>
              <a:cxnLst/>
              <a:rect l="l" t="t" r="r" b="b"/>
              <a:pathLst>
                <a:path w="1656080" h="792479">
                  <a:moveTo>
                    <a:pt x="0" y="792159"/>
                  </a:moveTo>
                  <a:lnTo>
                    <a:pt x="1655694" y="792159"/>
                  </a:lnTo>
                  <a:lnTo>
                    <a:pt x="1655694" y="0"/>
                  </a:lnTo>
                  <a:lnTo>
                    <a:pt x="0" y="0"/>
                  </a:lnTo>
                  <a:lnTo>
                    <a:pt x="0" y="79215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27090" y="2852729"/>
            <a:ext cx="1656080" cy="79248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35242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MÉDICO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335406" y="2840029"/>
            <a:ext cx="5066030" cy="817880"/>
            <a:chOff x="3335406" y="2840029"/>
            <a:chExt cx="5066030" cy="817880"/>
          </a:xfrm>
        </p:grpSpPr>
        <p:sp>
          <p:nvSpPr>
            <p:cNvPr id="12" name="object 12"/>
            <p:cNvSpPr/>
            <p:nvPr/>
          </p:nvSpPr>
          <p:spPr>
            <a:xfrm>
              <a:off x="3348106" y="2852806"/>
              <a:ext cx="2376805" cy="792480"/>
            </a:xfrm>
            <a:custGeom>
              <a:avLst/>
              <a:gdLst/>
              <a:ahLst/>
              <a:cxnLst/>
              <a:rect l="l" t="t" r="r" b="b"/>
              <a:pathLst>
                <a:path w="2376804" h="792479">
                  <a:moveTo>
                    <a:pt x="1188201" y="0"/>
                  </a:moveTo>
                  <a:lnTo>
                    <a:pt x="0" y="395965"/>
                  </a:lnTo>
                  <a:lnTo>
                    <a:pt x="1188201" y="792083"/>
                  </a:lnTo>
                  <a:lnTo>
                    <a:pt x="2376434" y="395965"/>
                  </a:lnTo>
                  <a:lnTo>
                    <a:pt x="11882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8106" y="2852806"/>
              <a:ext cx="2376805" cy="792480"/>
            </a:xfrm>
            <a:custGeom>
              <a:avLst/>
              <a:gdLst/>
              <a:ahLst/>
              <a:cxnLst/>
              <a:rect l="l" t="t" r="r" b="b"/>
              <a:pathLst>
                <a:path w="2376804" h="792479">
                  <a:moveTo>
                    <a:pt x="0" y="395965"/>
                  </a:moveTo>
                  <a:lnTo>
                    <a:pt x="1188201" y="0"/>
                  </a:lnTo>
                  <a:lnTo>
                    <a:pt x="2376434" y="395965"/>
                  </a:lnTo>
                  <a:lnTo>
                    <a:pt x="1188201" y="792083"/>
                  </a:lnTo>
                  <a:lnTo>
                    <a:pt x="0" y="395965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16745" y="2852729"/>
              <a:ext cx="1871980" cy="792480"/>
            </a:xfrm>
            <a:custGeom>
              <a:avLst/>
              <a:gdLst/>
              <a:ahLst/>
              <a:cxnLst/>
              <a:rect l="l" t="t" r="r" b="b"/>
              <a:pathLst>
                <a:path w="1871979" h="792479">
                  <a:moveTo>
                    <a:pt x="1871590" y="0"/>
                  </a:moveTo>
                  <a:lnTo>
                    <a:pt x="0" y="0"/>
                  </a:lnTo>
                  <a:lnTo>
                    <a:pt x="0" y="792159"/>
                  </a:lnTo>
                  <a:lnTo>
                    <a:pt x="1871590" y="792159"/>
                  </a:lnTo>
                  <a:lnTo>
                    <a:pt x="18715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16745" y="2852729"/>
              <a:ext cx="1871980" cy="792480"/>
            </a:xfrm>
            <a:custGeom>
              <a:avLst/>
              <a:gdLst/>
              <a:ahLst/>
              <a:cxnLst/>
              <a:rect l="l" t="t" r="r" b="b"/>
              <a:pathLst>
                <a:path w="1871979" h="792479">
                  <a:moveTo>
                    <a:pt x="0" y="792159"/>
                  </a:moveTo>
                  <a:lnTo>
                    <a:pt x="1871590" y="792159"/>
                  </a:lnTo>
                  <a:lnTo>
                    <a:pt x="1871590" y="0"/>
                  </a:lnTo>
                  <a:lnTo>
                    <a:pt x="0" y="0"/>
                  </a:lnTo>
                  <a:lnTo>
                    <a:pt x="0" y="79215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516745" y="2852729"/>
            <a:ext cx="1871980" cy="79248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36385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Verdana"/>
                <a:cs typeface="Verdana"/>
              </a:rPr>
              <a:t>PACIENTE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482845" y="3233722"/>
            <a:ext cx="4034154" cy="855980"/>
            <a:chOff x="2482845" y="3233722"/>
            <a:chExt cx="4034154" cy="855980"/>
          </a:xfrm>
        </p:grpSpPr>
        <p:sp>
          <p:nvSpPr>
            <p:cNvPr id="18" name="object 18"/>
            <p:cNvSpPr/>
            <p:nvPr/>
          </p:nvSpPr>
          <p:spPr>
            <a:xfrm>
              <a:off x="3924300" y="3429000"/>
              <a:ext cx="0" cy="431800"/>
            </a:xfrm>
            <a:custGeom>
              <a:avLst/>
              <a:gdLst/>
              <a:ahLst/>
              <a:cxnLst/>
              <a:rect l="l" t="t" r="r" b="b"/>
              <a:pathLst>
                <a:path h="431800">
                  <a:moveTo>
                    <a:pt x="0" y="0"/>
                  </a:moveTo>
                  <a:lnTo>
                    <a:pt x="0" y="43180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03639" y="3848104"/>
              <a:ext cx="241320" cy="2412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82845" y="3248009"/>
              <a:ext cx="4034154" cy="0"/>
            </a:xfrm>
            <a:custGeom>
              <a:avLst/>
              <a:gdLst/>
              <a:ahLst/>
              <a:cxnLst/>
              <a:rect l="l" t="t" r="r" b="b"/>
              <a:pathLst>
                <a:path w="4034154">
                  <a:moveTo>
                    <a:pt x="0" y="0"/>
                  </a:moveTo>
                  <a:lnTo>
                    <a:pt x="865260" y="0"/>
                  </a:lnTo>
                </a:path>
                <a:path w="4034154">
                  <a:moveTo>
                    <a:pt x="3241694" y="0"/>
                  </a:moveTo>
                  <a:lnTo>
                    <a:pt x="4033899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084450" y="3772913"/>
            <a:ext cx="97281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/</a:t>
            </a:r>
            <a:r>
              <a:rPr sz="2000" dirty="0">
                <a:latin typeface="Times New Roman"/>
                <a:cs typeface="Times New Roman"/>
              </a:rPr>
              <a:t>h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747" y="4425430"/>
            <a:ext cx="1320800" cy="457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5" dirty="0">
                <a:solidFill>
                  <a:srgbClr val="5F5F5F"/>
                </a:solidFill>
                <a:latin typeface="Verdana"/>
                <a:cs typeface="Verdana"/>
              </a:rPr>
              <a:t>•</a:t>
            </a:r>
            <a:r>
              <a:rPr sz="2800" spc="10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Entre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30663" y="4425430"/>
            <a:ext cx="594360" cy="457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i="1" spc="-15" dirty="0">
                <a:solidFill>
                  <a:srgbClr val="5F5F5F"/>
                </a:solidFill>
                <a:latin typeface="Verdana"/>
                <a:cs typeface="Verdana"/>
              </a:rPr>
              <a:t>um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57282" y="4425430"/>
            <a:ext cx="2279650" cy="457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determinado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67332" y="4425430"/>
            <a:ext cx="1303020" cy="457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médi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99412" y="4425430"/>
            <a:ext cx="237490" cy="457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466850" y="4425430"/>
            <a:ext cx="597535" cy="457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um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1647" y="4852105"/>
            <a:ext cx="2280920" cy="8845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dete</a:t>
            </a:r>
            <a:r>
              <a:rPr sz="2800" i="1" spc="-1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mina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</a:t>
            </a:r>
            <a:r>
              <a:rPr sz="2800" spc="-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consultas.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65233" y="4852105"/>
            <a:ext cx="4335780" cy="45783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806575" algn="l"/>
                <a:tab pos="3311525" algn="l"/>
              </a:tabLst>
            </a:pP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acie</a:t>
            </a:r>
            <a:r>
              <a:rPr sz="2800" i="1" spc="-20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pode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h</a:t>
            </a:r>
            <a:r>
              <a:rPr sz="2800" i="1" spc="-1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ver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62433" y="4852105"/>
            <a:ext cx="1501775" cy="45783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diversas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22" name="object 22"/>
          <p:cNvSpPr txBox="1"/>
          <p:nvPr/>
        </p:nvSpPr>
        <p:spPr>
          <a:xfrm>
            <a:off x="3811654" y="3099305"/>
            <a:ext cx="13893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0" dirty="0">
                <a:latin typeface="Verdana"/>
                <a:cs typeface="Verdana"/>
              </a:rPr>
              <a:t>CONSULTA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6725" y="0"/>
            <a:ext cx="58305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Atributos – </a:t>
            </a:r>
            <a:r>
              <a:rPr spc="-10" dirty="0"/>
              <a:t>entidade fraca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7" y="1012943"/>
            <a:ext cx="898906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Existem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casos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em que o identificador de uma  entidade é composto não somente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por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atributos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própria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entidade mas também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por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dos quais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entidade  participa(relacionamento</a:t>
            </a:r>
            <a:r>
              <a:rPr sz="2800" i="1" spc="5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identificador).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8484" y="3632266"/>
            <a:ext cx="1681480" cy="817880"/>
            <a:chOff x="598484" y="3632266"/>
            <a:chExt cx="1681480" cy="817880"/>
          </a:xfrm>
        </p:grpSpPr>
        <p:sp>
          <p:nvSpPr>
            <p:cNvPr id="5" name="object 5"/>
            <p:cNvSpPr/>
            <p:nvPr/>
          </p:nvSpPr>
          <p:spPr>
            <a:xfrm>
              <a:off x="611184" y="3644966"/>
              <a:ext cx="1656080" cy="792480"/>
            </a:xfrm>
            <a:custGeom>
              <a:avLst/>
              <a:gdLst/>
              <a:ahLst/>
              <a:cxnLst/>
              <a:rect l="l" t="t" r="r" b="b"/>
              <a:pathLst>
                <a:path w="1656080" h="792479">
                  <a:moveTo>
                    <a:pt x="1655707" y="0"/>
                  </a:moveTo>
                  <a:lnTo>
                    <a:pt x="0" y="0"/>
                  </a:lnTo>
                  <a:lnTo>
                    <a:pt x="0" y="792159"/>
                  </a:lnTo>
                  <a:lnTo>
                    <a:pt x="1655707" y="792159"/>
                  </a:lnTo>
                  <a:lnTo>
                    <a:pt x="16557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1184" y="3644966"/>
              <a:ext cx="1656080" cy="792480"/>
            </a:xfrm>
            <a:custGeom>
              <a:avLst/>
              <a:gdLst/>
              <a:ahLst/>
              <a:cxnLst/>
              <a:rect l="l" t="t" r="r" b="b"/>
              <a:pathLst>
                <a:path w="1656080" h="792479">
                  <a:moveTo>
                    <a:pt x="0" y="792159"/>
                  </a:moveTo>
                  <a:lnTo>
                    <a:pt x="1655707" y="792159"/>
                  </a:lnTo>
                  <a:lnTo>
                    <a:pt x="1655707" y="0"/>
                  </a:lnTo>
                  <a:lnTo>
                    <a:pt x="0" y="0"/>
                  </a:lnTo>
                  <a:lnTo>
                    <a:pt x="0" y="79215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11184" y="3644966"/>
            <a:ext cx="1656080" cy="7924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93345">
              <a:lnSpc>
                <a:spcPct val="100000"/>
              </a:lnSpc>
            </a:pPr>
            <a:r>
              <a:rPr sz="1800" spc="-10" dirty="0">
                <a:latin typeface="Verdana"/>
                <a:cs typeface="Verdana"/>
              </a:rPr>
              <a:t>EMPREGADO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25475" y="4422838"/>
            <a:ext cx="241300" cy="1250950"/>
            <a:chOff x="625475" y="4422838"/>
            <a:chExt cx="241300" cy="1250950"/>
          </a:xfrm>
        </p:grpSpPr>
        <p:sp>
          <p:nvSpPr>
            <p:cNvPr id="9" name="object 9"/>
            <p:cNvSpPr/>
            <p:nvPr/>
          </p:nvSpPr>
          <p:spPr>
            <a:xfrm>
              <a:off x="746129" y="4437126"/>
              <a:ext cx="9525" cy="1008380"/>
            </a:xfrm>
            <a:custGeom>
              <a:avLst/>
              <a:gdLst/>
              <a:ahLst/>
              <a:cxnLst/>
              <a:rect l="l" t="t" r="r" b="b"/>
              <a:pathLst>
                <a:path w="9525" h="1008379">
                  <a:moveTo>
                    <a:pt x="9524" y="0"/>
                  </a:moveTo>
                  <a:lnTo>
                    <a:pt x="0" y="100799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5475" y="5432421"/>
              <a:ext cx="241295" cy="2413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06272" y="5357564"/>
            <a:ext cx="7194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85840" y="4422838"/>
            <a:ext cx="241300" cy="962025"/>
            <a:chOff x="985840" y="4422838"/>
            <a:chExt cx="241300" cy="962025"/>
          </a:xfrm>
        </p:grpSpPr>
        <p:sp>
          <p:nvSpPr>
            <p:cNvPr id="13" name="object 13"/>
            <p:cNvSpPr/>
            <p:nvPr/>
          </p:nvSpPr>
          <p:spPr>
            <a:xfrm>
              <a:off x="1116009" y="4437126"/>
              <a:ext cx="9525" cy="792480"/>
            </a:xfrm>
            <a:custGeom>
              <a:avLst/>
              <a:gdLst/>
              <a:ahLst/>
              <a:cxnLst/>
              <a:rect l="l" t="t" r="r" b="b"/>
              <a:pathLst>
                <a:path w="9525" h="792479">
                  <a:moveTo>
                    <a:pt x="9524" y="0"/>
                  </a:moveTo>
                  <a:lnTo>
                    <a:pt x="0" y="792098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85840" y="5143504"/>
              <a:ext cx="241298" cy="2412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67207" y="5037834"/>
            <a:ext cx="5892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319275" y="4422838"/>
            <a:ext cx="241300" cy="603250"/>
            <a:chOff x="1319275" y="4422838"/>
            <a:chExt cx="241300" cy="603250"/>
          </a:xfrm>
        </p:grpSpPr>
        <p:sp>
          <p:nvSpPr>
            <p:cNvPr id="17" name="object 17"/>
            <p:cNvSpPr/>
            <p:nvPr/>
          </p:nvSpPr>
          <p:spPr>
            <a:xfrm>
              <a:off x="1439798" y="4437126"/>
              <a:ext cx="635" cy="360680"/>
            </a:xfrm>
            <a:custGeom>
              <a:avLst/>
              <a:gdLst/>
              <a:ahLst/>
              <a:cxnLst/>
              <a:rect l="l" t="t" r="r" b="b"/>
              <a:pathLst>
                <a:path w="634" h="360679">
                  <a:moveTo>
                    <a:pt x="131" y="0"/>
                  </a:moveTo>
                  <a:lnTo>
                    <a:pt x="0" y="36029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19275" y="4784721"/>
              <a:ext cx="241295" cy="2413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90295" y="4691632"/>
            <a:ext cx="9455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en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ereço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119516" y="3632189"/>
            <a:ext cx="2402205" cy="817880"/>
            <a:chOff x="3119516" y="3632189"/>
            <a:chExt cx="2402205" cy="817880"/>
          </a:xfrm>
        </p:grpSpPr>
        <p:sp>
          <p:nvSpPr>
            <p:cNvPr id="21" name="object 21"/>
            <p:cNvSpPr/>
            <p:nvPr/>
          </p:nvSpPr>
          <p:spPr>
            <a:xfrm>
              <a:off x="3132216" y="3644889"/>
              <a:ext cx="2376805" cy="792480"/>
            </a:xfrm>
            <a:custGeom>
              <a:avLst/>
              <a:gdLst/>
              <a:ahLst/>
              <a:cxnLst/>
              <a:rect l="l" t="t" r="r" b="b"/>
              <a:pathLst>
                <a:path w="2376804" h="792479">
                  <a:moveTo>
                    <a:pt x="1188201" y="0"/>
                  </a:moveTo>
                  <a:lnTo>
                    <a:pt x="0" y="396127"/>
                  </a:lnTo>
                  <a:lnTo>
                    <a:pt x="1188201" y="792236"/>
                  </a:lnTo>
                  <a:lnTo>
                    <a:pt x="2376403" y="396127"/>
                  </a:lnTo>
                  <a:lnTo>
                    <a:pt x="11882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32216" y="3644889"/>
              <a:ext cx="2376805" cy="792480"/>
            </a:xfrm>
            <a:custGeom>
              <a:avLst/>
              <a:gdLst/>
              <a:ahLst/>
              <a:cxnLst/>
              <a:rect l="l" t="t" r="r" b="b"/>
              <a:pathLst>
                <a:path w="2376804" h="792479">
                  <a:moveTo>
                    <a:pt x="0" y="396127"/>
                  </a:moveTo>
                  <a:lnTo>
                    <a:pt x="1188201" y="0"/>
                  </a:lnTo>
                  <a:lnTo>
                    <a:pt x="2376403" y="396127"/>
                  </a:lnTo>
                  <a:lnTo>
                    <a:pt x="1188201" y="792236"/>
                  </a:lnTo>
                  <a:lnTo>
                    <a:pt x="0" y="396127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813431" y="3873751"/>
            <a:ext cx="10179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PO</a:t>
            </a:r>
            <a:r>
              <a:rPr sz="2000" spc="-30" dirty="0">
                <a:latin typeface="Verdana"/>
                <a:cs typeface="Verdana"/>
              </a:rPr>
              <a:t>S</a:t>
            </a:r>
            <a:r>
              <a:rPr sz="2000" dirty="0">
                <a:latin typeface="Verdana"/>
                <a:cs typeface="Verdana"/>
              </a:rPr>
              <a:t>SUI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286510" y="3632266"/>
            <a:ext cx="1898650" cy="817880"/>
            <a:chOff x="6286510" y="3632266"/>
            <a:chExt cx="1898650" cy="817880"/>
          </a:xfrm>
        </p:grpSpPr>
        <p:sp>
          <p:nvSpPr>
            <p:cNvPr id="25" name="object 25"/>
            <p:cNvSpPr/>
            <p:nvPr/>
          </p:nvSpPr>
          <p:spPr>
            <a:xfrm>
              <a:off x="6299210" y="3644966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1873245" y="0"/>
                  </a:moveTo>
                  <a:lnTo>
                    <a:pt x="0" y="0"/>
                  </a:lnTo>
                  <a:lnTo>
                    <a:pt x="0" y="792159"/>
                  </a:lnTo>
                  <a:lnTo>
                    <a:pt x="1873245" y="792159"/>
                  </a:lnTo>
                  <a:lnTo>
                    <a:pt x="18732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299210" y="3644966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79">
                  <a:moveTo>
                    <a:pt x="0" y="792159"/>
                  </a:moveTo>
                  <a:lnTo>
                    <a:pt x="1873245" y="792159"/>
                  </a:lnTo>
                  <a:lnTo>
                    <a:pt x="1873245" y="0"/>
                  </a:lnTo>
                  <a:lnTo>
                    <a:pt x="0" y="0"/>
                  </a:lnTo>
                  <a:lnTo>
                    <a:pt x="0" y="79215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299210" y="3644966"/>
            <a:ext cx="1873250" cy="7924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1612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DEPENDENTE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313545" y="4422838"/>
            <a:ext cx="241935" cy="1250950"/>
            <a:chOff x="6313545" y="4422838"/>
            <a:chExt cx="241935" cy="1250950"/>
          </a:xfrm>
        </p:grpSpPr>
        <p:sp>
          <p:nvSpPr>
            <p:cNvPr id="29" name="object 29"/>
            <p:cNvSpPr/>
            <p:nvPr/>
          </p:nvSpPr>
          <p:spPr>
            <a:xfrm>
              <a:off x="6434205" y="4437126"/>
              <a:ext cx="9525" cy="1008380"/>
            </a:xfrm>
            <a:custGeom>
              <a:avLst/>
              <a:gdLst/>
              <a:ahLst/>
              <a:cxnLst/>
              <a:rect l="l" t="t" r="r" b="b"/>
              <a:pathLst>
                <a:path w="9525" h="1008379">
                  <a:moveTo>
                    <a:pt x="9509" y="0"/>
                  </a:moveTo>
                  <a:lnTo>
                    <a:pt x="0" y="100799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13545" y="5432421"/>
              <a:ext cx="241320" cy="2413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595622" y="5357564"/>
            <a:ext cx="7194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673850" y="4422838"/>
            <a:ext cx="241300" cy="962025"/>
            <a:chOff x="6673850" y="4422838"/>
            <a:chExt cx="241300" cy="962025"/>
          </a:xfrm>
        </p:grpSpPr>
        <p:sp>
          <p:nvSpPr>
            <p:cNvPr id="33" name="object 33"/>
            <p:cNvSpPr/>
            <p:nvPr/>
          </p:nvSpPr>
          <p:spPr>
            <a:xfrm>
              <a:off x="6804019" y="4437126"/>
              <a:ext cx="10160" cy="792480"/>
            </a:xfrm>
            <a:custGeom>
              <a:avLst/>
              <a:gdLst/>
              <a:ahLst/>
              <a:cxnLst/>
              <a:rect l="l" t="t" r="r" b="b"/>
              <a:pathLst>
                <a:path w="10159" h="792479">
                  <a:moveTo>
                    <a:pt x="9540" y="0"/>
                  </a:moveTo>
                  <a:lnTo>
                    <a:pt x="0" y="792098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673850" y="5143504"/>
              <a:ext cx="241289" cy="2412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956811" y="5037834"/>
            <a:ext cx="5892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007239" y="4422838"/>
            <a:ext cx="565150" cy="679450"/>
            <a:chOff x="7007239" y="4422838"/>
            <a:chExt cx="565150" cy="679450"/>
          </a:xfrm>
        </p:grpSpPr>
        <p:sp>
          <p:nvSpPr>
            <p:cNvPr id="37" name="object 37"/>
            <p:cNvSpPr/>
            <p:nvPr/>
          </p:nvSpPr>
          <p:spPr>
            <a:xfrm>
              <a:off x="7127869" y="4437126"/>
              <a:ext cx="0" cy="436880"/>
            </a:xfrm>
            <a:custGeom>
              <a:avLst/>
              <a:gdLst/>
              <a:ahLst/>
              <a:cxnLst/>
              <a:rect l="l" t="t" r="r" b="b"/>
              <a:pathLst>
                <a:path h="436879">
                  <a:moveTo>
                    <a:pt x="0" y="0"/>
                  </a:moveTo>
                  <a:lnTo>
                    <a:pt x="0" y="43649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007239" y="4860920"/>
              <a:ext cx="241289" cy="24130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331089" y="4449830"/>
              <a:ext cx="241289" cy="36029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79645" y="4461711"/>
            <a:ext cx="1439545" cy="638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655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pare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sco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latin typeface="Times New Roman"/>
                <a:cs typeface="Times New Roman"/>
              </a:rPr>
              <a:t>idade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266950" y="4003679"/>
            <a:ext cx="4656455" cy="1383030"/>
            <a:chOff x="2266950" y="4003679"/>
            <a:chExt cx="4656455" cy="1383030"/>
          </a:xfrm>
        </p:grpSpPr>
        <p:sp>
          <p:nvSpPr>
            <p:cNvPr id="42" name="object 42"/>
            <p:cNvSpPr/>
            <p:nvPr/>
          </p:nvSpPr>
          <p:spPr>
            <a:xfrm>
              <a:off x="2266950" y="4041779"/>
              <a:ext cx="865505" cy="0"/>
            </a:xfrm>
            <a:custGeom>
              <a:avLst/>
              <a:gdLst/>
              <a:ahLst/>
              <a:cxnLst/>
              <a:rect l="l" t="t" r="r" b="b"/>
              <a:pathLst>
                <a:path w="865505">
                  <a:moveTo>
                    <a:pt x="0" y="0"/>
                  </a:moveTo>
                  <a:lnTo>
                    <a:pt x="865266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508619" y="4041779"/>
              <a:ext cx="791210" cy="0"/>
            </a:xfrm>
            <a:custGeom>
              <a:avLst/>
              <a:gdLst/>
              <a:ahLst/>
              <a:cxnLst/>
              <a:rect l="l" t="t" r="r" b="b"/>
              <a:pathLst>
                <a:path w="791210">
                  <a:moveTo>
                    <a:pt x="0" y="0"/>
                  </a:moveTo>
                  <a:lnTo>
                    <a:pt x="790590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681866" y="5145028"/>
              <a:ext cx="241289" cy="24142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346199" y="3604384"/>
            <a:ext cx="39122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52470" algn="l"/>
              </a:tabLst>
            </a:pPr>
            <a:r>
              <a:rPr sz="2000" spc="-5" dirty="0">
                <a:latin typeface="Verdana"/>
                <a:cs typeface="Verdana"/>
              </a:rPr>
              <a:t>(1,1</a:t>
            </a:r>
            <a:r>
              <a:rPr sz="2000" dirty="0">
                <a:latin typeface="Verdana"/>
                <a:cs typeface="Verdana"/>
              </a:rPr>
              <a:t>)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8001" y="0"/>
            <a:ext cx="58305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Atributos – </a:t>
            </a:r>
            <a:r>
              <a:rPr spc="-10" dirty="0"/>
              <a:t>entidade fraca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87414" y="750891"/>
            <a:ext cx="1681480" cy="817880"/>
            <a:chOff x="887414" y="750891"/>
            <a:chExt cx="1681480" cy="817880"/>
          </a:xfrm>
        </p:grpSpPr>
        <p:sp>
          <p:nvSpPr>
            <p:cNvPr id="4" name="object 4"/>
            <p:cNvSpPr/>
            <p:nvPr/>
          </p:nvSpPr>
          <p:spPr>
            <a:xfrm>
              <a:off x="900114" y="763591"/>
              <a:ext cx="1656080" cy="792480"/>
            </a:xfrm>
            <a:custGeom>
              <a:avLst/>
              <a:gdLst/>
              <a:ahLst/>
              <a:cxnLst/>
              <a:rect l="l" t="t" r="r" b="b"/>
              <a:pathLst>
                <a:path w="1656080" h="792480">
                  <a:moveTo>
                    <a:pt x="1655694" y="0"/>
                  </a:moveTo>
                  <a:lnTo>
                    <a:pt x="0" y="0"/>
                  </a:lnTo>
                  <a:lnTo>
                    <a:pt x="0" y="792169"/>
                  </a:lnTo>
                  <a:lnTo>
                    <a:pt x="1655694" y="792169"/>
                  </a:lnTo>
                  <a:lnTo>
                    <a:pt x="16556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0114" y="763591"/>
              <a:ext cx="1656080" cy="792480"/>
            </a:xfrm>
            <a:custGeom>
              <a:avLst/>
              <a:gdLst/>
              <a:ahLst/>
              <a:cxnLst/>
              <a:rect l="l" t="t" r="r" b="b"/>
              <a:pathLst>
                <a:path w="1656080" h="792480">
                  <a:moveTo>
                    <a:pt x="0" y="792169"/>
                  </a:moveTo>
                  <a:lnTo>
                    <a:pt x="1655694" y="792169"/>
                  </a:lnTo>
                  <a:lnTo>
                    <a:pt x="1655694" y="0"/>
                  </a:lnTo>
                  <a:lnTo>
                    <a:pt x="0" y="0"/>
                  </a:lnTo>
                  <a:lnTo>
                    <a:pt x="0" y="79216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00114" y="763591"/>
            <a:ext cx="1656080" cy="79248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93345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EMPREGADO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14404" y="1541472"/>
            <a:ext cx="241300" cy="1252855"/>
            <a:chOff x="914404" y="1541472"/>
            <a:chExt cx="241300" cy="1252855"/>
          </a:xfrm>
        </p:grpSpPr>
        <p:sp>
          <p:nvSpPr>
            <p:cNvPr id="8" name="object 8"/>
            <p:cNvSpPr/>
            <p:nvPr/>
          </p:nvSpPr>
          <p:spPr>
            <a:xfrm>
              <a:off x="1035045" y="1555760"/>
              <a:ext cx="9525" cy="1009650"/>
            </a:xfrm>
            <a:custGeom>
              <a:avLst/>
              <a:gdLst/>
              <a:ahLst/>
              <a:cxnLst/>
              <a:rect l="l" t="t" r="r" b="b"/>
              <a:pathLst>
                <a:path w="9525" h="1009650">
                  <a:moveTo>
                    <a:pt x="9524" y="0"/>
                  </a:moveTo>
                  <a:lnTo>
                    <a:pt x="0" y="1009649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4404" y="2552710"/>
              <a:ext cx="241295" cy="2412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95225" y="2476877"/>
            <a:ext cx="7194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74830" y="1541472"/>
            <a:ext cx="241300" cy="963930"/>
            <a:chOff x="1274830" y="1541472"/>
            <a:chExt cx="241300" cy="963930"/>
          </a:xfrm>
        </p:grpSpPr>
        <p:sp>
          <p:nvSpPr>
            <p:cNvPr id="12" name="object 12"/>
            <p:cNvSpPr/>
            <p:nvPr/>
          </p:nvSpPr>
          <p:spPr>
            <a:xfrm>
              <a:off x="1404996" y="1555760"/>
              <a:ext cx="9525" cy="793750"/>
            </a:xfrm>
            <a:custGeom>
              <a:avLst/>
              <a:gdLst/>
              <a:ahLst/>
              <a:cxnLst/>
              <a:rect l="l" t="t" r="r" b="b"/>
              <a:pathLst>
                <a:path w="9525" h="793750">
                  <a:moveTo>
                    <a:pt x="9524" y="0"/>
                  </a:moveTo>
                  <a:lnTo>
                    <a:pt x="0" y="793729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74830" y="2263759"/>
              <a:ext cx="241295" cy="241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556386" y="2156837"/>
            <a:ext cx="5892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608205" y="1541472"/>
            <a:ext cx="241300" cy="603885"/>
            <a:chOff x="1608205" y="1541472"/>
            <a:chExt cx="241300" cy="603885"/>
          </a:xfrm>
        </p:grpSpPr>
        <p:sp>
          <p:nvSpPr>
            <p:cNvPr id="16" name="object 16"/>
            <p:cNvSpPr/>
            <p:nvPr/>
          </p:nvSpPr>
          <p:spPr>
            <a:xfrm>
              <a:off x="1728728" y="1555760"/>
              <a:ext cx="635" cy="360680"/>
            </a:xfrm>
            <a:custGeom>
              <a:avLst/>
              <a:gdLst/>
              <a:ahLst/>
              <a:cxnLst/>
              <a:rect l="l" t="t" r="r" b="b"/>
              <a:pathLst>
                <a:path w="635" h="360680">
                  <a:moveTo>
                    <a:pt x="118" y="0"/>
                  </a:moveTo>
                  <a:lnTo>
                    <a:pt x="0" y="360425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08205" y="1903486"/>
              <a:ext cx="241295" cy="2412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879220" y="1810254"/>
            <a:ext cx="7194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nção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408436" y="750946"/>
            <a:ext cx="2402205" cy="817880"/>
            <a:chOff x="3408436" y="750946"/>
            <a:chExt cx="2402205" cy="817880"/>
          </a:xfrm>
        </p:grpSpPr>
        <p:sp>
          <p:nvSpPr>
            <p:cNvPr id="20" name="object 20"/>
            <p:cNvSpPr/>
            <p:nvPr/>
          </p:nvSpPr>
          <p:spPr>
            <a:xfrm>
              <a:off x="3421136" y="763646"/>
              <a:ext cx="2376805" cy="792480"/>
            </a:xfrm>
            <a:custGeom>
              <a:avLst/>
              <a:gdLst/>
              <a:ahLst/>
              <a:cxnLst/>
              <a:rect l="l" t="t" r="r" b="b"/>
              <a:pathLst>
                <a:path w="2376804" h="792480">
                  <a:moveTo>
                    <a:pt x="1188201" y="0"/>
                  </a:moveTo>
                  <a:lnTo>
                    <a:pt x="0" y="395996"/>
                  </a:lnTo>
                  <a:lnTo>
                    <a:pt x="1188201" y="792114"/>
                  </a:lnTo>
                  <a:lnTo>
                    <a:pt x="2376403" y="395996"/>
                  </a:lnTo>
                  <a:lnTo>
                    <a:pt x="11882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21136" y="763646"/>
              <a:ext cx="2376805" cy="792480"/>
            </a:xfrm>
            <a:custGeom>
              <a:avLst/>
              <a:gdLst/>
              <a:ahLst/>
              <a:cxnLst/>
              <a:rect l="l" t="t" r="r" b="b"/>
              <a:pathLst>
                <a:path w="2376804" h="792480">
                  <a:moveTo>
                    <a:pt x="0" y="395996"/>
                  </a:moveTo>
                  <a:lnTo>
                    <a:pt x="1188201" y="0"/>
                  </a:lnTo>
                  <a:lnTo>
                    <a:pt x="2376403" y="395996"/>
                  </a:lnTo>
                  <a:lnTo>
                    <a:pt x="1188201" y="792114"/>
                  </a:lnTo>
                  <a:lnTo>
                    <a:pt x="0" y="395996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2357" y="991560"/>
            <a:ext cx="10166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PO</a:t>
            </a:r>
            <a:r>
              <a:rPr sz="2000" spc="-35" dirty="0">
                <a:latin typeface="Verdana"/>
                <a:cs typeface="Verdana"/>
              </a:rPr>
              <a:t>S</a:t>
            </a:r>
            <a:r>
              <a:rPr sz="2000" dirty="0">
                <a:latin typeface="Verdana"/>
                <a:cs typeface="Verdana"/>
              </a:rPr>
              <a:t>S</a:t>
            </a:r>
            <a:r>
              <a:rPr sz="2000" spc="-10" dirty="0">
                <a:latin typeface="Verdana"/>
                <a:cs typeface="Verdana"/>
              </a:rPr>
              <a:t>U</a:t>
            </a:r>
            <a:r>
              <a:rPr sz="2000" dirty="0">
                <a:latin typeface="Verdana"/>
                <a:cs typeface="Verdana"/>
              </a:rPr>
              <a:t>I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575429" y="750891"/>
            <a:ext cx="1899285" cy="817880"/>
            <a:chOff x="6575429" y="750891"/>
            <a:chExt cx="1899285" cy="817880"/>
          </a:xfrm>
        </p:grpSpPr>
        <p:sp>
          <p:nvSpPr>
            <p:cNvPr id="24" name="object 24"/>
            <p:cNvSpPr/>
            <p:nvPr/>
          </p:nvSpPr>
          <p:spPr>
            <a:xfrm>
              <a:off x="6588129" y="763591"/>
              <a:ext cx="1873885" cy="792480"/>
            </a:xfrm>
            <a:custGeom>
              <a:avLst/>
              <a:gdLst/>
              <a:ahLst/>
              <a:cxnLst/>
              <a:rect l="l" t="t" r="r" b="b"/>
              <a:pathLst>
                <a:path w="1873884" h="792480">
                  <a:moveTo>
                    <a:pt x="1873258" y="0"/>
                  </a:moveTo>
                  <a:lnTo>
                    <a:pt x="0" y="0"/>
                  </a:lnTo>
                  <a:lnTo>
                    <a:pt x="0" y="792169"/>
                  </a:lnTo>
                  <a:lnTo>
                    <a:pt x="1873258" y="792169"/>
                  </a:lnTo>
                  <a:lnTo>
                    <a:pt x="18732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88129" y="763591"/>
              <a:ext cx="1873885" cy="792480"/>
            </a:xfrm>
            <a:custGeom>
              <a:avLst/>
              <a:gdLst/>
              <a:ahLst/>
              <a:cxnLst/>
              <a:rect l="l" t="t" r="r" b="b"/>
              <a:pathLst>
                <a:path w="1873884" h="792480">
                  <a:moveTo>
                    <a:pt x="0" y="792169"/>
                  </a:moveTo>
                  <a:lnTo>
                    <a:pt x="1873258" y="792169"/>
                  </a:lnTo>
                  <a:lnTo>
                    <a:pt x="1873258" y="0"/>
                  </a:lnTo>
                  <a:lnTo>
                    <a:pt x="0" y="0"/>
                  </a:lnTo>
                  <a:lnTo>
                    <a:pt x="0" y="79216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588129" y="763591"/>
            <a:ext cx="1873885" cy="79248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161925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DEPENDENTE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602465" y="1541472"/>
            <a:ext cx="241935" cy="1252855"/>
            <a:chOff x="6602465" y="1541472"/>
            <a:chExt cx="241935" cy="1252855"/>
          </a:xfrm>
        </p:grpSpPr>
        <p:sp>
          <p:nvSpPr>
            <p:cNvPr id="28" name="object 28"/>
            <p:cNvSpPr/>
            <p:nvPr/>
          </p:nvSpPr>
          <p:spPr>
            <a:xfrm>
              <a:off x="6723126" y="1555760"/>
              <a:ext cx="10160" cy="1009650"/>
            </a:xfrm>
            <a:custGeom>
              <a:avLst/>
              <a:gdLst/>
              <a:ahLst/>
              <a:cxnLst/>
              <a:rect l="l" t="t" r="r" b="b"/>
              <a:pathLst>
                <a:path w="10159" h="1009650">
                  <a:moveTo>
                    <a:pt x="9540" y="0"/>
                  </a:moveTo>
                  <a:lnTo>
                    <a:pt x="0" y="1009649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602465" y="2552710"/>
              <a:ext cx="241320" cy="2412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884675" y="2476877"/>
            <a:ext cx="7194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962769" y="1541472"/>
            <a:ext cx="241935" cy="963930"/>
            <a:chOff x="6962769" y="1541472"/>
            <a:chExt cx="241935" cy="963930"/>
          </a:xfrm>
        </p:grpSpPr>
        <p:sp>
          <p:nvSpPr>
            <p:cNvPr id="32" name="object 32"/>
            <p:cNvSpPr/>
            <p:nvPr/>
          </p:nvSpPr>
          <p:spPr>
            <a:xfrm>
              <a:off x="7092939" y="1555760"/>
              <a:ext cx="10160" cy="793750"/>
            </a:xfrm>
            <a:custGeom>
              <a:avLst/>
              <a:gdLst/>
              <a:ahLst/>
              <a:cxnLst/>
              <a:rect l="l" t="t" r="r" b="b"/>
              <a:pathLst>
                <a:path w="10159" h="793750">
                  <a:moveTo>
                    <a:pt x="9540" y="0"/>
                  </a:moveTo>
                  <a:lnTo>
                    <a:pt x="0" y="793729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62769" y="2263759"/>
              <a:ext cx="241320" cy="2413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245863" y="2156837"/>
            <a:ext cx="5892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296160" y="1541472"/>
            <a:ext cx="565150" cy="681355"/>
            <a:chOff x="7296160" y="1541472"/>
            <a:chExt cx="565150" cy="681355"/>
          </a:xfrm>
        </p:grpSpPr>
        <p:sp>
          <p:nvSpPr>
            <p:cNvPr id="36" name="object 36"/>
            <p:cNvSpPr/>
            <p:nvPr/>
          </p:nvSpPr>
          <p:spPr>
            <a:xfrm>
              <a:off x="7416789" y="1555760"/>
              <a:ext cx="0" cy="438150"/>
            </a:xfrm>
            <a:custGeom>
              <a:avLst/>
              <a:gdLst/>
              <a:ahLst/>
              <a:cxnLst/>
              <a:rect l="l" t="t" r="r" b="b"/>
              <a:pathLst>
                <a:path h="438150">
                  <a:moveTo>
                    <a:pt x="0" y="0"/>
                  </a:moveTo>
                  <a:lnTo>
                    <a:pt x="0" y="438149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296160" y="1981210"/>
              <a:ext cx="241289" cy="24128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620010" y="1570085"/>
              <a:ext cx="241289" cy="3588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568571" y="1580764"/>
            <a:ext cx="1438910" cy="6381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323850">
              <a:lnSpc>
                <a:spcPct val="100699"/>
              </a:lnSpc>
              <a:spcBef>
                <a:spcPts val="85"/>
              </a:spcBef>
            </a:pPr>
            <a:r>
              <a:rPr sz="2000" dirty="0">
                <a:latin typeface="Times New Roman"/>
                <a:cs typeface="Times New Roman"/>
              </a:rPr>
              <a:t>pa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entesco  idade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555879" y="1122426"/>
            <a:ext cx="4646930" cy="1383030"/>
            <a:chOff x="2555879" y="1122426"/>
            <a:chExt cx="4646930" cy="1383030"/>
          </a:xfrm>
        </p:grpSpPr>
        <p:sp>
          <p:nvSpPr>
            <p:cNvPr id="41" name="object 41"/>
            <p:cNvSpPr/>
            <p:nvPr/>
          </p:nvSpPr>
          <p:spPr>
            <a:xfrm>
              <a:off x="2555879" y="1160404"/>
              <a:ext cx="865505" cy="635"/>
            </a:xfrm>
            <a:custGeom>
              <a:avLst/>
              <a:gdLst/>
              <a:ahLst/>
              <a:cxnLst/>
              <a:rect l="l" t="t" r="r" b="b"/>
              <a:pathLst>
                <a:path w="865504" h="634">
                  <a:moveTo>
                    <a:pt x="0" y="121"/>
                  </a:moveTo>
                  <a:lnTo>
                    <a:pt x="865257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797539" y="1160526"/>
              <a:ext cx="791210" cy="0"/>
            </a:xfrm>
            <a:custGeom>
              <a:avLst/>
              <a:gdLst/>
              <a:ahLst/>
              <a:cxnLst/>
              <a:rect l="l" t="t" r="r" b="b"/>
              <a:pathLst>
                <a:path w="791209">
                  <a:moveTo>
                    <a:pt x="0" y="0"/>
                  </a:moveTo>
                  <a:lnTo>
                    <a:pt x="790590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961245" y="2263759"/>
              <a:ext cx="241320" cy="2413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635125" y="722193"/>
            <a:ext cx="391350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52470" algn="l"/>
              </a:tabLst>
            </a:pPr>
            <a:r>
              <a:rPr sz="2000" spc="-5" dirty="0">
                <a:latin typeface="Verdana"/>
                <a:cs typeface="Verdana"/>
              </a:rPr>
              <a:t>(1,1)</a:t>
            </a:r>
            <a:r>
              <a:rPr sz="2000" spc="-5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2333620" y="2990839"/>
          <a:ext cx="5039359" cy="14827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7835"/>
                <a:gridCol w="1727835"/>
                <a:gridCol w="1583689"/>
              </a:tblGrid>
              <a:tr h="37072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Código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B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Nome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B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Funcao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B8"/>
                    </a:solidFill>
                  </a:tcPr>
                </a:tc>
              </a:tr>
              <a:tr h="3705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12345678901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João da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5" dirty="0">
                          <a:latin typeface="Verdana"/>
                          <a:cs typeface="Verdana"/>
                        </a:rPr>
                        <a:t>Silva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Recepcionista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6"/>
                    </a:solidFill>
                  </a:tcPr>
                </a:tc>
              </a:tr>
              <a:tr h="37072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23456789012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Juca</a:t>
                      </a:r>
                      <a:r>
                        <a:rPr sz="16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Neves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Porteiro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3"/>
                    </a:solidFill>
                  </a:tcPr>
                </a:tc>
              </a:tr>
              <a:tr h="37071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34567890123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Maria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Eugênia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Secretária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244479" y="4718050"/>
          <a:ext cx="6338569" cy="19351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8470"/>
                <a:gridCol w="2088514"/>
                <a:gridCol w="936625"/>
                <a:gridCol w="1584960"/>
              </a:tblGrid>
              <a:tr h="4514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Código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B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Nome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B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Idade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B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Parentesco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B8"/>
                    </a:solidFill>
                  </a:tcPr>
                </a:tc>
              </a:tr>
              <a:tr h="37084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12345678901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5" dirty="0">
                          <a:latin typeface="Verdana"/>
                          <a:cs typeface="Verdana"/>
                        </a:rPr>
                        <a:t>Rosa</a:t>
                      </a:r>
                      <a:r>
                        <a:rPr sz="16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5" dirty="0">
                          <a:latin typeface="Verdana"/>
                          <a:cs typeface="Verdana"/>
                        </a:rPr>
                        <a:t>Silva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Filha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6"/>
                    </a:solidFill>
                  </a:tcPr>
                </a:tc>
              </a:tr>
              <a:tr h="3709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12345678901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Joaquim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da</a:t>
                      </a:r>
                      <a:r>
                        <a:rPr sz="1600" spc="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5" dirty="0">
                          <a:latin typeface="Verdana"/>
                          <a:cs typeface="Verdana"/>
                        </a:rPr>
                        <a:t>Silva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Filho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3"/>
                    </a:solidFill>
                  </a:tcPr>
                </a:tc>
              </a:tr>
              <a:tr h="37092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23456789012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Conceição</a:t>
                      </a:r>
                      <a:r>
                        <a:rPr sz="16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Neves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44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Esposa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6"/>
                    </a:solidFill>
                  </a:tcPr>
                </a:tc>
              </a:tr>
              <a:tr h="37092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34567890123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15" dirty="0">
                          <a:latin typeface="Verdana"/>
                          <a:cs typeface="Verdana"/>
                        </a:rPr>
                        <a:t>Rosa</a:t>
                      </a:r>
                      <a:r>
                        <a:rPr sz="16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5" dirty="0">
                          <a:latin typeface="Verdana"/>
                          <a:cs typeface="Verdana"/>
                        </a:rPr>
                        <a:t>Silva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Filha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3"/>
                    </a:solidFill>
                  </a:tcPr>
                </a:tc>
              </a:tr>
            </a:tbl>
          </a:graphicData>
        </a:graphic>
      </p:graphicFrame>
      <p:sp>
        <p:nvSpPr>
          <p:cNvPr id="47" name="object 47"/>
          <p:cNvSpPr txBox="1"/>
          <p:nvPr/>
        </p:nvSpPr>
        <p:spPr>
          <a:xfrm>
            <a:off x="402742" y="4244462"/>
            <a:ext cx="148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Dependente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419351" y="2515368"/>
            <a:ext cx="1428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pregado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0"/>
            <a:ext cx="57105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Atributos -</a:t>
            </a:r>
            <a:r>
              <a:rPr spc="5" dirty="0"/>
              <a:t> </a:t>
            </a:r>
            <a:r>
              <a:rPr spc="-10" dirty="0"/>
              <a:t>representação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81400" y="3135244"/>
            <a:ext cx="1021080" cy="241300"/>
            <a:chOff x="3581400" y="3135244"/>
            <a:chExt cx="1021080" cy="241300"/>
          </a:xfrm>
        </p:grpSpPr>
        <p:sp>
          <p:nvSpPr>
            <p:cNvPr id="4" name="object 4"/>
            <p:cNvSpPr/>
            <p:nvPr/>
          </p:nvSpPr>
          <p:spPr>
            <a:xfrm>
              <a:off x="3581400" y="3259196"/>
              <a:ext cx="863600" cy="0"/>
            </a:xfrm>
            <a:custGeom>
              <a:avLst/>
              <a:gdLst/>
              <a:ahLst/>
              <a:cxnLst/>
              <a:rect l="l" t="t" r="r" b="b"/>
              <a:pathLst>
                <a:path w="863600">
                  <a:moveTo>
                    <a:pt x="0" y="0"/>
                  </a:moveTo>
                  <a:lnTo>
                    <a:pt x="863589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60936" y="3135244"/>
              <a:ext cx="241289" cy="2412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508369" y="4495804"/>
            <a:ext cx="1670050" cy="530225"/>
            <a:chOff x="3508369" y="4495804"/>
            <a:chExt cx="1670050" cy="530225"/>
          </a:xfrm>
        </p:grpSpPr>
        <p:sp>
          <p:nvSpPr>
            <p:cNvPr id="7" name="object 7"/>
            <p:cNvSpPr/>
            <p:nvPr/>
          </p:nvSpPr>
          <p:spPr>
            <a:xfrm>
              <a:off x="3508369" y="4772025"/>
              <a:ext cx="865505" cy="0"/>
            </a:xfrm>
            <a:custGeom>
              <a:avLst/>
              <a:gdLst/>
              <a:ahLst/>
              <a:cxnLst/>
              <a:rect l="l" t="t" r="r" b="b"/>
              <a:pathLst>
                <a:path w="865504">
                  <a:moveTo>
                    <a:pt x="0" y="0"/>
                  </a:moveTo>
                  <a:lnTo>
                    <a:pt x="865266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29100" y="4508504"/>
              <a:ext cx="936625" cy="504825"/>
            </a:xfrm>
            <a:custGeom>
              <a:avLst/>
              <a:gdLst/>
              <a:ahLst/>
              <a:cxnLst/>
              <a:rect l="l" t="t" r="r" b="b"/>
              <a:pathLst>
                <a:path w="936625" h="504825">
                  <a:moveTo>
                    <a:pt x="468386" y="0"/>
                  </a:moveTo>
                  <a:lnTo>
                    <a:pt x="409626" y="1966"/>
                  </a:lnTo>
                  <a:lnTo>
                    <a:pt x="353046" y="7709"/>
                  </a:lnTo>
                  <a:lnTo>
                    <a:pt x="299085" y="16991"/>
                  </a:lnTo>
                  <a:lnTo>
                    <a:pt x="248181" y="29575"/>
                  </a:lnTo>
                  <a:lnTo>
                    <a:pt x="200773" y="45224"/>
                  </a:lnTo>
                  <a:lnTo>
                    <a:pt x="157299" y="63701"/>
                  </a:lnTo>
                  <a:lnTo>
                    <a:pt x="118199" y="84770"/>
                  </a:lnTo>
                  <a:lnTo>
                    <a:pt x="83910" y="108194"/>
                  </a:lnTo>
                  <a:lnTo>
                    <a:pt x="54872" y="133735"/>
                  </a:lnTo>
                  <a:lnTo>
                    <a:pt x="14303" y="190224"/>
                  </a:lnTo>
                  <a:lnTo>
                    <a:pt x="0" y="252340"/>
                  </a:lnTo>
                  <a:lnTo>
                    <a:pt x="3648" y="284012"/>
                  </a:lnTo>
                  <a:lnTo>
                    <a:pt x="31523" y="343596"/>
                  </a:lnTo>
                  <a:lnTo>
                    <a:pt x="83910" y="396591"/>
                  </a:lnTo>
                  <a:lnTo>
                    <a:pt x="118199" y="420026"/>
                  </a:lnTo>
                  <a:lnTo>
                    <a:pt x="157299" y="441104"/>
                  </a:lnTo>
                  <a:lnTo>
                    <a:pt x="200773" y="459589"/>
                  </a:lnTo>
                  <a:lnTo>
                    <a:pt x="248181" y="475243"/>
                  </a:lnTo>
                  <a:lnTo>
                    <a:pt x="299085" y="487830"/>
                  </a:lnTo>
                  <a:lnTo>
                    <a:pt x="353046" y="497114"/>
                  </a:lnTo>
                  <a:lnTo>
                    <a:pt x="409626" y="502857"/>
                  </a:lnTo>
                  <a:lnTo>
                    <a:pt x="468386" y="504824"/>
                  </a:lnTo>
                  <a:lnTo>
                    <a:pt x="527113" y="502857"/>
                  </a:lnTo>
                  <a:lnTo>
                    <a:pt x="583665" y="497114"/>
                  </a:lnTo>
                  <a:lnTo>
                    <a:pt x="637603" y="487830"/>
                  </a:lnTo>
                  <a:lnTo>
                    <a:pt x="688489" y="475243"/>
                  </a:lnTo>
                  <a:lnTo>
                    <a:pt x="735882" y="459589"/>
                  </a:lnTo>
                  <a:lnTo>
                    <a:pt x="779344" y="441104"/>
                  </a:lnTo>
                  <a:lnTo>
                    <a:pt x="818435" y="420026"/>
                  </a:lnTo>
                  <a:lnTo>
                    <a:pt x="852718" y="396591"/>
                  </a:lnTo>
                  <a:lnTo>
                    <a:pt x="881751" y="371036"/>
                  </a:lnTo>
                  <a:lnTo>
                    <a:pt x="922317" y="314509"/>
                  </a:lnTo>
                  <a:lnTo>
                    <a:pt x="936619" y="252340"/>
                  </a:lnTo>
                  <a:lnTo>
                    <a:pt x="932971" y="220697"/>
                  </a:lnTo>
                  <a:lnTo>
                    <a:pt x="905097" y="161158"/>
                  </a:lnTo>
                  <a:lnTo>
                    <a:pt x="852718" y="108194"/>
                  </a:lnTo>
                  <a:lnTo>
                    <a:pt x="818435" y="84770"/>
                  </a:lnTo>
                  <a:lnTo>
                    <a:pt x="779344" y="63701"/>
                  </a:lnTo>
                  <a:lnTo>
                    <a:pt x="735882" y="45224"/>
                  </a:lnTo>
                  <a:lnTo>
                    <a:pt x="688489" y="29575"/>
                  </a:lnTo>
                  <a:lnTo>
                    <a:pt x="637603" y="16991"/>
                  </a:lnTo>
                  <a:lnTo>
                    <a:pt x="583665" y="7709"/>
                  </a:lnTo>
                  <a:lnTo>
                    <a:pt x="527113" y="1966"/>
                  </a:lnTo>
                  <a:lnTo>
                    <a:pt x="468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29100" y="4508504"/>
              <a:ext cx="936625" cy="504825"/>
            </a:xfrm>
            <a:custGeom>
              <a:avLst/>
              <a:gdLst/>
              <a:ahLst/>
              <a:cxnLst/>
              <a:rect l="l" t="t" r="r" b="b"/>
              <a:pathLst>
                <a:path w="936625" h="504825">
                  <a:moveTo>
                    <a:pt x="0" y="252340"/>
                  </a:moveTo>
                  <a:lnTo>
                    <a:pt x="14303" y="190224"/>
                  </a:lnTo>
                  <a:lnTo>
                    <a:pt x="54872" y="133735"/>
                  </a:lnTo>
                  <a:lnTo>
                    <a:pt x="83910" y="108194"/>
                  </a:lnTo>
                  <a:lnTo>
                    <a:pt x="118199" y="84770"/>
                  </a:lnTo>
                  <a:lnTo>
                    <a:pt x="157299" y="63701"/>
                  </a:lnTo>
                  <a:lnTo>
                    <a:pt x="200773" y="45224"/>
                  </a:lnTo>
                  <a:lnTo>
                    <a:pt x="248181" y="29575"/>
                  </a:lnTo>
                  <a:lnTo>
                    <a:pt x="299085" y="16991"/>
                  </a:lnTo>
                  <a:lnTo>
                    <a:pt x="353046" y="7709"/>
                  </a:lnTo>
                  <a:lnTo>
                    <a:pt x="409626" y="1966"/>
                  </a:lnTo>
                  <a:lnTo>
                    <a:pt x="468386" y="0"/>
                  </a:lnTo>
                  <a:lnTo>
                    <a:pt x="527113" y="1966"/>
                  </a:lnTo>
                  <a:lnTo>
                    <a:pt x="583665" y="7709"/>
                  </a:lnTo>
                  <a:lnTo>
                    <a:pt x="637603" y="16991"/>
                  </a:lnTo>
                  <a:lnTo>
                    <a:pt x="688489" y="29575"/>
                  </a:lnTo>
                  <a:lnTo>
                    <a:pt x="735882" y="45224"/>
                  </a:lnTo>
                  <a:lnTo>
                    <a:pt x="779344" y="63701"/>
                  </a:lnTo>
                  <a:lnTo>
                    <a:pt x="818435" y="84770"/>
                  </a:lnTo>
                  <a:lnTo>
                    <a:pt x="852718" y="108194"/>
                  </a:lnTo>
                  <a:lnTo>
                    <a:pt x="881751" y="133735"/>
                  </a:lnTo>
                  <a:lnTo>
                    <a:pt x="922317" y="190224"/>
                  </a:lnTo>
                  <a:lnTo>
                    <a:pt x="936619" y="252340"/>
                  </a:lnTo>
                  <a:lnTo>
                    <a:pt x="932971" y="284012"/>
                  </a:lnTo>
                  <a:lnTo>
                    <a:pt x="905097" y="343596"/>
                  </a:lnTo>
                  <a:lnTo>
                    <a:pt x="852718" y="396591"/>
                  </a:lnTo>
                  <a:lnTo>
                    <a:pt x="818435" y="420026"/>
                  </a:lnTo>
                  <a:lnTo>
                    <a:pt x="779344" y="441104"/>
                  </a:lnTo>
                  <a:lnTo>
                    <a:pt x="735882" y="459589"/>
                  </a:lnTo>
                  <a:lnTo>
                    <a:pt x="688489" y="475243"/>
                  </a:lnTo>
                  <a:lnTo>
                    <a:pt x="637603" y="487830"/>
                  </a:lnTo>
                  <a:lnTo>
                    <a:pt x="583665" y="497114"/>
                  </a:lnTo>
                  <a:lnTo>
                    <a:pt x="527113" y="502857"/>
                  </a:lnTo>
                  <a:lnTo>
                    <a:pt x="468386" y="504824"/>
                  </a:lnTo>
                  <a:lnTo>
                    <a:pt x="409626" y="502857"/>
                  </a:lnTo>
                  <a:lnTo>
                    <a:pt x="353046" y="497114"/>
                  </a:lnTo>
                  <a:lnTo>
                    <a:pt x="299085" y="487830"/>
                  </a:lnTo>
                  <a:lnTo>
                    <a:pt x="248181" y="475243"/>
                  </a:lnTo>
                  <a:lnTo>
                    <a:pt x="200773" y="459589"/>
                  </a:lnTo>
                  <a:lnTo>
                    <a:pt x="157299" y="441104"/>
                  </a:lnTo>
                  <a:lnTo>
                    <a:pt x="118199" y="420026"/>
                  </a:lnTo>
                  <a:lnTo>
                    <a:pt x="83910" y="396591"/>
                  </a:lnTo>
                  <a:lnTo>
                    <a:pt x="54872" y="371036"/>
                  </a:lnTo>
                  <a:lnTo>
                    <a:pt x="14303" y="314509"/>
                  </a:lnTo>
                  <a:lnTo>
                    <a:pt x="0" y="25234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8740" y="1012950"/>
            <a:ext cx="8988425" cy="38849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Representado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graficamente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por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segmento  de reta rotulado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nome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do atributo em  uma 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suas</a:t>
            </a:r>
            <a:r>
              <a:rPr sz="2800" i="1" spc="6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extremidades.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700">
              <a:latin typeface="Verdana"/>
              <a:cs typeface="Verdana"/>
            </a:endParaRPr>
          </a:p>
          <a:p>
            <a:pPr marL="1235710" algn="ctr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rótulo</a:t>
            </a:r>
            <a:endParaRPr sz="2400">
              <a:latin typeface="Times New Roman"/>
              <a:cs typeface="Times New Roman"/>
            </a:endParaRPr>
          </a:p>
          <a:p>
            <a:pPr marL="4242435" marR="4008754" indent="-71755">
              <a:lnSpc>
                <a:spcPts val="6040"/>
              </a:lnSpc>
              <a:spcBef>
                <a:spcPts val="355"/>
              </a:spcBef>
            </a:pPr>
            <a:r>
              <a:rPr sz="2400" dirty="0">
                <a:latin typeface="Times New Roman"/>
                <a:cs typeface="Times New Roman"/>
              </a:rPr>
              <a:t>ou  ró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ulo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44363" y="6672877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b="1" spc="-5" dirty="0">
                <a:latin typeface="Arial"/>
                <a:cs typeface="Arial"/>
              </a:rPr>
              <a:t>3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0"/>
            <a:ext cx="58305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Atributos – </a:t>
            </a:r>
            <a:r>
              <a:rPr spc="-10" dirty="0"/>
              <a:t>entidade fraca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43" y="1012943"/>
            <a:ext cx="8987790" cy="39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985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Cada dependente está relacionado a  exatamente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</a:t>
            </a:r>
            <a:r>
              <a:rPr sz="2800" i="1" spc="2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empregado.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Verdana"/>
              <a:buChar char="•"/>
            </a:pPr>
            <a:endParaRPr sz="2900">
              <a:latin typeface="Verdana"/>
              <a:cs typeface="Verdana"/>
            </a:endParaRPr>
          </a:p>
          <a:p>
            <a:pPr marL="355600" marR="8255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dependente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 identificado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pelo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empregado  ao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qual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ele está</a:t>
            </a:r>
            <a:r>
              <a:rPr sz="2800" i="1" spc="4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relacionado.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Verdana"/>
              <a:buChar char="•"/>
            </a:pPr>
            <a:endParaRPr sz="2900">
              <a:latin typeface="Verdana"/>
              <a:cs typeface="Verdana"/>
            </a:endParaRPr>
          </a:p>
          <a:p>
            <a:pPr marL="354965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Nesse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caso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entidade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DEPENDENTE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só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existe  se a entidade empregado existir,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logo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 entidade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DEPENDENTE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 uma entidade</a:t>
            </a:r>
            <a:r>
              <a:rPr sz="2800" i="1" spc="15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fraca.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0047" y="0"/>
            <a:ext cx="58305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Atributos – </a:t>
            </a:r>
            <a:r>
              <a:rPr spc="-10" dirty="0"/>
              <a:t>entidade fraca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7" y="1012943"/>
            <a:ext cx="898588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entidade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fraca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 representada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DER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por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linhas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duplas,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tanto a entidade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quando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 relacionamento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ou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ainda por uma linha mais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densa.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2954" y="3271840"/>
            <a:ext cx="1681480" cy="817880"/>
            <a:chOff x="742954" y="3271840"/>
            <a:chExt cx="1681480" cy="817880"/>
          </a:xfrm>
        </p:grpSpPr>
        <p:sp>
          <p:nvSpPr>
            <p:cNvPr id="5" name="object 5"/>
            <p:cNvSpPr/>
            <p:nvPr/>
          </p:nvSpPr>
          <p:spPr>
            <a:xfrm>
              <a:off x="755654" y="3284540"/>
              <a:ext cx="1656080" cy="792480"/>
            </a:xfrm>
            <a:custGeom>
              <a:avLst/>
              <a:gdLst/>
              <a:ahLst/>
              <a:cxnLst/>
              <a:rect l="l" t="t" r="r" b="b"/>
              <a:pathLst>
                <a:path w="1656080" h="792479">
                  <a:moveTo>
                    <a:pt x="1655825" y="0"/>
                  </a:moveTo>
                  <a:lnTo>
                    <a:pt x="0" y="0"/>
                  </a:lnTo>
                  <a:lnTo>
                    <a:pt x="0" y="792159"/>
                  </a:lnTo>
                  <a:lnTo>
                    <a:pt x="1655825" y="792159"/>
                  </a:lnTo>
                  <a:lnTo>
                    <a:pt x="16558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5654" y="3284540"/>
              <a:ext cx="1656080" cy="792480"/>
            </a:xfrm>
            <a:custGeom>
              <a:avLst/>
              <a:gdLst/>
              <a:ahLst/>
              <a:cxnLst/>
              <a:rect l="l" t="t" r="r" b="b"/>
              <a:pathLst>
                <a:path w="1656080" h="792479">
                  <a:moveTo>
                    <a:pt x="0" y="792159"/>
                  </a:moveTo>
                  <a:lnTo>
                    <a:pt x="1655825" y="792159"/>
                  </a:lnTo>
                  <a:lnTo>
                    <a:pt x="1655825" y="0"/>
                  </a:lnTo>
                  <a:lnTo>
                    <a:pt x="0" y="0"/>
                  </a:lnTo>
                  <a:lnTo>
                    <a:pt x="0" y="79215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55654" y="3284540"/>
            <a:ext cx="1656080" cy="7924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93345">
              <a:lnSpc>
                <a:spcPct val="100000"/>
              </a:lnSpc>
            </a:pPr>
            <a:r>
              <a:rPr sz="1800" spc="-10" dirty="0">
                <a:latin typeface="Verdana"/>
                <a:cs typeface="Verdana"/>
              </a:rPr>
              <a:t>EMPREGADO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69934" y="4062412"/>
            <a:ext cx="241300" cy="1251585"/>
            <a:chOff x="769934" y="4062412"/>
            <a:chExt cx="241300" cy="1251585"/>
          </a:xfrm>
        </p:grpSpPr>
        <p:sp>
          <p:nvSpPr>
            <p:cNvPr id="9" name="object 9"/>
            <p:cNvSpPr/>
            <p:nvPr/>
          </p:nvSpPr>
          <p:spPr>
            <a:xfrm>
              <a:off x="890588" y="4076700"/>
              <a:ext cx="9525" cy="1008380"/>
            </a:xfrm>
            <a:custGeom>
              <a:avLst/>
              <a:gdLst/>
              <a:ahLst/>
              <a:cxnLst/>
              <a:rect l="l" t="t" r="r" b="b"/>
              <a:pathLst>
                <a:path w="9525" h="1008379">
                  <a:moveTo>
                    <a:pt x="9524" y="0"/>
                  </a:moveTo>
                  <a:lnTo>
                    <a:pt x="0" y="100799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934" y="5072125"/>
              <a:ext cx="241305" cy="2412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50742" y="4997016"/>
            <a:ext cx="7200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código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30300" y="4062412"/>
            <a:ext cx="241300" cy="962025"/>
            <a:chOff x="1130300" y="4062412"/>
            <a:chExt cx="241300" cy="962025"/>
          </a:xfrm>
        </p:grpSpPr>
        <p:sp>
          <p:nvSpPr>
            <p:cNvPr id="13" name="object 13"/>
            <p:cNvSpPr/>
            <p:nvPr/>
          </p:nvSpPr>
          <p:spPr>
            <a:xfrm>
              <a:off x="1260479" y="4076700"/>
              <a:ext cx="9525" cy="792480"/>
            </a:xfrm>
            <a:custGeom>
              <a:avLst/>
              <a:gdLst/>
              <a:ahLst/>
              <a:cxnLst/>
              <a:rect l="l" t="t" r="r" b="b"/>
              <a:pathLst>
                <a:path w="9525" h="792479">
                  <a:moveTo>
                    <a:pt x="9524" y="0"/>
                  </a:moveTo>
                  <a:lnTo>
                    <a:pt x="0" y="792098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30300" y="4783078"/>
              <a:ext cx="241295" cy="2412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11606" y="4677281"/>
            <a:ext cx="58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no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463675" y="4062412"/>
            <a:ext cx="241300" cy="603885"/>
            <a:chOff x="1463675" y="4062412"/>
            <a:chExt cx="241300" cy="603885"/>
          </a:xfrm>
        </p:grpSpPr>
        <p:sp>
          <p:nvSpPr>
            <p:cNvPr id="17" name="object 17"/>
            <p:cNvSpPr/>
            <p:nvPr/>
          </p:nvSpPr>
          <p:spPr>
            <a:xfrm>
              <a:off x="1584329" y="4076700"/>
              <a:ext cx="0" cy="360680"/>
            </a:xfrm>
            <a:custGeom>
              <a:avLst/>
              <a:gdLst/>
              <a:ahLst/>
              <a:cxnLst/>
              <a:rect l="l" t="t" r="r" b="b"/>
              <a:pathLst>
                <a:path h="360679">
                  <a:moveTo>
                    <a:pt x="0" y="0"/>
                  </a:moveTo>
                  <a:lnTo>
                    <a:pt x="0" y="36029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63675" y="4424425"/>
              <a:ext cx="241295" cy="2412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734694" y="4330951"/>
            <a:ext cx="7194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nção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263900" y="3271885"/>
            <a:ext cx="2402205" cy="817880"/>
            <a:chOff x="3263900" y="3271885"/>
            <a:chExt cx="2402205" cy="817880"/>
          </a:xfrm>
        </p:grpSpPr>
        <p:sp>
          <p:nvSpPr>
            <p:cNvPr id="21" name="object 21"/>
            <p:cNvSpPr/>
            <p:nvPr/>
          </p:nvSpPr>
          <p:spPr>
            <a:xfrm>
              <a:off x="3276600" y="3284585"/>
              <a:ext cx="2376805" cy="792480"/>
            </a:xfrm>
            <a:custGeom>
              <a:avLst/>
              <a:gdLst/>
              <a:ahLst/>
              <a:cxnLst/>
              <a:rect l="l" t="t" r="r" b="b"/>
              <a:pathLst>
                <a:path w="2376804" h="792479">
                  <a:moveTo>
                    <a:pt x="1188201" y="0"/>
                  </a:moveTo>
                  <a:lnTo>
                    <a:pt x="0" y="395996"/>
                  </a:lnTo>
                  <a:lnTo>
                    <a:pt x="1188201" y="792114"/>
                  </a:lnTo>
                  <a:lnTo>
                    <a:pt x="2376556" y="395996"/>
                  </a:lnTo>
                  <a:lnTo>
                    <a:pt x="11882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76600" y="3284585"/>
              <a:ext cx="2376805" cy="792480"/>
            </a:xfrm>
            <a:custGeom>
              <a:avLst/>
              <a:gdLst/>
              <a:ahLst/>
              <a:cxnLst/>
              <a:rect l="l" t="t" r="r" b="b"/>
              <a:pathLst>
                <a:path w="2376804" h="792479">
                  <a:moveTo>
                    <a:pt x="0" y="395996"/>
                  </a:moveTo>
                  <a:lnTo>
                    <a:pt x="1188201" y="0"/>
                  </a:lnTo>
                  <a:lnTo>
                    <a:pt x="2376556" y="395996"/>
                  </a:lnTo>
                  <a:lnTo>
                    <a:pt x="1188201" y="792114"/>
                  </a:lnTo>
                  <a:lnTo>
                    <a:pt x="0" y="395996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957958" y="3513198"/>
            <a:ext cx="10179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PO</a:t>
            </a:r>
            <a:r>
              <a:rPr sz="2000" spc="-30" dirty="0">
                <a:latin typeface="Verdana"/>
                <a:cs typeface="Verdana"/>
              </a:rPr>
              <a:t>S</a:t>
            </a:r>
            <a:r>
              <a:rPr sz="2000" dirty="0">
                <a:latin typeface="Verdana"/>
                <a:cs typeface="Verdana"/>
              </a:rPr>
              <a:t>SUI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431015" y="3271840"/>
            <a:ext cx="1899285" cy="817880"/>
            <a:chOff x="6431015" y="3271840"/>
            <a:chExt cx="1899285" cy="817880"/>
          </a:xfrm>
        </p:grpSpPr>
        <p:sp>
          <p:nvSpPr>
            <p:cNvPr id="25" name="object 25"/>
            <p:cNvSpPr/>
            <p:nvPr/>
          </p:nvSpPr>
          <p:spPr>
            <a:xfrm>
              <a:off x="6443715" y="3284540"/>
              <a:ext cx="1873885" cy="792480"/>
            </a:xfrm>
            <a:custGeom>
              <a:avLst/>
              <a:gdLst/>
              <a:ahLst/>
              <a:cxnLst/>
              <a:rect l="l" t="t" r="r" b="b"/>
              <a:pathLst>
                <a:path w="1873884" h="792479">
                  <a:moveTo>
                    <a:pt x="1873258" y="0"/>
                  </a:moveTo>
                  <a:lnTo>
                    <a:pt x="0" y="0"/>
                  </a:lnTo>
                  <a:lnTo>
                    <a:pt x="0" y="792159"/>
                  </a:lnTo>
                  <a:lnTo>
                    <a:pt x="1873258" y="792159"/>
                  </a:lnTo>
                  <a:lnTo>
                    <a:pt x="18732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43715" y="3284540"/>
              <a:ext cx="1873885" cy="792480"/>
            </a:xfrm>
            <a:custGeom>
              <a:avLst/>
              <a:gdLst/>
              <a:ahLst/>
              <a:cxnLst/>
              <a:rect l="l" t="t" r="r" b="b"/>
              <a:pathLst>
                <a:path w="1873884" h="792479">
                  <a:moveTo>
                    <a:pt x="0" y="792159"/>
                  </a:moveTo>
                  <a:lnTo>
                    <a:pt x="1873258" y="792159"/>
                  </a:lnTo>
                  <a:lnTo>
                    <a:pt x="1873258" y="0"/>
                  </a:lnTo>
                  <a:lnTo>
                    <a:pt x="0" y="0"/>
                  </a:lnTo>
                  <a:lnTo>
                    <a:pt x="0" y="79215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516745" y="3357503"/>
            <a:ext cx="1727200" cy="647700"/>
          </a:xfrm>
          <a:prstGeom prst="rect">
            <a:avLst/>
          </a:prstGeom>
          <a:solidFill>
            <a:srgbClr val="FFFFFF"/>
          </a:solidFill>
          <a:ln w="25399">
            <a:solidFill>
              <a:srgbClr val="000000"/>
            </a:solidFill>
          </a:ln>
        </p:spPr>
        <p:txBody>
          <a:bodyPr vert="horz" wrap="square" lIns="0" tIns="18478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455"/>
              </a:spcBef>
            </a:pPr>
            <a:r>
              <a:rPr sz="1800" spc="-5" dirty="0">
                <a:latin typeface="Verdana"/>
                <a:cs typeface="Verdana"/>
              </a:rPr>
              <a:t>DEPENDENTE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457960" y="4062412"/>
            <a:ext cx="241300" cy="1251585"/>
            <a:chOff x="6457960" y="4062412"/>
            <a:chExt cx="241300" cy="1251585"/>
          </a:xfrm>
        </p:grpSpPr>
        <p:sp>
          <p:nvSpPr>
            <p:cNvPr id="29" name="object 29"/>
            <p:cNvSpPr/>
            <p:nvPr/>
          </p:nvSpPr>
          <p:spPr>
            <a:xfrm>
              <a:off x="6578589" y="4076700"/>
              <a:ext cx="10160" cy="1008380"/>
            </a:xfrm>
            <a:custGeom>
              <a:avLst/>
              <a:gdLst/>
              <a:ahLst/>
              <a:cxnLst/>
              <a:rect l="l" t="t" r="r" b="b"/>
              <a:pathLst>
                <a:path w="10159" h="1008379">
                  <a:moveTo>
                    <a:pt x="9540" y="0"/>
                  </a:moveTo>
                  <a:lnTo>
                    <a:pt x="0" y="100799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57960" y="5072125"/>
              <a:ext cx="241289" cy="2412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740149" y="4997016"/>
            <a:ext cx="7200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código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818386" y="4062412"/>
            <a:ext cx="241300" cy="962025"/>
            <a:chOff x="6818386" y="4062412"/>
            <a:chExt cx="241300" cy="962025"/>
          </a:xfrm>
        </p:grpSpPr>
        <p:sp>
          <p:nvSpPr>
            <p:cNvPr id="33" name="object 33"/>
            <p:cNvSpPr/>
            <p:nvPr/>
          </p:nvSpPr>
          <p:spPr>
            <a:xfrm>
              <a:off x="6948556" y="4076700"/>
              <a:ext cx="9525" cy="792480"/>
            </a:xfrm>
            <a:custGeom>
              <a:avLst/>
              <a:gdLst/>
              <a:ahLst/>
              <a:cxnLst/>
              <a:rect l="l" t="t" r="r" b="b"/>
              <a:pathLst>
                <a:path w="9525" h="792479">
                  <a:moveTo>
                    <a:pt x="9509" y="0"/>
                  </a:moveTo>
                  <a:lnTo>
                    <a:pt x="0" y="792098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818386" y="4783078"/>
              <a:ext cx="241289" cy="2412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101337" y="4677281"/>
            <a:ext cx="5892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151745" y="4062412"/>
            <a:ext cx="565785" cy="680085"/>
            <a:chOff x="7151745" y="4062412"/>
            <a:chExt cx="565785" cy="680085"/>
          </a:xfrm>
        </p:grpSpPr>
        <p:sp>
          <p:nvSpPr>
            <p:cNvPr id="37" name="object 37"/>
            <p:cNvSpPr/>
            <p:nvPr/>
          </p:nvSpPr>
          <p:spPr>
            <a:xfrm>
              <a:off x="7272283" y="4076700"/>
              <a:ext cx="635" cy="436880"/>
            </a:xfrm>
            <a:custGeom>
              <a:avLst/>
              <a:gdLst/>
              <a:ahLst/>
              <a:cxnLst/>
              <a:rect l="l" t="t" r="r" b="b"/>
              <a:pathLst>
                <a:path w="634" h="436879">
                  <a:moveTo>
                    <a:pt x="121" y="0"/>
                  </a:moveTo>
                  <a:lnTo>
                    <a:pt x="0" y="43649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51745" y="4500626"/>
              <a:ext cx="241320" cy="24129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475595" y="4089404"/>
              <a:ext cx="241320" cy="36042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424171" y="4101843"/>
            <a:ext cx="1438910" cy="6375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23850">
              <a:lnSpc>
                <a:spcPct val="100600"/>
              </a:lnSpc>
              <a:spcBef>
                <a:spcPts val="90"/>
              </a:spcBef>
            </a:pPr>
            <a:r>
              <a:rPr sz="2000" dirty="0">
                <a:latin typeface="Times New Roman"/>
                <a:cs typeface="Times New Roman"/>
              </a:rPr>
              <a:t>pa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entesco  idade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411479" y="3667056"/>
            <a:ext cx="4646930" cy="1359535"/>
            <a:chOff x="2411479" y="3667056"/>
            <a:chExt cx="4646930" cy="1359535"/>
          </a:xfrm>
        </p:grpSpPr>
        <p:sp>
          <p:nvSpPr>
            <p:cNvPr id="42" name="object 42"/>
            <p:cNvSpPr/>
            <p:nvPr/>
          </p:nvSpPr>
          <p:spPr>
            <a:xfrm>
              <a:off x="2411479" y="3681343"/>
              <a:ext cx="4032250" cy="635"/>
            </a:xfrm>
            <a:custGeom>
              <a:avLst/>
              <a:gdLst/>
              <a:ahLst/>
              <a:cxnLst/>
              <a:rect l="l" t="t" r="r" b="b"/>
              <a:pathLst>
                <a:path w="4032250" h="635">
                  <a:moveTo>
                    <a:pt x="0" y="0"/>
                  </a:moveTo>
                  <a:lnTo>
                    <a:pt x="865119" y="0"/>
                  </a:lnTo>
                </a:path>
                <a:path w="4032250" h="635">
                  <a:moveTo>
                    <a:pt x="3241675" y="0"/>
                  </a:moveTo>
                  <a:lnTo>
                    <a:pt x="4032235" y="121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816740" y="4784720"/>
              <a:ext cx="241289" cy="24130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490598" y="3243831"/>
            <a:ext cx="673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(1,1)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730989" y="3243831"/>
            <a:ext cx="672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492489" y="3357493"/>
            <a:ext cx="1943100" cy="648335"/>
          </a:xfrm>
          <a:custGeom>
            <a:avLst/>
            <a:gdLst/>
            <a:ahLst/>
            <a:cxnLst/>
            <a:rect l="l" t="t" r="r" b="b"/>
            <a:pathLst>
              <a:path w="1943100" h="648335">
                <a:moveTo>
                  <a:pt x="0" y="323849"/>
                </a:moveTo>
                <a:lnTo>
                  <a:pt x="971549" y="0"/>
                </a:lnTo>
                <a:lnTo>
                  <a:pt x="1943099" y="323849"/>
                </a:lnTo>
                <a:lnTo>
                  <a:pt x="971549" y="647709"/>
                </a:lnTo>
                <a:lnTo>
                  <a:pt x="0" y="32384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0047" y="0"/>
            <a:ext cx="58305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Atributos – </a:t>
            </a:r>
            <a:r>
              <a:rPr spc="-10" dirty="0"/>
              <a:t>entidade fraca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7" y="1012943"/>
            <a:ext cx="898588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entidade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fraca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 representada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DER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por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linhas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duplas,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tanto a entidade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quando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 relacionamento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ou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ainda por uma linha mais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densa.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2954" y="3271840"/>
            <a:ext cx="1681480" cy="817880"/>
            <a:chOff x="742954" y="3271840"/>
            <a:chExt cx="1681480" cy="817880"/>
          </a:xfrm>
        </p:grpSpPr>
        <p:sp>
          <p:nvSpPr>
            <p:cNvPr id="5" name="object 5"/>
            <p:cNvSpPr/>
            <p:nvPr/>
          </p:nvSpPr>
          <p:spPr>
            <a:xfrm>
              <a:off x="755654" y="3284540"/>
              <a:ext cx="1656080" cy="792480"/>
            </a:xfrm>
            <a:custGeom>
              <a:avLst/>
              <a:gdLst/>
              <a:ahLst/>
              <a:cxnLst/>
              <a:rect l="l" t="t" r="r" b="b"/>
              <a:pathLst>
                <a:path w="1656080" h="792479">
                  <a:moveTo>
                    <a:pt x="1655825" y="0"/>
                  </a:moveTo>
                  <a:lnTo>
                    <a:pt x="0" y="0"/>
                  </a:lnTo>
                  <a:lnTo>
                    <a:pt x="0" y="792159"/>
                  </a:lnTo>
                  <a:lnTo>
                    <a:pt x="1655825" y="792159"/>
                  </a:lnTo>
                  <a:lnTo>
                    <a:pt x="16558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5654" y="3284540"/>
              <a:ext cx="1656080" cy="792480"/>
            </a:xfrm>
            <a:custGeom>
              <a:avLst/>
              <a:gdLst/>
              <a:ahLst/>
              <a:cxnLst/>
              <a:rect l="l" t="t" r="r" b="b"/>
              <a:pathLst>
                <a:path w="1656080" h="792479">
                  <a:moveTo>
                    <a:pt x="0" y="792159"/>
                  </a:moveTo>
                  <a:lnTo>
                    <a:pt x="1655825" y="792159"/>
                  </a:lnTo>
                  <a:lnTo>
                    <a:pt x="1655825" y="0"/>
                  </a:lnTo>
                  <a:lnTo>
                    <a:pt x="0" y="0"/>
                  </a:lnTo>
                  <a:lnTo>
                    <a:pt x="0" y="79215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55654" y="3284540"/>
            <a:ext cx="1656080" cy="7924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93345">
              <a:lnSpc>
                <a:spcPct val="100000"/>
              </a:lnSpc>
            </a:pPr>
            <a:r>
              <a:rPr sz="1800" spc="-10" dirty="0">
                <a:latin typeface="Verdana"/>
                <a:cs typeface="Verdana"/>
              </a:rPr>
              <a:t>EMPREGADO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69934" y="4062412"/>
            <a:ext cx="241300" cy="1251585"/>
            <a:chOff x="769934" y="4062412"/>
            <a:chExt cx="241300" cy="1251585"/>
          </a:xfrm>
        </p:grpSpPr>
        <p:sp>
          <p:nvSpPr>
            <p:cNvPr id="9" name="object 9"/>
            <p:cNvSpPr/>
            <p:nvPr/>
          </p:nvSpPr>
          <p:spPr>
            <a:xfrm>
              <a:off x="890588" y="4076700"/>
              <a:ext cx="9525" cy="1008380"/>
            </a:xfrm>
            <a:custGeom>
              <a:avLst/>
              <a:gdLst/>
              <a:ahLst/>
              <a:cxnLst/>
              <a:rect l="l" t="t" r="r" b="b"/>
              <a:pathLst>
                <a:path w="9525" h="1008379">
                  <a:moveTo>
                    <a:pt x="9524" y="0"/>
                  </a:moveTo>
                  <a:lnTo>
                    <a:pt x="0" y="100799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934" y="5072125"/>
              <a:ext cx="241305" cy="2412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50742" y="4997016"/>
            <a:ext cx="7200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código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30300" y="4062412"/>
            <a:ext cx="241300" cy="962025"/>
            <a:chOff x="1130300" y="4062412"/>
            <a:chExt cx="241300" cy="962025"/>
          </a:xfrm>
        </p:grpSpPr>
        <p:sp>
          <p:nvSpPr>
            <p:cNvPr id="13" name="object 13"/>
            <p:cNvSpPr/>
            <p:nvPr/>
          </p:nvSpPr>
          <p:spPr>
            <a:xfrm>
              <a:off x="1260479" y="4076700"/>
              <a:ext cx="9525" cy="792480"/>
            </a:xfrm>
            <a:custGeom>
              <a:avLst/>
              <a:gdLst/>
              <a:ahLst/>
              <a:cxnLst/>
              <a:rect l="l" t="t" r="r" b="b"/>
              <a:pathLst>
                <a:path w="9525" h="792479">
                  <a:moveTo>
                    <a:pt x="9524" y="0"/>
                  </a:moveTo>
                  <a:lnTo>
                    <a:pt x="0" y="792098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30300" y="4783078"/>
              <a:ext cx="241295" cy="2412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11606" y="4677281"/>
            <a:ext cx="58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no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463675" y="4062412"/>
            <a:ext cx="241300" cy="603885"/>
            <a:chOff x="1463675" y="4062412"/>
            <a:chExt cx="241300" cy="603885"/>
          </a:xfrm>
        </p:grpSpPr>
        <p:sp>
          <p:nvSpPr>
            <p:cNvPr id="17" name="object 17"/>
            <p:cNvSpPr/>
            <p:nvPr/>
          </p:nvSpPr>
          <p:spPr>
            <a:xfrm>
              <a:off x="1584329" y="4076700"/>
              <a:ext cx="0" cy="360680"/>
            </a:xfrm>
            <a:custGeom>
              <a:avLst/>
              <a:gdLst/>
              <a:ahLst/>
              <a:cxnLst/>
              <a:rect l="l" t="t" r="r" b="b"/>
              <a:pathLst>
                <a:path h="360679">
                  <a:moveTo>
                    <a:pt x="0" y="0"/>
                  </a:moveTo>
                  <a:lnTo>
                    <a:pt x="0" y="36029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63675" y="4424425"/>
              <a:ext cx="241295" cy="2412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734694" y="4330951"/>
            <a:ext cx="7194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nção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263900" y="3271885"/>
            <a:ext cx="2402205" cy="817880"/>
            <a:chOff x="3263900" y="3271885"/>
            <a:chExt cx="2402205" cy="817880"/>
          </a:xfrm>
        </p:grpSpPr>
        <p:sp>
          <p:nvSpPr>
            <p:cNvPr id="21" name="object 21"/>
            <p:cNvSpPr/>
            <p:nvPr/>
          </p:nvSpPr>
          <p:spPr>
            <a:xfrm>
              <a:off x="3276600" y="3284585"/>
              <a:ext cx="2376805" cy="792480"/>
            </a:xfrm>
            <a:custGeom>
              <a:avLst/>
              <a:gdLst/>
              <a:ahLst/>
              <a:cxnLst/>
              <a:rect l="l" t="t" r="r" b="b"/>
              <a:pathLst>
                <a:path w="2376804" h="792479">
                  <a:moveTo>
                    <a:pt x="1188201" y="0"/>
                  </a:moveTo>
                  <a:lnTo>
                    <a:pt x="0" y="395996"/>
                  </a:lnTo>
                  <a:lnTo>
                    <a:pt x="1188201" y="792114"/>
                  </a:lnTo>
                  <a:lnTo>
                    <a:pt x="2376556" y="395996"/>
                  </a:lnTo>
                  <a:lnTo>
                    <a:pt x="11882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76600" y="3284585"/>
              <a:ext cx="2376805" cy="792480"/>
            </a:xfrm>
            <a:custGeom>
              <a:avLst/>
              <a:gdLst/>
              <a:ahLst/>
              <a:cxnLst/>
              <a:rect l="l" t="t" r="r" b="b"/>
              <a:pathLst>
                <a:path w="2376804" h="792479">
                  <a:moveTo>
                    <a:pt x="0" y="395996"/>
                  </a:moveTo>
                  <a:lnTo>
                    <a:pt x="1188201" y="0"/>
                  </a:lnTo>
                  <a:lnTo>
                    <a:pt x="2376556" y="395996"/>
                  </a:lnTo>
                  <a:lnTo>
                    <a:pt x="1188201" y="792114"/>
                  </a:lnTo>
                  <a:lnTo>
                    <a:pt x="0" y="395996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957958" y="3513198"/>
            <a:ext cx="10179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PO</a:t>
            </a:r>
            <a:r>
              <a:rPr sz="2000" spc="-30" dirty="0">
                <a:latin typeface="Verdana"/>
                <a:cs typeface="Verdana"/>
              </a:rPr>
              <a:t>S</a:t>
            </a:r>
            <a:r>
              <a:rPr sz="2000" dirty="0">
                <a:latin typeface="Verdana"/>
                <a:cs typeface="Verdana"/>
              </a:rPr>
              <a:t>SUI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431015" y="3271840"/>
            <a:ext cx="1899285" cy="817880"/>
            <a:chOff x="6431015" y="3271840"/>
            <a:chExt cx="1899285" cy="817880"/>
          </a:xfrm>
        </p:grpSpPr>
        <p:sp>
          <p:nvSpPr>
            <p:cNvPr id="25" name="object 25"/>
            <p:cNvSpPr/>
            <p:nvPr/>
          </p:nvSpPr>
          <p:spPr>
            <a:xfrm>
              <a:off x="6443715" y="3284540"/>
              <a:ext cx="1873885" cy="792480"/>
            </a:xfrm>
            <a:custGeom>
              <a:avLst/>
              <a:gdLst/>
              <a:ahLst/>
              <a:cxnLst/>
              <a:rect l="l" t="t" r="r" b="b"/>
              <a:pathLst>
                <a:path w="1873884" h="792479">
                  <a:moveTo>
                    <a:pt x="1873258" y="0"/>
                  </a:moveTo>
                  <a:lnTo>
                    <a:pt x="0" y="0"/>
                  </a:lnTo>
                  <a:lnTo>
                    <a:pt x="0" y="792159"/>
                  </a:lnTo>
                  <a:lnTo>
                    <a:pt x="1873258" y="792159"/>
                  </a:lnTo>
                  <a:lnTo>
                    <a:pt x="18732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43715" y="3284540"/>
              <a:ext cx="1873885" cy="792480"/>
            </a:xfrm>
            <a:custGeom>
              <a:avLst/>
              <a:gdLst/>
              <a:ahLst/>
              <a:cxnLst/>
              <a:rect l="l" t="t" r="r" b="b"/>
              <a:pathLst>
                <a:path w="1873884" h="792479">
                  <a:moveTo>
                    <a:pt x="0" y="792159"/>
                  </a:moveTo>
                  <a:lnTo>
                    <a:pt x="1873258" y="792159"/>
                  </a:lnTo>
                  <a:lnTo>
                    <a:pt x="1873258" y="0"/>
                  </a:lnTo>
                  <a:lnTo>
                    <a:pt x="0" y="0"/>
                  </a:lnTo>
                  <a:lnTo>
                    <a:pt x="0" y="79215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443715" y="3284540"/>
            <a:ext cx="1873885" cy="7924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161925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DEPENDENTE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457960" y="4062412"/>
            <a:ext cx="241300" cy="1251585"/>
            <a:chOff x="6457960" y="4062412"/>
            <a:chExt cx="241300" cy="1251585"/>
          </a:xfrm>
        </p:grpSpPr>
        <p:sp>
          <p:nvSpPr>
            <p:cNvPr id="29" name="object 29"/>
            <p:cNvSpPr/>
            <p:nvPr/>
          </p:nvSpPr>
          <p:spPr>
            <a:xfrm>
              <a:off x="6578589" y="4076700"/>
              <a:ext cx="10160" cy="1008380"/>
            </a:xfrm>
            <a:custGeom>
              <a:avLst/>
              <a:gdLst/>
              <a:ahLst/>
              <a:cxnLst/>
              <a:rect l="l" t="t" r="r" b="b"/>
              <a:pathLst>
                <a:path w="10159" h="1008379">
                  <a:moveTo>
                    <a:pt x="9540" y="0"/>
                  </a:moveTo>
                  <a:lnTo>
                    <a:pt x="0" y="100799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57960" y="5072125"/>
              <a:ext cx="241289" cy="2412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740149" y="4997016"/>
            <a:ext cx="7200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código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818386" y="4062412"/>
            <a:ext cx="241300" cy="962025"/>
            <a:chOff x="6818386" y="4062412"/>
            <a:chExt cx="241300" cy="962025"/>
          </a:xfrm>
        </p:grpSpPr>
        <p:sp>
          <p:nvSpPr>
            <p:cNvPr id="33" name="object 33"/>
            <p:cNvSpPr/>
            <p:nvPr/>
          </p:nvSpPr>
          <p:spPr>
            <a:xfrm>
              <a:off x="6948556" y="4076700"/>
              <a:ext cx="9525" cy="792480"/>
            </a:xfrm>
            <a:custGeom>
              <a:avLst/>
              <a:gdLst/>
              <a:ahLst/>
              <a:cxnLst/>
              <a:rect l="l" t="t" r="r" b="b"/>
              <a:pathLst>
                <a:path w="9525" h="792479">
                  <a:moveTo>
                    <a:pt x="9509" y="0"/>
                  </a:moveTo>
                  <a:lnTo>
                    <a:pt x="0" y="792098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818386" y="4783078"/>
              <a:ext cx="241289" cy="2412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101337" y="4677281"/>
            <a:ext cx="5892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151745" y="4062412"/>
            <a:ext cx="565785" cy="680085"/>
            <a:chOff x="7151745" y="4062412"/>
            <a:chExt cx="565785" cy="680085"/>
          </a:xfrm>
        </p:grpSpPr>
        <p:sp>
          <p:nvSpPr>
            <p:cNvPr id="37" name="object 37"/>
            <p:cNvSpPr/>
            <p:nvPr/>
          </p:nvSpPr>
          <p:spPr>
            <a:xfrm>
              <a:off x="7272283" y="4076700"/>
              <a:ext cx="635" cy="436880"/>
            </a:xfrm>
            <a:custGeom>
              <a:avLst/>
              <a:gdLst/>
              <a:ahLst/>
              <a:cxnLst/>
              <a:rect l="l" t="t" r="r" b="b"/>
              <a:pathLst>
                <a:path w="634" h="436879">
                  <a:moveTo>
                    <a:pt x="121" y="0"/>
                  </a:moveTo>
                  <a:lnTo>
                    <a:pt x="0" y="43649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51745" y="4500626"/>
              <a:ext cx="241320" cy="24129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475595" y="4089404"/>
              <a:ext cx="241320" cy="36042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424171" y="4101843"/>
            <a:ext cx="1438910" cy="6375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23850">
              <a:lnSpc>
                <a:spcPct val="100600"/>
              </a:lnSpc>
              <a:spcBef>
                <a:spcPts val="90"/>
              </a:spcBef>
            </a:pPr>
            <a:r>
              <a:rPr sz="2000" dirty="0">
                <a:latin typeface="Times New Roman"/>
                <a:cs typeface="Times New Roman"/>
              </a:rPr>
              <a:t>pa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entesco  idade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411479" y="3643243"/>
            <a:ext cx="4646930" cy="1383030"/>
            <a:chOff x="2411479" y="3643243"/>
            <a:chExt cx="4646930" cy="1383030"/>
          </a:xfrm>
        </p:grpSpPr>
        <p:sp>
          <p:nvSpPr>
            <p:cNvPr id="42" name="object 42"/>
            <p:cNvSpPr/>
            <p:nvPr/>
          </p:nvSpPr>
          <p:spPr>
            <a:xfrm>
              <a:off x="2411479" y="3681343"/>
              <a:ext cx="865505" cy="0"/>
            </a:xfrm>
            <a:custGeom>
              <a:avLst/>
              <a:gdLst/>
              <a:ahLst/>
              <a:cxnLst/>
              <a:rect l="l" t="t" r="r" b="b"/>
              <a:pathLst>
                <a:path w="865504">
                  <a:moveTo>
                    <a:pt x="0" y="0"/>
                  </a:moveTo>
                  <a:lnTo>
                    <a:pt x="865119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653155" y="3681343"/>
              <a:ext cx="790575" cy="635"/>
            </a:xfrm>
            <a:custGeom>
              <a:avLst/>
              <a:gdLst/>
              <a:ahLst/>
              <a:cxnLst/>
              <a:rect l="l" t="t" r="r" b="b"/>
              <a:pathLst>
                <a:path w="790575" h="635">
                  <a:moveTo>
                    <a:pt x="0" y="0"/>
                  </a:moveTo>
                  <a:lnTo>
                    <a:pt x="790559" y="121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816740" y="4784720"/>
              <a:ext cx="241289" cy="24130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490598" y="3243831"/>
            <a:ext cx="673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(1,1)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46" name="object 46"/>
          <p:cNvSpPr txBox="1"/>
          <p:nvPr/>
        </p:nvSpPr>
        <p:spPr>
          <a:xfrm>
            <a:off x="5730989" y="3243831"/>
            <a:ext cx="672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0"/>
            <a:ext cx="58305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Atributos – </a:t>
            </a:r>
            <a:r>
              <a:rPr spc="-10" dirty="0"/>
              <a:t>entidade fraca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47" y="1012943"/>
            <a:ext cx="8987155" cy="3609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985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Porém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nem toda dependência de existência  resulta em uma entidade</a:t>
            </a:r>
            <a:r>
              <a:rPr sz="2800" i="1" spc="7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fraca.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exemplo: Carteira de motorista não pode  existir sem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estar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relacionada a entidade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PESSOA, embora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tenha 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própria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chave(número da CNH) e portanto não seja  uma entidade</a:t>
            </a:r>
            <a:r>
              <a:rPr sz="2800" i="1" spc="4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fraca.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9639" y="0"/>
            <a:ext cx="58305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Atributos – </a:t>
            </a:r>
            <a:r>
              <a:rPr spc="-10" dirty="0"/>
              <a:t>entidade fraca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7" y="1012943"/>
            <a:ext cx="898715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exemplo: Carteira de motorista não pode  existir sem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estar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relacionada a entidade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PESSOA,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embora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tenha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própria  chave(número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da CNH) e portanto não seja  uma entidade</a:t>
            </a:r>
            <a:r>
              <a:rPr sz="2800" i="1" spc="4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fraca.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1515" y="3632266"/>
            <a:ext cx="1681480" cy="817880"/>
            <a:chOff x="671515" y="3632266"/>
            <a:chExt cx="1681480" cy="817880"/>
          </a:xfrm>
        </p:grpSpPr>
        <p:sp>
          <p:nvSpPr>
            <p:cNvPr id="5" name="object 5"/>
            <p:cNvSpPr/>
            <p:nvPr/>
          </p:nvSpPr>
          <p:spPr>
            <a:xfrm>
              <a:off x="684215" y="3644966"/>
              <a:ext cx="1656080" cy="792480"/>
            </a:xfrm>
            <a:custGeom>
              <a:avLst/>
              <a:gdLst/>
              <a:ahLst/>
              <a:cxnLst/>
              <a:rect l="l" t="t" r="r" b="b"/>
              <a:pathLst>
                <a:path w="1656080" h="792479">
                  <a:moveTo>
                    <a:pt x="1655694" y="0"/>
                  </a:moveTo>
                  <a:lnTo>
                    <a:pt x="0" y="0"/>
                  </a:lnTo>
                  <a:lnTo>
                    <a:pt x="0" y="792159"/>
                  </a:lnTo>
                  <a:lnTo>
                    <a:pt x="1655694" y="792159"/>
                  </a:lnTo>
                  <a:lnTo>
                    <a:pt x="16556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4215" y="3644966"/>
              <a:ext cx="1656080" cy="792480"/>
            </a:xfrm>
            <a:custGeom>
              <a:avLst/>
              <a:gdLst/>
              <a:ahLst/>
              <a:cxnLst/>
              <a:rect l="l" t="t" r="r" b="b"/>
              <a:pathLst>
                <a:path w="1656080" h="792479">
                  <a:moveTo>
                    <a:pt x="0" y="792159"/>
                  </a:moveTo>
                  <a:lnTo>
                    <a:pt x="1655694" y="792159"/>
                  </a:lnTo>
                  <a:lnTo>
                    <a:pt x="1655694" y="0"/>
                  </a:lnTo>
                  <a:lnTo>
                    <a:pt x="0" y="0"/>
                  </a:lnTo>
                  <a:lnTo>
                    <a:pt x="0" y="79215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84215" y="3644966"/>
            <a:ext cx="1656080" cy="7924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36322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PESSOA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98495" y="4422838"/>
            <a:ext cx="241935" cy="1250950"/>
            <a:chOff x="698495" y="4422838"/>
            <a:chExt cx="241935" cy="1250950"/>
          </a:xfrm>
        </p:grpSpPr>
        <p:sp>
          <p:nvSpPr>
            <p:cNvPr id="9" name="object 9"/>
            <p:cNvSpPr/>
            <p:nvPr/>
          </p:nvSpPr>
          <p:spPr>
            <a:xfrm>
              <a:off x="819149" y="4437126"/>
              <a:ext cx="9525" cy="1008380"/>
            </a:xfrm>
            <a:custGeom>
              <a:avLst/>
              <a:gdLst/>
              <a:ahLst/>
              <a:cxnLst/>
              <a:rect l="l" t="t" r="r" b="b"/>
              <a:pathLst>
                <a:path w="9525" h="1008379">
                  <a:moveTo>
                    <a:pt x="9524" y="0"/>
                  </a:moveTo>
                  <a:lnTo>
                    <a:pt x="0" y="100799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8495" y="5432421"/>
              <a:ext cx="241308" cy="2413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79424" y="5357564"/>
            <a:ext cx="350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cpf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57279" y="4422838"/>
            <a:ext cx="241300" cy="962025"/>
            <a:chOff x="1057279" y="4422838"/>
            <a:chExt cx="241300" cy="962025"/>
          </a:xfrm>
        </p:grpSpPr>
        <p:sp>
          <p:nvSpPr>
            <p:cNvPr id="13" name="object 13"/>
            <p:cNvSpPr/>
            <p:nvPr/>
          </p:nvSpPr>
          <p:spPr>
            <a:xfrm>
              <a:off x="1187445" y="4437126"/>
              <a:ext cx="9525" cy="792480"/>
            </a:xfrm>
            <a:custGeom>
              <a:avLst/>
              <a:gdLst/>
              <a:ahLst/>
              <a:cxnLst/>
              <a:rect l="l" t="t" r="r" b="b"/>
              <a:pathLst>
                <a:path w="9525" h="792479">
                  <a:moveTo>
                    <a:pt x="9524" y="0"/>
                  </a:moveTo>
                  <a:lnTo>
                    <a:pt x="0" y="792098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57279" y="5143504"/>
              <a:ext cx="241295" cy="2412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40359" y="5037834"/>
            <a:ext cx="5892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390654" y="4422838"/>
            <a:ext cx="241300" cy="603250"/>
            <a:chOff x="1390654" y="4422838"/>
            <a:chExt cx="241300" cy="603250"/>
          </a:xfrm>
        </p:grpSpPr>
        <p:sp>
          <p:nvSpPr>
            <p:cNvPr id="17" name="object 17"/>
            <p:cNvSpPr/>
            <p:nvPr/>
          </p:nvSpPr>
          <p:spPr>
            <a:xfrm>
              <a:off x="1511295" y="4437126"/>
              <a:ext cx="1905" cy="360680"/>
            </a:xfrm>
            <a:custGeom>
              <a:avLst/>
              <a:gdLst/>
              <a:ahLst/>
              <a:cxnLst/>
              <a:rect l="l" t="t" r="r" b="b"/>
              <a:pathLst>
                <a:path w="1905" h="360679">
                  <a:moveTo>
                    <a:pt x="1655" y="0"/>
                  </a:moveTo>
                  <a:lnTo>
                    <a:pt x="0" y="36029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90654" y="4784721"/>
              <a:ext cx="241295" cy="2413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663066" y="4691632"/>
            <a:ext cx="9455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en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ereço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190869" y="3632189"/>
            <a:ext cx="2402205" cy="817880"/>
            <a:chOff x="3190869" y="3632189"/>
            <a:chExt cx="2402205" cy="817880"/>
          </a:xfrm>
        </p:grpSpPr>
        <p:sp>
          <p:nvSpPr>
            <p:cNvPr id="21" name="object 21"/>
            <p:cNvSpPr/>
            <p:nvPr/>
          </p:nvSpPr>
          <p:spPr>
            <a:xfrm>
              <a:off x="3203569" y="3644889"/>
              <a:ext cx="2376805" cy="792480"/>
            </a:xfrm>
            <a:custGeom>
              <a:avLst/>
              <a:gdLst/>
              <a:ahLst/>
              <a:cxnLst/>
              <a:rect l="l" t="t" r="r" b="b"/>
              <a:pathLst>
                <a:path w="2376804" h="792479">
                  <a:moveTo>
                    <a:pt x="1188232" y="0"/>
                  </a:moveTo>
                  <a:lnTo>
                    <a:pt x="0" y="396127"/>
                  </a:lnTo>
                  <a:lnTo>
                    <a:pt x="1188232" y="792236"/>
                  </a:lnTo>
                  <a:lnTo>
                    <a:pt x="2376556" y="396127"/>
                  </a:lnTo>
                  <a:lnTo>
                    <a:pt x="11882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03569" y="3644889"/>
              <a:ext cx="2376805" cy="792480"/>
            </a:xfrm>
            <a:custGeom>
              <a:avLst/>
              <a:gdLst/>
              <a:ahLst/>
              <a:cxnLst/>
              <a:rect l="l" t="t" r="r" b="b"/>
              <a:pathLst>
                <a:path w="2376804" h="792479">
                  <a:moveTo>
                    <a:pt x="0" y="396127"/>
                  </a:moveTo>
                  <a:lnTo>
                    <a:pt x="1188232" y="0"/>
                  </a:lnTo>
                  <a:lnTo>
                    <a:pt x="2376556" y="396127"/>
                  </a:lnTo>
                  <a:lnTo>
                    <a:pt x="1188232" y="792236"/>
                  </a:lnTo>
                  <a:lnTo>
                    <a:pt x="0" y="396127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884806" y="3873751"/>
            <a:ext cx="10179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PO</a:t>
            </a:r>
            <a:r>
              <a:rPr sz="2000" spc="-30" dirty="0">
                <a:latin typeface="Verdana"/>
                <a:cs typeface="Verdana"/>
              </a:rPr>
              <a:t>S</a:t>
            </a:r>
            <a:r>
              <a:rPr sz="2000" dirty="0">
                <a:latin typeface="Verdana"/>
                <a:cs typeface="Verdana"/>
              </a:rPr>
              <a:t>SUI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59540" y="3632266"/>
            <a:ext cx="1897380" cy="817880"/>
            <a:chOff x="6359540" y="3632266"/>
            <a:chExt cx="1897380" cy="817880"/>
          </a:xfrm>
        </p:grpSpPr>
        <p:sp>
          <p:nvSpPr>
            <p:cNvPr id="25" name="object 25"/>
            <p:cNvSpPr/>
            <p:nvPr/>
          </p:nvSpPr>
          <p:spPr>
            <a:xfrm>
              <a:off x="6372240" y="3644966"/>
              <a:ext cx="1871980" cy="792480"/>
            </a:xfrm>
            <a:custGeom>
              <a:avLst/>
              <a:gdLst/>
              <a:ahLst/>
              <a:cxnLst/>
              <a:rect l="l" t="t" r="r" b="b"/>
              <a:pathLst>
                <a:path w="1871979" h="792479">
                  <a:moveTo>
                    <a:pt x="1871721" y="0"/>
                  </a:moveTo>
                  <a:lnTo>
                    <a:pt x="0" y="0"/>
                  </a:lnTo>
                  <a:lnTo>
                    <a:pt x="0" y="792159"/>
                  </a:lnTo>
                  <a:lnTo>
                    <a:pt x="1871721" y="792159"/>
                  </a:lnTo>
                  <a:lnTo>
                    <a:pt x="18717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72240" y="3644966"/>
              <a:ext cx="1871980" cy="792480"/>
            </a:xfrm>
            <a:custGeom>
              <a:avLst/>
              <a:gdLst/>
              <a:ahLst/>
              <a:cxnLst/>
              <a:rect l="l" t="t" r="r" b="b"/>
              <a:pathLst>
                <a:path w="1871979" h="792479">
                  <a:moveTo>
                    <a:pt x="0" y="792159"/>
                  </a:moveTo>
                  <a:lnTo>
                    <a:pt x="1871721" y="792159"/>
                  </a:lnTo>
                  <a:lnTo>
                    <a:pt x="1871721" y="0"/>
                  </a:lnTo>
                  <a:lnTo>
                    <a:pt x="0" y="0"/>
                  </a:lnTo>
                  <a:lnTo>
                    <a:pt x="0" y="79215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372240" y="3644966"/>
            <a:ext cx="1871980" cy="79248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249554" marR="142875" indent="-96520">
              <a:lnSpc>
                <a:spcPct val="100000"/>
              </a:lnSpc>
              <a:spcBef>
                <a:spcPts val="950"/>
              </a:spcBef>
            </a:pPr>
            <a:r>
              <a:rPr sz="1800" spc="-10" dirty="0">
                <a:latin typeface="Verdana"/>
                <a:cs typeface="Verdana"/>
              </a:rPr>
              <a:t>CARTEIRA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  </a:t>
            </a:r>
            <a:r>
              <a:rPr sz="1800" spc="-30" dirty="0">
                <a:latin typeface="Verdana"/>
                <a:cs typeface="Verdana"/>
              </a:rPr>
              <a:t>MOTORISTA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386575" y="4422838"/>
            <a:ext cx="241300" cy="1250950"/>
            <a:chOff x="6386575" y="4422838"/>
            <a:chExt cx="241300" cy="1250950"/>
          </a:xfrm>
        </p:grpSpPr>
        <p:sp>
          <p:nvSpPr>
            <p:cNvPr id="29" name="object 29"/>
            <p:cNvSpPr/>
            <p:nvPr/>
          </p:nvSpPr>
          <p:spPr>
            <a:xfrm>
              <a:off x="6507235" y="4437126"/>
              <a:ext cx="9525" cy="1008380"/>
            </a:xfrm>
            <a:custGeom>
              <a:avLst/>
              <a:gdLst/>
              <a:ahLst/>
              <a:cxnLst/>
              <a:rect l="l" t="t" r="r" b="b"/>
              <a:pathLst>
                <a:path w="9525" h="1008379">
                  <a:moveTo>
                    <a:pt x="9509" y="0"/>
                  </a:moveTo>
                  <a:lnTo>
                    <a:pt x="0" y="100799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86575" y="5432421"/>
              <a:ext cx="241289" cy="2413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668267" y="5357564"/>
            <a:ext cx="8013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ú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ero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078715" y="4422838"/>
            <a:ext cx="241935" cy="962025"/>
            <a:chOff x="7078715" y="4422838"/>
            <a:chExt cx="241935" cy="962025"/>
          </a:xfrm>
        </p:grpSpPr>
        <p:sp>
          <p:nvSpPr>
            <p:cNvPr id="33" name="object 33"/>
            <p:cNvSpPr/>
            <p:nvPr/>
          </p:nvSpPr>
          <p:spPr>
            <a:xfrm>
              <a:off x="7208916" y="4437126"/>
              <a:ext cx="9525" cy="792480"/>
            </a:xfrm>
            <a:custGeom>
              <a:avLst/>
              <a:gdLst/>
              <a:ahLst/>
              <a:cxnLst/>
              <a:rect l="l" t="t" r="r" b="b"/>
              <a:pathLst>
                <a:path w="9525" h="792479">
                  <a:moveTo>
                    <a:pt x="9509" y="0"/>
                  </a:moveTo>
                  <a:lnTo>
                    <a:pt x="0" y="792098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78715" y="5143504"/>
              <a:ext cx="241320" cy="2412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362576" y="5037834"/>
            <a:ext cx="5892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907405" y="4422838"/>
            <a:ext cx="241300" cy="679450"/>
            <a:chOff x="7907405" y="4422838"/>
            <a:chExt cx="241300" cy="679450"/>
          </a:xfrm>
        </p:grpSpPr>
        <p:sp>
          <p:nvSpPr>
            <p:cNvPr id="37" name="object 37"/>
            <p:cNvSpPr/>
            <p:nvPr/>
          </p:nvSpPr>
          <p:spPr>
            <a:xfrm>
              <a:off x="8027913" y="4437126"/>
              <a:ext cx="635" cy="436880"/>
            </a:xfrm>
            <a:custGeom>
              <a:avLst/>
              <a:gdLst/>
              <a:ahLst/>
              <a:cxnLst/>
              <a:rect l="l" t="t" r="r" b="b"/>
              <a:pathLst>
                <a:path w="634" h="436879">
                  <a:moveTo>
                    <a:pt x="152" y="0"/>
                  </a:moveTo>
                  <a:lnTo>
                    <a:pt x="0" y="43649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907405" y="4860920"/>
              <a:ext cx="241289" cy="24130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180330" y="4768975"/>
            <a:ext cx="350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cpf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339970" y="4041779"/>
            <a:ext cx="4032885" cy="0"/>
          </a:xfrm>
          <a:custGeom>
            <a:avLst/>
            <a:gdLst/>
            <a:ahLst/>
            <a:cxnLst/>
            <a:rect l="l" t="t" r="r" b="b"/>
            <a:pathLst>
              <a:path w="4032885">
                <a:moveTo>
                  <a:pt x="0" y="0"/>
                </a:moveTo>
                <a:lnTo>
                  <a:pt x="863598" y="0"/>
                </a:lnTo>
              </a:path>
              <a:path w="4032885">
                <a:moveTo>
                  <a:pt x="3240154" y="0"/>
                </a:moveTo>
                <a:lnTo>
                  <a:pt x="4032269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419351" y="3604384"/>
            <a:ext cx="391350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52470" algn="l"/>
              </a:tabLst>
            </a:pPr>
            <a:r>
              <a:rPr sz="2000" spc="-5" dirty="0">
                <a:latin typeface="Verdana"/>
                <a:cs typeface="Verdana"/>
              </a:rPr>
              <a:t>(1,n</a:t>
            </a:r>
            <a:r>
              <a:rPr sz="2000" dirty="0">
                <a:latin typeface="Verdana"/>
                <a:cs typeface="Verdana"/>
              </a:rPr>
              <a:t>)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Verdana"/>
                <a:cs typeface="Verdana"/>
              </a:rPr>
              <a:t>(0,1)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6139" y="0"/>
            <a:ext cx="4735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DER –</a:t>
            </a:r>
            <a:r>
              <a:rPr spc="-25" dirty="0"/>
              <a:t> </a:t>
            </a:r>
            <a:r>
              <a:rPr spc="-10" dirty="0"/>
              <a:t>representação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927730" y="1255700"/>
            <a:ext cx="1681480" cy="817880"/>
            <a:chOff x="5927730" y="1255700"/>
            <a:chExt cx="1681480" cy="817880"/>
          </a:xfrm>
        </p:grpSpPr>
        <p:sp>
          <p:nvSpPr>
            <p:cNvPr id="4" name="object 4"/>
            <p:cNvSpPr/>
            <p:nvPr/>
          </p:nvSpPr>
          <p:spPr>
            <a:xfrm>
              <a:off x="5940430" y="1268400"/>
              <a:ext cx="1656080" cy="792480"/>
            </a:xfrm>
            <a:custGeom>
              <a:avLst/>
              <a:gdLst/>
              <a:ahLst/>
              <a:cxnLst/>
              <a:rect l="l" t="t" r="r" b="b"/>
              <a:pathLst>
                <a:path w="1656079" h="792480">
                  <a:moveTo>
                    <a:pt x="1655825" y="0"/>
                  </a:moveTo>
                  <a:lnTo>
                    <a:pt x="0" y="0"/>
                  </a:lnTo>
                  <a:lnTo>
                    <a:pt x="0" y="792169"/>
                  </a:lnTo>
                  <a:lnTo>
                    <a:pt x="1655825" y="792169"/>
                  </a:lnTo>
                  <a:lnTo>
                    <a:pt x="16558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40430" y="1268400"/>
              <a:ext cx="1656080" cy="792480"/>
            </a:xfrm>
            <a:custGeom>
              <a:avLst/>
              <a:gdLst/>
              <a:ahLst/>
              <a:cxnLst/>
              <a:rect l="l" t="t" r="r" b="b"/>
              <a:pathLst>
                <a:path w="1656079" h="792480">
                  <a:moveTo>
                    <a:pt x="0" y="792169"/>
                  </a:moveTo>
                  <a:lnTo>
                    <a:pt x="1655825" y="792169"/>
                  </a:lnTo>
                  <a:lnTo>
                    <a:pt x="1655825" y="0"/>
                  </a:lnTo>
                  <a:lnTo>
                    <a:pt x="0" y="0"/>
                  </a:lnTo>
                  <a:lnTo>
                    <a:pt x="0" y="792169"/>
                  </a:lnTo>
                  <a:close/>
                </a:path>
                <a:path w="1656079" h="792480">
                  <a:moveTo>
                    <a:pt x="71506" y="720784"/>
                  </a:moveTo>
                  <a:lnTo>
                    <a:pt x="1584325" y="720784"/>
                  </a:lnTo>
                  <a:lnTo>
                    <a:pt x="1584325" y="71499"/>
                  </a:lnTo>
                  <a:lnTo>
                    <a:pt x="71506" y="71499"/>
                  </a:lnTo>
                  <a:lnTo>
                    <a:pt x="71506" y="720784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174745" y="1328740"/>
            <a:ext cx="1681480" cy="817880"/>
            <a:chOff x="1174745" y="1328740"/>
            <a:chExt cx="1681480" cy="817880"/>
          </a:xfrm>
        </p:grpSpPr>
        <p:sp>
          <p:nvSpPr>
            <p:cNvPr id="7" name="object 7"/>
            <p:cNvSpPr/>
            <p:nvPr/>
          </p:nvSpPr>
          <p:spPr>
            <a:xfrm>
              <a:off x="1187445" y="1341440"/>
              <a:ext cx="1656080" cy="792480"/>
            </a:xfrm>
            <a:custGeom>
              <a:avLst/>
              <a:gdLst/>
              <a:ahLst/>
              <a:cxnLst/>
              <a:rect l="l" t="t" r="r" b="b"/>
              <a:pathLst>
                <a:path w="1656080" h="792480">
                  <a:moveTo>
                    <a:pt x="1655825" y="0"/>
                  </a:moveTo>
                  <a:lnTo>
                    <a:pt x="0" y="0"/>
                  </a:lnTo>
                  <a:lnTo>
                    <a:pt x="0" y="792159"/>
                  </a:lnTo>
                  <a:lnTo>
                    <a:pt x="1655825" y="792159"/>
                  </a:lnTo>
                  <a:lnTo>
                    <a:pt x="16558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87445" y="1341440"/>
              <a:ext cx="1656080" cy="792480"/>
            </a:xfrm>
            <a:custGeom>
              <a:avLst/>
              <a:gdLst/>
              <a:ahLst/>
              <a:cxnLst/>
              <a:rect l="l" t="t" r="r" b="b"/>
              <a:pathLst>
                <a:path w="1656080" h="792480">
                  <a:moveTo>
                    <a:pt x="0" y="792159"/>
                  </a:moveTo>
                  <a:lnTo>
                    <a:pt x="1655825" y="792159"/>
                  </a:lnTo>
                  <a:lnTo>
                    <a:pt x="1655825" y="0"/>
                  </a:lnTo>
                  <a:lnTo>
                    <a:pt x="0" y="0"/>
                  </a:lnTo>
                  <a:lnTo>
                    <a:pt x="0" y="79215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66572" y="787648"/>
            <a:ext cx="1109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Entidade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20198" y="714573"/>
            <a:ext cx="17913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Entidade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fraca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30289" y="2984489"/>
            <a:ext cx="1897380" cy="744855"/>
            <a:chOff x="1030289" y="2984489"/>
            <a:chExt cx="1897380" cy="744855"/>
          </a:xfrm>
        </p:grpSpPr>
        <p:sp>
          <p:nvSpPr>
            <p:cNvPr id="12" name="object 12"/>
            <p:cNvSpPr/>
            <p:nvPr/>
          </p:nvSpPr>
          <p:spPr>
            <a:xfrm>
              <a:off x="1042989" y="2997189"/>
              <a:ext cx="1871980" cy="719455"/>
            </a:xfrm>
            <a:custGeom>
              <a:avLst/>
              <a:gdLst/>
              <a:ahLst/>
              <a:cxnLst/>
              <a:rect l="l" t="t" r="r" b="b"/>
              <a:pathLst>
                <a:path w="1871980" h="719454">
                  <a:moveTo>
                    <a:pt x="935793" y="0"/>
                  </a:moveTo>
                  <a:lnTo>
                    <a:pt x="0" y="359542"/>
                  </a:lnTo>
                  <a:lnTo>
                    <a:pt x="935793" y="719206"/>
                  </a:lnTo>
                  <a:lnTo>
                    <a:pt x="1871660" y="359542"/>
                  </a:lnTo>
                  <a:lnTo>
                    <a:pt x="9357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42989" y="2997189"/>
              <a:ext cx="1871980" cy="719455"/>
            </a:xfrm>
            <a:custGeom>
              <a:avLst/>
              <a:gdLst/>
              <a:ahLst/>
              <a:cxnLst/>
              <a:rect l="l" t="t" r="r" b="b"/>
              <a:pathLst>
                <a:path w="1871980" h="719454">
                  <a:moveTo>
                    <a:pt x="0" y="359542"/>
                  </a:moveTo>
                  <a:lnTo>
                    <a:pt x="935793" y="0"/>
                  </a:lnTo>
                  <a:lnTo>
                    <a:pt x="1871660" y="359542"/>
                  </a:lnTo>
                  <a:lnTo>
                    <a:pt x="935793" y="719206"/>
                  </a:lnTo>
                  <a:lnTo>
                    <a:pt x="0" y="359542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77590" y="2370832"/>
            <a:ext cx="20059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Relacionamento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783315" y="2911459"/>
            <a:ext cx="1897380" cy="744855"/>
            <a:chOff x="5783315" y="2911459"/>
            <a:chExt cx="1897380" cy="744855"/>
          </a:xfrm>
        </p:grpSpPr>
        <p:sp>
          <p:nvSpPr>
            <p:cNvPr id="16" name="object 16"/>
            <p:cNvSpPr/>
            <p:nvPr/>
          </p:nvSpPr>
          <p:spPr>
            <a:xfrm>
              <a:off x="5796015" y="2924159"/>
              <a:ext cx="1871980" cy="719455"/>
            </a:xfrm>
            <a:custGeom>
              <a:avLst/>
              <a:gdLst/>
              <a:ahLst/>
              <a:cxnLst/>
              <a:rect l="l" t="t" r="r" b="b"/>
              <a:pathLst>
                <a:path w="1871979" h="719454">
                  <a:moveTo>
                    <a:pt x="935735" y="0"/>
                  </a:moveTo>
                  <a:lnTo>
                    <a:pt x="0" y="359542"/>
                  </a:lnTo>
                  <a:lnTo>
                    <a:pt x="935735" y="719206"/>
                  </a:lnTo>
                  <a:lnTo>
                    <a:pt x="1871624" y="359542"/>
                  </a:lnTo>
                  <a:lnTo>
                    <a:pt x="9357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96015" y="2924159"/>
              <a:ext cx="1871980" cy="719455"/>
            </a:xfrm>
            <a:custGeom>
              <a:avLst/>
              <a:gdLst/>
              <a:ahLst/>
              <a:cxnLst/>
              <a:rect l="l" t="t" r="r" b="b"/>
              <a:pathLst>
                <a:path w="1871979" h="719454">
                  <a:moveTo>
                    <a:pt x="0" y="359542"/>
                  </a:moveTo>
                  <a:lnTo>
                    <a:pt x="935735" y="0"/>
                  </a:lnTo>
                  <a:lnTo>
                    <a:pt x="1871624" y="359542"/>
                  </a:lnTo>
                  <a:lnTo>
                    <a:pt x="935735" y="719206"/>
                  </a:lnTo>
                  <a:lnTo>
                    <a:pt x="0" y="359542"/>
                  </a:lnTo>
                  <a:close/>
                </a:path>
                <a:path w="1871979" h="719454">
                  <a:moveTo>
                    <a:pt x="144414" y="359542"/>
                  </a:moveTo>
                  <a:lnTo>
                    <a:pt x="935735" y="71506"/>
                  </a:lnTo>
                  <a:lnTo>
                    <a:pt x="1727210" y="359542"/>
                  </a:lnTo>
                  <a:lnTo>
                    <a:pt x="935735" y="647699"/>
                  </a:lnTo>
                  <a:lnTo>
                    <a:pt x="144414" y="359542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154934" y="2297680"/>
            <a:ext cx="3635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Relacionamento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identificador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635380" y="4568825"/>
            <a:ext cx="949325" cy="241300"/>
            <a:chOff x="3635380" y="4568825"/>
            <a:chExt cx="949325" cy="241300"/>
          </a:xfrm>
        </p:grpSpPr>
        <p:sp>
          <p:nvSpPr>
            <p:cNvPr id="20" name="object 20"/>
            <p:cNvSpPr/>
            <p:nvPr/>
          </p:nvSpPr>
          <p:spPr>
            <a:xfrm>
              <a:off x="3635380" y="4699004"/>
              <a:ext cx="900430" cy="0"/>
            </a:xfrm>
            <a:custGeom>
              <a:avLst/>
              <a:gdLst/>
              <a:ahLst/>
              <a:cxnLst/>
              <a:rect l="l" t="t" r="r" b="b"/>
              <a:pathLst>
                <a:path w="900429">
                  <a:moveTo>
                    <a:pt x="0" y="0"/>
                  </a:moveTo>
                  <a:lnTo>
                    <a:pt x="900165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43410" y="4568825"/>
              <a:ext cx="241289" cy="2412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611184" y="4541904"/>
            <a:ext cx="876935" cy="241300"/>
            <a:chOff x="611184" y="4541904"/>
            <a:chExt cx="876935" cy="241300"/>
          </a:xfrm>
        </p:grpSpPr>
        <p:sp>
          <p:nvSpPr>
            <p:cNvPr id="23" name="object 23"/>
            <p:cNvSpPr/>
            <p:nvPr/>
          </p:nvSpPr>
          <p:spPr>
            <a:xfrm>
              <a:off x="611184" y="4652902"/>
              <a:ext cx="730885" cy="635"/>
            </a:xfrm>
            <a:custGeom>
              <a:avLst/>
              <a:gdLst/>
              <a:ahLst/>
              <a:cxnLst/>
              <a:rect l="l" t="t" r="r" b="b"/>
              <a:pathLst>
                <a:path w="730885" h="635">
                  <a:moveTo>
                    <a:pt x="730316" y="0"/>
                  </a:moveTo>
                  <a:lnTo>
                    <a:pt x="0" y="118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46184" y="4541904"/>
              <a:ext cx="241366" cy="2412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5796015" y="4454525"/>
            <a:ext cx="949960" cy="313055"/>
            <a:chOff x="5796015" y="4454525"/>
            <a:chExt cx="949960" cy="313055"/>
          </a:xfrm>
        </p:grpSpPr>
        <p:sp>
          <p:nvSpPr>
            <p:cNvPr id="26" name="object 26"/>
            <p:cNvSpPr/>
            <p:nvPr/>
          </p:nvSpPr>
          <p:spPr>
            <a:xfrm>
              <a:off x="5796015" y="4584704"/>
              <a:ext cx="647700" cy="0"/>
            </a:xfrm>
            <a:custGeom>
              <a:avLst/>
              <a:gdLst/>
              <a:ahLst/>
              <a:cxnLst/>
              <a:rect l="l" t="t" r="r" b="b"/>
              <a:pathLst>
                <a:path w="647700">
                  <a:moveTo>
                    <a:pt x="647699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77009" y="4494280"/>
              <a:ext cx="206359" cy="2205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43715" y="4467224"/>
              <a:ext cx="289560" cy="287655"/>
            </a:xfrm>
            <a:custGeom>
              <a:avLst/>
              <a:gdLst/>
              <a:ahLst/>
              <a:cxnLst/>
              <a:rect l="l" t="t" r="r" b="b"/>
              <a:pathLst>
                <a:path w="289559" h="287654">
                  <a:moveTo>
                    <a:pt x="0" y="143636"/>
                  </a:moveTo>
                  <a:lnTo>
                    <a:pt x="7361" y="98217"/>
                  </a:lnTo>
                  <a:lnTo>
                    <a:pt x="27861" y="58785"/>
                  </a:lnTo>
                  <a:lnTo>
                    <a:pt x="59121" y="27699"/>
                  </a:lnTo>
                  <a:lnTo>
                    <a:pt x="98764" y="7317"/>
                  </a:lnTo>
                  <a:lnTo>
                    <a:pt x="144414" y="0"/>
                  </a:lnTo>
                  <a:lnTo>
                    <a:pt x="190076" y="7317"/>
                  </a:lnTo>
                  <a:lnTo>
                    <a:pt x="229749" y="27699"/>
                  </a:lnTo>
                  <a:lnTo>
                    <a:pt x="261046" y="58785"/>
                  </a:lnTo>
                  <a:lnTo>
                    <a:pt x="281576" y="98217"/>
                  </a:lnTo>
                  <a:lnTo>
                    <a:pt x="288950" y="143636"/>
                  </a:lnTo>
                  <a:lnTo>
                    <a:pt x="281576" y="189056"/>
                  </a:lnTo>
                  <a:lnTo>
                    <a:pt x="261046" y="228488"/>
                  </a:lnTo>
                  <a:lnTo>
                    <a:pt x="229749" y="259574"/>
                  </a:lnTo>
                  <a:lnTo>
                    <a:pt x="190076" y="279956"/>
                  </a:lnTo>
                  <a:lnTo>
                    <a:pt x="144414" y="287273"/>
                  </a:lnTo>
                  <a:lnTo>
                    <a:pt x="98764" y="279956"/>
                  </a:lnTo>
                  <a:lnTo>
                    <a:pt x="59121" y="259574"/>
                  </a:lnTo>
                  <a:lnTo>
                    <a:pt x="27861" y="228488"/>
                  </a:lnTo>
                  <a:lnTo>
                    <a:pt x="7361" y="189056"/>
                  </a:lnTo>
                  <a:lnTo>
                    <a:pt x="0" y="143636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45691" y="4099938"/>
            <a:ext cx="1059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Atr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buto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06368" y="4099938"/>
            <a:ext cx="2691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Atributo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identificador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31308" y="4056962"/>
            <a:ext cx="28441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Atributo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multivalorado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380365" y="4525903"/>
            <a:ext cx="805180" cy="241300"/>
            <a:chOff x="7380365" y="4525903"/>
            <a:chExt cx="805180" cy="241300"/>
          </a:xfrm>
        </p:grpSpPr>
        <p:sp>
          <p:nvSpPr>
            <p:cNvPr id="33" name="object 33"/>
            <p:cNvSpPr/>
            <p:nvPr/>
          </p:nvSpPr>
          <p:spPr>
            <a:xfrm>
              <a:off x="7380365" y="4637151"/>
              <a:ext cx="730250" cy="0"/>
            </a:xfrm>
            <a:custGeom>
              <a:avLst/>
              <a:gdLst/>
              <a:ahLst/>
              <a:cxnLst/>
              <a:rect l="l" t="t" r="r" b="b"/>
              <a:pathLst>
                <a:path w="730250">
                  <a:moveTo>
                    <a:pt x="730239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943859" y="4525903"/>
              <a:ext cx="241289" cy="2412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884040" y="4388863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ou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252593" y="4417569"/>
            <a:ext cx="609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(0,n)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380365" y="5102225"/>
            <a:ext cx="805180" cy="241300"/>
            <a:chOff x="7380365" y="5102225"/>
            <a:chExt cx="805180" cy="241300"/>
          </a:xfrm>
        </p:grpSpPr>
        <p:sp>
          <p:nvSpPr>
            <p:cNvPr id="38" name="object 38"/>
            <p:cNvSpPr/>
            <p:nvPr/>
          </p:nvSpPr>
          <p:spPr>
            <a:xfrm>
              <a:off x="7380365" y="5213354"/>
              <a:ext cx="730250" cy="0"/>
            </a:xfrm>
            <a:custGeom>
              <a:avLst/>
              <a:gdLst/>
              <a:ahLst/>
              <a:cxnLst/>
              <a:rect l="l" t="t" r="r" b="b"/>
              <a:pathLst>
                <a:path w="730250">
                  <a:moveTo>
                    <a:pt x="730239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943859" y="5102225"/>
              <a:ext cx="241289" cy="2412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252593" y="4993892"/>
            <a:ext cx="609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(1,n)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41" name="object 41"/>
          <p:cNvSpPr txBox="1"/>
          <p:nvPr/>
        </p:nvSpPr>
        <p:spPr>
          <a:xfrm>
            <a:off x="6884040" y="4965317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ou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9272" y="0"/>
            <a:ext cx="44246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Atributos -</a:t>
            </a:r>
            <a:r>
              <a:rPr spc="-25" dirty="0"/>
              <a:t> </a:t>
            </a:r>
            <a:r>
              <a:rPr spc="-10" dirty="0"/>
              <a:t>exemplo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113" y="1012950"/>
            <a:ext cx="89871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6235" algn="l"/>
                <a:tab pos="1341755" algn="l"/>
                <a:tab pos="3050540" algn="l"/>
                <a:tab pos="5812790" algn="l"/>
                <a:tab pos="6851015" algn="l"/>
                <a:tab pos="756729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tidad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F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UN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ON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ÁRIO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po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escrita </a:t>
            </a:r>
            <a:r>
              <a:rPr sz="2800" spc="-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pelo nome,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endereço, salário e</a:t>
            </a:r>
            <a:r>
              <a:rPr sz="2800" i="1" spc="8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cargo.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06550" y="2192329"/>
            <a:ext cx="1898650" cy="817880"/>
            <a:chOff x="1606550" y="2192329"/>
            <a:chExt cx="1898650" cy="817880"/>
          </a:xfrm>
        </p:grpSpPr>
        <p:sp>
          <p:nvSpPr>
            <p:cNvPr id="5" name="object 5"/>
            <p:cNvSpPr/>
            <p:nvPr/>
          </p:nvSpPr>
          <p:spPr>
            <a:xfrm>
              <a:off x="1619250" y="2205029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80">
                  <a:moveTo>
                    <a:pt x="1873245" y="0"/>
                  </a:moveTo>
                  <a:lnTo>
                    <a:pt x="0" y="0"/>
                  </a:lnTo>
                  <a:lnTo>
                    <a:pt x="0" y="792159"/>
                  </a:lnTo>
                  <a:lnTo>
                    <a:pt x="1873245" y="792159"/>
                  </a:lnTo>
                  <a:lnTo>
                    <a:pt x="18732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19250" y="2205029"/>
              <a:ext cx="1873250" cy="792480"/>
            </a:xfrm>
            <a:custGeom>
              <a:avLst/>
              <a:gdLst/>
              <a:ahLst/>
              <a:cxnLst/>
              <a:rect l="l" t="t" r="r" b="b"/>
              <a:pathLst>
                <a:path w="1873250" h="792480">
                  <a:moveTo>
                    <a:pt x="0" y="792159"/>
                  </a:moveTo>
                  <a:lnTo>
                    <a:pt x="1873245" y="792159"/>
                  </a:lnTo>
                  <a:lnTo>
                    <a:pt x="1873245" y="0"/>
                  </a:lnTo>
                  <a:lnTo>
                    <a:pt x="0" y="0"/>
                  </a:lnTo>
                  <a:lnTo>
                    <a:pt x="0" y="79215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19250" y="2205029"/>
            <a:ext cx="1873250" cy="79248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10287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Verdana"/>
                <a:cs typeface="Verdana"/>
              </a:rPr>
              <a:t>FUNCIONÁRIO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04979" y="2982902"/>
            <a:ext cx="673100" cy="1250950"/>
            <a:chOff x="1704979" y="2982902"/>
            <a:chExt cx="673100" cy="1250950"/>
          </a:xfrm>
        </p:grpSpPr>
        <p:sp>
          <p:nvSpPr>
            <p:cNvPr id="9" name="object 9"/>
            <p:cNvSpPr/>
            <p:nvPr/>
          </p:nvSpPr>
          <p:spPr>
            <a:xfrm>
              <a:off x="1825620" y="2997189"/>
              <a:ext cx="9525" cy="1008380"/>
            </a:xfrm>
            <a:custGeom>
              <a:avLst/>
              <a:gdLst/>
              <a:ahLst/>
              <a:cxnLst/>
              <a:rect l="l" t="t" r="r" b="b"/>
              <a:pathLst>
                <a:path w="9525" h="1008379">
                  <a:moveTo>
                    <a:pt x="9524" y="0"/>
                  </a:moveTo>
                  <a:lnTo>
                    <a:pt x="0" y="1008132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04979" y="3992503"/>
              <a:ext cx="241295" cy="2412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57425" y="2997189"/>
              <a:ext cx="9525" cy="792480"/>
            </a:xfrm>
            <a:custGeom>
              <a:avLst/>
              <a:gdLst/>
              <a:ahLst/>
              <a:cxnLst/>
              <a:rect l="l" t="t" r="r" b="b"/>
              <a:pathLst>
                <a:path w="9525" h="792479">
                  <a:moveTo>
                    <a:pt x="9524" y="0"/>
                  </a:moveTo>
                  <a:lnTo>
                    <a:pt x="0" y="79223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36770" y="3703695"/>
              <a:ext cx="241308" cy="24130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418716" y="3597094"/>
            <a:ext cx="9461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endereço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506721" y="2997189"/>
            <a:ext cx="601980" cy="660400"/>
            <a:chOff x="2506721" y="2997189"/>
            <a:chExt cx="601980" cy="660400"/>
          </a:xfrm>
        </p:grpSpPr>
        <p:sp>
          <p:nvSpPr>
            <p:cNvPr id="15" name="object 15"/>
            <p:cNvSpPr/>
            <p:nvPr/>
          </p:nvSpPr>
          <p:spPr>
            <a:xfrm>
              <a:off x="2627375" y="2997189"/>
              <a:ext cx="0" cy="432434"/>
            </a:xfrm>
            <a:custGeom>
              <a:avLst/>
              <a:gdLst/>
              <a:ahLst/>
              <a:cxnLst/>
              <a:rect l="l" t="t" r="r" b="b"/>
              <a:pathLst>
                <a:path h="432435">
                  <a:moveTo>
                    <a:pt x="0" y="0"/>
                  </a:moveTo>
                  <a:lnTo>
                    <a:pt x="0" y="43181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06721" y="3416300"/>
              <a:ext cx="241308" cy="2412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67028" y="2997189"/>
              <a:ext cx="241311" cy="3731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779016" y="3053026"/>
            <a:ext cx="946785" cy="619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2745">
              <a:lnSpc>
                <a:spcPts val="2335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ca</a:t>
            </a:r>
            <a:r>
              <a:rPr sz="2000" spc="-4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go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35"/>
              </a:lnSpc>
            </a:pPr>
            <a:r>
              <a:rPr sz="2000" dirty="0">
                <a:latin typeface="Times New Roman"/>
                <a:cs typeface="Times New Roman"/>
              </a:rPr>
              <a:t>salário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919726" y="2192329"/>
            <a:ext cx="1897380" cy="817880"/>
            <a:chOff x="4919726" y="2192329"/>
            <a:chExt cx="1897380" cy="817880"/>
          </a:xfrm>
        </p:grpSpPr>
        <p:sp>
          <p:nvSpPr>
            <p:cNvPr id="20" name="object 20"/>
            <p:cNvSpPr/>
            <p:nvPr/>
          </p:nvSpPr>
          <p:spPr>
            <a:xfrm>
              <a:off x="4932426" y="2205029"/>
              <a:ext cx="1871980" cy="792480"/>
            </a:xfrm>
            <a:custGeom>
              <a:avLst/>
              <a:gdLst/>
              <a:ahLst/>
              <a:cxnLst/>
              <a:rect l="l" t="t" r="r" b="b"/>
              <a:pathLst>
                <a:path w="1871979" h="792480">
                  <a:moveTo>
                    <a:pt x="1871603" y="0"/>
                  </a:moveTo>
                  <a:lnTo>
                    <a:pt x="0" y="0"/>
                  </a:lnTo>
                  <a:lnTo>
                    <a:pt x="0" y="792159"/>
                  </a:lnTo>
                  <a:lnTo>
                    <a:pt x="1871603" y="792159"/>
                  </a:lnTo>
                  <a:lnTo>
                    <a:pt x="18716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32426" y="2205029"/>
              <a:ext cx="1871980" cy="792480"/>
            </a:xfrm>
            <a:custGeom>
              <a:avLst/>
              <a:gdLst/>
              <a:ahLst/>
              <a:cxnLst/>
              <a:rect l="l" t="t" r="r" b="b"/>
              <a:pathLst>
                <a:path w="1871979" h="792480">
                  <a:moveTo>
                    <a:pt x="0" y="792159"/>
                  </a:moveTo>
                  <a:lnTo>
                    <a:pt x="1871603" y="792159"/>
                  </a:lnTo>
                  <a:lnTo>
                    <a:pt x="1871603" y="0"/>
                  </a:lnTo>
                  <a:lnTo>
                    <a:pt x="0" y="0"/>
                  </a:lnTo>
                  <a:lnTo>
                    <a:pt x="0" y="79215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932426" y="2205029"/>
            <a:ext cx="1871980" cy="79248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39116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Verdana"/>
                <a:cs typeface="Verdana"/>
              </a:rPr>
              <a:t>EMPRESA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018145" y="2982902"/>
            <a:ext cx="241935" cy="1250950"/>
            <a:chOff x="5018145" y="2982902"/>
            <a:chExt cx="241935" cy="1250950"/>
          </a:xfrm>
        </p:grpSpPr>
        <p:sp>
          <p:nvSpPr>
            <p:cNvPr id="24" name="object 24"/>
            <p:cNvSpPr/>
            <p:nvPr/>
          </p:nvSpPr>
          <p:spPr>
            <a:xfrm>
              <a:off x="5138805" y="2997189"/>
              <a:ext cx="9525" cy="1008380"/>
            </a:xfrm>
            <a:custGeom>
              <a:avLst/>
              <a:gdLst/>
              <a:ahLst/>
              <a:cxnLst/>
              <a:rect l="l" t="t" r="r" b="b"/>
              <a:pathLst>
                <a:path w="9525" h="1008379">
                  <a:moveTo>
                    <a:pt x="9509" y="0"/>
                  </a:moveTo>
                  <a:lnTo>
                    <a:pt x="0" y="1008132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18145" y="3992503"/>
              <a:ext cx="241320" cy="2412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6113" y="3917439"/>
            <a:ext cx="8985885" cy="1473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3095">
              <a:lnSpc>
                <a:spcPct val="100000"/>
              </a:lnSpc>
              <a:spcBef>
                <a:spcPts val="105"/>
              </a:spcBef>
              <a:tabLst>
                <a:tab pos="5215890" algn="l"/>
              </a:tabLst>
            </a:pPr>
            <a:r>
              <a:rPr sz="2000" spc="-5" dirty="0">
                <a:latin typeface="Times New Roman"/>
                <a:cs typeface="Times New Roman"/>
              </a:rPr>
              <a:t>nome	nome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buFont typeface="Verdana"/>
              <a:buChar char="•"/>
              <a:tabLst>
                <a:tab pos="356235" algn="l"/>
                <a:tab pos="1320165" algn="l"/>
                <a:tab pos="3009265" algn="l"/>
                <a:tab pos="3712210" algn="l"/>
                <a:tab pos="5556885" algn="l"/>
                <a:tab pos="6420485" algn="l"/>
                <a:tab pos="7134859" algn="l"/>
                <a:tab pos="817181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id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em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rticul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á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va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l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ra </a:t>
            </a:r>
            <a:r>
              <a:rPr sz="2800" spc="-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cada um dos seus</a:t>
            </a:r>
            <a:r>
              <a:rPr sz="2800" i="1" spc="8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atributos.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640456" y="2982902"/>
            <a:ext cx="241300" cy="962660"/>
            <a:chOff x="5640456" y="2982902"/>
            <a:chExt cx="241300" cy="962660"/>
          </a:xfrm>
        </p:grpSpPr>
        <p:sp>
          <p:nvSpPr>
            <p:cNvPr id="28" name="object 28"/>
            <p:cNvSpPr/>
            <p:nvPr/>
          </p:nvSpPr>
          <p:spPr>
            <a:xfrm>
              <a:off x="5761116" y="2997189"/>
              <a:ext cx="9525" cy="792480"/>
            </a:xfrm>
            <a:custGeom>
              <a:avLst/>
              <a:gdLst/>
              <a:ahLst/>
              <a:cxnLst/>
              <a:rect l="l" t="t" r="r" b="b"/>
              <a:pathLst>
                <a:path w="9525" h="792479">
                  <a:moveTo>
                    <a:pt x="9509" y="0"/>
                  </a:moveTo>
                  <a:lnTo>
                    <a:pt x="0" y="79223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40456" y="3703695"/>
              <a:ext cx="241289" cy="24130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922649" y="3597094"/>
            <a:ext cx="6724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riz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288156" y="2997189"/>
            <a:ext cx="241300" cy="589280"/>
            <a:chOff x="6288156" y="2997189"/>
            <a:chExt cx="241300" cy="589280"/>
          </a:xfrm>
        </p:grpSpPr>
        <p:sp>
          <p:nvSpPr>
            <p:cNvPr id="32" name="object 32"/>
            <p:cNvSpPr/>
            <p:nvPr/>
          </p:nvSpPr>
          <p:spPr>
            <a:xfrm>
              <a:off x="6408816" y="2997189"/>
              <a:ext cx="0" cy="432434"/>
            </a:xfrm>
            <a:custGeom>
              <a:avLst/>
              <a:gdLst/>
              <a:ahLst/>
              <a:cxnLst/>
              <a:rect l="l" t="t" r="r" b="b"/>
              <a:pathLst>
                <a:path h="432435">
                  <a:moveTo>
                    <a:pt x="0" y="0"/>
                  </a:moveTo>
                  <a:lnTo>
                    <a:pt x="0" y="43181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288156" y="3344793"/>
              <a:ext cx="241289" cy="24128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60571" y="3237354"/>
            <a:ext cx="10706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presidente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944363" y="6672877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b="1" spc="-5" dirty="0">
                <a:latin typeface="Arial"/>
                <a:cs typeface="Arial"/>
              </a:rPr>
              <a:t>4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0"/>
            <a:ext cx="44246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Atributos -</a:t>
            </a:r>
            <a:r>
              <a:rPr spc="-25" dirty="0"/>
              <a:t> </a:t>
            </a:r>
            <a:r>
              <a:rPr spc="-10" dirty="0"/>
              <a:t>exemplo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0" y="1012950"/>
            <a:ext cx="898588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exemplo abaixo mostra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duas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entidades:  FUNCIONÁRIO f1 e EMPRESA e1, e seus  atributos.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1515" y="2840096"/>
            <a:ext cx="3481704" cy="2402205"/>
            <a:chOff x="671515" y="2840096"/>
            <a:chExt cx="3481704" cy="2402205"/>
          </a:xfrm>
        </p:grpSpPr>
        <p:sp>
          <p:nvSpPr>
            <p:cNvPr id="5" name="object 5"/>
            <p:cNvSpPr/>
            <p:nvPr/>
          </p:nvSpPr>
          <p:spPr>
            <a:xfrm>
              <a:off x="684215" y="2852796"/>
              <a:ext cx="3456304" cy="2376805"/>
            </a:xfrm>
            <a:custGeom>
              <a:avLst/>
              <a:gdLst/>
              <a:ahLst/>
              <a:cxnLst/>
              <a:rect l="l" t="t" r="r" b="b"/>
              <a:pathLst>
                <a:path w="3456304" h="2376804">
                  <a:moveTo>
                    <a:pt x="3455913" y="0"/>
                  </a:moveTo>
                  <a:lnTo>
                    <a:pt x="0" y="0"/>
                  </a:lnTo>
                  <a:lnTo>
                    <a:pt x="0" y="2376428"/>
                  </a:lnTo>
                  <a:lnTo>
                    <a:pt x="3455913" y="2376428"/>
                  </a:lnTo>
                  <a:lnTo>
                    <a:pt x="34559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4215" y="2852796"/>
              <a:ext cx="3456304" cy="2376805"/>
            </a:xfrm>
            <a:custGeom>
              <a:avLst/>
              <a:gdLst/>
              <a:ahLst/>
              <a:cxnLst/>
              <a:rect l="l" t="t" r="r" b="b"/>
              <a:pathLst>
                <a:path w="3456304" h="2376804">
                  <a:moveTo>
                    <a:pt x="0" y="2376428"/>
                  </a:moveTo>
                  <a:lnTo>
                    <a:pt x="3455913" y="2376428"/>
                  </a:lnTo>
                  <a:lnTo>
                    <a:pt x="3455913" y="0"/>
                  </a:lnTo>
                  <a:lnTo>
                    <a:pt x="0" y="0"/>
                  </a:lnTo>
                  <a:lnTo>
                    <a:pt x="0" y="2376428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84215" y="2852796"/>
            <a:ext cx="3456304" cy="237680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74930" algn="ctr">
              <a:lnSpc>
                <a:spcPct val="100000"/>
              </a:lnSpc>
              <a:spcBef>
                <a:spcPts val="290"/>
              </a:spcBef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f1</a:t>
            </a:r>
            <a:endParaRPr sz="22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1920"/>
              </a:spcBef>
            </a:pPr>
            <a:r>
              <a:rPr sz="2200" b="1" spc="-5" dirty="0">
                <a:latin typeface="Times New Roman"/>
                <a:cs typeface="Times New Roman"/>
              </a:rPr>
              <a:t>Nome </a:t>
            </a:r>
            <a:r>
              <a:rPr sz="2200" spc="-5" dirty="0">
                <a:latin typeface="Times New Roman"/>
                <a:cs typeface="Times New Roman"/>
              </a:rPr>
              <a:t>=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Maria</a:t>
            </a:r>
            <a:endParaRPr sz="22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2200" b="1" spc="-10" dirty="0">
                <a:latin typeface="Times New Roman"/>
                <a:cs typeface="Times New Roman"/>
              </a:rPr>
              <a:t>Endereço </a:t>
            </a:r>
            <a:r>
              <a:rPr sz="2200" spc="-5" dirty="0">
                <a:latin typeface="Times New Roman"/>
                <a:cs typeface="Times New Roman"/>
              </a:rPr>
              <a:t>= Rua </a:t>
            </a:r>
            <a:r>
              <a:rPr sz="2200" dirty="0">
                <a:latin typeface="Times New Roman"/>
                <a:cs typeface="Times New Roman"/>
              </a:rPr>
              <a:t>da</a:t>
            </a:r>
            <a:r>
              <a:rPr sz="2200" spc="2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Auroras,</a:t>
            </a:r>
            <a:endParaRPr sz="22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751. São </a:t>
            </a:r>
            <a:r>
              <a:rPr sz="2200" dirty="0">
                <a:latin typeface="Times New Roman"/>
                <a:cs typeface="Times New Roman"/>
              </a:rPr>
              <a:t>Paulo,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SP</a:t>
            </a:r>
            <a:endParaRPr sz="22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2200" b="1" spc="-5" dirty="0">
                <a:latin typeface="Times New Roman"/>
                <a:cs typeface="Times New Roman"/>
              </a:rPr>
              <a:t>Salário </a:t>
            </a:r>
            <a:r>
              <a:rPr sz="2200" spc="-5" dirty="0">
                <a:latin typeface="Times New Roman"/>
                <a:cs typeface="Times New Roman"/>
              </a:rPr>
              <a:t>= </a:t>
            </a:r>
            <a:r>
              <a:rPr sz="2200" dirty="0">
                <a:latin typeface="Times New Roman"/>
                <a:cs typeface="Times New Roman"/>
              </a:rPr>
              <a:t>1500</a:t>
            </a:r>
            <a:endParaRPr sz="22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2200" b="1" spc="-5" dirty="0">
                <a:latin typeface="Times New Roman"/>
                <a:cs typeface="Times New Roman"/>
              </a:rPr>
              <a:t>Cargo </a:t>
            </a:r>
            <a:r>
              <a:rPr sz="2200" spc="-5" dirty="0">
                <a:latin typeface="Times New Roman"/>
                <a:cs typeface="Times New Roman"/>
              </a:rPr>
              <a:t>=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Recepcionista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135615" y="2840096"/>
            <a:ext cx="3481704" cy="2402205"/>
            <a:chOff x="5135615" y="2840096"/>
            <a:chExt cx="3481704" cy="2402205"/>
          </a:xfrm>
        </p:grpSpPr>
        <p:sp>
          <p:nvSpPr>
            <p:cNvPr id="9" name="object 9"/>
            <p:cNvSpPr/>
            <p:nvPr/>
          </p:nvSpPr>
          <p:spPr>
            <a:xfrm>
              <a:off x="5148315" y="2852796"/>
              <a:ext cx="3456304" cy="2376805"/>
            </a:xfrm>
            <a:custGeom>
              <a:avLst/>
              <a:gdLst/>
              <a:ahLst/>
              <a:cxnLst/>
              <a:rect l="l" t="t" r="r" b="b"/>
              <a:pathLst>
                <a:path w="3456304" h="2376804">
                  <a:moveTo>
                    <a:pt x="3455944" y="0"/>
                  </a:moveTo>
                  <a:lnTo>
                    <a:pt x="0" y="0"/>
                  </a:lnTo>
                  <a:lnTo>
                    <a:pt x="0" y="2376428"/>
                  </a:lnTo>
                  <a:lnTo>
                    <a:pt x="3455944" y="2376428"/>
                  </a:lnTo>
                  <a:lnTo>
                    <a:pt x="34559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48315" y="2852796"/>
              <a:ext cx="3456304" cy="2376805"/>
            </a:xfrm>
            <a:custGeom>
              <a:avLst/>
              <a:gdLst/>
              <a:ahLst/>
              <a:cxnLst/>
              <a:rect l="l" t="t" r="r" b="b"/>
              <a:pathLst>
                <a:path w="3456304" h="2376804">
                  <a:moveTo>
                    <a:pt x="0" y="2376428"/>
                  </a:moveTo>
                  <a:lnTo>
                    <a:pt x="3455944" y="2376428"/>
                  </a:lnTo>
                  <a:lnTo>
                    <a:pt x="3455944" y="0"/>
                  </a:lnTo>
                  <a:lnTo>
                    <a:pt x="0" y="0"/>
                  </a:lnTo>
                  <a:lnTo>
                    <a:pt x="0" y="2376428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148315" y="2852796"/>
            <a:ext cx="3456304" cy="237680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76200" algn="ctr">
              <a:lnSpc>
                <a:spcPct val="100000"/>
              </a:lnSpc>
              <a:spcBef>
                <a:spcPts val="290"/>
              </a:spcBef>
            </a:pPr>
            <a:r>
              <a:rPr sz="2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e1</a:t>
            </a:r>
            <a:endParaRPr sz="2200">
              <a:latin typeface="Times New Roman"/>
              <a:cs typeface="Times New Roman"/>
            </a:endParaRPr>
          </a:p>
          <a:p>
            <a:pPr marL="92075" marR="418465">
              <a:lnSpc>
                <a:spcPct val="100000"/>
              </a:lnSpc>
              <a:spcBef>
                <a:spcPts val="1920"/>
              </a:spcBef>
            </a:pPr>
            <a:r>
              <a:rPr sz="2200" b="1" spc="-5" dirty="0">
                <a:latin typeface="Times New Roman"/>
                <a:cs typeface="Times New Roman"/>
              </a:rPr>
              <a:t>Nome </a:t>
            </a:r>
            <a:r>
              <a:rPr sz="2200" spc="-5" dirty="0">
                <a:latin typeface="Times New Roman"/>
                <a:cs typeface="Times New Roman"/>
              </a:rPr>
              <a:t>= Companhia X  </a:t>
            </a:r>
            <a:r>
              <a:rPr sz="2200" b="1" spc="-5" dirty="0">
                <a:latin typeface="Times New Roman"/>
                <a:cs typeface="Times New Roman"/>
              </a:rPr>
              <a:t>Matriz</a:t>
            </a:r>
            <a:r>
              <a:rPr sz="2200" spc="-5" dirty="0">
                <a:latin typeface="Times New Roman"/>
                <a:cs typeface="Times New Roman"/>
              </a:rPr>
              <a:t>= Rio </a:t>
            </a:r>
            <a:r>
              <a:rPr sz="2200" dirty="0">
                <a:latin typeface="Times New Roman"/>
                <a:cs typeface="Times New Roman"/>
              </a:rPr>
              <a:t>de </a:t>
            </a:r>
            <a:r>
              <a:rPr sz="2200" spc="-5" dirty="0">
                <a:latin typeface="Times New Roman"/>
                <a:cs typeface="Times New Roman"/>
              </a:rPr>
              <a:t>Janeiro  </a:t>
            </a:r>
            <a:r>
              <a:rPr sz="2200" b="1" spc="-10" dirty="0">
                <a:latin typeface="Times New Roman"/>
                <a:cs typeface="Times New Roman"/>
              </a:rPr>
              <a:t>Presidente </a:t>
            </a:r>
            <a:r>
              <a:rPr sz="2200" spc="-5" dirty="0">
                <a:latin typeface="Times New Roman"/>
                <a:cs typeface="Times New Roman"/>
              </a:rPr>
              <a:t>= Ana</a:t>
            </a:r>
            <a:r>
              <a:rPr sz="2200" spc="-11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Cláudia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44363" y="6672877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b="1" spc="-5" dirty="0">
                <a:latin typeface="Arial"/>
                <a:cs typeface="Arial"/>
              </a:rPr>
              <a:t>5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0"/>
            <a:ext cx="36087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Atributos -</a:t>
            </a:r>
            <a:r>
              <a:rPr spc="-30" dirty="0"/>
              <a:t> </a:t>
            </a:r>
            <a:r>
              <a:rPr spc="-10" dirty="0"/>
              <a:t>tipos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44363" y="6672877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b="1" spc="-5" dirty="0">
                <a:latin typeface="Arial"/>
                <a:cs typeface="Arial"/>
              </a:rPr>
              <a:t>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73546" y="1012950"/>
            <a:ext cx="5290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70585" algn="l"/>
                <a:tab pos="2465070" algn="l"/>
                <a:tab pos="3223895" algn="l"/>
                <a:tab pos="4728210" algn="l"/>
              </a:tabLst>
            </a:pPr>
            <a:r>
              <a:rPr sz="2800" i="1" spc="-1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del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odem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0" y="1012950"/>
            <a:ext cx="34347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1106805" algn="l"/>
                <a:tab pos="2692400" algn="l"/>
                <a:tab pos="2986405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ribut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spc="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clas</a:t>
            </a:r>
            <a:r>
              <a:rPr sz="2800" i="1" spc="-20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ificado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em: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305249"/>
            <a:ext cx="6650355" cy="200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Verdana"/>
              <a:buChar char="•"/>
              <a:tabLst>
                <a:tab pos="2997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Atributo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simples(atômico) ou</a:t>
            </a:r>
            <a:r>
              <a:rPr sz="2400" i="1" spc="5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composto;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5F5F5F"/>
              </a:buClr>
              <a:buFont typeface="Verdana"/>
              <a:buChar char="•"/>
            </a:pPr>
            <a:endParaRPr sz="2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Verdana"/>
              <a:buChar char="•"/>
              <a:tabLst>
                <a:tab pos="2997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Atributo de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valor único ou</a:t>
            </a:r>
            <a:r>
              <a:rPr sz="2400" i="1" spc="4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multivalorado;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5F5F5F"/>
              </a:buClr>
              <a:buFont typeface="Verdana"/>
              <a:buChar char="•"/>
            </a:pPr>
            <a:endParaRPr sz="2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Verdana"/>
              <a:buChar char="•"/>
              <a:tabLst>
                <a:tab pos="2997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Atributo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armazenado ou</a:t>
            </a:r>
            <a:r>
              <a:rPr sz="2400" i="1" spc="4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derivado.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076" y="0"/>
            <a:ext cx="65881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Atributos simples x</a:t>
            </a:r>
            <a:r>
              <a:rPr spc="-20" dirty="0"/>
              <a:t> </a:t>
            </a:r>
            <a:r>
              <a:rPr spc="-10" dirty="0"/>
              <a:t>composto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0" y="1012943"/>
            <a:ext cx="8988425" cy="2329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Atributos compostos podem ser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divididos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em 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subpartes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menores com significados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independentes.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Por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exemplo: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27224" y="3964683"/>
            <a:ext cx="546100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Verdana"/>
                <a:cs typeface="Verdana"/>
              </a:rPr>
              <a:t>O atributo </a:t>
            </a:r>
            <a:r>
              <a:rPr sz="2000" b="1" i="1" spc="-5" dirty="0">
                <a:latin typeface="Verdana"/>
                <a:cs typeface="Verdana"/>
              </a:rPr>
              <a:t>endereço </a:t>
            </a:r>
            <a:r>
              <a:rPr sz="2000" b="1" i="1" dirty="0">
                <a:latin typeface="Verdana"/>
                <a:cs typeface="Verdana"/>
              </a:rPr>
              <a:t>pode </a:t>
            </a:r>
            <a:r>
              <a:rPr sz="2000" b="1" i="1" spc="-5" dirty="0">
                <a:latin typeface="Verdana"/>
                <a:cs typeface="Verdana"/>
              </a:rPr>
              <a:t>ser  </a:t>
            </a:r>
            <a:r>
              <a:rPr sz="2000" b="1" i="1" dirty="0">
                <a:latin typeface="Verdana"/>
                <a:cs typeface="Verdana"/>
              </a:rPr>
              <a:t>subdividido em logradouro, cidade e  </a:t>
            </a:r>
            <a:r>
              <a:rPr sz="2000" b="1" i="1" spc="-5" dirty="0">
                <a:latin typeface="Verdana"/>
                <a:cs typeface="Verdana"/>
              </a:rPr>
              <a:t>estado.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27045" y="3703635"/>
            <a:ext cx="1899285" cy="817880"/>
            <a:chOff x="527045" y="3703635"/>
            <a:chExt cx="1899285" cy="817880"/>
          </a:xfrm>
        </p:grpSpPr>
        <p:sp>
          <p:nvSpPr>
            <p:cNvPr id="6" name="object 6"/>
            <p:cNvSpPr/>
            <p:nvPr/>
          </p:nvSpPr>
          <p:spPr>
            <a:xfrm>
              <a:off x="539745" y="3716335"/>
              <a:ext cx="1873885" cy="792480"/>
            </a:xfrm>
            <a:custGeom>
              <a:avLst/>
              <a:gdLst/>
              <a:ahLst/>
              <a:cxnLst/>
              <a:rect l="l" t="t" r="r" b="b"/>
              <a:pathLst>
                <a:path w="1873885" h="792479">
                  <a:moveTo>
                    <a:pt x="1873258" y="0"/>
                  </a:moveTo>
                  <a:lnTo>
                    <a:pt x="0" y="0"/>
                  </a:lnTo>
                  <a:lnTo>
                    <a:pt x="0" y="792169"/>
                  </a:lnTo>
                  <a:lnTo>
                    <a:pt x="1873258" y="792169"/>
                  </a:lnTo>
                  <a:lnTo>
                    <a:pt x="18732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9745" y="3716335"/>
              <a:ext cx="1873885" cy="792480"/>
            </a:xfrm>
            <a:custGeom>
              <a:avLst/>
              <a:gdLst/>
              <a:ahLst/>
              <a:cxnLst/>
              <a:rect l="l" t="t" r="r" b="b"/>
              <a:pathLst>
                <a:path w="1873885" h="792479">
                  <a:moveTo>
                    <a:pt x="0" y="792169"/>
                  </a:moveTo>
                  <a:lnTo>
                    <a:pt x="1873258" y="792169"/>
                  </a:lnTo>
                  <a:lnTo>
                    <a:pt x="1873258" y="0"/>
                  </a:lnTo>
                  <a:lnTo>
                    <a:pt x="0" y="0"/>
                  </a:lnTo>
                  <a:lnTo>
                    <a:pt x="0" y="79216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9745" y="3716335"/>
            <a:ext cx="1873885" cy="7924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102235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FUNCIONÁRIO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25475" y="4494216"/>
            <a:ext cx="673100" cy="1250950"/>
            <a:chOff x="625475" y="4494216"/>
            <a:chExt cx="673100" cy="1250950"/>
          </a:xfrm>
        </p:grpSpPr>
        <p:sp>
          <p:nvSpPr>
            <p:cNvPr id="10" name="object 10"/>
            <p:cNvSpPr/>
            <p:nvPr/>
          </p:nvSpPr>
          <p:spPr>
            <a:xfrm>
              <a:off x="746129" y="4508504"/>
              <a:ext cx="9525" cy="1008380"/>
            </a:xfrm>
            <a:custGeom>
              <a:avLst/>
              <a:gdLst/>
              <a:ahLst/>
              <a:cxnLst/>
              <a:rect l="l" t="t" r="r" b="b"/>
              <a:pathLst>
                <a:path w="9525" h="1008379">
                  <a:moveTo>
                    <a:pt x="9524" y="0"/>
                  </a:moveTo>
                  <a:lnTo>
                    <a:pt x="0" y="1008125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5475" y="5503930"/>
              <a:ext cx="241295" cy="2412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77920" y="4508504"/>
              <a:ext cx="9525" cy="792480"/>
            </a:xfrm>
            <a:custGeom>
              <a:avLst/>
              <a:gdLst/>
              <a:ahLst/>
              <a:cxnLst/>
              <a:rect l="l" t="t" r="r" b="b"/>
              <a:pathLst>
                <a:path w="9525" h="792479">
                  <a:moveTo>
                    <a:pt x="9524" y="0"/>
                  </a:moveTo>
                  <a:lnTo>
                    <a:pt x="0" y="792217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57279" y="5215001"/>
              <a:ext cx="241295" cy="2412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06879" y="5109208"/>
            <a:ext cx="1377315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45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en</a:t>
            </a:r>
            <a:r>
              <a:rPr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ereço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-5" dirty="0">
                <a:latin typeface="Times New Roman"/>
                <a:cs typeface="Times New Roman"/>
              </a:rPr>
              <a:t>nome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427230" y="4508504"/>
            <a:ext cx="601980" cy="660400"/>
            <a:chOff x="1427230" y="4508504"/>
            <a:chExt cx="601980" cy="660400"/>
          </a:xfrm>
        </p:grpSpPr>
        <p:sp>
          <p:nvSpPr>
            <p:cNvPr id="16" name="object 16"/>
            <p:cNvSpPr/>
            <p:nvPr/>
          </p:nvSpPr>
          <p:spPr>
            <a:xfrm>
              <a:off x="1547871" y="4508504"/>
              <a:ext cx="0" cy="431800"/>
            </a:xfrm>
            <a:custGeom>
              <a:avLst/>
              <a:gdLst/>
              <a:ahLst/>
              <a:cxnLst/>
              <a:rect l="l" t="t" r="r" b="b"/>
              <a:pathLst>
                <a:path h="431800">
                  <a:moveTo>
                    <a:pt x="0" y="0"/>
                  </a:moveTo>
                  <a:lnTo>
                    <a:pt x="0" y="431791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27230" y="4927596"/>
              <a:ext cx="241295" cy="2413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87524" y="4508504"/>
              <a:ext cx="241295" cy="3729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699388" y="4565140"/>
            <a:ext cx="946785" cy="6191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indent="360045">
              <a:lnSpc>
                <a:spcPts val="2270"/>
              </a:lnSpc>
              <a:spcBef>
                <a:spcPts val="285"/>
              </a:spcBef>
            </a:pPr>
            <a:r>
              <a:rPr sz="2000" dirty="0">
                <a:latin typeface="Times New Roman"/>
                <a:cs typeface="Times New Roman"/>
              </a:rPr>
              <a:t>ca</a:t>
            </a:r>
            <a:r>
              <a:rPr sz="2000" spc="-3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go  salário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44363" y="6672877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b="1" spc="-5" dirty="0">
                <a:latin typeface="Arial"/>
                <a:cs typeface="Arial"/>
              </a:rPr>
              <a:t>7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2302" y="0"/>
            <a:ext cx="65881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Atributos simples x</a:t>
            </a:r>
            <a:r>
              <a:rPr spc="-20" dirty="0"/>
              <a:t> </a:t>
            </a:r>
            <a:r>
              <a:rPr spc="-10" dirty="0"/>
              <a:t>composto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0" y="1012943"/>
            <a:ext cx="8985885" cy="2329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valor do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atributo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composto é 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concatenação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valores de seus componentes atributos  simples.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Por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exemplo: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7045" y="3703635"/>
            <a:ext cx="1899285" cy="817880"/>
            <a:chOff x="527045" y="3703635"/>
            <a:chExt cx="1899285" cy="817880"/>
          </a:xfrm>
        </p:grpSpPr>
        <p:sp>
          <p:nvSpPr>
            <p:cNvPr id="5" name="object 5"/>
            <p:cNvSpPr/>
            <p:nvPr/>
          </p:nvSpPr>
          <p:spPr>
            <a:xfrm>
              <a:off x="539745" y="3716335"/>
              <a:ext cx="1873885" cy="792480"/>
            </a:xfrm>
            <a:custGeom>
              <a:avLst/>
              <a:gdLst/>
              <a:ahLst/>
              <a:cxnLst/>
              <a:rect l="l" t="t" r="r" b="b"/>
              <a:pathLst>
                <a:path w="1873885" h="792479">
                  <a:moveTo>
                    <a:pt x="1873258" y="0"/>
                  </a:moveTo>
                  <a:lnTo>
                    <a:pt x="0" y="0"/>
                  </a:lnTo>
                  <a:lnTo>
                    <a:pt x="0" y="792169"/>
                  </a:lnTo>
                  <a:lnTo>
                    <a:pt x="1873258" y="792169"/>
                  </a:lnTo>
                  <a:lnTo>
                    <a:pt x="18732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9745" y="3716335"/>
              <a:ext cx="1873885" cy="792480"/>
            </a:xfrm>
            <a:custGeom>
              <a:avLst/>
              <a:gdLst/>
              <a:ahLst/>
              <a:cxnLst/>
              <a:rect l="l" t="t" r="r" b="b"/>
              <a:pathLst>
                <a:path w="1873885" h="792479">
                  <a:moveTo>
                    <a:pt x="0" y="792169"/>
                  </a:moveTo>
                  <a:lnTo>
                    <a:pt x="1873258" y="792169"/>
                  </a:lnTo>
                  <a:lnTo>
                    <a:pt x="1873258" y="0"/>
                  </a:lnTo>
                  <a:lnTo>
                    <a:pt x="0" y="0"/>
                  </a:lnTo>
                  <a:lnTo>
                    <a:pt x="0" y="79216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9745" y="3716335"/>
            <a:ext cx="1873885" cy="7924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102235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FUNCIONÁRIO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25475" y="4494216"/>
            <a:ext cx="673100" cy="1250950"/>
            <a:chOff x="625475" y="4494216"/>
            <a:chExt cx="673100" cy="1250950"/>
          </a:xfrm>
        </p:grpSpPr>
        <p:sp>
          <p:nvSpPr>
            <p:cNvPr id="9" name="object 9"/>
            <p:cNvSpPr/>
            <p:nvPr/>
          </p:nvSpPr>
          <p:spPr>
            <a:xfrm>
              <a:off x="746129" y="4508504"/>
              <a:ext cx="9525" cy="1008380"/>
            </a:xfrm>
            <a:custGeom>
              <a:avLst/>
              <a:gdLst/>
              <a:ahLst/>
              <a:cxnLst/>
              <a:rect l="l" t="t" r="r" b="b"/>
              <a:pathLst>
                <a:path w="9525" h="1008379">
                  <a:moveTo>
                    <a:pt x="9524" y="0"/>
                  </a:moveTo>
                  <a:lnTo>
                    <a:pt x="0" y="1008125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5475" y="5503930"/>
              <a:ext cx="241295" cy="2412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77920" y="4508504"/>
              <a:ext cx="9525" cy="792480"/>
            </a:xfrm>
            <a:custGeom>
              <a:avLst/>
              <a:gdLst/>
              <a:ahLst/>
              <a:cxnLst/>
              <a:rect l="l" t="t" r="r" b="b"/>
              <a:pathLst>
                <a:path w="9525" h="792479">
                  <a:moveTo>
                    <a:pt x="9524" y="0"/>
                  </a:moveTo>
                  <a:lnTo>
                    <a:pt x="0" y="792217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57279" y="5215001"/>
              <a:ext cx="241295" cy="2412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06879" y="5109208"/>
            <a:ext cx="1377315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45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en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ereço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nome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427230" y="4508504"/>
            <a:ext cx="601980" cy="660400"/>
            <a:chOff x="1427230" y="4508504"/>
            <a:chExt cx="601980" cy="660400"/>
          </a:xfrm>
        </p:grpSpPr>
        <p:sp>
          <p:nvSpPr>
            <p:cNvPr id="15" name="object 15"/>
            <p:cNvSpPr/>
            <p:nvPr/>
          </p:nvSpPr>
          <p:spPr>
            <a:xfrm>
              <a:off x="1547871" y="4508504"/>
              <a:ext cx="0" cy="431800"/>
            </a:xfrm>
            <a:custGeom>
              <a:avLst/>
              <a:gdLst/>
              <a:ahLst/>
              <a:cxnLst/>
              <a:rect l="l" t="t" r="r" b="b"/>
              <a:pathLst>
                <a:path h="431800">
                  <a:moveTo>
                    <a:pt x="0" y="0"/>
                  </a:moveTo>
                  <a:lnTo>
                    <a:pt x="0" y="431791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27230" y="4927596"/>
              <a:ext cx="241295" cy="2413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87524" y="4508504"/>
              <a:ext cx="241295" cy="3729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699388" y="4565140"/>
            <a:ext cx="946785" cy="6191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indent="360045">
              <a:lnSpc>
                <a:spcPts val="2270"/>
              </a:lnSpc>
              <a:spcBef>
                <a:spcPts val="285"/>
              </a:spcBef>
            </a:pPr>
            <a:r>
              <a:rPr sz="2000" dirty="0">
                <a:latin typeface="Times New Roman"/>
                <a:cs typeface="Times New Roman"/>
              </a:rPr>
              <a:t>ca</a:t>
            </a:r>
            <a:r>
              <a:rPr sz="2000" spc="-3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go  salário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969763" y="6672877"/>
            <a:ext cx="958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9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38299" y="3964683"/>
            <a:ext cx="31718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26720" algn="l"/>
                <a:tab pos="1772920" algn="l"/>
              </a:tabLst>
            </a:pPr>
            <a:r>
              <a:rPr sz="2000" b="1" i="1" dirty="0">
                <a:latin typeface="Verdana"/>
                <a:cs typeface="Verdana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b="1" i="1" dirty="0">
                <a:latin typeface="Verdana"/>
                <a:cs typeface="Verdana"/>
              </a:rPr>
              <a:t>atributo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b="1" i="1" spc="-5" dirty="0">
                <a:latin typeface="Verdana"/>
                <a:cs typeface="Verdana"/>
              </a:rPr>
              <a:t>composto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82101" y="3964683"/>
            <a:ext cx="25825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02665" algn="l"/>
                <a:tab pos="1370330" algn="l"/>
              </a:tabLst>
            </a:pPr>
            <a:r>
              <a:rPr sz="2000" b="1" i="1" spc="-5" dirty="0">
                <a:latin typeface="Verdana"/>
                <a:cs typeface="Verdana"/>
              </a:rPr>
              <a:t>nome</a:t>
            </a:r>
            <a:r>
              <a:rPr sz="2000" spc="-5" dirty="0">
                <a:latin typeface="Times New Roman"/>
                <a:cs typeface="Times New Roman"/>
              </a:rPr>
              <a:t>	</a:t>
            </a:r>
            <a:r>
              <a:rPr sz="2000" b="1" i="1" dirty="0">
                <a:latin typeface="Verdana"/>
                <a:cs typeface="Verdana"/>
              </a:rPr>
              <a:t>é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b="1" i="1" spc="-5" dirty="0">
                <a:latin typeface="Verdana"/>
                <a:cs typeface="Verdana"/>
              </a:rPr>
              <a:t>formado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38299" y="4269433"/>
            <a:ext cx="59264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Verdana"/>
                <a:cs typeface="Verdana"/>
              </a:rPr>
              <a:t>pela </a:t>
            </a:r>
            <a:r>
              <a:rPr sz="2000" b="1" i="1" spc="-5" dirty="0">
                <a:latin typeface="Verdana"/>
                <a:cs typeface="Verdana"/>
              </a:rPr>
              <a:t>concatenação dos </a:t>
            </a:r>
            <a:r>
              <a:rPr sz="2000" b="1" i="1" dirty="0">
                <a:latin typeface="Verdana"/>
                <a:cs typeface="Verdana"/>
              </a:rPr>
              <a:t>atributos</a:t>
            </a:r>
            <a:r>
              <a:rPr sz="2000" b="1" i="1" spc="70" dirty="0">
                <a:latin typeface="Verdana"/>
                <a:cs typeface="Verdana"/>
              </a:rPr>
              <a:t> </a:t>
            </a:r>
            <a:r>
              <a:rPr sz="2000" b="1" i="1" spc="-5" dirty="0">
                <a:latin typeface="Verdana"/>
                <a:cs typeface="Verdana"/>
              </a:rPr>
              <a:t>simples,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38299" y="4574538"/>
            <a:ext cx="59277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86865" algn="l"/>
                <a:tab pos="2828925" algn="l"/>
                <a:tab pos="3980179" algn="l"/>
                <a:tab pos="4688840" algn="l"/>
                <a:tab pos="5744845" algn="l"/>
              </a:tabLst>
            </a:pPr>
            <a:r>
              <a:rPr sz="2000" b="1" i="1" spc="-5" dirty="0">
                <a:latin typeface="Verdana"/>
                <a:cs typeface="Verdana"/>
              </a:rPr>
              <a:t>prim</a:t>
            </a:r>
            <a:r>
              <a:rPr sz="2000" b="1" i="1" dirty="0">
                <a:latin typeface="Verdana"/>
                <a:cs typeface="Verdana"/>
              </a:rPr>
              <a:t>eiro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b="1" i="1" spc="-5" dirty="0">
                <a:latin typeface="Verdana"/>
                <a:cs typeface="Verdana"/>
              </a:rPr>
              <a:t>nome</a:t>
            </a:r>
            <a:r>
              <a:rPr sz="2000" b="1" i="1" dirty="0">
                <a:latin typeface="Verdana"/>
                <a:cs typeface="Verdana"/>
              </a:rPr>
              <a:t>,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b="1" i="1" spc="-5" dirty="0">
                <a:latin typeface="Verdana"/>
                <a:cs typeface="Verdana"/>
              </a:rPr>
              <a:t>nom</a:t>
            </a:r>
            <a:r>
              <a:rPr sz="2000" b="1" i="1" dirty="0">
                <a:latin typeface="Verdana"/>
                <a:cs typeface="Verdana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b="1" i="1" dirty="0">
                <a:latin typeface="Verdana"/>
                <a:cs typeface="Verdana"/>
              </a:rPr>
              <a:t>do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b="1" i="1" spc="-5" dirty="0">
                <a:latin typeface="Verdana"/>
                <a:cs typeface="Verdana"/>
              </a:rPr>
              <a:t>mei</a:t>
            </a:r>
            <a:r>
              <a:rPr sz="2000" b="1" i="1" dirty="0">
                <a:latin typeface="Verdana"/>
                <a:cs typeface="Verdana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b="1" i="1" dirty="0"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38299" y="4879338"/>
            <a:ext cx="17100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5" dirty="0">
                <a:latin typeface="Verdana"/>
                <a:cs typeface="Verdana"/>
              </a:rPr>
              <a:t>sobrenome.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8077" y="76200"/>
            <a:ext cx="688848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Atributos </a:t>
            </a:r>
            <a:r>
              <a:rPr sz="3000" dirty="0"/>
              <a:t>de </a:t>
            </a:r>
            <a:r>
              <a:rPr sz="3000" spc="-5" dirty="0"/>
              <a:t>valor único </a:t>
            </a:r>
            <a:r>
              <a:rPr sz="3000" dirty="0"/>
              <a:t>x</a:t>
            </a:r>
            <a:r>
              <a:rPr sz="3000" spc="10" dirty="0"/>
              <a:t> </a:t>
            </a:r>
            <a:r>
              <a:rPr sz="3000" spc="-5" dirty="0"/>
              <a:t>multivalorados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78740" y="1012943"/>
            <a:ext cx="8987155" cy="190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678497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Atributos 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valor único:</a:t>
            </a:r>
            <a:r>
              <a:rPr sz="2800" i="1" spc="27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7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maioria</a:t>
            </a:r>
            <a:r>
              <a:rPr sz="2800" spc="-5" dirty="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deles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possui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valor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único para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entidade em</a:t>
            </a:r>
            <a:r>
              <a:rPr sz="2800" i="1" spc="16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particular.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Por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exemplo: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8484" y="3703635"/>
            <a:ext cx="1681480" cy="817880"/>
            <a:chOff x="598484" y="3703635"/>
            <a:chExt cx="1681480" cy="817880"/>
          </a:xfrm>
        </p:grpSpPr>
        <p:sp>
          <p:nvSpPr>
            <p:cNvPr id="5" name="object 5"/>
            <p:cNvSpPr/>
            <p:nvPr/>
          </p:nvSpPr>
          <p:spPr>
            <a:xfrm>
              <a:off x="611184" y="3716335"/>
              <a:ext cx="1656080" cy="792480"/>
            </a:xfrm>
            <a:custGeom>
              <a:avLst/>
              <a:gdLst/>
              <a:ahLst/>
              <a:cxnLst/>
              <a:rect l="l" t="t" r="r" b="b"/>
              <a:pathLst>
                <a:path w="1656080" h="792479">
                  <a:moveTo>
                    <a:pt x="1655707" y="0"/>
                  </a:moveTo>
                  <a:lnTo>
                    <a:pt x="0" y="0"/>
                  </a:lnTo>
                  <a:lnTo>
                    <a:pt x="0" y="792169"/>
                  </a:lnTo>
                  <a:lnTo>
                    <a:pt x="1655707" y="792169"/>
                  </a:lnTo>
                  <a:lnTo>
                    <a:pt x="16557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1184" y="3716335"/>
              <a:ext cx="1656080" cy="792480"/>
            </a:xfrm>
            <a:custGeom>
              <a:avLst/>
              <a:gdLst/>
              <a:ahLst/>
              <a:cxnLst/>
              <a:rect l="l" t="t" r="r" b="b"/>
              <a:pathLst>
                <a:path w="1656080" h="792479">
                  <a:moveTo>
                    <a:pt x="0" y="792169"/>
                  </a:moveTo>
                  <a:lnTo>
                    <a:pt x="1655707" y="792169"/>
                  </a:lnTo>
                  <a:lnTo>
                    <a:pt x="1655707" y="0"/>
                  </a:lnTo>
                  <a:lnTo>
                    <a:pt x="0" y="0"/>
                  </a:lnTo>
                  <a:lnTo>
                    <a:pt x="0" y="79216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11184" y="3716335"/>
            <a:ext cx="1656080" cy="7924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36322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PESSOA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25475" y="4494216"/>
            <a:ext cx="1546225" cy="1250950"/>
            <a:chOff x="625475" y="4494216"/>
            <a:chExt cx="1546225" cy="1250950"/>
          </a:xfrm>
        </p:grpSpPr>
        <p:sp>
          <p:nvSpPr>
            <p:cNvPr id="9" name="object 9"/>
            <p:cNvSpPr/>
            <p:nvPr/>
          </p:nvSpPr>
          <p:spPr>
            <a:xfrm>
              <a:off x="746129" y="4508504"/>
              <a:ext cx="9525" cy="1008380"/>
            </a:xfrm>
            <a:custGeom>
              <a:avLst/>
              <a:gdLst/>
              <a:ahLst/>
              <a:cxnLst/>
              <a:rect l="l" t="t" r="r" b="b"/>
              <a:pathLst>
                <a:path w="9525" h="1008379">
                  <a:moveTo>
                    <a:pt x="9524" y="0"/>
                  </a:moveTo>
                  <a:lnTo>
                    <a:pt x="0" y="1008125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5475" y="5503930"/>
              <a:ext cx="241295" cy="2412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66896" y="4508504"/>
              <a:ext cx="9525" cy="792480"/>
            </a:xfrm>
            <a:custGeom>
              <a:avLst/>
              <a:gdLst/>
              <a:ahLst/>
              <a:cxnLst/>
              <a:rect l="l" t="t" r="r" b="b"/>
              <a:pathLst>
                <a:path w="9525" h="792479">
                  <a:moveTo>
                    <a:pt x="9524" y="0"/>
                  </a:moveTo>
                  <a:lnTo>
                    <a:pt x="0" y="792217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46184" y="5215001"/>
              <a:ext cx="241366" cy="2412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51054" y="4508504"/>
              <a:ext cx="0" cy="431800"/>
            </a:xfrm>
            <a:custGeom>
              <a:avLst/>
              <a:gdLst/>
              <a:ahLst/>
              <a:cxnLst/>
              <a:rect l="l" t="t" r="r" b="b"/>
              <a:pathLst>
                <a:path h="431800">
                  <a:moveTo>
                    <a:pt x="0" y="0"/>
                  </a:moveTo>
                  <a:lnTo>
                    <a:pt x="0" y="431791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30400" y="4927596"/>
              <a:ext cx="241295" cy="2413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06272" y="4853176"/>
            <a:ext cx="1873250" cy="9074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635000" marR="5080" indent="673100">
              <a:lnSpc>
                <a:spcPts val="2020"/>
              </a:lnSpc>
              <a:spcBef>
                <a:spcPts val="484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idade  </a:t>
            </a:r>
            <a:r>
              <a:rPr sz="2000" dirty="0">
                <a:latin typeface="Times New Roman"/>
                <a:cs typeface="Times New Roman"/>
              </a:rPr>
              <a:t>endereço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spc="-5" dirty="0">
                <a:latin typeface="Times New Roman"/>
                <a:cs typeface="Times New Roman"/>
              </a:rPr>
              <a:t>nome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16" name="object 16"/>
          <p:cNvSpPr txBox="1"/>
          <p:nvPr/>
        </p:nvSpPr>
        <p:spPr>
          <a:xfrm>
            <a:off x="3427224" y="3964683"/>
            <a:ext cx="545782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6725" algn="l"/>
                <a:tab pos="1852295" algn="l"/>
                <a:tab pos="2873375" algn="l"/>
                <a:tab pos="4033520" algn="l"/>
                <a:tab pos="4722495" algn="l"/>
              </a:tabLst>
            </a:pPr>
            <a:r>
              <a:rPr sz="2000" b="1" i="1" dirty="0">
                <a:latin typeface="Verdana"/>
                <a:cs typeface="Verdana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b="1" i="1" dirty="0">
                <a:latin typeface="Verdana"/>
                <a:cs typeface="Verdana"/>
              </a:rPr>
              <a:t>atribu</a:t>
            </a:r>
            <a:r>
              <a:rPr sz="2000" b="1" i="1" spc="-15" dirty="0">
                <a:latin typeface="Verdana"/>
                <a:cs typeface="Verdana"/>
              </a:rPr>
              <a:t>t</a:t>
            </a:r>
            <a:r>
              <a:rPr sz="2000" b="1" i="1" dirty="0">
                <a:latin typeface="Verdana"/>
                <a:cs typeface="Verdana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b="1" i="1" dirty="0">
                <a:latin typeface="Verdana"/>
                <a:cs typeface="Verdana"/>
              </a:rPr>
              <a:t>id</a:t>
            </a:r>
            <a:r>
              <a:rPr sz="2000" b="1" i="1" spc="5" dirty="0">
                <a:latin typeface="Verdana"/>
                <a:cs typeface="Verdana"/>
              </a:rPr>
              <a:t>a</a:t>
            </a:r>
            <a:r>
              <a:rPr sz="2000" b="1" i="1" spc="-5" dirty="0">
                <a:latin typeface="Verdana"/>
                <a:cs typeface="Verdana"/>
              </a:rPr>
              <a:t>d</a:t>
            </a:r>
            <a:r>
              <a:rPr sz="2000" b="1" i="1" dirty="0">
                <a:latin typeface="Verdana"/>
                <a:cs typeface="Verdana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b="1" i="1" spc="-5" dirty="0">
                <a:latin typeface="Verdana"/>
                <a:cs typeface="Verdana"/>
              </a:rPr>
              <a:t>possu</a:t>
            </a:r>
            <a:r>
              <a:rPr sz="2000" b="1" i="1" dirty="0">
                <a:latin typeface="Verdana"/>
                <a:cs typeface="Verdana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b="1" i="1" dirty="0">
                <a:latin typeface="Verdana"/>
                <a:cs typeface="Verdana"/>
              </a:rPr>
              <a:t>um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b="1" i="1" dirty="0">
                <a:latin typeface="Verdana"/>
                <a:cs typeface="Verdana"/>
              </a:rPr>
              <a:t>val</a:t>
            </a:r>
            <a:r>
              <a:rPr sz="2000" b="1" i="1" spc="-10" dirty="0">
                <a:latin typeface="Verdana"/>
                <a:cs typeface="Verdana"/>
              </a:rPr>
              <a:t>o</a:t>
            </a:r>
            <a:r>
              <a:rPr sz="2000" b="1" i="1" dirty="0">
                <a:latin typeface="Verdana"/>
                <a:cs typeface="Verdana"/>
              </a:rPr>
              <a:t>r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b="1" i="1" spc="-5" dirty="0">
                <a:latin typeface="Verdana"/>
                <a:cs typeface="Verdana"/>
              </a:rPr>
              <a:t>único </a:t>
            </a:r>
            <a:r>
              <a:rPr sz="2000" b="1" i="1" dirty="0">
                <a:latin typeface="Verdana"/>
                <a:cs typeface="Verdana"/>
              </a:rPr>
              <a:t>para uma</a:t>
            </a:r>
            <a:r>
              <a:rPr sz="2000" b="1" i="1" spc="-25" dirty="0">
                <a:latin typeface="Verdana"/>
                <a:cs typeface="Verdana"/>
              </a:rPr>
              <a:t> </a:t>
            </a:r>
            <a:r>
              <a:rPr sz="2000" b="1" i="1" spc="-5" dirty="0">
                <a:latin typeface="Verdana"/>
                <a:cs typeface="Verdana"/>
              </a:rPr>
              <a:t>pessoa.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1231</Words>
  <Application>Microsoft Office PowerPoint</Application>
  <PresentationFormat>Apresentação na tela (4:3)</PresentationFormat>
  <Paragraphs>427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Office Theme</vt:lpstr>
      <vt:lpstr>Apresentação do PowerPoint</vt:lpstr>
      <vt:lpstr>Atributos - conceito</vt:lpstr>
      <vt:lpstr>Atributos - representação</vt:lpstr>
      <vt:lpstr>Atributos - exemplo</vt:lpstr>
      <vt:lpstr>Atributos - exemplo</vt:lpstr>
      <vt:lpstr>Atributos - tipos</vt:lpstr>
      <vt:lpstr>Atributos simples x composto</vt:lpstr>
      <vt:lpstr>Atributos simples x composto</vt:lpstr>
      <vt:lpstr>Atributos de valor único x multivalorados</vt:lpstr>
      <vt:lpstr>Atributos de valor único x multivalorados</vt:lpstr>
      <vt:lpstr>Atributos - Cardinalidade</vt:lpstr>
      <vt:lpstr>Atributos - Cardinalidade</vt:lpstr>
      <vt:lpstr>Atributos - Cardinalidade</vt:lpstr>
      <vt:lpstr>Atributos armazenados x derivados</vt:lpstr>
      <vt:lpstr>Atributos armazenados x derivados</vt:lpstr>
      <vt:lpstr>Atributos armazenados x derivados</vt:lpstr>
      <vt:lpstr>Atributos</vt:lpstr>
      <vt:lpstr>Atributos</vt:lpstr>
      <vt:lpstr>Atributos</vt:lpstr>
      <vt:lpstr>Atributos – identificadores</vt:lpstr>
      <vt:lpstr>Atributos – identificadores</vt:lpstr>
      <vt:lpstr>Atributos – identificadores</vt:lpstr>
      <vt:lpstr>Atributos – identificadores</vt:lpstr>
      <vt:lpstr>Atributos – identificadores</vt:lpstr>
      <vt:lpstr>Atributos – identificadores</vt:lpstr>
      <vt:lpstr>Atributos – identificadores</vt:lpstr>
      <vt:lpstr>Atributos – identificadores</vt:lpstr>
      <vt:lpstr>Atributos – entidade fraca</vt:lpstr>
      <vt:lpstr>Atributos – entidade fraca</vt:lpstr>
      <vt:lpstr>Atributos – entidade fraca</vt:lpstr>
      <vt:lpstr>Atributos – entidade fraca</vt:lpstr>
      <vt:lpstr>Atributos – entidade fraca</vt:lpstr>
      <vt:lpstr>Atributos – entidade fraca</vt:lpstr>
      <vt:lpstr>Atributos – entidade fraca</vt:lpstr>
      <vt:lpstr>DER – representação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Santos</dc:creator>
  <cp:lastModifiedBy>Lucas Santos</cp:lastModifiedBy>
  <cp:revision>2</cp:revision>
  <dcterms:created xsi:type="dcterms:W3CDTF">2021-01-12T23:04:22Z</dcterms:created>
  <dcterms:modified xsi:type="dcterms:W3CDTF">2021-01-14T20:07:40Z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2017-02-25T00:00:00Z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2017-02-25T00:00:00Z</vt:filetime>
  </property>
</Properties>
</file>