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620267"/>
                </a:moveTo>
                <a:lnTo>
                  <a:pt x="9144000" y="620267"/>
                </a:lnTo>
                <a:lnTo>
                  <a:pt x="9144000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555748" y="836675"/>
            <a:ext cx="4753356" cy="4753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620267"/>
                </a:moveTo>
                <a:lnTo>
                  <a:pt x="9144000" y="620267"/>
                </a:lnTo>
                <a:lnTo>
                  <a:pt x="9144000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305" y="-80645"/>
            <a:ext cx="780338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070" y="1442465"/>
            <a:ext cx="7915859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6952" y="6672877"/>
            <a:ext cx="1911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54.png"/><Relationship Id="rId18" Type="http://schemas.openxmlformats.org/officeDocument/2006/relationships/image" Target="../media/image82.png"/><Relationship Id="rId3" Type="http://schemas.openxmlformats.org/officeDocument/2006/relationships/image" Target="../media/image50.png"/><Relationship Id="rId21" Type="http://schemas.openxmlformats.org/officeDocument/2006/relationships/image" Target="../media/image85.png"/><Relationship Id="rId7" Type="http://schemas.openxmlformats.org/officeDocument/2006/relationships/image" Target="../media/image74.png"/><Relationship Id="rId12" Type="http://schemas.openxmlformats.org/officeDocument/2006/relationships/image" Target="../media/image59.png"/><Relationship Id="rId17" Type="http://schemas.openxmlformats.org/officeDocument/2006/relationships/image" Target="../media/image81.png"/><Relationship Id="rId2" Type="http://schemas.openxmlformats.org/officeDocument/2006/relationships/image" Target="../media/image70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79.png"/><Relationship Id="rId10" Type="http://schemas.openxmlformats.org/officeDocument/2006/relationships/image" Target="../media/image77.png"/><Relationship Id="rId19" Type="http://schemas.openxmlformats.org/officeDocument/2006/relationships/image" Target="../media/image83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7.png"/><Relationship Id="rId7" Type="http://schemas.openxmlformats.org/officeDocument/2006/relationships/image" Target="../media/image3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7.png"/><Relationship Id="rId7" Type="http://schemas.openxmlformats.org/officeDocument/2006/relationships/image" Target="../media/image3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54.png"/><Relationship Id="rId18" Type="http://schemas.openxmlformats.org/officeDocument/2006/relationships/image" Target="../media/image82.png"/><Relationship Id="rId3" Type="http://schemas.openxmlformats.org/officeDocument/2006/relationships/image" Target="../media/image50.png"/><Relationship Id="rId21" Type="http://schemas.openxmlformats.org/officeDocument/2006/relationships/image" Target="../media/image85.png"/><Relationship Id="rId7" Type="http://schemas.openxmlformats.org/officeDocument/2006/relationships/image" Target="../media/image74.png"/><Relationship Id="rId12" Type="http://schemas.openxmlformats.org/officeDocument/2006/relationships/image" Target="../media/image59.png"/><Relationship Id="rId17" Type="http://schemas.openxmlformats.org/officeDocument/2006/relationships/image" Target="../media/image81.png"/><Relationship Id="rId2" Type="http://schemas.openxmlformats.org/officeDocument/2006/relationships/image" Target="../media/image70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79.png"/><Relationship Id="rId10" Type="http://schemas.openxmlformats.org/officeDocument/2006/relationships/image" Target="../media/image77.png"/><Relationship Id="rId19" Type="http://schemas.openxmlformats.org/officeDocument/2006/relationships/image" Target="../media/image83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87.png"/><Relationship Id="rId7" Type="http://schemas.openxmlformats.org/officeDocument/2006/relationships/image" Target="../media/image2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103.png"/><Relationship Id="rId9" Type="http://schemas.openxmlformats.org/officeDocument/2006/relationships/image" Target="../media/image10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jpg"/><Relationship Id="rId3" Type="http://schemas.openxmlformats.org/officeDocument/2006/relationships/image" Target="../media/image106.png"/><Relationship Id="rId7" Type="http://schemas.openxmlformats.org/officeDocument/2006/relationships/image" Target="../media/image109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38.png"/><Relationship Id="rId4" Type="http://schemas.openxmlformats.org/officeDocument/2006/relationships/image" Target="../media/image107.png"/><Relationship Id="rId9" Type="http://schemas.openxmlformats.org/officeDocument/2006/relationships/image" Target="../media/image1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54.png"/><Relationship Id="rId18" Type="http://schemas.openxmlformats.org/officeDocument/2006/relationships/image" Target="../media/image82.png"/><Relationship Id="rId3" Type="http://schemas.openxmlformats.org/officeDocument/2006/relationships/image" Target="../media/image50.png"/><Relationship Id="rId21" Type="http://schemas.openxmlformats.org/officeDocument/2006/relationships/image" Target="../media/image85.png"/><Relationship Id="rId7" Type="http://schemas.openxmlformats.org/officeDocument/2006/relationships/image" Target="../media/image74.png"/><Relationship Id="rId12" Type="http://schemas.openxmlformats.org/officeDocument/2006/relationships/image" Target="../media/image59.png"/><Relationship Id="rId17" Type="http://schemas.openxmlformats.org/officeDocument/2006/relationships/image" Target="../media/image81.png"/><Relationship Id="rId2" Type="http://schemas.openxmlformats.org/officeDocument/2006/relationships/image" Target="../media/image70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79.png"/><Relationship Id="rId10" Type="http://schemas.openxmlformats.org/officeDocument/2006/relationships/image" Target="../media/image77.png"/><Relationship Id="rId19" Type="http://schemas.openxmlformats.org/officeDocument/2006/relationships/image" Target="../media/image83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7.png"/><Relationship Id="rId7" Type="http://schemas.openxmlformats.org/officeDocument/2006/relationships/image" Target="../media/image3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6.png"/><Relationship Id="rId7" Type="http://schemas.openxmlformats.org/officeDocument/2006/relationships/image" Target="../media/image88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87.pn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19.png"/><Relationship Id="rId3" Type="http://schemas.openxmlformats.org/officeDocument/2006/relationships/image" Target="../media/image86.png"/><Relationship Id="rId7" Type="http://schemas.openxmlformats.org/officeDocument/2006/relationships/image" Target="../media/image115.png"/><Relationship Id="rId12" Type="http://schemas.openxmlformats.org/officeDocument/2006/relationships/image" Target="../media/image118.png"/><Relationship Id="rId17" Type="http://schemas.openxmlformats.org/officeDocument/2006/relationships/image" Target="../media/image122.png"/><Relationship Id="rId2" Type="http://schemas.openxmlformats.org/officeDocument/2006/relationships/image" Target="../media/image113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17.png"/><Relationship Id="rId5" Type="http://schemas.openxmlformats.org/officeDocument/2006/relationships/image" Target="../media/image114.png"/><Relationship Id="rId15" Type="http://schemas.openxmlformats.org/officeDocument/2006/relationships/image" Target="../media/image120.png"/><Relationship Id="rId10" Type="http://schemas.openxmlformats.org/officeDocument/2006/relationships/image" Target="../media/image11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87.png"/><Relationship Id="rId7" Type="http://schemas.openxmlformats.org/officeDocument/2006/relationships/image" Target="../media/image2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22.png"/><Relationship Id="rId5" Type="http://schemas.openxmlformats.org/officeDocument/2006/relationships/image" Target="../media/image37.png"/><Relationship Id="rId10" Type="http://schemas.openxmlformats.org/officeDocument/2006/relationships/image" Target="../media/image121.png"/><Relationship Id="rId4" Type="http://schemas.openxmlformats.org/officeDocument/2006/relationships/image" Target="../media/image103.png"/><Relationship Id="rId9" Type="http://schemas.openxmlformats.org/officeDocument/2006/relationships/image" Target="../media/image1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06.png"/><Relationship Id="rId7" Type="http://schemas.openxmlformats.org/officeDocument/2006/relationships/image" Target="../media/image12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28.png"/><Relationship Id="rId5" Type="http://schemas.openxmlformats.org/officeDocument/2006/relationships/image" Target="../media/image38.png"/><Relationship Id="rId10" Type="http://schemas.openxmlformats.org/officeDocument/2006/relationships/image" Target="../media/image127.png"/><Relationship Id="rId4" Type="http://schemas.openxmlformats.org/officeDocument/2006/relationships/image" Target="../media/image107.png"/><Relationship Id="rId9" Type="http://schemas.openxmlformats.org/officeDocument/2006/relationships/image" Target="../media/image1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86.png"/><Relationship Id="rId10" Type="http://schemas.openxmlformats.org/officeDocument/2006/relationships/image" Target="../media/image133.png"/><Relationship Id="rId4" Type="http://schemas.openxmlformats.org/officeDocument/2006/relationships/image" Target="../media/image44.png"/><Relationship Id="rId9" Type="http://schemas.openxmlformats.org/officeDocument/2006/relationships/image" Target="../media/image13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86.png"/><Relationship Id="rId4" Type="http://schemas.openxmlformats.org/officeDocument/2006/relationships/image" Target="../media/image44.png"/><Relationship Id="rId9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86.png"/><Relationship Id="rId10" Type="http://schemas.openxmlformats.org/officeDocument/2006/relationships/image" Target="../media/image138.png"/><Relationship Id="rId4" Type="http://schemas.openxmlformats.org/officeDocument/2006/relationships/image" Target="../media/image44.png"/><Relationship Id="rId9" Type="http://schemas.openxmlformats.org/officeDocument/2006/relationships/image" Target="../media/image13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44.png"/><Relationship Id="rId7" Type="http://schemas.openxmlformats.org/officeDocument/2006/relationships/image" Target="../media/image143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42.png"/><Relationship Id="rId4" Type="http://schemas.openxmlformats.org/officeDocument/2006/relationships/image" Target="../media/image88.png"/><Relationship Id="rId9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107.png"/><Relationship Id="rId4" Type="http://schemas.openxmlformats.org/officeDocument/2006/relationships/image" Target="../media/image1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3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151.png"/><Relationship Id="rId4" Type="http://schemas.openxmlformats.org/officeDocument/2006/relationships/image" Target="../media/image1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107.png"/><Relationship Id="rId4" Type="http://schemas.openxmlformats.org/officeDocument/2006/relationships/image" Target="../media/image1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45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47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90571" y="2133600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5" name="object 7"/>
          <p:cNvSpPr txBox="1">
            <a:spLocks noGrp="1"/>
          </p:cNvSpPr>
          <p:nvPr/>
        </p:nvSpPr>
        <p:spPr>
          <a:xfrm>
            <a:off x="2396460" y="2797175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3048000" y="3630013"/>
            <a:ext cx="5589642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Transformações entre modelos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7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4" y="272995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3467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5853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Generalização/Especialização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8886952" y="6672877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9060" cy="2647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Existem duas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alternativas a se</a:t>
            </a:r>
            <a:r>
              <a:rPr sz="2800" i="1" spc="1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considerar: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Uso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uma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 para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cada</a:t>
            </a:r>
            <a:r>
              <a:rPr sz="24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Uso de uma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única tabela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toda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hierarquia de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generalização/especialização.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78033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54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Uma </a:t>
            </a:r>
            <a:r>
              <a:rPr spc="-10" dirty="0"/>
              <a:t>tabela </a:t>
            </a:r>
            <a:r>
              <a:rPr spc="-5" dirty="0"/>
              <a:t>por hierarquia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6952" y="6672877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7155" cy="4671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Todas 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tabelas referentes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às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especializações  de uma entidade genérica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fundidas em  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única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tabela</a:t>
            </a:r>
            <a:r>
              <a:rPr sz="2800" i="1" spc="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terá:</a:t>
            </a:r>
            <a:endParaRPr sz="2800">
              <a:latin typeface="Verdana"/>
              <a:cs typeface="Verdana"/>
            </a:endParaRPr>
          </a:p>
          <a:p>
            <a:pPr marL="756285" marR="571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Chave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correspondente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identificador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mais  genérico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entidade;</a:t>
            </a:r>
            <a:endParaRPr sz="24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231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Uma coluna Tipo(caso não exista) que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identificará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tipo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entidade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especializada;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30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coluna para cada atributo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 entidade</a:t>
            </a:r>
            <a:r>
              <a:rPr sz="2400" i="1" spc="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genérica;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3094"/>
            <a:ext cx="78033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54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Uma </a:t>
            </a:r>
            <a:r>
              <a:rPr spc="-10" dirty="0"/>
              <a:t>tabela </a:t>
            </a:r>
            <a:r>
              <a:rPr spc="-5" dirty="0"/>
              <a:t>por hierarquia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6952" y="6672877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38094"/>
            <a:ext cx="8989695" cy="36842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tabela</a:t>
            </a:r>
            <a:r>
              <a:rPr sz="2800" i="1" spc="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terá:</a:t>
            </a:r>
            <a:endParaRPr sz="2800" dirty="0">
              <a:latin typeface="Verdana"/>
              <a:cs typeface="Verdana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Colunas referentes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aos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dos</a:t>
            </a:r>
            <a:r>
              <a:rPr sz="2400" i="1" spc="7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quais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participa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entidade genérica e que sejam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implementados através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 alternativa 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adicionar  colunas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à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 entidade</a:t>
            </a:r>
            <a:r>
              <a:rPr sz="24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genérica;</a:t>
            </a:r>
            <a:endParaRPr sz="24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Uma coluna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cada atributo de cada</a:t>
            </a:r>
            <a:r>
              <a:rPr sz="2400" i="1" spc="7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especializada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(definidas como opcionais, já que nem  sempre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conterão</a:t>
            </a:r>
            <a:r>
              <a:rPr sz="24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valores);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78033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54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Uma </a:t>
            </a:r>
            <a:r>
              <a:rPr spc="-10" dirty="0"/>
              <a:t>tabela </a:t>
            </a:r>
            <a:r>
              <a:rPr spc="-5" dirty="0"/>
              <a:t>por hierarquia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6952" y="6672877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38094"/>
            <a:ext cx="8988425" cy="31724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tabela</a:t>
            </a:r>
            <a:r>
              <a:rPr sz="2800" i="1" spc="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terá:</a:t>
            </a:r>
            <a:endParaRPr sz="280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Colunas referentes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aos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dos</a:t>
            </a:r>
            <a:r>
              <a:rPr sz="2400" i="1" spc="7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quais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participa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cada entidade especializada e que sejam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implementados através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 alternativa 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adicionar  colunas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à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(estas colunas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devem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ser definidas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como opcionais, já que somente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terão  valores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quando 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linha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for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referente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à entidade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especializada em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questão).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9600" y="-2875"/>
            <a:ext cx="78033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54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Uma </a:t>
            </a:r>
            <a:r>
              <a:rPr spc="-10" dirty="0"/>
              <a:t>tabela </a:t>
            </a:r>
            <a:r>
              <a:rPr spc="-5" dirty="0"/>
              <a:t>por hierarquia</a:t>
            </a:r>
          </a:p>
        </p:txBody>
      </p:sp>
      <p:sp>
        <p:nvSpPr>
          <p:cNvPr id="3" name="object 3"/>
          <p:cNvSpPr/>
          <p:nvPr/>
        </p:nvSpPr>
        <p:spPr>
          <a:xfrm>
            <a:off x="325374" y="1297686"/>
            <a:ext cx="2127885" cy="699770"/>
          </a:xfrm>
          <a:custGeom>
            <a:avLst/>
            <a:gdLst/>
            <a:ahLst/>
            <a:cxnLst/>
            <a:rect l="l" t="t" r="r" b="b"/>
            <a:pathLst>
              <a:path w="2127885" h="699769">
                <a:moveTo>
                  <a:pt x="0" y="699515"/>
                </a:moveTo>
                <a:lnTo>
                  <a:pt x="2127504" y="699515"/>
                </a:lnTo>
                <a:lnTo>
                  <a:pt x="2127504" y="0"/>
                </a:lnTo>
                <a:lnTo>
                  <a:pt x="0" y="0"/>
                </a:lnTo>
                <a:lnTo>
                  <a:pt x="0" y="699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5374" y="1297686"/>
            <a:ext cx="2127885" cy="69977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530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2457" y="1290066"/>
            <a:ext cx="2272665" cy="699770"/>
          </a:xfrm>
          <a:custGeom>
            <a:avLst/>
            <a:gdLst/>
            <a:ahLst/>
            <a:cxnLst/>
            <a:rect l="l" t="t" r="r" b="b"/>
            <a:pathLst>
              <a:path w="2272665" h="699769">
                <a:moveTo>
                  <a:pt x="0" y="699515"/>
                </a:moveTo>
                <a:lnTo>
                  <a:pt x="2272283" y="699515"/>
                </a:lnTo>
                <a:lnTo>
                  <a:pt x="2272283" y="0"/>
                </a:lnTo>
                <a:lnTo>
                  <a:pt x="0" y="0"/>
                </a:lnTo>
                <a:lnTo>
                  <a:pt x="0" y="699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4689" y="1197102"/>
            <a:ext cx="2771140" cy="893444"/>
          </a:xfrm>
          <a:custGeom>
            <a:avLst/>
            <a:gdLst/>
            <a:ahLst/>
            <a:cxnLst/>
            <a:rect l="l" t="t" r="r" b="b"/>
            <a:pathLst>
              <a:path w="2771140" h="893444">
                <a:moveTo>
                  <a:pt x="1385315" y="0"/>
                </a:moveTo>
                <a:lnTo>
                  <a:pt x="0" y="446532"/>
                </a:lnTo>
                <a:lnTo>
                  <a:pt x="1385315" y="893063"/>
                </a:lnTo>
                <a:lnTo>
                  <a:pt x="2770632" y="446532"/>
                </a:lnTo>
                <a:lnTo>
                  <a:pt x="1385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4689" y="1197102"/>
            <a:ext cx="2771140" cy="893444"/>
          </a:xfrm>
          <a:custGeom>
            <a:avLst/>
            <a:gdLst/>
            <a:ahLst/>
            <a:cxnLst/>
            <a:rect l="l" t="t" r="r" b="b"/>
            <a:pathLst>
              <a:path w="2771140" h="893444">
                <a:moveTo>
                  <a:pt x="0" y="446532"/>
                </a:moveTo>
                <a:lnTo>
                  <a:pt x="1385315" y="0"/>
                </a:lnTo>
                <a:lnTo>
                  <a:pt x="2770632" y="446532"/>
                </a:lnTo>
                <a:lnTo>
                  <a:pt x="1385315" y="893063"/>
                </a:lnTo>
                <a:lnTo>
                  <a:pt x="0" y="4465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07611" y="1475358"/>
            <a:ext cx="4977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01620" algn="l"/>
              </a:tabLst>
            </a:pPr>
            <a:r>
              <a:rPr sz="2000" spc="-30" dirty="0">
                <a:latin typeface="Verdana"/>
                <a:cs typeface="Verdana"/>
              </a:rPr>
              <a:t>LOTAÇÃO	</a:t>
            </a:r>
            <a:r>
              <a:rPr sz="3000" spc="-37" baseline="1388" dirty="0">
                <a:latin typeface="Verdana"/>
                <a:cs typeface="Verdana"/>
              </a:rPr>
              <a:t>DEPARTAMENTO</a:t>
            </a:r>
            <a:endParaRPr sz="3000" baseline="1388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09444" y="1604772"/>
            <a:ext cx="885444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2877" y="1643633"/>
            <a:ext cx="781050" cy="5080"/>
          </a:xfrm>
          <a:custGeom>
            <a:avLst/>
            <a:gdLst/>
            <a:ahLst/>
            <a:cxnLst/>
            <a:rect l="l" t="t" r="r" b="b"/>
            <a:pathLst>
              <a:path w="781050" h="5080">
                <a:moveTo>
                  <a:pt x="0" y="4699"/>
                </a:moveTo>
                <a:lnTo>
                  <a:pt x="7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1888" y="1600200"/>
            <a:ext cx="813815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5321" y="1639061"/>
            <a:ext cx="708025" cy="5080"/>
          </a:xfrm>
          <a:custGeom>
            <a:avLst/>
            <a:gdLst/>
            <a:ahLst/>
            <a:cxnLst/>
            <a:rect l="l" t="t" r="r" b="b"/>
            <a:pathLst>
              <a:path w="708025" h="5080">
                <a:moveTo>
                  <a:pt x="0" y="4825"/>
                </a:moveTo>
                <a:lnTo>
                  <a:pt x="7080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209" y="919733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52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431" y="739140"/>
            <a:ext cx="239268" cy="21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15845" y="902969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6816" y="711453"/>
            <a:ext cx="1924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0320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</a:t>
            </a: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1745" y="1290269"/>
            <a:ext cx="673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0783" y="1290269"/>
            <a:ext cx="67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79448" y="765048"/>
            <a:ext cx="239268" cy="217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309" y="1985010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7834" y="2275713"/>
            <a:ext cx="47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2627" y="2333244"/>
            <a:ext cx="240792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47306" y="2241550"/>
            <a:ext cx="1995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61440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00466" y="1985010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9976" y="2269235"/>
            <a:ext cx="239268" cy="216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50202" y="1985010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42759" y="2269235"/>
            <a:ext cx="239267" cy="21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5270" y="3277361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5270" y="3277361"/>
            <a:ext cx="1845945" cy="70104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670"/>
              </a:spcBef>
            </a:pPr>
            <a:r>
              <a:rPr sz="1800" spc="-15" dirty="0">
                <a:latin typeface="Verdana"/>
                <a:cs typeface="Verdana"/>
              </a:rPr>
              <a:t>SECRETARIA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14194" y="3277361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3" y="701039"/>
                </a:lnTo>
                <a:lnTo>
                  <a:pt x="1845563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14194" y="3277361"/>
            <a:ext cx="1845945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670"/>
              </a:spcBef>
            </a:pPr>
            <a:r>
              <a:rPr sz="1800" spc="-30" dirty="0">
                <a:latin typeface="Verdana"/>
                <a:cs typeface="Verdana"/>
              </a:rPr>
              <a:t>MOTORISTA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71594" y="3277361"/>
            <a:ext cx="1847214" cy="701040"/>
          </a:xfrm>
          <a:custGeom>
            <a:avLst/>
            <a:gdLst/>
            <a:ahLst/>
            <a:cxnLst/>
            <a:rect l="l" t="t" r="r" b="b"/>
            <a:pathLst>
              <a:path w="1847214" h="701039">
                <a:moveTo>
                  <a:pt x="0" y="701039"/>
                </a:moveTo>
                <a:lnTo>
                  <a:pt x="1847088" y="701039"/>
                </a:lnTo>
                <a:lnTo>
                  <a:pt x="1847088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71594" y="3277361"/>
            <a:ext cx="1847214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670"/>
              </a:spcBef>
            </a:pPr>
            <a:r>
              <a:rPr sz="1800" spc="-5" dirty="0">
                <a:latin typeface="Verdana"/>
                <a:cs typeface="Verdana"/>
              </a:rPr>
              <a:t>ENGENHEIRO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11017" y="2448305"/>
            <a:ext cx="922019" cy="447040"/>
          </a:xfrm>
          <a:custGeom>
            <a:avLst/>
            <a:gdLst/>
            <a:ahLst/>
            <a:cxnLst/>
            <a:rect l="l" t="t" r="r" b="b"/>
            <a:pathLst>
              <a:path w="922020" h="447039">
                <a:moveTo>
                  <a:pt x="461009" y="0"/>
                </a:moveTo>
                <a:lnTo>
                  <a:pt x="0" y="446532"/>
                </a:lnTo>
                <a:lnTo>
                  <a:pt x="922019" y="446532"/>
                </a:lnTo>
                <a:lnTo>
                  <a:pt x="461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11017" y="2448305"/>
            <a:ext cx="922019" cy="447040"/>
          </a:xfrm>
          <a:custGeom>
            <a:avLst/>
            <a:gdLst/>
            <a:ahLst/>
            <a:cxnLst/>
            <a:rect l="l" t="t" r="r" b="b"/>
            <a:pathLst>
              <a:path w="922020" h="447039">
                <a:moveTo>
                  <a:pt x="0" y="446532"/>
                </a:moveTo>
                <a:lnTo>
                  <a:pt x="461009" y="0"/>
                </a:lnTo>
                <a:lnTo>
                  <a:pt x="922019" y="446532"/>
                </a:lnTo>
                <a:lnTo>
                  <a:pt x="0" y="4465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17091" y="2855976"/>
            <a:ext cx="3012948" cy="487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78813" y="2894838"/>
            <a:ext cx="2908300" cy="382905"/>
          </a:xfrm>
          <a:custGeom>
            <a:avLst/>
            <a:gdLst/>
            <a:ahLst/>
            <a:cxnLst/>
            <a:rect l="l" t="t" r="r" b="b"/>
            <a:pathLst>
              <a:path w="2908300" h="382904">
                <a:moveTo>
                  <a:pt x="2908300" y="0"/>
                </a:moveTo>
                <a:lnTo>
                  <a:pt x="0" y="0"/>
                </a:lnTo>
                <a:lnTo>
                  <a:pt x="0" y="3825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74492" y="2875788"/>
            <a:ext cx="124968" cy="467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6214" y="2894838"/>
            <a:ext cx="1905" cy="382905"/>
          </a:xfrm>
          <a:custGeom>
            <a:avLst/>
            <a:gdLst/>
            <a:ahLst/>
            <a:cxnLst/>
            <a:rect l="l" t="t" r="r" b="b"/>
            <a:pathLst>
              <a:path w="1905" h="382904">
                <a:moveTo>
                  <a:pt x="825" y="-19050"/>
                </a:moveTo>
                <a:lnTo>
                  <a:pt x="825" y="401574"/>
                </a:lnTo>
              </a:path>
            </a:pathLst>
          </a:custGeom>
          <a:ln w="3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44696" y="2855976"/>
            <a:ext cx="1312164" cy="4876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86605" y="2894838"/>
            <a:ext cx="1208405" cy="382905"/>
          </a:xfrm>
          <a:custGeom>
            <a:avLst/>
            <a:gdLst/>
            <a:ahLst/>
            <a:cxnLst/>
            <a:rect l="l" t="t" r="r" b="b"/>
            <a:pathLst>
              <a:path w="1208404" h="382904">
                <a:moveTo>
                  <a:pt x="0" y="0"/>
                </a:moveTo>
                <a:lnTo>
                  <a:pt x="1208151" y="0"/>
                </a:lnTo>
                <a:lnTo>
                  <a:pt x="1208151" y="3825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42644" y="1959864"/>
            <a:ext cx="1990344" cy="57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89125" y="1998726"/>
            <a:ext cx="1882775" cy="449580"/>
          </a:xfrm>
          <a:custGeom>
            <a:avLst/>
            <a:gdLst/>
            <a:ahLst/>
            <a:cxnLst/>
            <a:rect l="l" t="t" r="r" b="b"/>
            <a:pathLst>
              <a:path w="1882775" h="449580">
                <a:moveTo>
                  <a:pt x="0" y="0"/>
                </a:moveTo>
                <a:lnTo>
                  <a:pt x="1882775" y="4491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850895" y="2013331"/>
            <a:ext cx="656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(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233921" y="3352038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3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028815" y="3185541"/>
            <a:ext cx="702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23888" y="3267455"/>
            <a:ext cx="237743" cy="2164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23566" y="399059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817622" y="4245609"/>
            <a:ext cx="563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513076" y="4271771"/>
            <a:ext cx="239268" cy="216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12941" y="4367021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1193291" y="0"/>
                </a:moveTo>
                <a:lnTo>
                  <a:pt x="0" y="426719"/>
                </a:lnTo>
                <a:lnTo>
                  <a:pt x="1193291" y="853439"/>
                </a:lnTo>
                <a:lnTo>
                  <a:pt x="2386584" y="426719"/>
                </a:lnTo>
                <a:lnTo>
                  <a:pt x="1193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12941" y="4367021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0" y="426719"/>
                </a:moveTo>
                <a:lnTo>
                  <a:pt x="1193291" y="0"/>
                </a:lnTo>
                <a:lnTo>
                  <a:pt x="2386584" y="426719"/>
                </a:lnTo>
                <a:lnTo>
                  <a:pt x="1193291" y="853439"/>
                </a:lnTo>
                <a:lnTo>
                  <a:pt x="0" y="42671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93457" y="5732526"/>
            <a:ext cx="1847214" cy="702945"/>
          </a:xfrm>
          <a:custGeom>
            <a:avLst/>
            <a:gdLst/>
            <a:ahLst/>
            <a:cxnLst/>
            <a:rect l="l" t="t" r="r" b="b"/>
            <a:pathLst>
              <a:path w="1847215" h="702945">
                <a:moveTo>
                  <a:pt x="0" y="702564"/>
                </a:moveTo>
                <a:lnTo>
                  <a:pt x="1847088" y="702564"/>
                </a:lnTo>
                <a:lnTo>
                  <a:pt x="1847088" y="0"/>
                </a:lnTo>
                <a:lnTo>
                  <a:pt x="0" y="0"/>
                </a:lnTo>
                <a:lnTo>
                  <a:pt x="0" y="702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093457" y="5732526"/>
            <a:ext cx="1847214" cy="70294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680"/>
              </a:spcBef>
            </a:pPr>
            <a:r>
              <a:rPr sz="1800" spc="-15" dirty="0">
                <a:latin typeface="Verdana"/>
                <a:cs typeface="Verdana"/>
              </a:rPr>
              <a:t>PROJETO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176771" y="3895344"/>
            <a:ext cx="1091183" cy="5547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27826" y="3932682"/>
            <a:ext cx="977900" cy="433705"/>
          </a:xfrm>
          <a:custGeom>
            <a:avLst/>
            <a:gdLst/>
            <a:ahLst/>
            <a:cxnLst/>
            <a:rect l="l" t="t" r="r" b="b"/>
            <a:pathLst>
              <a:path w="977900" h="433704">
                <a:moveTo>
                  <a:pt x="0" y="0"/>
                </a:moveTo>
                <a:lnTo>
                  <a:pt x="977900" y="4333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53656" y="5184647"/>
            <a:ext cx="923544" cy="6339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06233" y="5220461"/>
            <a:ext cx="809625" cy="513080"/>
          </a:xfrm>
          <a:custGeom>
            <a:avLst/>
            <a:gdLst/>
            <a:ahLst/>
            <a:cxnLst/>
            <a:rect l="l" t="t" r="r" b="b"/>
            <a:pathLst>
              <a:path w="809625" h="513079">
                <a:moveTo>
                  <a:pt x="0" y="0"/>
                </a:moveTo>
                <a:lnTo>
                  <a:pt x="809625" y="5127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37026" y="4367021"/>
            <a:ext cx="2159635" cy="789940"/>
          </a:xfrm>
          <a:custGeom>
            <a:avLst/>
            <a:gdLst/>
            <a:ahLst/>
            <a:cxnLst/>
            <a:rect l="l" t="t" r="r" b="b"/>
            <a:pathLst>
              <a:path w="2159635" h="789939">
                <a:moveTo>
                  <a:pt x="1079753" y="0"/>
                </a:moveTo>
                <a:lnTo>
                  <a:pt x="0" y="394715"/>
                </a:lnTo>
                <a:lnTo>
                  <a:pt x="1079753" y="789432"/>
                </a:lnTo>
                <a:lnTo>
                  <a:pt x="2159508" y="394715"/>
                </a:lnTo>
                <a:lnTo>
                  <a:pt x="1079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37026" y="4367021"/>
            <a:ext cx="2159635" cy="789940"/>
          </a:xfrm>
          <a:custGeom>
            <a:avLst/>
            <a:gdLst/>
            <a:ahLst/>
            <a:cxnLst/>
            <a:rect l="l" t="t" r="r" b="b"/>
            <a:pathLst>
              <a:path w="2159635" h="789939">
                <a:moveTo>
                  <a:pt x="0" y="394715"/>
                </a:moveTo>
                <a:lnTo>
                  <a:pt x="1079753" y="0"/>
                </a:lnTo>
                <a:lnTo>
                  <a:pt x="2159508" y="394715"/>
                </a:lnTo>
                <a:lnTo>
                  <a:pt x="1079753" y="789432"/>
                </a:lnTo>
                <a:lnTo>
                  <a:pt x="0" y="3947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258436" y="4610480"/>
            <a:ext cx="91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655820" y="3942588"/>
            <a:ext cx="693420" cy="5074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17541" y="3978402"/>
            <a:ext cx="577850" cy="387350"/>
          </a:xfrm>
          <a:custGeom>
            <a:avLst/>
            <a:gdLst/>
            <a:ahLst/>
            <a:cxnLst/>
            <a:rect l="l" t="t" r="r" b="b"/>
            <a:pathLst>
              <a:path w="577850" h="387350">
                <a:moveTo>
                  <a:pt x="577850" y="0"/>
                </a:moveTo>
                <a:lnTo>
                  <a:pt x="0" y="387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20617" y="5732526"/>
            <a:ext cx="1847214" cy="702945"/>
          </a:xfrm>
          <a:custGeom>
            <a:avLst/>
            <a:gdLst/>
            <a:ahLst/>
            <a:cxnLst/>
            <a:rect l="l" t="t" r="r" b="b"/>
            <a:pathLst>
              <a:path w="1847214" h="702945">
                <a:moveTo>
                  <a:pt x="0" y="702564"/>
                </a:moveTo>
                <a:lnTo>
                  <a:pt x="1847088" y="702564"/>
                </a:lnTo>
                <a:lnTo>
                  <a:pt x="1847088" y="0"/>
                </a:lnTo>
                <a:lnTo>
                  <a:pt x="0" y="0"/>
                </a:lnTo>
                <a:lnTo>
                  <a:pt x="0" y="702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420617" y="5732526"/>
            <a:ext cx="1847214" cy="70294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sz="1800" spc="-5" dirty="0">
                <a:latin typeface="Verdana"/>
                <a:cs typeface="Verdana"/>
              </a:rPr>
              <a:t>RAMO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ENGENHARIA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282440" y="5126735"/>
            <a:ext cx="493775" cy="6903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44161" y="5156453"/>
            <a:ext cx="373380" cy="576580"/>
          </a:xfrm>
          <a:custGeom>
            <a:avLst/>
            <a:gdLst/>
            <a:ahLst/>
            <a:cxnLst/>
            <a:rect l="l" t="t" r="r" b="b"/>
            <a:pathLst>
              <a:path w="373379" h="576579">
                <a:moveTo>
                  <a:pt x="373125" y="0"/>
                </a:moveTo>
                <a:lnTo>
                  <a:pt x="0" y="5762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580001" y="5331358"/>
            <a:ext cx="67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156453" y="4036314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596633" y="3746703"/>
            <a:ext cx="673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336029" y="4627245"/>
            <a:ext cx="2012314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Verdana"/>
                <a:cs typeface="Verdana"/>
              </a:rPr>
              <a:t>PARTICIPAÇÃO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689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846070" y="5805678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7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28900" y="5695188"/>
            <a:ext cx="239268" cy="2164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46070" y="6238494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7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28900" y="6126479"/>
            <a:ext cx="239268" cy="216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771269" y="5487416"/>
            <a:ext cx="775970" cy="88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417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517385" y="587730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01740" y="5766815"/>
            <a:ext cx="237743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17385" y="6310121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01740" y="6198108"/>
            <a:ext cx="237743" cy="2179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444490" y="5559044"/>
            <a:ext cx="775970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418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886952" y="6672877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7552" y="0"/>
            <a:ext cx="78033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54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Uma </a:t>
            </a:r>
            <a:r>
              <a:rPr spc="-10" dirty="0"/>
              <a:t>tabela </a:t>
            </a:r>
            <a:r>
              <a:rPr spc="-5" dirty="0"/>
              <a:t>por hierarquia</a:t>
            </a:r>
          </a:p>
        </p:txBody>
      </p:sp>
      <p:sp>
        <p:nvSpPr>
          <p:cNvPr id="3" name="object 3"/>
          <p:cNvSpPr/>
          <p:nvPr/>
        </p:nvSpPr>
        <p:spPr>
          <a:xfrm>
            <a:off x="761" y="692658"/>
            <a:ext cx="9144000" cy="2016760"/>
          </a:xfrm>
          <a:custGeom>
            <a:avLst/>
            <a:gdLst/>
            <a:ahLst/>
            <a:cxnLst/>
            <a:rect l="l" t="t" r="r" b="b"/>
            <a:pathLst>
              <a:path w="9144000" h="2016760">
                <a:moveTo>
                  <a:pt x="0" y="336041"/>
                </a:moveTo>
                <a:lnTo>
                  <a:pt x="3643" y="286394"/>
                </a:lnTo>
                <a:lnTo>
                  <a:pt x="14228" y="239004"/>
                </a:lnTo>
                <a:lnTo>
                  <a:pt x="31233" y="194394"/>
                </a:lnTo>
                <a:lnTo>
                  <a:pt x="54140" y="153082"/>
                </a:lnTo>
                <a:lnTo>
                  <a:pt x="82428" y="115591"/>
                </a:lnTo>
                <a:lnTo>
                  <a:pt x="115578" y="82440"/>
                </a:lnTo>
                <a:lnTo>
                  <a:pt x="153069" y="54149"/>
                </a:lnTo>
                <a:lnTo>
                  <a:pt x="194382" y="31239"/>
                </a:lnTo>
                <a:lnTo>
                  <a:pt x="238997" y="14231"/>
                </a:lnTo>
                <a:lnTo>
                  <a:pt x="286395" y="3644"/>
                </a:lnTo>
                <a:lnTo>
                  <a:pt x="336054" y="0"/>
                </a:lnTo>
                <a:lnTo>
                  <a:pt x="8807958" y="0"/>
                </a:lnTo>
                <a:lnTo>
                  <a:pt x="8857605" y="3644"/>
                </a:lnTo>
                <a:lnTo>
                  <a:pt x="8904995" y="14231"/>
                </a:lnTo>
                <a:lnTo>
                  <a:pt x="8949605" y="31239"/>
                </a:lnTo>
                <a:lnTo>
                  <a:pt x="8990917" y="54149"/>
                </a:lnTo>
                <a:lnTo>
                  <a:pt x="9028408" y="82440"/>
                </a:lnTo>
                <a:lnTo>
                  <a:pt x="9061559" y="115591"/>
                </a:lnTo>
                <a:lnTo>
                  <a:pt x="9089850" y="153082"/>
                </a:lnTo>
                <a:lnTo>
                  <a:pt x="9112760" y="194394"/>
                </a:lnTo>
                <a:lnTo>
                  <a:pt x="9129768" y="239004"/>
                </a:lnTo>
                <a:lnTo>
                  <a:pt x="9140355" y="286394"/>
                </a:lnTo>
                <a:lnTo>
                  <a:pt x="9144000" y="336041"/>
                </a:lnTo>
                <a:lnTo>
                  <a:pt x="9144000" y="1680209"/>
                </a:lnTo>
                <a:lnTo>
                  <a:pt x="9140355" y="1729857"/>
                </a:lnTo>
                <a:lnTo>
                  <a:pt x="9129768" y="1777247"/>
                </a:lnTo>
                <a:lnTo>
                  <a:pt x="9112760" y="1821857"/>
                </a:lnTo>
                <a:lnTo>
                  <a:pt x="9089850" y="1863169"/>
                </a:lnTo>
                <a:lnTo>
                  <a:pt x="9061559" y="1900660"/>
                </a:lnTo>
                <a:lnTo>
                  <a:pt x="9028408" y="1933811"/>
                </a:lnTo>
                <a:lnTo>
                  <a:pt x="8990917" y="1962102"/>
                </a:lnTo>
                <a:lnTo>
                  <a:pt x="8949605" y="1985012"/>
                </a:lnTo>
                <a:lnTo>
                  <a:pt x="8904995" y="2002020"/>
                </a:lnTo>
                <a:lnTo>
                  <a:pt x="8857605" y="2012607"/>
                </a:lnTo>
                <a:lnTo>
                  <a:pt x="8807958" y="2016252"/>
                </a:lnTo>
                <a:lnTo>
                  <a:pt x="336054" y="2016252"/>
                </a:lnTo>
                <a:lnTo>
                  <a:pt x="286395" y="2012607"/>
                </a:lnTo>
                <a:lnTo>
                  <a:pt x="238997" y="2002020"/>
                </a:lnTo>
                <a:lnTo>
                  <a:pt x="194382" y="1985012"/>
                </a:lnTo>
                <a:lnTo>
                  <a:pt x="153069" y="1962102"/>
                </a:lnTo>
                <a:lnTo>
                  <a:pt x="115578" y="1933811"/>
                </a:lnTo>
                <a:lnTo>
                  <a:pt x="82428" y="1900660"/>
                </a:lnTo>
                <a:lnTo>
                  <a:pt x="54140" y="1863169"/>
                </a:lnTo>
                <a:lnTo>
                  <a:pt x="31233" y="1821857"/>
                </a:lnTo>
                <a:lnTo>
                  <a:pt x="14228" y="1777247"/>
                </a:lnTo>
                <a:lnTo>
                  <a:pt x="3643" y="1729857"/>
                </a:lnTo>
                <a:lnTo>
                  <a:pt x="0" y="1680209"/>
                </a:lnTo>
                <a:lnTo>
                  <a:pt x="0" y="33604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070" y="1375410"/>
            <a:ext cx="2129155" cy="702945"/>
          </a:xfrm>
          <a:custGeom>
            <a:avLst/>
            <a:gdLst/>
            <a:ahLst/>
            <a:cxnLst/>
            <a:rect l="l" t="t" r="r" b="b"/>
            <a:pathLst>
              <a:path w="2129155" h="702944">
                <a:moveTo>
                  <a:pt x="0" y="702563"/>
                </a:moveTo>
                <a:lnTo>
                  <a:pt x="2129028" y="702563"/>
                </a:lnTo>
                <a:lnTo>
                  <a:pt x="2129028" y="0"/>
                </a:lnTo>
                <a:lnTo>
                  <a:pt x="0" y="0"/>
                </a:lnTo>
                <a:lnTo>
                  <a:pt x="0" y="70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070" y="1375410"/>
            <a:ext cx="2129155" cy="70294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540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6154" y="1367789"/>
            <a:ext cx="2270760" cy="701040"/>
          </a:xfrm>
          <a:custGeom>
            <a:avLst/>
            <a:gdLst/>
            <a:ahLst/>
            <a:cxnLst/>
            <a:rect l="l" t="t" r="r" b="b"/>
            <a:pathLst>
              <a:path w="2270759" h="701039">
                <a:moveTo>
                  <a:pt x="0" y="701039"/>
                </a:moveTo>
                <a:lnTo>
                  <a:pt x="2270759" y="701039"/>
                </a:lnTo>
                <a:lnTo>
                  <a:pt x="2270759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8385" y="1274825"/>
            <a:ext cx="2769235" cy="894715"/>
          </a:xfrm>
          <a:custGeom>
            <a:avLst/>
            <a:gdLst/>
            <a:ahLst/>
            <a:cxnLst/>
            <a:rect l="l" t="t" r="r" b="b"/>
            <a:pathLst>
              <a:path w="2769235" h="894714">
                <a:moveTo>
                  <a:pt x="1384553" y="0"/>
                </a:moveTo>
                <a:lnTo>
                  <a:pt x="0" y="447294"/>
                </a:lnTo>
                <a:lnTo>
                  <a:pt x="1384553" y="894588"/>
                </a:lnTo>
                <a:lnTo>
                  <a:pt x="2769108" y="447294"/>
                </a:lnTo>
                <a:lnTo>
                  <a:pt x="13845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8385" y="1274825"/>
            <a:ext cx="2769235" cy="894715"/>
          </a:xfrm>
          <a:custGeom>
            <a:avLst/>
            <a:gdLst/>
            <a:ahLst/>
            <a:cxnLst/>
            <a:rect l="l" t="t" r="r" b="b"/>
            <a:pathLst>
              <a:path w="2769235" h="894714">
                <a:moveTo>
                  <a:pt x="0" y="447294"/>
                </a:moveTo>
                <a:lnTo>
                  <a:pt x="1384553" y="0"/>
                </a:lnTo>
                <a:lnTo>
                  <a:pt x="2769108" y="447294"/>
                </a:lnTo>
                <a:lnTo>
                  <a:pt x="1384553" y="894588"/>
                </a:lnTo>
                <a:lnTo>
                  <a:pt x="0" y="44729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59784" y="1553971"/>
            <a:ext cx="4977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02255" algn="l"/>
              </a:tabLst>
            </a:pPr>
            <a:r>
              <a:rPr sz="2000" spc="-30" dirty="0">
                <a:latin typeface="Verdana"/>
                <a:cs typeface="Verdana"/>
              </a:rPr>
              <a:t>LOTAÇÃO	</a:t>
            </a:r>
            <a:r>
              <a:rPr sz="3000" spc="-37" baseline="1388" dirty="0">
                <a:latin typeface="Verdana"/>
                <a:cs typeface="Verdana"/>
              </a:rPr>
              <a:t>DEPARTAMENTO</a:t>
            </a:r>
            <a:endParaRPr sz="3000" baseline="1388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64664" y="1684020"/>
            <a:ext cx="885444" cy="12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8098" y="1722882"/>
            <a:ext cx="781050" cy="3175"/>
          </a:xfrm>
          <a:custGeom>
            <a:avLst/>
            <a:gdLst/>
            <a:ahLst/>
            <a:cxnLst/>
            <a:rect l="l" t="t" r="r" b="b"/>
            <a:pathLst>
              <a:path w="781050" h="3175">
                <a:moveTo>
                  <a:pt x="0" y="3175"/>
                </a:moveTo>
                <a:lnTo>
                  <a:pt x="7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14059" y="1679448"/>
            <a:ext cx="815339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57494" y="1718310"/>
            <a:ext cx="709930" cy="5080"/>
          </a:xfrm>
          <a:custGeom>
            <a:avLst/>
            <a:gdLst/>
            <a:ahLst/>
            <a:cxnLst/>
            <a:rect l="l" t="t" r="r" b="b"/>
            <a:pathLst>
              <a:path w="709929" h="5080">
                <a:moveTo>
                  <a:pt x="0" y="4825"/>
                </a:moveTo>
                <a:lnTo>
                  <a:pt x="70954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906" y="997458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127" y="816863"/>
            <a:ext cx="239268" cy="21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69542" y="980694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52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0512" y="789177"/>
            <a:ext cx="19234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0320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5822" y="1368678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4733" y="1368678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34667" y="842772"/>
            <a:ext cx="237744" cy="219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005" y="206425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1530" y="2354072"/>
            <a:ext cx="47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6324" y="2410967"/>
            <a:ext cx="239268" cy="217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00113" y="2319908"/>
            <a:ext cx="1994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6080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52638" y="206425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42147" y="2346960"/>
            <a:ext cx="239267" cy="2179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5421" y="206425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94931" y="2346960"/>
            <a:ext cx="239268" cy="2179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965" y="3355085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8965" y="3355085"/>
            <a:ext cx="1845945" cy="70104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670"/>
              </a:spcBef>
            </a:pPr>
            <a:r>
              <a:rPr sz="1800" spc="-15" dirty="0">
                <a:latin typeface="Verdana"/>
                <a:cs typeface="Verdana"/>
              </a:rPr>
              <a:t>SECRETARIA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67889" y="3355085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167889" y="3355085"/>
            <a:ext cx="1845945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670"/>
              </a:spcBef>
            </a:pPr>
            <a:r>
              <a:rPr sz="1800" spc="-30" dirty="0">
                <a:latin typeface="Verdana"/>
                <a:cs typeface="Verdana"/>
              </a:rPr>
              <a:t>MOTORISTA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25290" y="3355085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25290" y="3355085"/>
            <a:ext cx="1845945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670"/>
              </a:spcBef>
            </a:pPr>
            <a:r>
              <a:rPr sz="1800" spc="-5" dirty="0">
                <a:latin typeface="Verdana"/>
                <a:cs typeface="Verdana"/>
              </a:rPr>
              <a:t>ENGENHEIRO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63189" y="2526029"/>
            <a:ext cx="923925" cy="448309"/>
          </a:xfrm>
          <a:custGeom>
            <a:avLst/>
            <a:gdLst/>
            <a:ahLst/>
            <a:cxnLst/>
            <a:rect l="l" t="t" r="r" b="b"/>
            <a:pathLst>
              <a:path w="923925" h="448310">
                <a:moveTo>
                  <a:pt x="461772" y="0"/>
                </a:moveTo>
                <a:lnTo>
                  <a:pt x="0" y="448056"/>
                </a:lnTo>
                <a:lnTo>
                  <a:pt x="923544" y="448056"/>
                </a:lnTo>
                <a:lnTo>
                  <a:pt x="461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63189" y="2526029"/>
            <a:ext cx="923925" cy="448309"/>
          </a:xfrm>
          <a:custGeom>
            <a:avLst/>
            <a:gdLst/>
            <a:ahLst/>
            <a:cxnLst/>
            <a:rect l="l" t="t" r="r" b="b"/>
            <a:pathLst>
              <a:path w="923925" h="448310">
                <a:moveTo>
                  <a:pt x="0" y="448056"/>
                </a:moveTo>
                <a:lnTo>
                  <a:pt x="461772" y="0"/>
                </a:lnTo>
                <a:lnTo>
                  <a:pt x="923544" y="448056"/>
                </a:lnTo>
                <a:lnTo>
                  <a:pt x="0" y="44805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9263" y="2935223"/>
            <a:ext cx="3014472" cy="4861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0986" y="2974085"/>
            <a:ext cx="2910205" cy="381000"/>
          </a:xfrm>
          <a:custGeom>
            <a:avLst/>
            <a:gdLst/>
            <a:ahLst/>
            <a:cxnLst/>
            <a:rect l="l" t="t" r="r" b="b"/>
            <a:pathLst>
              <a:path w="2910204" h="381000">
                <a:moveTo>
                  <a:pt x="2909824" y="0"/>
                </a:moveTo>
                <a:lnTo>
                  <a:pt x="0" y="0"/>
                </a:ln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26664" y="2955035"/>
            <a:ext cx="124968" cy="466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88385" y="2974085"/>
            <a:ext cx="1905" cy="381000"/>
          </a:xfrm>
          <a:custGeom>
            <a:avLst/>
            <a:gdLst/>
            <a:ahLst/>
            <a:cxnLst/>
            <a:rect l="l" t="t" r="r" b="b"/>
            <a:pathLst>
              <a:path w="1905" h="381000">
                <a:moveTo>
                  <a:pt x="762" y="-19050"/>
                </a:moveTo>
                <a:lnTo>
                  <a:pt x="762" y="40005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8391" y="2935223"/>
            <a:ext cx="1312164" cy="4861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40302" y="2974085"/>
            <a:ext cx="1208405" cy="381000"/>
          </a:xfrm>
          <a:custGeom>
            <a:avLst/>
            <a:gdLst/>
            <a:ahLst/>
            <a:cxnLst/>
            <a:rect l="l" t="t" r="r" b="b"/>
            <a:pathLst>
              <a:path w="1208404" h="381000">
                <a:moveTo>
                  <a:pt x="0" y="0"/>
                </a:moveTo>
                <a:lnTo>
                  <a:pt x="1208151" y="0"/>
                </a:lnTo>
                <a:lnTo>
                  <a:pt x="1208151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96339" y="2039111"/>
            <a:ext cx="1990344" cy="57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42822" y="2077973"/>
            <a:ext cx="1882775" cy="449580"/>
          </a:xfrm>
          <a:custGeom>
            <a:avLst/>
            <a:gdLst/>
            <a:ahLst/>
            <a:cxnLst/>
            <a:rect l="l" t="t" r="r" b="b"/>
            <a:pathLst>
              <a:path w="1882775" h="449580">
                <a:moveTo>
                  <a:pt x="0" y="0"/>
                </a:moveTo>
                <a:lnTo>
                  <a:pt x="1882775" y="4493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704845" y="2092579"/>
            <a:ext cx="656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(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86094" y="3429761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17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81621" y="3263900"/>
            <a:ext cx="704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CREA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576059" y="3345179"/>
            <a:ext cx="239267" cy="2164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75738" y="4068317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4">
                <a:moveTo>
                  <a:pt x="0" y="0"/>
                </a:moveTo>
                <a:lnTo>
                  <a:pt x="0" y="38252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671317" y="4324350"/>
            <a:ext cx="563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366772" y="4352544"/>
            <a:ext cx="239268" cy="216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66638" y="4444746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1193291" y="0"/>
                </a:moveTo>
                <a:lnTo>
                  <a:pt x="0" y="426719"/>
                </a:lnTo>
                <a:lnTo>
                  <a:pt x="1193291" y="853439"/>
                </a:lnTo>
                <a:lnTo>
                  <a:pt x="2386584" y="426719"/>
                </a:lnTo>
                <a:lnTo>
                  <a:pt x="1193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66638" y="4444746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0" y="426719"/>
                </a:moveTo>
                <a:lnTo>
                  <a:pt x="1193291" y="0"/>
                </a:lnTo>
                <a:lnTo>
                  <a:pt x="2386584" y="426719"/>
                </a:lnTo>
                <a:lnTo>
                  <a:pt x="1193291" y="853439"/>
                </a:lnTo>
                <a:lnTo>
                  <a:pt x="0" y="426719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45630" y="5813297"/>
            <a:ext cx="1847214" cy="701040"/>
          </a:xfrm>
          <a:custGeom>
            <a:avLst/>
            <a:gdLst/>
            <a:ahLst/>
            <a:cxnLst/>
            <a:rect l="l" t="t" r="r" b="b"/>
            <a:pathLst>
              <a:path w="1847215" h="701040">
                <a:moveTo>
                  <a:pt x="0" y="701039"/>
                </a:moveTo>
                <a:lnTo>
                  <a:pt x="1847087" y="701039"/>
                </a:lnTo>
                <a:lnTo>
                  <a:pt x="1847087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945630" y="5813297"/>
            <a:ext cx="1847214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670"/>
              </a:spcBef>
            </a:pPr>
            <a:r>
              <a:rPr sz="1800" spc="-15" dirty="0">
                <a:latin typeface="Verdana"/>
                <a:cs typeface="Verdana"/>
              </a:rPr>
              <a:t>PROJETO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031991" y="3974591"/>
            <a:ext cx="1089660" cy="5532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83046" y="4011929"/>
            <a:ext cx="976630" cy="431800"/>
          </a:xfrm>
          <a:custGeom>
            <a:avLst/>
            <a:gdLst/>
            <a:ahLst/>
            <a:cxnLst/>
            <a:rect l="l" t="t" r="r" b="b"/>
            <a:pathLst>
              <a:path w="976629" h="431800">
                <a:moveTo>
                  <a:pt x="0" y="0"/>
                </a:moveTo>
                <a:lnTo>
                  <a:pt x="976249" y="431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05828" y="5262371"/>
            <a:ext cx="925068" cy="6355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58406" y="5298185"/>
            <a:ext cx="811530" cy="514350"/>
          </a:xfrm>
          <a:custGeom>
            <a:avLst/>
            <a:gdLst/>
            <a:ahLst/>
            <a:cxnLst/>
            <a:rect l="l" t="t" r="r" b="b"/>
            <a:pathLst>
              <a:path w="811529" h="514350">
                <a:moveTo>
                  <a:pt x="0" y="0"/>
                </a:moveTo>
                <a:lnTo>
                  <a:pt x="811276" y="514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90721" y="4444746"/>
            <a:ext cx="2159635" cy="791210"/>
          </a:xfrm>
          <a:custGeom>
            <a:avLst/>
            <a:gdLst/>
            <a:ahLst/>
            <a:cxnLst/>
            <a:rect l="l" t="t" r="r" b="b"/>
            <a:pathLst>
              <a:path w="2159635" h="791210">
                <a:moveTo>
                  <a:pt x="1079753" y="0"/>
                </a:moveTo>
                <a:lnTo>
                  <a:pt x="0" y="395477"/>
                </a:lnTo>
                <a:lnTo>
                  <a:pt x="1079753" y="790955"/>
                </a:lnTo>
                <a:lnTo>
                  <a:pt x="2159507" y="395477"/>
                </a:lnTo>
                <a:lnTo>
                  <a:pt x="1079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90721" y="4444746"/>
            <a:ext cx="2159635" cy="791210"/>
          </a:xfrm>
          <a:custGeom>
            <a:avLst/>
            <a:gdLst/>
            <a:ahLst/>
            <a:cxnLst/>
            <a:rect l="l" t="t" r="r" b="b"/>
            <a:pathLst>
              <a:path w="2159635" h="791210">
                <a:moveTo>
                  <a:pt x="0" y="395477"/>
                </a:moveTo>
                <a:lnTo>
                  <a:pt x="1079753" y="0"/>
                </a:lnTo>
                <a:lnTo>
                  <a:pt x="2159507" y="395477"/>
                </a:lnTo>
                <a:lnTo>
                  <a:pt x="1079753" y="790955"/>
                </a:lnTo>
                <a:lnTo>
                  <a:pt x="0" y="39547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12133" y="4689094"/>
            <a:ext cx="91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507991" y="4020311"/>
            <a:ext cx="694943" cy="5074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69714" y="4056126"/>
            <a:ext cx="579755" cy="387350"/>
          </a:xfrm>
          <a:custGeom>
            <a:avLst/>
            <a:gdLst/>
            <a:ahLst/>
            <a:cxnLst/>
            <a:rect l="l" t="t" r="r" b="b"/>
            <a:pathLst>
              <a:path w="579754" h="387350">
                <a:moveTo>
                  <a:pt x="579501" y="0"/>
                </a:moveTo>
                <a:lnTo>
                  <a:pt x="0" y="387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74314" y="5813297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40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274314" y="5813297"/>
            <a:ext cx="1845945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47955" marR="141605" indent="431165">
              <a:lnSpc>
                <a:spcPct val="100000"/>
              </a:lnSpc>
              <a:spcBef>
                <a:spcPts val="590"/>
              </a:spcBef>
            </a:pPr>
            <a:r>
              <a:rPr sz="1800" spc="-5" dirty="0">
                <a:latin typeface="Verdana"/>
                <a:cs typeface="Verdana"/>
              </a:rPr>
              <a:t>RAMO  ENGENH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136135" y="5205984"/>
            <a:ext cx="492251" cy="6903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97858" y="5235702"/>
            <a:ext cx="371475" cy="576580"/>
          </a:xfrm>
          <a:custGeom>
            <a:avLst/>
            <a:gdLst/>
            <a:ahLst/>
            <a:cxnLst/>
            <a:rect l="l" t="t" r="r" b="b"/>
            <a:pathLst>
              <a:path w="371475" h="576579">
                <a:moveTo>
                  <a:pt x="371475" y="0"/>
                </a:moveTo>
                <a:lnTo>
                  <a:pt x="0" y="5762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432553" y="5411216"/>
            <a:ext cx="673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08879" y="4114038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449059" y="3826509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188455" y="4706492"/>
            <a:ext cx="2012950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Verdana"/>
                <a:cs typeface="Verdana"/>
              </a:rPr>
              <a:t>PARTICIPAÇÃO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689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698242" y="5883402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81072" y="5774435"/>
            <a:ext cx="239268" cy="2164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98242" y="6317741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81072" y="6205728"/>
            <a:ext cx="239268" cy="216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624964" y="5567119"/>
            <a:ext cx="775970" cy="889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369558" y="5956553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32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53911" y="5846064"/>
            <a:ext cx="237743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69558" y="6389370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32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53911" y="6277355"/>
            <a:ext cx="237743" cy="2179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297551" y="5638291"/>
            <a:ext cx="775970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418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78033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54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Uma </a:t>
            </a:r>
            <a:r>
              <a:rPr spc="-10" dirty="0"/>
              <a:t>tabela </a:t>
            </a:r>
            <a:r>
              <a:rPr spc="-5" dirty="0"/>
              <a:t>por hierarquia</a:t>
            </a:r>
          </a:p>
        </p:txBody>
      </p:sp>
      <p:sp>
        <p:nvSpPr>
          <p:cNvPr id="3" name="object 3"/>
          <p:cNvSpPr/>
          <p:nvPr/>
        </p:nvSpPr>
        <p:spPr>
          <a:xfrm>
            <a:off x="108965" y="2029205"/>
            <a:ext cx="2161540" cy="792480"/>
          </a:xfrm>
          <a:custGeom>
            <a:avLst/>
            <a:gdLst/>
            <a:ahLst/>
            <a:cxnLst/>
            <a:rect l="l" t="t" r="r" b="b"/>
            <a:pathLst>
              <a:path w="2161540" h="792480">
                <a:moveTo>
                  <a:pt x="0" y="792479"/>
                </a:moveTo>
                <a:lnTo>
                  <a:pt x="2161032" y="792479"/>
                </a:lnTo>
                <a:lnTo>
                  <a:pt x="2161032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965" y="2029205"/>
            <a:ext cx="2161540" cy="7924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895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0538" y="2020061"/>
            <a:ext cx="2303145" cy="792480"/>
          </a:xfrm>
          <a:custGeom>
            <a:avLst/>
            <a:gdLst/>
            <a:ahLst/>
            <a:cxnLst/>
            <a:rect l="l" t="t" r="r" b="b"/>
            <a:pathLst>
              <a:path w="2303145" h="792480">
                <a:moveTo>
                  <a:pt x="0" y="792479"/>
                </a:moveTo>
                <a:lnTo>
                  <a:pt x="2302763" y="792479"/>
                </a:lnTo>
                <a:lnTo>
                  <a:pt x="2302763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90538" y="2020061"/>
            <a:ext cx="2303145" cy="7924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895"/>
              </a:spcBef>
            </a:pPr>
            <a:r>
              <a:rPr sz="2000" spc="-25" dirty="0">
                <a:latin typeface="Verdana"/>
                <a:cs typeface="Verdana"/>
              </a:rPr>
              <a:t>DEPARTAMENTO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60954" y="1916429"/>
            <a:ext cx="2810510" cy="1009015"/>
          </a:xfrm>
          <a:custGeom>
            <a:avLst/>
            <a:gdLst/>
            <a:ahLst/>
            <a:cxnLst/>
            <a:rect l="l" t="t" r="r" b="b"/>
            <a:pathLst>
              <a:path w="2810510" h="1009014">
                <a:moveTo>
                  <a:pt x="1405128" y="0"/>
                </a:moveTo>
                <a:lnTo>
                  <a:pt x="0" y="504444"/>
                </a:lnTo>
                <a:lnTo>
                  <a:pt x="1405128" y="1008888"/>
                </a:lnTo>
                <a:lnTo>
                  <a:pt x="2810256" y="504444"/>
                </a:lnTo>
                <a:lnTo>
                  <a:pt x="14051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0954" y="1916429"/>
            <a:ext cx="2810510" cy="1009015"/>
          </a:xfrm>
          <a:custGeom>
            <a:avLst/>
            <a:gdLst/>
            <a:ahLst/>
            <a:cxnLst/>
            <a:rect l="l" t="t" r="r" b="b"/>
            <a:pathLst>
              <a:path w="2810510" h="1009014">
                <a:moveTo>
                  <a:pt x="0" y="504444"/>
                </a:moveTo>
                <a:lnTo>
                  <a:pt x="1405128" y="0"/>
                </a:lnTo>
                <a:lnTo>
                  <a:pt x="2810256" y="504444"/>
                </a:lnTo>
                <a:lnTo>
                  <a:pt x="1405128" y="1008888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53941" y="2252599"/>
            <a:ext cx="1226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26564" y="2383535"/>
            <a:ext cx="897636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69998" y="2422398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80" h="5080">
                <a:moveTo>
                  <a:pt x="0" y="4699"/>
                </a:moveTo>
                <a:lnTo>
                  <a:pt x="7920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7776" y="2375916"/>
            <a:ext cx="824483" cy="12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71209" y="2414777"/>
            <a:ext cx="719455" cy="6350"/>
          </a:xfrm>
          <a:custGeom>
            <a:avLst/>
            <a:gdLst/>
            <a:ahLst/>
            <a:cxnLst/>
            <a:rect l="l" t="t" r="r" b="b"/>
            <a:pathLst>
              <a:path w="719454" h="6350">
                <a:moveTo>
                  <a:pt x="0" y="6350"/>
                </a:moveTo>
                <a:lnTo>
                  <a:pt x="719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5374" y="160401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023" y="1400555"/>
            <a:ext cx="242316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20774" y="1584197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739" y="724027"/>
            <a:ext cx="2338705" cy="972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  <a:p>
            <a:pPr marL="407670">
              <a:lnSpc>
                <a:spcPct val="100000"/>
              </a:lnSpc>
              <a:spcBef>
                <a:spcPts val="1700"/>
              </a:spcBef>
              <a:tabLst>
                <a:tab pos="170497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47722" y="201968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75782" y="2019681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82852" y="1431036"/>
            <a:ext cx="242315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474" y="280797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7217" y="3132836"/>
            <a:ext cx="47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9268" y="3200400"/>
            <a:ext cx="240792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98357" y="280797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28433" y="3093212"/>
            <a:ext cx="20142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112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89392" y="3128772"/>
            <a:ext cx="240791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29806" y="280797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20840" y="3128772"/>
            <a:ext cx="240791" cy="242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1" y="1197102"/>
            <a:ext cx="9144000" cy="2304415"/>
          </a:xfrm>
          <a:custGeom>
            <a:avLst/>
            <a:gdLst/>
            <a:ahLst/>
            <a:cxnLst/>
            <a:rect l="l" t="t" r="r" b="b"/>
            <a:pathLst>
              <a:path w="9144000" h="2304415">
                <a:moveTo>
                  <a:pt x="0" y="384048"/>
                </a:moveTo>
                <a:lnTo>
                  <a:pt x="2992" y="335876"/>
                </a:lnTo>
                <a:lnTo>
                  <a:pt x="11729" y="289489"/>
                </a:lnTo>
                <a:lnTo>
                  <a:pt x="25850" y="245248"/>
                </a:lnTo>
                <a:lnTo>
                  <a:pt x="44997" y="203511"/>
                </a:lnTo>
                <a:lnTo>
                  <a:pt x="68808" y="164639"/>
                </a:lnTo>
                <a:lnTo>
                  <a:pt x="96925" y="128991"/>
                </a:lnTo>
                <a:lnTo>
                  <a:pt x="128986" y="96929"/>
                </a:lnTo>
                <a:lnTo>
                  <a:pt x="164633" y="68812"/>
                </a:lnTo>
                <a:lnTo>
                  <a:pt x="203505" y="44999"/>
                </a:lnTo>
                <a:lnTo>
                  <a:pt x="245242" y="25852"/>
                </a:lnTo>
                <a:lnTo>
                  <a:pt x="289485" y="11730"/>
                </a:lnTo>
                <a:lnTo>
                  <a:pt x="335874" y="2992"/>
                </a:lnTo>
                <a:lnTo>
                  <a:pt x="384048" y="0"/>
                </a:lnTo>
                <a:lnTo>
                  <a:pt x="8759952" y="0"/>
                </a:lnTo>
                <a:lnTo>
                  <a:pt x="8808123" y="2992"/>
                </a:lnTo>
                <a:lnTo>
                  <a:pt x="8854510" y="11730"/>
                </a:lnTo>
                <a:lnTo>
                  <a:pt x="8898751" y="25852"/>
                </a:lnTo>
                <a:lnTo>
                  <a:pt x="8940488" y="44999"/>
                </a:lnTo>
                <a:lnTo>
                  <a:pt x="8979360" y="68812"/>
                </a:lnTo>
                <a:lnTo>
                  <a:pt x="9015008" y="96929"/>
                </a:lnTo>
                <a:lnTo>
                  <a:pt x="9047070" y="128991"/>
                </a:lnTo>
                <a:lnTo>
                  <a:pt x="9075187" y="164639"/>
                </a:lnTo>
                <a:lnTo>
                  <a:pt x="9099000" y="203511"/>
                </a:lnTo>
                <a:lnTo>
                  <a:pt x="9118147" y="245248"/>
                </a:lnTo>
                <a:lnTo>
                  <a:pt x="9132269" y="289489"/>
                </a:lnTo>
                <a:lnTo>
                  <a:pt x="9141007" y="335876"/>
                </a:lnTo>
                <a:lnTo>
                  <a:pt x="9144000" y="384048"/>
                </a:lnTo>
                <a:lnTo>
                  <a:pt x="9144000" y="1920239"/>
                </a:lnTo>
                <a:lnTo>
                  <a:pt x="9141007" y="1968411"/>
                </a:lnTo>
                <a:lnTo>
                  <a:pt x="9132269" y="2014798"/>
                </a:lnTo>
                <a:lnTo>
                  <a:pt x="9118147" y="2059039"/>
                </a:lnTo>
                <a:lnTo>
                  <a:pt x="9099000" y="2100776"/>
                </a:lnTo>
                <a:lnTo>
                  <a:pt x="9075187" y="2139648"/>
                </a:lnTo>
                <a:lnTo>
                  <a:pt x="9047070" y="2175296"/>
                </a:lnTo>
                <a:lnTo>
                  <a:pt x="9015008" y="2207358"/>
                </a:lnTo>
                <a:lnTo>
                  <a:pt x="8979360" y="2235475"/>
                </a:lnTo>
                <a:lnTo>
                  <a:pt x="8940488" y="2259288"/>
                </a:lnTo>
                <a:lnTo>
                  <a:pt x="8898751" y="2278435"/>
                </a:lnTo>
                <a:lnTo>
                  <a:pt x="8854510" y="2292557"/>
                </a:lnTo>
                <a:lnTo>
                  <a:pt x="8808123" y="2301295"/>
                </a:lnTo>
                <a:lnTo>
                  <a:pt x="8759952" y="2304288"/>
                </a:lnTo>
                <a:lnTo>
                  <a:pt x="384048" y="2304288"/>
                </a:lnTo>
                <a:lnTo>
                  <a:pt x="335874" y="2301295"/>
                </a:lnTo>
                <a:lnTo>
                  <a:pt x="289485" y="2292557"/>
                </a:lnTo>
                <a:lnTo>
                  <a:pt x="245242" y="2278435"/>
                </a:lnTo>
                <a:lnTo>
                  <a:pt x="203505" y="2259288"/>
                </a:lnTo>
                <a:lnTo>
                  <a:pt x="164633" y="2235475"/>
                </a:lnTo>
                <a:lnTo>
                  <a:pt x="128986" y="2207358"/>
                </a:lnTo>
                <a:lnTo>
                  <a:pt x="96925" y="2175296"/>
                </a:lnTo>
                <a:lnTo>
                  <a:pt x="68808" y="2139648"/>
                </a:lnTo>
                <a:lnTo>
                  <a:pt x="44997" y="2100776"/>
                </a:lnTo>
                <a:lnTo>
                  <a:pt x="25850" y="2059039"/>
                </a:lnTo>
                <a:lnTo>
                  <a:pt x="11729" y="2014798"/>
                </a:lnTo>
                <a:lnTo>
                  <a:pt x="2992" y="1968411"/>
                </a:lnTo>
                <a:lnTo>
                  <a:pt x="0" y="1920239"/>
                </a:lnTo>
                <a:lnTo>
                  <a:pt x="0" y="384048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4076700"/>
            <a:ext cx="9113520" cy="1600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" y="0"/>
            <a:ext cx="78033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54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Uma </a:t>
            </a:r>
            <a:r>
              <a:rPr spc="-10" dirty="0"/>
              <a:t>tabela </a:t>
            </a:r>
            <a:r>
              <a:rPr spc="-5" dirty="0"/>
              <a:t>por hierarquia</a:t>
            </a:r>
          </a:p>
        </p:txBody>
      </p:sp>
      <p:sp>
        <p:nvSpPr>
          <p:cNvPr id="3" name="object 3"/>
          <p:cNvSpPr/>
          <p:nvPr/>
        </p:nvSpPr>
        <p:spPr>
          <a:xfrm>
            <a:off x="108965" y="2029205"/>
            <a:ext cx="2161540" cy="792480"/>
          </a:xfrm>
          <a:custGeom>
            <a:avLst/>
            <a:gdLst/>
            <a:ahLst/>
            <a:cxnLst/>
            <a:rect l="l" t="t" r="r" b="b"/>
            <a:pathLst>
              <a:path w="2161540" h="792480">
                <a:moveTo>
                  <a:pt x="0" y="792479"/>
                </a:moveTo>
                <a:lnTo>
                  <a:pt x="2161032" y="792479"/>
                </a:lnTo>
                <a:lnTo>
                  <a:pt x="2161032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965" y="2029205"/>
            <a:ext cx="2161540" cy="7924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895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0538" y="2020061"/>
            <a:ext cx="2303145" cy="792480"/>
          </a:xfrm>
          <a:custGeom>
            <a:avLst/>
            <a:gdLst/>
            <a:ahLst/>
            <a:cxnLst/>
            <a:rect l="l" t="t" r="r" b="b"/>
            <a:pathLst>
              <a:path w="2303145" h="792480">
                <a:moveTo>
                  <a:pt x="0" y="792479"/>
                </a:moveTo>
                <a:lnTo>
                  <a:pt x="2302763" y="792479"/>
                </a:lnTo>
                <a:lnTo>
                  <a:pt x="2302763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90538" y="2020061"/>
            <a:ext cx="2303145" cy="7924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895"/>
              </a:spcBef>
            </a:pPr>
            <a:r>
              <a:rPr sz="2000" spc="-25" dirty="0">
                <a:latin typeface="Verdana"/>
                <a:cs typeface="Verdana"/>
              </a:rPr>
              <a:t>DEPARTAMENTO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60954" y="1916429"/>
            <a:ext cx="2810510" cy="1009015"/>
          </a:xfrm>
          <a:custGeom>
            <a:avLst/>
            <a:gdLst/>
            <a:ahLst/>
            <a:cxnLst/>
            <a:rect l="l" t="t" r="r" b="b"/>
            <a:pathLst>
              <a:path w="2810510" h="1009014">
                <a:moveTo>
                  <a:pt x="1405128" y="0"/>
                </a:moveTo>
                <a:lnTo>
                  <a:pt x="0" y="504444"/>
                </a:lnTo>
                <a:lnTo>
                  <a:pt x="1405128" y="1008888"/>
                </a:lnTo>
                <a:lnTo>
                  <a:pt x="2810256" y="504444"/>
                </a:lnTo>
                <a:lnTo>
                  <a:pt x="14051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0954" y="1916429"/>
            <a:ext cx="2810510" cy="1009015"/>
          </a:xfrm>
          <a:custGeom>
            <a:avLst/>
            <a:gdLst/>
            <a:ahLst/>
            <a:cxnLst/>
            <a:rect l="l" t="t" r="r" b="b"/>
            <a:pathLst>
              <a:path w="2810510" h="1009014">
                <a:moveTo>
                  <a:pt x="0" y="504444"/>
                </a:moveTo>
                <a:lnTo>
                  <a:pt x="1405128" y="0"/>
                </a:lnTo>
                <a:lnTo>
                  <a:pt x="2810256" y="504444"/>
                </a:lnTo>
                <a:lnTo>
                  <a:pt x="1405128" y="1008888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53941" y="2252599"/>
            <a:ext cx="1226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26564" y="2383535"/>
            <a:ext cx="897636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69998" y="2422398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80" h="5080">
                <a:moveTo>
                  <a:pt x="0" y="4699"/>
                </a:moveTo>
                <a:lnTo>
                  <a:pt x="7920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7776" y="2375916"/>
            <a:ext cx="824483" cy="12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71209" y="2414777"/>
            <a:ext cx="719455" cy="6350"/>
          </a:xfrm>
          <a:custGeom>
            <a:avLst/>
            <a:gdLst/>
            <a:ahLst/>
            <a:cxnLst/>
            <a:rect l="l" t="t" r="r" b="b"/>
            <a:pathLst>
              <a:path w="719454" h="6350">
                <a:moveTo>
                  <a:pt x="0" y="6350"/>
                </a:moveTo>
                <a:lnTo>
                  <a:pt x="719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5374" y="160401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023" y="1400555"/>
            <a:ext cx="242316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20774" y="1584197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739" y="724027"/>
            <a:ext cx="2338705" cy="972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  <a:p>
            <a:pPr marL="407670">
              <a:lnSpc>
                <a:spcPct val="100000"/>
              </a:lnSpc>
              <a:spcBef>
                <a:spcPts val="1700"/>
              </a:spcBef>
              <a:tabLst>
                <a:tab pos="170497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47722" y="201968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75782" y="2019681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82852" y="1431036"/>
            <a:ext cx="242315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474" y="280797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7217" y="3132836"/>
            <a:ext cx="47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9268" y="3200400"/>
            <a:ext cx="240792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98357" y="280797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28433" y="3093212"/>
            <a:ext cx="20142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112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89392" y="3128772"/>
            <a:ext cx="240791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29806" y="280797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20840" y="3128772"/>
            <a:ext cx="240791" cy="242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1" y="1197102"/>
            <a:ext cx="9144000" cy="2304415"/>
          </a:xfrm>
          <a:custGeom>
            <a:avLst/>
            <a:gdLst/>
            <a:ahLst/>
            <a:cxnLst/>
            <a:rect l="l" t="t" r="r" b="b"/>
            <a:pathLst>
              <a:path w="9144000" h="2304415">
                <a:moveTo>
                  <a:pt x="0" y="384048"/>
                </a:moveTo>
                <a:lnTo>
                  <a:pt x="2992" y="335876"/>
                </a:lnTo>
                <a:lnTo>
                  <a:pt x="11729" y="289489"/>
                </a:lnTo>
                <a:lnTo>
                  <a:pt x="25850" y="245248"/>
                </a:lnTo>
                <a:lnTo>
                  <a:pt x="44997" y="203511"/>
                </a:lnTo>
                <a:lnTo>
                  <a:pt x="68808" y="164639"/>
                </a:lnTo>
                <a:lnTo>
                  <a:pt x="96925" y="128991"/>
                </a:lnTo>
                <a:lnTo>
                  <a:pt x="128986" y="96929"/>
                </a:lnTo>
                <a:lnTo>
                  <a:pt x="164633" y="68812"/>
                </a:lnTo>
                <a:lnTo>
                  <a:pt x="203505" y="44999"/>
                </a:lnTo>
                <a:lnTo>
                  <a:pt x="245242" y="25852"/>
                </a:lnTo>
                <a:lnTo>
                  <a:pt x="289485" y="11730"/>
                </a:lnTo>
                <a:lnTo>
                  <a:pt x="335874" y="2992"/>
                </a:lnTo>
                <a:lnTo>
                  <a:pt x="384048" y="0"/>
                </a:lnTo>
                <a:lnTo>
                  <a:pt x="8759952" y="0"/>
                </a:lnTo>
                <a:lnTo>
                  <a:pt x="8808123" y="2992"/>
                </a:lnTo>
                <a:lnTo>
                  <a:pt x="8854510" y="11730"/>
                </a:lnTo>
                <a:lnTo>
                  <a:pt x="8898751" y="25852"/>
                </a:lnTo>
                <a:lnTo>
                  <a:pt x="8940488" y="44999"/>
                </a:lnTo>
                <a:lnTo>
                  <a:pt x="8979360" y="68812"/>
                </a:lnTo>
                <a:lnTo>
                  <a:pt x="9015008" y="96929"/>
                </a:lnTo>
                <a:lnTo>
                  <a:pt x="9047070" y="128991"/>
                </a:lnTo>
                <a:lnTo>
                  <a:pt x="9075187" y="164639"/>
                </a:lnTo>
                <a:lnTo>
                  <a:pt x="9099000" y="203511"/>
                </a:lnTo>
                <a:lnTo>
                  <a:pt x="9118147" y="245248"/>
                </a:lnTo>
                <a:lnTo>
                  <a:pt x="9132269" y="289489"/>
                </a:lnTo>
                <a:lnTo>
                  <a:pt x="9141007" y="335876"/>
                </a:lnTo>
                <a:lnTo>
                  <a:pt x="9144000" y="384048"/>
                </a:lnTo>
                <a:lnTo>
                  <a:pt x="9144000" y="1920239"/>
                </a:lnTo>
                <a:lnTo>
                  <a:pt x="9141007" y="1968411"/>
                </a:lnTo>
                <a:lnTo>
                  <a:pt x="9132269" y="2014798"/>
                </a:lnTo>
                <a:lnTo>
                  <a:pt x="9118147" y="2059039"/>
                </a:lnTo>
                <a:lnTo>
                  <a:pt x="9099000" y="2100776"/>
                </a:lnTo>
                <a:lnTo>
                  <a:pt x="9075187" y="2139648"/>
                </a:lnTo>
                <a:lnTo>
                  <a:pt x="9047070" y="2175296"/>
                </a:lnTo>
                <a:lnTo>
                  <a:pt x="9015008" y="2207358"/>
                </a:lnTo>
                <a:lnTo>
                  <a:pt x="8979360" y="2235475"/>
                </a:lnTo>
                <a:lnTo>
                  <a:pt x="8940488" y="2259288"/>
                </a:lnTo>
                <a:lnTo>
                  <a:pt x="8898751" y="2278435"/>
                </a:lnTo>
                <a:lnTo>
                  <a:pt x="8854510" y="2292557"/>
                </a:lnTo>
                <a:lnTo>
                  <a:pt x="8808123" y="2301295"/>
                </a:lnTo>
                <a:lnTo>
                  <a:pt x="8759952" y="2304288"/>
                </a:lnTo>
                <a:lnTo>
                  <a:pt x="384048" y="2304288"/>
                </a:lnTo>
                <a:lnTo>
                  <a:pt x="335874" y="2301295"/>
                </a:lnTo>
                <a:lnTo>
                  <a:pt x="289485" y="2292557"/>
                </a:lnTo>
                <a:lnTo>
                  <a:pt x="245242" y="2278435"/>
                </a:lnTo>
                <a:lnTo>
                  <a:pt x="203505" y="2259288"/>
                </a:lnTo>
                <a:lnTo>
                  <a:pt x="164633" y="2235475"/>
                </a:lnTo>
                <a:lnTo>
                  <a:pt x="128986" y="2207358"/>
                </a:lnTo>
                <a:lnTo>
                  <a:pt x="96925" y="2175296"/>
                </a:lnTo>
                <a:lnTo>
                  <a:pt x="68808" y="2139648"/>
                </a:lnTo>
                <a:lnTo>
                  <a:pt x="44997" y="2100776"/>
                </a:lnTo>
                <a:lnTo>
                  <a:pt x="25850" y="2059039"/>
                </a:lnTo>
                <a:lnTo>
                  <a:pt x="11729" y="2014798"/>
                </a:lnTo>
                <a:lnTo>
                  <a:pt x="2992" y="1968411"/>
                </a:lnTo>
                <a:lnTo>
                  <a:pt x="0" y="1920239"/>
                </a:lnTo>
                <a:lnTo>
                  <a:pt x="0" y="384048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739" y="3957066"/>
            <a:ext cx="56127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Departamento(</a:t>
            </a:r>
            <a:r>
              <a:rPr sz="24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CodDepto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,Nome)  Empregado(</a:t>
            </a:r>
            <a:r>
              <a:rPr sz="24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CodEmp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,Nome, </a:t>
            </a:r>
            <a:r>
              <a:rPr sz="2400" spc="-55" dirty="0">
                <a:solidFill>
                  <a:srgbClr val="2C2CB8"/>
                </a:solidFill>
                <a:latin typeface="Times New Roman"/>
                <a:cs typeface="Times New Roman"/>
              </a:rPr>
              <a:t>CPF,</a:t>
            </a:r>
            <a:r>
              <a:rPr sz="2400" spc="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CodDepto)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CodDepto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referencia</a:t>
            </a:r>
            <a:r>
              <a:rPr sz="2400" spc="-3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Departamento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0949" y="0"/>
            <a:ext cx="78033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54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Uma </a:t>
            </a:r>
            <a:r>
              <a:rPr spc="-10" dirty="0"/>
              <a:t>tabela </a:t>
            </a:r>
            <a:r>
              <a:rPr spc="-5" dirty="0"/>
              <a:t>por hierarquia</a:t>
            </a:r>
          </a:p>
        </p:txBody>
      </p:sp>
      <p:sp>
        <p:nvSpPr>
          <p:cNvPr id="3" name="object 3"/>
          <p:cNvSpPr/>
          <p:nvPr/>
        </p:nvSpPr>
        <p:spPr>
          <a:xfrm>
            <a:off x="761" y="692658"/>
            <a:ext cx="9144000" cy="3601720"/>
          </a:xfrm>
          <a:custGeom>
            <a:avLst/>
            <a:gdLst/>
            <a:ahLst/>
            <a:cxnLst/>
            <a:rect l="l" t="t" r="r" b="b"/>
            <a:pathLst>
              <a:path w="9144000" h="3601720">
                <a:moveTo>
                  <a:pt x="0" y="600201"/>
                </a:moveTo>
                <a:lnTo>
                  <a:pt x="1805" y="553298"/>
                </a:lnTo>
                <a:lnTo>
                  <a:pt x="7134" y="507381"/>
                </a:lnTo>
                <a:lnTo>
                  <a:pt x="15851" y="462585"/>
                </a:lnTo>
                <a:lnTo>
                  <a:pt x="27825" y="419042"/>
                </a:lnTo>
                <a:lnTo>
                  <a:pt x="42920" y="376887"/>
                </a:lnTo>
                <a:lnTo>
                  <a:pt x="61005" y="336253"/>
                </a:lnTo>
                <a:lnTo>
                  <a:pt x="81945" y="297274"/>
                </a:lnTo>
                <a:lnTo>
                  <a:pt x="105607" y="260082"/>
                </a:lnTo>
                <a:lnTo>
                  <a:pt x="131858" y="224811"/>
                </a:lnTo>
                <a:lnTo>
                  <a:pt x="160564" y="191595"/>
                </a:lnTo>
                <a:lnTo>
                  <a:pt x="191592" y="160567"/>
                </a:lnTo>
                <a:lnTo>
                  <a:pt x="224808" y="131861"/>
                </a:lnTo>
                <a:lnTo>
                  <a:pt x="260079" y="105610"/>
                </a:lnTo>
                <a:lnTo>
                  <a:pt x="297272" y="81947"/>
                </a:lnTo>
                <a:lnTo>
                  <a:pt x="336252" y="61007"/>
                </a:lnTo>
                <a:lnTo>
                  <a:pt x="376888" y="42922"/>
                </a:lnTo>
                <a:lnTo>
                  <a:pt x="419044" y="27826"/>
                </a:lnTo>
                <a:lnTo>
                  <a:pt x="462589" y="15852"/>
                </a:lnTo>
                <a:lnTo>
                  <a:pt x="507387" y="7134"/>
                </a:lnTo>
                <a:lnTo>
                  <a:pt x="553307" y="1805"/>
                </a:lnTo>
                <a:lnTo>
                  <a:pt x="600214" y="0"/>
                </a:lnTo>
                <a:lnTo>
                  <a:pt x="8543798" y="0"/>
                </a:lnTo>
                <a:lnTo>
                  <a:pt x="8590701" y="1805"/>
                </a:lnTo>
                <a:lnTo>
                  <a:pt x="8636618" y="7134"/>
                </a:lnTo>
                <a:lnTo>
                  <a:pt x="8681414" y="15852"/>
                </a:lnTo>
                <a:lnTo>
                  <a:pt x="8724957" y="27826"/>
                </a:lnTo>
                <a:lnTo>
                  <a:pt x="8767112" y="42922"/>
                </a:lnTo>
                <a:lnTo>
                  <a:pt x="8807746" y="61007"/>
                </a:lnTo>
                <a:lnTo>
                  <a:pt x="8846725" y="81947"/>
                </a:lnTo>
                <a:lnTo>
                  <a:pt x="8883917" y="105610"/>
                </a:lnTo>
                <a:lnTo>
                  <a:pt x="8919188" y="131861"/>
                </a:lnTo>
                <a:lnTo>
                  <a:pt x="8952404" y="160567"/>
                </a:lnTo>
                <a:lnTo>
                  <a:pt x="8983432" y="191595"/>
                </a:lnTo>
                <a:lnTo>
                  <a:pt x="9012138" y="224811"/>
                </a:lnTo>
                <a:lnTo>
                  <a:pt x="9038389" y="260082"/>
                </a:lnTo>
                <a:lnTo>
                  <a:pt x="9062052" y="297274"/>
                </a:lnTo>
                <a:lnTo>
                  <a:pt x="9082992" y="336253"/>
                </a:lnTo>
                <a:lnTo>
                  <a:pt x="9101077" y="376887"/>
                </a:lnTo>
                <a:lnTo>
                  <a:pt x="9116173" y="419042"/>
                </a:lnTo>
                <a:lnTo>
                  <a:pt x="9128147" y="462585"/>
                </a:lnTo>
                <a:lnTo>
                  <a:pt x="9136865" y="507381"/>
                </a:lnTo>
                <a:lnTo>
                  <a:pt x="9142194" y="553298"/>
                </a:lnTo>
                <a:lnTo>
                  <a:pt x="9144000" y="600201"/>
                </a:lnTo>
                <a:lnTo>
                  <a:pt x="9144000" y="3001010"/>
                </a:lnTo>
                <a:lnTo>
                  <a:pt x="9142194" y="3047913"/>
                </a:lnTo>
                <a:lnTo>
                  <a:pt x="9136865" y="3093830"/>
                </a:lnTo>
                <a:lnTo>
                  <a:pt x="9128147" y="3138626"/>
                </a:lnTo>
                <a:lnTo>
                  <a:pt x="9116173" y="3182169"/>
                </a:lnTo>
                <a:lnTo>
                  <a:pt x="9101077" y="3224324"/>
                </a:lnTo>
                <a:lnTo>
                  <a:pt x="9082992" y="3264958"/>
                </a:lnTo>
                <a:lnTo>
                  <a:pt x="9062052" y="3303937"/>
                </a:lnTo>
                <a:lnTo>
                  <a:pt x="9038389" y="3341129"/>
                </a:lnTo>
                <a:lnTo>
                  <a:pt x="9012138" y="3376400"/>
                </a:lnTo>
                <a:lnTo>
                  <a:pt x="8983432" y="3409616"/>
                </a:lnTo>
                <a:lnTo>
                  <a:pt x="8952404" y="3440644"/>
                </a:lnTo>
                <a:lnTo>
                  <a:pt x="8919188" y="3469350"/>
                </a:lnTo>
                <a:lnTo>
                  <a:pt x="8883917" y="3495601"/>
                </a:lnTo>
                <a:lnTo>
                  <a:pt x="8846725" y="3519264"/>
                </a:lnTo>
                <a:lnTo>
                  <a:pt x="8807746" y="3540204"/>
                </a:lnTo>
                <a:lnTo>
                  <a:pt x="8767112" y="3558289"/>
                </a:lnTo>
                <a:lnTo>
                  <a:pt x="8724957" y="3573385"/>
                </a:lnTo>
                <a:lnTo>
                  <a:pt x="8681414" y="3585359"/>
                </a:lnTo>
                <a:lnTo>
                  <a:pt x="8636618" y="3594077"/>
                </a:lnTo>
                <a:lnTo>
                  <a:pt x="8590701" y="3599406"/>
                </a:lnTo>
                <a:lnTo>
                  <a:pt x="8543798" y="3601211"/>
                </a:lnTo>
                <a:lnTo>
                  <a:pt x="600214" y="3601211"/>
                </a:lnTo>
                <a:lnTo>
                  <a:pt x="553307" y="3599406"/>
                </a:lnTo>
                <a:lnTo>
                  <a:pt x="507387" y="3594077"/>
                </a:lnTo>
                <a:lnTo>
                  <a:pt x="462589" y="3585359"/>
                </a:lnTo>
                <a:lnTo>
                  <a:pt x="419044" y="3573385"/>
                </a:lnTo>
                <a:lnTo>
                  <a:pt x="376888" y="3558289"/>
                </a:lnTo>
                <a:lnTo>
                  <a:pt x="336252" y="3540204"/>
                </a:lnTo>
                <a:lnTo>
                  <a:pt x="297272" y="3519264"/>
                </a:lnTo>
                <a:lnTo>
                  <a:pt x="260079" y="3495601"/>
                </a:lnTo>
                <a:lnTo>
                  <a:pt x="224808" y="3469350"/>
                </a:lnTo>
                <a:lnTo>
                  <a:pt x="191592" y="3440644"/>
                </a:lnTo>
                <a:lnTo>
                  <a:pt x="160564" y="3409616"/>
                </a:lnTo>
                <a:lnTo>
                  <a:pt x="131858" y="3376400"/>
                </a:lnTo>
                <a:lnTo>
                  <a:pt x="105607" y="3341129"/>
                </a:lnTo>
                <a:lnTo>
                  <a:pt x="81945" y="3303937"/>
                </a:lnTo>
                <a:lnTo>
                  <a:pt x="61005" y="3264958"/>
                </a:lnTo>
                <a:lnTo>
                  <a:pt x="42920" y="3224324"/>
                </a:lnTo>
                <a:lnTo>
                  <a:pt x="27825" y="3182169"/>
                </a:lnTo>
                <a:lnTo>
                  <a:pt x="15851" y="3138626"/>
                </a:lnTo>
                <a:lnTo>
                  <a:pt x="7134" y="3093830"/>
                </a:lnTo>
                <a:lnTo>
                  <a:pt x="1805" y="3047913"/>
                </a:lnTo>
                <a:lnTo>
                  <a:pt x="0" y="3001010"/>
                </a:lnTo>
                <a:lnTo>
                  <a:pt x="0" y="60020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070" y="1375410"/>
            <a:ext cx="2129155" cy="702945"/>
          </a:xfrm>
          <a:custGeom>
            <a:avLst/>
            <a:gdLst/>
            <a:ahLst/>
            <a:cxnLst/>
            <a:rect l="l" t="t" r="r" b="b"/>
            <a:pathLst>
              <a:path w="2129155" h="702944">
                <a:moveTo>
                  <a:pt x="0" y="702563"/>
                </a:moveTo>
                <a:lnTo>
                  <a:pt x="2129028" y="702563"/>
                </a:lnTo>
                <a:lnTo>
                  <a:pt x="2129028" y="0"/>
                </a:lnTo>
                <a:lnTo>
                  <a:pt x="0" y="0"/>
                </a:lnTo>
                <a:lnTo>
                  <a:pt x="0" y="70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070" y="1375410"/>
            <a:ext cx="2129155" cy="70294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540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6154" y="1367789"/>
            <a:ext cx="2270760" cy="701040"/>
          </a:xfrm>
          <a:custGeom>
            <a:avLst/>
            <a:gdLst/>
            <a:ahLst/>
            <a:cxnLst/>
            <a:rect l="l" t="t" r="r" b="b"/>
            <a:pathLst>
              <a:path w="2270759" h="701039">
                <a:moveTo>
                  <a:pt x="0" y="701039"/>
                </a:moveTo>
                <a:lnTo>
                  <a:pt x="2270759" y="701039"/>
                </a:lnTo>
                <a:lnTo>
                  <a:pt x="2270759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8385" y="1274825"/>
            <a:ext cx="2769235" cy="894715"/>
          </a:xfrm>
          <a:custGeom>
            <a:avLst/>
            <a:gdLst/>
            <a:ahLst/>
            <a:cxnLst/>
            <a:rect l="l" t="t" r="r" b="b"/>
            <a:pathLst>
              <a:path w="2769235" h="894714">
                <a:moveTo>
                  <a:pt x="1384553" y="0"/>
                </a:moveTo>
                <a:lnTo>
                  <a:pt x="0" y="447294"/>
                </a:lnTo>
                <a:lnTo>
                  <a:pt x="1384553" y="894588"/>
                </a:lnTo>
                <a:lnTo>
                  <a:pt x="2769108" y="447294"/>
                </a:lnTo>
                <a:lnTo>
                  <a:pt x="13845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8385" y="1274825"/>
            <a:ext cx="2769235" cy="894715"/>
          </a:xfrm>
          <a:custGeom>
            <a:avLst/>
            <a:gdLst/>
            <a:ahLst/>
            <a:cxnLst/>
            <a:rect l="l" t="t" r="r" b="b"/>
            <a:pathLst>
              <a:path w="2769235" h="894714">
                <a:moveTo>
                  <a:pt x="0" y="447294"/>
                </a:moveTo>
                <a:lnTo>
                  <a:pt x="1384553" y="0"/>
                </a:lnTo>
                <a:lnTo>
                  <a:pt x="2769108" y="447294"/>
                </a:lnTo>
                <a:lnTo>
                  <a:pt x="1384553" y="894588"/>
                </a:lnTo>
                <a:lnTo>
                  <a:pt x="0" y="44729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59784" y="1553971"/>
            <a:ext cx="4977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02255" algn="l"/>
              </a:tabLst>
            </a:pPr>
            <a:r>
              <a:rPr sz="2000" spc="-30" dirty="0">
                <a:latin typeface="Verdana"/>
                <a:cs typeface="Verdana"/>
              </a:rPr>
              <a:t>LOTAÇÃO	</a:t>
            </a:r>
            <a:r>
              <a:rPr sz="3000" spc="-37" baseline="1388" dirty="0">
                <a:latin typeface="Verdana"/>
                <a:cs typeface="Verdana"/>
              </a:rPr>
              <a:t>DEPARTAMENTO</a:t>
            </a:r>
            <a:endParaRPr sz="3000" baseline="1388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64664" y="1684020"/>
            <a:ext cx="885444" cy="12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8098" y="1722882"/>
            <a:ext cx="781050" cy="3175"/>
          </a:xfrm>
          <a:custGeom>
            <a:avLst/>
            <a:gdLst/>
            <a:ahLst/>
            <a:cxnLst/>
            <a:rect l="l" t="t" r="r" b="b"/>
            <a:pathLst>
              <a:path w="781050" h="3175">
                <a:moveTo>
                  <a:pt x="0" y="3175"/>
                </a:moveTo>
                <a:lnTo>
                  <a:pt x="7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14059" y="1679448"/>
            <a:ext cx="815339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57494" y="1718310"/>
            <a:ext cx="709930" cy="5080"/>
          </a:xfrm>
          <a:custGeom>
            <a:avLst/>
            <a:gdLst/>
            <a:ahLst/>
            <a:cxnLst/>
            <a:rect l="l" t="t" r="r" b="b"/>
            <a:pathLst>
              <a:path w="709929" h="5080">
                <a:moveTo>
                  <a:pt x="0" y="4825"/>
                </a:moveTo>
                <a:lnTo>
                  <a:pt x="70954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906" y="997458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127" y="816863"/>
            <a:ext cx="239268" cy="21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69542" y="980694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52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0512" y="789177"/>
            <a:ext cx="19234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0320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5822" y="1368678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4733" y="1368678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34667" y="842772"/>
            <a:ext cx="237744" cy="219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005" y="206425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1530" y="2354072"/>
            <a:ext cx="47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6324" y="2410967"/>
            <a:ext cx="239268" cy="217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00113" y="2319908"/>
            <a:ext cx="1994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6080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52638" y="206425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42147" y="2346960"/>
            <a:ext cx="239267" cy="2179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5421" y="206425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94931" y="2346960"/>
            <a:ext cx="239268" cy="2179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965" y="3355085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8965" y="3355085"/>
            <a:ext cx="1845945" cy="70104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670"/>
              </a:spcBef>
            </a:pPr>
            <a:r>
              <a:rPr sz="1800" spc="-15" dirty="0">
                <a:latin typeface="Verdana"/>
                <a:cs typeface="Verdana"/>
              </a:rPr>
              <a:t>SECRETARIA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67889" y="3355085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167889" y="3355085"/>
            <a:ext cx="1845945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670"/>
              </a:spcBef>
            </a:pPr>
            <a:r>
              <a:rPr sz="1800" spc="-30" dirty="0">
                <a:latin typeface="Verdana"/>
                <a:cs typeface="Verdana"/>
              </a:rPr>
              <a:t>MOTORISTA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25290" y="3355085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25290" y="3355085"/>
            <a:ext cx="1845945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670"/>
              </a:spcBef>
            </a:pPr>
            <a:r>
              <a:rPr sz="1800" spc="-5" dirty="0">
                <a:latin typeface="Verdana"/>
                <a:cs typeface="Verdana"/>
              </a:rPr>
              <a:t>ENGENHEIRO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63189" y="2526029"/>
            <a:ext cx="923925" cy="448309"/>
          </a:xfrm>
          <a:custGeom>
            <a:avLst/>
            <a:gdLst/>
            <a:ahLst/>
            <a:cxnLst/>
            <a:rect l="l" t="t" r="r" b="b"/>
            <a:pathLst>
              <a:path w="923925" h="448310">
                <a:moveTo>
                  <a:pt x="461772" y="0"/>
                </a:moveTo>
                <a:lnTo>
                  <a:pt x="0" y="448056"/>
                </a:lnTo>
                <a:lnTo>
                  <a:pt x="923544" y="448056"/>
                </a:lnTo>
                <a:lnTo>
                  <a:pt x="461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63189" y="2526029"/>
            <a:ext cx="923925" cy="448309"/>
          </a:xfrm>
          <a:custGeom>
            <a:avLst/>
            <a:gdLst/>
            <a:ahLst/>
            <a:cxnLst/>
            <a:rect l="l" t="t" r="r" b="b"/>
            <a:pathLst>
              <a:path w="923925" h="448310">
                <a:moveTo>
                  <a:pt x="0" y="448056"/>
                </a:moveTo>
                <a:lnTo>
                  <a:pt x="461772" y="0"/>
                </a:lnTo>
                <a:lnTo>
                  <a:pt x="923544" y="448056"/>
                </a:lnTo>
                <a:lnTo>
                  <a:pt x="0" y="44805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9263" y="2935223"/>
            <a:ext cx="3014472" cy="4861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0986" y="2974085"/>
            <a:ext cx="2910205" cy="381000"/>
          </a:xfrm>
          <a:custGeom>
            <a:avLst/>
            <a:gdLst/>
            <a:ahLst/>
            <a:cxnLst/>
            <a:rect l="l" t="t" r="r" b="b"/>
            <a:pathLst>
              <a:path w="2910204" h="381000">
                <a:moveTo>
                  <a:pt x="2909824" y="0"/>
                </a:moveTo>
                <a:lnTo>
                  <a:pt x="0" y="0"/>
                </a:ln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26664" y="2955035"/>
            <a:ext cx="124968" cy="466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88385" y="2974085"/>
            <a:ext cx="1905" cy="381000"/>
          </a:xfrm>
          <a:custGeom>
            <a:avLst/>
            <a:gdLst/>
            <a:ahLst/>
            <a:cxnLst/>
            <a:rect l="l" t="t" r="r" b="b"/>
            <a:pathLst>
              <a:path w="1905" h="381000">
                <a:moveTo>
                  <a:pt x="762" y="-19050"/>
                </a:moveTo>
                <a:lnTo>
                  <a:pt x="762" y="40005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98391" y="2935223"/>
            <a:ext cx="1312164" cy="4861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40302" y="2974085"/>
            <a:ext cx="1208405" cy="381000"/>
          </a:xfrm>
          <a:custGeom>
            <a:avLst/>
            <a:gdLst/>
            <a:ahLst/>
            <a:cxnLst/>
            <a:rect l="l" t="t" r="r" b="b"/>
            <a:pathLst>
              <a:path w="1208404" h="381000">
                <a:moveTo>
                  <a:pt x="0" y="0"/>
                </a:moveTo>
                <a:lnTo>
                  <a:pt x="1208151" y="0"/>
                </a:lnTo>
                <a:lnTo>
                  <a:pt x="1208151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96339" y="2039111"/>
            <a:ext cx="1990344" cy="57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42822" y="2077973"/>
            <a:ext cx="1882775" cy="449580"/>
          </a:xfrm>
          <a:custGeom>
            <a:avLst/>
            <a:gdLst/>
            <a:ahLst/>
            <a:cxnLst/>
            <a:rect l="l" t="t" r="r" b="b"/>
            <a:pathLst>
              <a:path w="1882775" h="449580">
                <a:moveTo>
                  <a:pt x="0" y="0"/>
                </a:moveTo>
                <a:lnTo>
                  <a:pt x="1882775" y="4493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704845" y="2092579"/>
            <a:ext cx="656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(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86094" y="3429761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17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81621" y="3263900"/>
            <a:ext cx="704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CREA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576059" y="3345179"/>
            <a:ext cx="239267" cy="2164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75738" y="4068317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4">
                <a:moveTo>
                  <a:pt x="0" y="0"/>
                </a:moveTo>
                <a:lnTo>
                  <a:pt x="0" y="38252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671317" y="4324350"/>
            <a:ext cx="563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366772" y="4352544"/>
            <a:ext cx="239268" cy="216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66638" y="4444746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1193291" y="0"/>
                </a:moveTo>
                <a:lnTo>
                  <a:pt x="0" y="426719"/>
                </a:lnTo>
                <a:lnTo>
                  <a:pt x="1193291" y="853439"/>
                </a:lnTo>
                <a:lnTo>
                  <a:pt x="2386584" y="426719"/>
                </a:lnTo>
                <a:lnTo>
                  <a:pt x="1193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66638" y="4444746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0" y="426719"/>
                </a:moveTo>
                <a:lnTo>
                  <a:pt x="1193291" y="0"/>
                </a:lnTo>
                <a:lnTo>
                  <a:pt x="2386584" y="426719"/>
                </a:lnTo>
                <a:lnTo>
                  <a:pt x="1193291" y="853439"/>
                </a:lnTo>
                <a:lnTo>
                  <a:pt x="0" y="426719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45630" y="5813297"/>
            <a:ext cx="1847214" cy="701040"/>
          </a:xfrm>
          <a:custGeom>
            <a:avLst/>
            <a:gdLst/>
            <a:ahLst/>
            <a:cxnLst/>
            <a:rect l="l" t="t" r="r" b="b"/>
            <a:pathLst>
              <a:path w="1847215" h="701040">
                <a:moveTo>
                  <a:pt x="0" y="701039"/>
                </a:moveTo>
                <a:lnTo>
                  <a:pt x="1847087" y="701039"/>
                </a:lnTo>
                <a:lnTo>
                  <a:pt x="1847087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945630" y="5813297"/>
            <a:ext cx="1847214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670"/>
              </a:spcBef>
            </a:pPr>
            <a:r>
              <a:rPr sz="1800" spc="-15" dirty="0">
                <a:latin typeface="Verdana"/>
                <a:cs typeface="Verdana"/>
              </a:rPr>
              <a:t>PROJETO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031991" y="3974591"/>
            <a:ext cx="1089660" cy="5532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83046" y="4011929"/>
            <a:ext cx="976630" cy="431800"/>
          </a:xfrm>
          <a:custGeom>
            <a:avLst/>
            <a:gdLst/>
            <a:ahLst/>
            <a:cxnLst/>
            <a:rect l="l" t="t" r="r" b="b"/>
            <a:pathLst>
              <a:path w="976629" h="431800">
                <a:moveTo>
                  <a:pt x="0" y="0"/>
                </a:moveTo>
                <a:lnTo>
                  <a:pt x="976249" y="431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05828" y="5262371"/>
            <a:ext cx="925068" cy="6355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58406" y="5298185"/>
            <a:ext cx="811530" cy="514350"/>
          </a:xfrm>
          <a:custGeom>
            <a:avLst/>
            <a:gdLst/>
            <a:ahLst/>
            <a:cxnLst/>
            <a:rect l="l" t="t" r="r" b="b"/>
            <a:pathLst>
              <a:path w="811529" h="514350">
                <a:moveTo>
                  <a:pt x="0" y="0"/>
                </a:moveTo>
                <a:lnTo>
                  <a:pt x="811276" y="514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90721" y="4444746"/>
            <a:ext cx="2159635" cy="791210"/>
          </a:xfrm>
          <a:custGeom>
            <a:avLst/>
            <a:gdLst/>
            <a:ahLst/>
            <a:cxnLst/>
            <a:rect l="l" t="t" r="r" b="b"/>
            <a:pathLst>
              <a:path w="2159635" h="791210">
                <a:moveTo>
                  <a:pt x="1079753" y="0"/>
                </a:moveTo>
                <a:lnTo>
                  <a:pt x="0" y="395477"/>
                </a:lnTo>
                <a:lnTo>
                  <a:pt x="1079753" y="790955"/>
                </a:lnTo>
                <a:lnTo>
                  <a:pt x="2159507" y="395477"/>
                </a:lnTo>
                <a:lnTo>
                  <a:pt x="1079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90721" y="4444746"/>
            <a:ext cx="2159635" cy="791210"/>
          </a:xfrm>
          <a:custGeom>
            <a:avLst/>
            <a:gdLst/>
            <a:ahLst/>
            <a:cxnLst/>
            <a:rect l="l" t="t" r="r" b="b"/>
            <a:pathLst>
              <a:path w="2159635" h="791210">
                <a:moveTo>
                  <a:pt x="0" y="395477"/>
                </a:moveTo>
                <a:lnTo>
                  <a:pt x="1079753" y="0"/>
                </a:lnTo>
                <a:lnTo>
                  <a:pt x="2159507" y="395477"/>
                </a:lnTo>
                <a:lnTo>
                  <a:pt x="1079753" y="790955"/>
                </a:lnTo>
                <a:lnTo>
                  <a:pt x="0" y="39547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112133" y="4689094"/>
            <a:ext cx="91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507991" y="4020311"/>
            <a:ext cx="694943" cy="5074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69714" y="4056126"/>
            <a:ext cx="579755" cy="387350"/>
          </a:xfrm>
          <a:custGeom>
            <a:avLst/>
            <a:gdLst/>
            <a:ahLst/>
            <a:cxnLst/>
            <a:rect l="l" t="t" r="r" b="b"/>
            <a:pathLst>
              <a:path w="579754" h="387350">
                <a:moveTo>
                  <a:pt x="579501" y="0"/>
                </a:moveTo>
                <a:lnTo>
                  <a:pt x="0" y="387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74314" y="5813297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40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274314" y="5813297"/>
            <a:ext cx="1845945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47955" marR="141605" indent="431165">
              <a:lnSpc>
                <a:spcPct val="100000"/>
              </a:lnSpc>
              <a:spcBef>
                <a:spcPts val="590"/>
              </a:spcBef>
            </a:pPr>
            <a:r>
              <a:rPr sz="1800" spc="-5" dirty="0">
                <a:latin typeface="Verdana"/>
                <a:cs typeface="Verdana"/>
              </a:rPr>
              <a:t>RAMO  ENGENH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136135" y="5205984"/>
            <a:ext cx="492251" cy="6903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97858" y="5235702"/>
            <a:ext cx="371475" cy="576580"/>
          </a:xfrm>
          <a:custGeom>
            <a:avLst/>
            <a:gdLst/>
            <a:ahLst/>
            <a:cxnLst/>
            <a:rect l="l" t="t" r="r" b="b"/>
            <a:pathLst>
              <a:path w="371475" h="576579">
                <a:moveTo>
                  <a:pt x="371475" y="0"/>
                </a:moveTo>
                <a:lnTo>
                  <a:pt x="0" y="5762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432553" y="5411216"/>
            <a:ext cx="673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08879" y="4114038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449059" y="3826509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188455" y="4706492"/>
            <a:ext cx="2012950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Verdana"/>
                <a:cs typeface="Verdana"/>
              </a:rPr>
              <a:t>PARTICIPAÇÃO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689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698242" y="5883402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81072" y="5774435"/>
            <a:ext cx="239268" cy="2164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98242" y="6317741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81072" y="6205728"/>
            <a:ext cx="239268" cy="216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624964" y="5567119"/>
            <a:ext cx="775970" cy="889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369558" y="5956553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32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53911" y="5846064"/>
            <a:ext cx="237743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69558" y="6389370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32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53911" y="6277355"/>
            <a:ext cx="237743" cy="2179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297551" y="5638291"/>
            <a:ext cx="775970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418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5" y="5548882"/>
            <a:ext cx="8764524" cy="1309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965" y="5590793"/>
            <a:ext cx="8641080" cy="1268095"/>
          </a:xfrm>
          <a:custGeom>
            <a:avLst/>
            <a:gdLst/>
            <a:ahLst/>
            <a:cxnLst/>
            <a:rect l="l" t="t" r="r" b="b"/>
            <a:pathLst>
              <a:path w="8641080" h="1268095">
                <a:moveTo>
                  <a:pt x="0" y="1267967"/>
                </a:moveTo>
                <a:lnTo>
                  <a:pt x="8641080" y="1267967"/>
                </a:lnTo>
                <a:lnTo>
                  <a:pt x="8641080" y="0"/>
                </a:lnTo>
                <a:lnTo>
                  <a:pt x="0" y="0"/>
                </a:lnTo>
                <a:lnTo>
                  <a:pt x="0" y="12679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65" y="5590793"/>
            <a:ext cx="8641080" cy="1268095"/>
          </a:xfrm>
          <a:custGeom>
            <a:avLst/>
            <a:gdLst/>
            <a:ahLst/>
            <a:cxnLst/>
            <a:rect l="l" t="t" r="r" b="b"/>
            <a:pathLst>
              <a:path w="8641080" h="1268095">
                <a:moveTo>
                  <a:pt x="0" y="1267967"/>
                </a:moveTo>
                <a:lnTo>
                  <a:pt x="8641080" y="1267967"/>
                </a:lnTo>
                <a:lnTo>
                  <a:pt x="8641080" y="0"/>
                </a:lnTo>
                <a:lnTo>
                  <a:pt x="0" y="0"/>
                </a:lnTo>
                <a:lnTo>
                  <a:pt x="0" y="126796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223014" y="0"/>
            <a:ext cx="78033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54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Uma </a:t>
            </a:r>
            <a:r>
              <a:rPr spc="-10" dirty="0"/>
              <a:t>tabela </a:t>
            </a:r>
            <a:r>
              <a:rPr spc="-5" dirty="0"/>
              <a:t>por hierarquia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96985" y="2902712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965" y="1974342"/>
            <a:ext cx="2161540" cy="725805"/>
          </a:xfrm>
          <a:custGeom>
            <a:avLst/>
            <a:gdLst/>
            <a:ahLst/>
            <a:cxnLst/>
            <a:rect l="l" t="t" r="r" b="b"/>
            <a:pathLst>
              <a:path w="2161540" h="725805">
                <a:moveTo>
                  <a:pt x="0" y="725424"/>
                </a:moveTo>
                <a:lnTo>
                  <a:pt x="2161032" y="725424"/>
                </a:lnTo>
                <a:lnTo>
                  <a:pt x="2161032" y="0"/>
                </a:lnTo>
                <a:lnTo>
                  <a:pt x="0" y="0"/>
                </a:lnTo>
                <a:lnTo>
                  <a:pt x="0" y="725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965" y="1974342"/>
            <a:ext cx="2161540" cy="72580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630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90538" y="1965198"/>
            <a:ext cx="2303145" cy="725805"/>
          </a:xfrm>
          <a:custGeom>
            <a:avLst/>
            <a:gdLst/>
            <a:ahLst/>
            <a:cxnLst/>
            <a:rect l="l" t="t" r="r" b="b"/>
            <a:pathLst>
              <a:path w="2303145" h="725805">
                <a:moveTo>
                  <a:pt x="0" y="725424"/>
                </a:moveTo>
                <a:lnTo>
                  <a:pt x="2302763" y="725424"/>
                </a:lnTo>
                <a:lnTo>
                  <a:pt x="2302763" y="0"/>
                </a:lnTo>
                <a:lnTo>
                  <a:pt x="0" y="0"/>
                </a:lnTo>
                <a:lnTo>
                  <a:pt x="0" y="725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90538" y="1965198"/>
            <a:ext cx="2303145" cy="72580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625"/>
              </a:spcBef>
            </a:pPr>
            <a:r>
              <a:rPr sz="2000" spc="-25" dirty="0">
                <a:latin typeface="Verdana"/>
                <a:cs typeface="Verdana"/>
              </a:rPr>
              <a:t>DEPARTAMENTO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60954" y="1870710"/>
            <a:ext cx="2810510" cy="922019"/>
          </a:xfrm>
          <a:custGeom>
            <a:avLst/>
            <a:gdLst/>
            <a:ahLst/>
            <a:cxnLst/>
            <a:rect l="l" t="t" r="r" b="b"/>
            <a:pathLst>
              <a:path w="2810510" h="922019">
                <a:moveTo>
                  <a:pt x="1405128" y="0"/>
                </a:moveTo>
                <a:lnTo>
                  <a:pt x="0" y="461010"/>
                </a:lnTo>
                <a:lnTo>
                  <a:pt x="1405128" y="922019"/>
                </a:lnTo>
                <a:lnTo>
                  <a:pt x="2810256" y="461010"/>
                </a:lnTo>
                <a:lnTo>
                  <a:pt x="14051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60954" y="1870710"/>
            <a:ext cx="2810510" cy="922019"/>
          </a:xfrm>
          <a:custGeom>
            <a:avLst/>
            <a:gdLst/>
            <a:ahLst/>
            <a:cxnLst/>
            <a:rect l="l" t="t" r="r" b="b"/>
            <a:pathLst>
              <a:path w="2810510" h="922019">
                <a:moveTo>
                  <a:pt x="0" y="461010"/>
                </a:moveTo>
                <a:lnTo>
                  <a:pt x="1405128" y="0"/>
                </a:lnTo>
                <a:lnTo>
                  <a:pt x="2810256" y="461010"/>
                </a:lnTo>
                <a:lnTo>
                  <a:pt x="1405128" y="922019"/>
                </a:lnTo>
                <a:lnTo>
                  <a:pt x="0" y="46101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53941" y="2163572"/>
            <a:ext cx="1226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26564" y="2293620"/>
            <a:ext cx="897636" cy="12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9998" y="2332482"/>
            <a:ext cx="792480" cy="3175"/>
          </a:xfrm>
          <a:custGeom>
            <a:avLst/>
            <a:gdLst/>
            <a:ahLst/>
            <a:cxnLst/>
            <a:rect l="l" t="t" r="r" b="b"/>
            <a:pathLst>
              <a:path w="792480" h="3175">
                <a:moveTo>
                  <a:pt x="0" y="3175"/>
                </a:moveTo>
                <a:lnTo>
                  <a:pt x="7920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27776" y="2289048"/>
            <a:ext cx="824483" cy="12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71209" y="2327910"/>
            <a:ext cx="719455" cy="5080"/>
          </a:xfrm>
          <a:custGeom>
            <a:avLst/>
            <a:gdLst/>
            <a:ahLst/>
            <a:cxnLst/>
            <a:rect l="l" t="t" r="r" b="b"/>
            <a:pathLst>
              <a:path w="719454" h="5080">
                <a:moveTo>
                  <a:pt x="0" y="4825"/>
                </a:moveTo>
                <a:lnTo>
                  <a:pt x="719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5374" y="1582674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3547" y="1395983"/>
            <a:ext cx="242315" cy="222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2297" y="1564386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5">
                <a:moveTo>
                  <a:pt x="0" y="0"/>
                </a:moveTo>
                <a:lnTo>
                  <a:pt x="0" y="39522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739" y="724027"/>
            <a:ext cx="2338705" cy="972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  <a:p>
            <a:pPr marL="408305">
              <a:lnSpc>
                <a:spcPct val="100000"/>
              </a:lnSpc>
              <a:spcBef>
                <a:spcPts val="1700"/>
              </a:spcBef>
              <a:tabLst>
                <a:tab pos="170497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47722" y="1965147"/>
            <a:ext cx="673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75782" y="1965147"/>
            <a:ext cx="67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84375" y="1423416"/>
            <a:ext cx="242315" cy="2240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3474" y="2684526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5">
                <a:moveTo>
                  <a:pt x="0" y="0"/>
                </a:moveTo>
                <a:lnTo>
                  <a:pt x="0" y="39522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6912" y="2984703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0791" y="3044951"/>
            <a:ext cx="240792" cy="2225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28815" y="2949701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99881" y="2684526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5">
                <a:moveTo>
                  <a:pt x="0" y="0"/>
                </a:moveTo>
                <a:lnTo>
                  <a:pt x="0" y="39522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89392" y="2979420"/>
            <a:ext cx="240791" cy="2240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31330" y="2684526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5">
                <a:moveTo>
                  <a:pt x="0" y="0"/>
                </a:moveTo>
                <a:lnTo>
                  <a:pt x="0" y="39522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20840" y="2979420"/>
            <a:ext cx="240791" cy="2240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0594" y="4245102"/>
            <a:ext cx="1873250" cy="728980"/>
          </a:xfrm>
          <a:custGeom>
            <a:avLst/>
            <a:gdLst/>
            <a:ahLst/>
            <a:cxnLst/>
            <a:rect l="l" t="t" r="r" b="b"/>
            <a:pathLst>
              <a:path w="1873250" h="728979">
                <a:moveTo>
                  <a:pt x="0" y="728472"/>
                </a:moveTo>
                <a:lnTo>
                  <a:pt x="1872995" y="728472"/>
                </a:lnTo>
                <a:lnTo>
                  <a:pt x="1872995" y="0"/>
                </a:lnTo>
                <a:lnTo>
                  <a:pt x="0" y="0"/>
                </a:lnTo>
                <a:lnTo>
                  <a:pt x="0" y="728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0594" y="4245102"/>
            <a:ext cx="1873250" cy="7289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2542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775"/>
              </a:spcBef>
            </a:pPr>
            <a:r>
              <a:rPr sz="1800" spc="-15" dirty="0">
                <a:latin typeface="Verdana"/>
                <a:cs typeface="Verdana"/>
              </a:rPr>
              <a:t>SECRETARIA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69998" y="4245102"/>
            <a:ext cx="1873250" cy="728980"/>
          </a:xfrm>
          <a:custGeom>
            <a:avLst/>
            <a:gdLst/>
            <a:ahLst/>
            <a:cxnLst/>
            <a:rect l="l" t="t" r="r" b="b"/>
            <a:pathLst>
              <a:path w="1873250" h="728979">
                <a:moveTo>
                  <a:pt x="0" y="728472"/>
                </a:moveTo>
                <a:lnTo>
                  <a:pt x="1872996" y="728472"/>
                </a:lnTo>
                <a:lnTo>
                  <a:pt x="1872996" y="0"/>
                </a:lnTo>
                <a:lnTo>
                  <a:pt x="0" y="0"/>
                </a:lnTo>
                <a:lnTo>
                  <a:pt x="0" y="728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69998" y="4245102"/>
            <a:ext cx="1873250" cy="7289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25425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775"/>
              </a:spcBef>
            </a:pPr>
            <a:r>
              <a:rPr sz="1800" spc="-30" dirty="0">
                <a:latin typeface="Verdana"/>
                <a:cs typeface="Verdana"/>
              </a:rPr>
              <a:t>MOTORISTA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56353" y="4245102"/>
            <a:ext cx="1874520" cy="728980"/>
          </a:xfrm>
          <a:custGeom>
            <a:avLst/>
            <a:gdLst/>
            <a:ahLst/>
            <a:cxnLst/>
            <a:rect l="l" t="t" r="r" b="b"/>
            <a:pathLst>
              <a:path w="1874520" h="728979">
                <a:moveTo>
                  <a:pt x="0" y="728472"/>
                </a:moveTo>
                <a:lnTo>
                  <a:pt x="1874520" y="728472"/>
                </a:lnTo>
                <a:lnTo>
                  <a:pt x="1874520" y="0"/>
                </a:lnTo>
                <a:lnTo>
                  <a:pt x="0" y="0"/>
                </a:lnTo>
                <a:lnTo>
                  <a:pt x="0" y="728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356353" y="4245102"/>
            <a:ext cx="1874520" cy="7289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2542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1775"/>
              </a:spcBef>
            </a:pPr>
            <a:r>
              <a:rPr sz="1800" spc="-5" dirty="0">
                <a:latin typeface="Verdana"/>
                <a:cs typeface="Verdana"/>
              </a:rPr>
              <a:t>ENGENHEIRO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72917" y="3388614"/>
            <a:ext cx="935990" cy="462280"/>
          </a:xfrm>
          <a:custGeom>
            <a:avLst/>
            <a:gdLst/>
            <a:ahLst/>
            <a:cxnLst/>
            <a:rect l="l" t="t" r="r" b="b"/>
            <a:pathLst>
              <a:path w="935989" h="462279">
                <a:moveTo>
                  <a:pt x="467868" y="0"/>
                </a:moveTo>
                <a:lnTo>
                  <a:pt x="0" y="461772"/>
                </a:lnTo>
                <a:lnTo>
                  <a:pt x="935735" y="461772"/>
                </a:lnTo>
                <a:lnTo>
                  <a:pt x="4678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72917" y="3388614"/>
            <a:ext cx="935990" cy="462280"/>
          </a:xfrm>
          <a:custGeom>
            <a:avLst/>
            <a:gdLst/>
            <a:ahLst/>
            <a:cxnLst/>
            <a:rect l="l" t="t" r="r" b="b"/>
            <a:pathLst>
              <a:path w="935989" h="462279">
                <a:moveTo>
                  <a:pt x="0" y="461772"/>
                </a:moveTo>
                <a:lnTo>
                  <a:pt x="467868" y="0"/>
                </a:lnTo>
                <a:lnTo>
                  <a:pt x="935735" y="461772"/>
                </a:lnTo>
                <a:lnTo>
                  <a:pt x="0" y="46177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54608" y="3811523"/>
            <a:ext cx="3055619" cy="4998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16330" y="3850385"/>
            <a:ext cx="2951480" cy="395605"/>
          </a:xfrm>
          <a:custGeom>
            <a:avLst/>
            <a:gdLst/>
            <a:ahLst/>
            <a:cxnLst/>
            <a:rect l="l" t="t" r="r" b="b"/>
            <a:pathLst>
              <a:path w="2951479" h="395604">
                <a:moveTo>
                  <a:pt x="2951098" y="0"/>
                </a:moveTo>
                <a:lnTo>
                  <a:pt x="0" y="0"/>
                </a:lnTo>
                <a:lnTo>
                  <a:pt x="0" y="3952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42488" y="3831335"/>
            <a:ext cx="124967" cy="4800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04210" y="3850385"/>
            <a:ext cx="1905" cy="395605"/>
          </a:xfrm>
          <a:custGeom>
            <a:avLst/>
            <a:gdLst/>
            <a:ahLst/>
            <a:cxnLst/>
            <a:rect l="l" t="t" r="r" b="b"/>
            <a:pathLst>
              <a:path w="1905" h="395604">
                <a:moveTo>
                  <a:pt x="825" y="-19050"/>
                </a:moveTo>
                <a:lnTo>
                  <a:pt x="825" y="414274"/>
                </a:lnTo>
              </a:path>
            </a:pathLst>
          </a:custGeom>
          <a:ln w="3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26408" y="3811523"/>
            <a:ext cx="1328927" cy="4998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68317" y="3850385"/>
            <a:ext cx="1225550" cy="395605"/>
          </a:xfrm>
          <a:custGeom>
            <a:avLst/>
            <a:gdLst/>
            <a:ahLst/>
            <a:cxnLst/>
            <a:rect l="l" t="t" r="r" b="b"/>
            <a:pathLst>
              <a:path w="1225550" h="395604">
                <a:moveTo>
                  <a:pt x="0" y="0"/>
                </a:moveTo>
                <a:lnTo>
                  <a:pt x="1225550" y="0"/>
                </a:lnTo>
                <a:lnTo>
                  <a:pt x="1225550" y="3952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9952" y="2662427"/>
            <a:ext cx="2162556" cy="810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87958" y="2699766"/>
            <a:ext cx="2052955" cy="688975"/>
          </a:xfrm>
          <a:custGeom>
            <a:avLst/>
            <a:gdLst/>
            <a:ahLst/>
            <a:cxnLst/>
            <a:rect l="l" t="t" r="r" b="b"/>
            <a:pathLst>
              <a:path w="2052955" h="688975">
                <a:moveTo>
                  <a:pt x="0" y="0"/>
                </a:moveTo>
                <a:lnTo>
                  <a:pt x="2052701" y="6889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995422" y="2956306"/>
            <a:ext cx="656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(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71821" y="4970526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4">
                <a:moveTo>
                  <a:pt x="0" y="0"/>
                </a:moveTo>
                <a:lnTo>
                  <a:pt x="0" y="39522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59808" y="5265420"/>
            <a:ext cx="242315" cy="2240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83942" y="4984241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4">
                <a:moveTo>
                  <a:pt x="0" y="0"/>
                </a:moveTo>
                <a:lnTo>
                  <a:pt x="0" y="39522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71927" y="5277611"/>
            <a:ext cx="242316" cy="2225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86639" y="5140406"/>
            <a:ext cx="8086725" cy="166433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R="99695" algn="ctr">
              <a:lnSpc>
                <a:spcPct val="100000"/>
              </a:lnSpc>
              <a:spcBef>
                <a:spcPts val="950"/>
              </a:spcBef>
              <a:tabLst>
                <a:tab pos="2087880" algn="l"/>
              </a:tabLst>
            </a:pPr>
            <a:r>
              <a:rPr sz="2000" dirty="0">
                <a:latin typeface="Times New Roman"/>
                <a:cs typeface="Times New Roman"/>
              </a:rPr>
              <a:t>CNH	</a:t>
            </a:r>
            <a:r>
              <a:rPr sz="3000" baseline="2777" dirty="0">
                <a:latin typeface="Times New Roman"/>
                <a:cs typeface="Times New Roman"/>
              </a:rPr>
              <a:t>CREA</a:t>
            </a:r>
            <a:endParaRPr sz="3000" baseline="2777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Departamento(</a:t>
            </a:r>
            <a:r>
              <a:rPr sz="24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CodDepto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,Nome)</a:t>
            </a:r>
            <a:endParaRPr sz="2400">
              <a:latin typeface="Times New Roman"/>
              <a:cs typeface="Times New Roman"/>
            </a:endParaRPr>
          </a:p>
          <a:p>
            <a:pPr marL="927100" marR="5080" indent="-915035">
              <a:lnSpc>
                <a:spcPct val="100000"/>
              </a:lnSpc>
            </a:pP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Empregado(</a:t>
            </a:r>
            <a:r>
              <a:rPr sz="24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CodEmp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,Nome, </a:t>
            </a:r>
            <a:r>
              <a:rPr sz="2400" spc="-55" dirty="0">
                <a:solidFill>
                  <a:srgbClr val="2C2CB8"/>
                </a:solidFill>
                <a:latin typeface="Times New Roman"/>
                <a:cs typeface="Times New Roman"/>
              </a:rPr>
              <a:t>CPF, 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CodDepto, </a:t>
            </a:r>
            <a:r>
              <a:rPr sz="2400" spc="-20" dirty="0">
                <a:solidFill>
                  <a:srgbClr val="2C2CB8"/>
                </a:solidFill>
                <a:latin typeface="Times New Roman"/>
                <a:cs typeface="Times New Roman"/>
              </a:rPr>
              <a:t>Tipo, 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CNH,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CREA)  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CodDepto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referencia</a:t>
            </a:r>
            <a:r>
              <a:rPr sz="2400" spc="-2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Departamento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517385" y="6093714"/>
            <a:ext cx="1727200" cy="360045"/>
          </a:xfrm>
          <a:custGeom>
            <a:avLst/>
            <a:gdLst/>
            <a:ahLst/>
            <a:cxnLst/>
            <a:rect l="l" t="t" r="r" b="b"/>
            <a:pathLst>
              <a:path w="1727200" h="360045">
                <a:moveTo>
                  <a:pt x="0" y="359664"/>
                </a:moveTo>
                <a:lnTo>
                  <a:pt x="1726692" y="359664"/>
                </a:lnTo>
                <a:lnTo>
                  <a:pt x="1726692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59523" y="5193791"/>
            <a:ext cx="720851" cy="969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12102" y="5229605"/>
            <a:ext cx="612775" cy="863600"/>
          </a:xfrm>
          <a:custGeom>
            <a:avLst/>
            <a:gdLst/>
            <a:ahLst/>
            <a:cxnLst/>
            <a:rect l="l" t="t" r="r" b="b"/>
            <a:pathLst>
              <a:path w="612775" h="863600">
                <a:moveTo>
                  <a:pt x="0" y="863600"/>
                </a:moveTo>
                <a:lnTo>
                  <a:pt x="612775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72121" y="4460494"/>
            <a:ext cx="1195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Colunas  opcion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751" y="0"/>
            <a:ext cx="6501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 de grau</a:t>
            </a:r>
            <a:r>
              <a:rPr spc="-35" dirty="0"/>
              <a:t> </a:t>
            </a:r>
            <a:r>
              <a:rPr spc="-5" dirty="0"/>
              <a:t>&gt;2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7155" cy="218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992505" algn="l"/>
                <a:tab pos="2338070" algn="l"/>
                <a:tab pos="4947920" algn="l"/>
                <a:tab pos="5595620" algn="l"/>
                <a:tab pos="6556375" algn="l"/>
                <a:tab pos="6990715" algn="l"/>
                <a:tab pos="759714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g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ula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7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plic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somente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relacionamentos</a:t>
            </a:r>
            <a:r>
              <a:rPr sz="28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binários.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1458595" algn="l"/>
                <a:tab pos="4705350" algn="l"/>
                <a:tab pos="5446395" algn="l"/>
                <a:tab pos="6568440" algn="l"/>
                <a:tab pos="7392670" algn="l"/>
                <a:tab pos="835787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mento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g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&gt;2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definidas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regras</a:t>
            </a:r>
            <a:r>
              <a:rPr sz="2800" i="1" spc="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específicas.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7005" y="4427982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58420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36080" y="3745229"/>
            <a:ext cx="29209" cy="281305"/>
          </a:xfrm>
          <a:custGeom>
            <a:avLst/>
            <a:gdLst/>
            <a:ahLst/>
            <a:cxnLst/>
            <a:rect l="l" t="t" r="r" b="b"/>
            <a:pathLst>
              <a:path w="29209" h="281304">
                <a:moveTo>
                  <a:pt x="0" y="280924"/>
                </a:moveTo>
                <a:lnTo>
                  <a:pt x="28955" y="280924"/>
                </a:lnTo>
                <a:lnTo>
                  <a:pt x="28955" y="0"/>
                </a:lnTo>
                <a:lnTo>
                  <a:pt x="0" y="0"/>
                </a:lnTo>
                <a:lnTo>
                  <a:pt x="0" y="280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31507" y="3745229"/>
            <a:ext cx="29209" cy="281305"/>
          </a:xfrm>
          <a:custGeom>
            <a:avLst/>
            <a:gdLst/>
            <a:ahLst/>
            <a:cxnLst/>
            <a:rect l="l" t="t" r="r" b="b"/>
            <a:pathLst>
              <a:path w="29209" h="281304">
                <a:moveTo>
                  <a:pt x="0" y="280924"/>
                </a:moveTo>
                <a:lnTo>
                  <a:pt x="28955" y="280924"/>
                </a:lnTo>
                <a:lnTo>
                  <a:pt x="28955" y="0"/>
                </a:lnTo>
                <a:lnTo>
                  <a:pt x="0" y="0"/>
                </a:lnTo>
                <a:lnTo>
                  <a:pt x="0" y="280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4828" y="3934967"/>
            <a:ext cx="237744" cy="231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2442" y="3097529"/>
            <a:ext cx="1952625" cy="647700"/>
          </a:xfrm>
          <a:custGeom>
            <a:avLst/>
            <a:gdLst/>
            <a:ahLst/>
            <a:cxnLst/>
            <a:rect l="l" t="t" r="r" b="b"/>
            <a:pathLst>
              <a:path w="1952625" h="647700">
                <a:moveTo>
                  <a:pt x="0" y="647700"/>
                </a:moveTo>
                <a:lnTo>
                  <a:pt x="1952244" y="647700"/>
                </a:lnTo>
                <a:lnTo>
                  <a:pt x="195224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12442" y="3097529"/>
            <a:ext cx="1952625" cy="6477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330"/>
              </a:spcBef>
            </a:pPr>
            <a:r>
              <a:rPr sz="2000" spc="-5" dirty="0">
                <a:latin typeface="Verdana"/>
                <a:cs typeface="Verdana"/>
              </a:rPr>
              <a:t>CIDADE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69157" y="4100321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1193292" y="0"/>
                </a:moveTo>
                <a:lnTo>
                  <a:pt x="0" y="426719"/>
                </a:lnTo>
                <a:lnTo>
                  <a:pt x="1193292" y="853439"/>
                </a:lnTo>
                <a:lnTo>
                  <a:pt x="2386584" y="426719"/>
                </a:lnTo>
                <a:lnTo>
                  <a:pt x="1193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9157" y="4100321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0" y="426719"/>
                </a:moveTo>
                <a:lnTo>
                  <a:pt x="1193292" y="0"/>
                </a:lnTo>
                <a:lnTo>
                  <a:pt x="2386584" y="426719"/>
                </a:lnTo>
                <a:lnTo>
                  <a:pt x="1193292" y="853439"/>
                </a:lnTo>
                <a:lnTo>
                  <a:pt x="0" y="42671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43732" y="4350766"/>
            <a:ext cx="1767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DISTRIBUIÇÃO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31870" y="5336285"/>
            <a:ext cx="1661160" cy="647700"/>
          </a:xfrm>
          <a:custGeom>
            <a:avLst/>
            <a:gdLst/>
            <a:ahLst/>
            <a:cxnLst/>
            <a:rect l="l" t="t" r="r" b="b"/>
            <a:pathLst>
              <a:path w="1661160" h="647700">
                <a:moveTo>
                  <a:pt x="0" y="647700"/>
                </a:moveTo>
                <a:lnTo>
                  <a:pt x="1661160" y="647700"/>
                </a:lnTo>
                <a:lnTo>
                  <a:pt x="166116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31870" y="5336285"/>
            <a:ext cx="1661160" cy="6477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1335"/>
              </a:spcBef>
            </a:pPr>
            <a:r>
              <a:rPr sz="2000" spc="-10" dirty="0">
                <a:latin typeface="Verdana"/>
                <a:cs typeface="Verdana"/>
              </a:rPr>
              <a:t>PRODUTO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99203" y="4934711"/>
            <a:ext cx="12344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60926" y="4953761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4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35223" y="3709415"/>
            <a:ext cx="1019555" cy="591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86277" y="3745229"/>
            <a:ext cx="906780" cy="471805"/>
          </a:xfrm>
          <a:custGeom>
            <a:avLst/>
            <a:gdLst/>
            <a:ahLst/>
            <a:cxnLst/>
            <a:rect l="l" t="t" r="r" b="b"/>
            <a:pathLst>
              <a:path w="906779" h="471804">
                <a:moveTo>
                  <a:pt x="0" y="0"/>
                </a:moveTo>
                <a:lnTo>
                  <a:pt x="906399" y="4714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31841" y="3097529"/>
            <a:ext cx="2170430" cy="647700"/>
          </a:xfrm>
          <a:custGeom>
            <a:avLst/>
            <a:gdLst/>
            <a:ahLst/>
            <a:cxnLst/>
            <a:rect l="l" t="t" r="r" b="b"/>
            <a:pathLst>
              <a:path w="2170429" h="647700">
                <a:moveTo>
                  <a:pt x="0" y="647700"/>
                </a:moveTo>
                <a:lnTo>
                  <a:pt x="2170175" y="647700"/>
                </a:lnTo>
                <a:lnTo>
                  <a:pt x="21701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31841" y="3097529"/>
            <a:ext cx="2170430" cy="6477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330"/>
              </a:spcBef>
            </a:pPr>
            <a:r>
              <a:rPr sz="2000" spc="-5" dirty="0">
                <a:latin typeface="Verdana"/>
                <a:cs typeface="Verdana"/>
              </a:rPr>
              <a:t>DISTRIBUIDOR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0120" y="3707891"/>
            <a:ext cx="1197864" cy="592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31841" y="3745229"/>
            <a:ext cx="1085850" cy="471805"/>
          </a:xfrm>
          <a:custGeom>
            <a:avLst/>
            <a:gdLst/>
            <a:ahLst/>
            <a:cxnLst/>
            <a:rect l="l" t="t" r="r" b="b"/>
            <a:pathLst>
              <a:path w="1085850" h="471804">
                <a:moveTo>
                  <a:pt x="1085850" y="0"/>
                </a:moveTo>
                <a:lnTo>
                  <a:pt x="0" y="47142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63723" y="4021963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53354" y="4021963"/>
            <a:ext cx="673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10202" y="4913833"/>
            <a:ext cx="673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26819" y="3110483"/>
            <a:ext cx="236219" cy="231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8353" y="3579114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5">
                <a:moveTo>
                  <a:pt x="681101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6819" y="3474720"/>
            <a:ext cx="236219" cy="2301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4065" y="2964154"/>
            <a:ext cx="73025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marR="5080" indent="-140970">
              <a:lnSpc>
                <a:spcPct val="1191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22069" y="3236214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5">
                <a:moveTo>
                  <a:pt x="681101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14871" y="4253484"/>
            <a:ext cx="237743" cy="231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518909" y="4221860"/>
            <a:ext cx="719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86934" y="5435346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680974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82055" y="5320284"/>
            <a:ext cx="236219" cy="231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940422" y="3853688"/>
            <a:ext cx="589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23838" y="3761994"/>
            <a:ext cx="0" cy="582930"/>
          </a:xfrm>
          <a:custGeom>
            <a:avLst/>
            <a:gdLst/>
            <a:ahLst/>
            <a:cxnLst/>
            <a:rect l="l" t="t" r="r" b="b"/>
            <a:pathLst>
              <a:path h="582929">
                <a:moveTo>
                  <a:pt x="0" y="582548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86934" y="5845302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680974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82055" y="5719571"/>
            <a:ext cx="236219" cy="2331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097015" y="5145532"/>
            <a:ext cx="719455" cy="85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29400" y="3934967"/>
            <a:ext cx="237744" cy="231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14676" y="4702809"/>
            <a:ext cx="7518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  </a:t>
            </a:r>
            <a:r>
              <a:rPr sz="2000" spc="-5" dirty="0">
                <a:latin typeface="Times New Roman"/>
                <a:cs typeface="Times New Roman"/>
              </a:rPr>
              <a:t>início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355847" y="4919471"/>
            <a:ext cx="237743" cy="2331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886952" y="6672877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8914" y="0"/>
            <a:ext cx="78033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54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Uma </a:t>
            </a:r>
            <a:r>
              <a:rPr spc="-10" dirty="0"/>
              <a:t>tabela </a:t>
            </a:r>
            <a:r>
              <a:rPr spc="-5" dirty="0"/>
              <a:t>por hierarquia</a:t>
            </a:r>
          </a:p>
        </p:txBody>
      </p:sp>
      <p:sp>
        <p:nvSpPr>
          <p:cNvPr id="3" name="object 3"/>
          <p:cNvSpPr/>
          <p:nvPr/>
        </p:nvSpPr>
        <p:spPr>
          <a:xfrm>
            <a:off x="325374" y="1297686"/>
            <a:ext cx="2127885" cy="699770"/>
          </a:xfrm>
          <a:custGeom>
            <a:avLst/>
            <a:gdLst/>
            <a:ahLst/>
            <a:cxnLst/>
            <a:rect l="l" t="t" r="r" b="b"/>
            <a:pathLst>
              <a:path w="2127885" h="699769">
                <a:moveTo>
                  <a:pt x="0" y="699515"/>
                </a:moveTo>
                <a:lnTo>
                  <a:pt x="2127504" y="699515"/>
                </a:lnTo>
                <a:lnTo>
                  <a:pt x="2127504" y="0"/>
                </a:lnTo>
                <a:lnTo>
                  <a:pt x="0" y="0"/>
                </a:lnTo>
                <a:lnTo>
                  <a:pt x="0" y="699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5374" y="1297686"/>
            <a:ext cx="2127885" cy="69977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530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2457" y="1290066"/>
            <a:ext cx="2272665" cy="699770"/>
          </a:xfrm>
          <a:custGeom>
            <a:avLst/>
            <a:gdLst/>
            <a:ahLst/>
            <a:cxnLst/>
            <a:rect l="l" t="t" r="r" b="b"/>
            <a:pathLst>
              <a:path w="2272665" h="699769">
                <a:moveTo>
                  <a:pt x="0" y="699515"/>
                </a:moveTo>
                <a:lnTo>
                  <a:pt x="2272283" y="699515"/>
                </a:lnTo>
                <a:lnTo>
                  <a:pt x="2272283" y="0"/>
                </a:lnTo>
                <a:lnTo>
                  <a:pt x="0" y="0"/>
                </a:lnTo>
                <a:lnTo>
                  <a:pt x="0" y="699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4689" y="1197102"/>
            <a:ext cx="2771140" cy="893444"/>
          </a:xfrm>
          <a:custGeom>
            <a:avLst/>
            <a:gdLst/>
            <a:ahLst/>
            <a:cxnLst/>
            <a:rect l="l" t="t" r="r" b="b"/>
            <a:pathLst>
              <a:path w="2771140" h="893444">
                <a:moveTo>
                  <a:pt x="1385315" y="0"/>
                </a:moveTo>
                <a:lnTo>
                  <a:pt x="0" y="446532"/>
                </a:lnTo>
                <a:lnTo>
                  <a:pt x="1385315" y="893063"/>
                </a:lnTo>
                <a:lnTo>
                  <a:pt x="2770632" y="446532"/>
                </a:lnTo>
                <a:lnTo>
                  <a:pt x="1385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4689" y="1197102"/>
            <a:ext cx="2771140" cy="893444"/>
          </a:xfrm>
          <a:custGeom>
            <a:avLst/>
            <a:gdLst/>
            <a:ahLst/>
            <a:cxnLst/>
            <a:rect l="l" t="t" r="r" b="b"/>
            <a:pathLst>
              <a:path w="2771140" h="893444">
                <a:moveTo>
                  <a:pt x="0" y="446532"/>
                </a:moveTo>
                <a:lnTo>
                  <a:pt x="1385315" y="0"/>
                </a:lnTo>
                <a:lnTo>
                  <a:pt x="2770632" y="446532"/>
                </a:lnTo>
                <a:lnTo>
                  <a:pt x="1385315" y="893063"/>
                </a:lnTo>
                <a:lnTo>
                  <a:pt x="0" y="4465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07611" y="1475358"/>
            <a:ext cx="4977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01620" algn="l"/>
              </a:tabLst>
            </a:pPr>
            <a:r>
              <a:rPr sz="2000" spc="-30" dirty="0">
                <a:latin typeface="Verdana"/>
                <a:cs typeface="Verdana"/>
              </a:rPr>
              <a:t>LOTAÇÃO	</a:t>
            </a:r>
            <a:r>
              <a:rPr sz="3000" spc="-37" baseline="1388" dirty="0">
                <a:latin typeface="Verdana"/>
                <a:cs typeface="Verdana"/>
              </a:rPr>
              <a:t>DEPARTAMENTO</a:t>
            </a:r>
            <a:endParaRPr sz="3000" baseline="1388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09444" y="1604772"/>
            <a:ext cx="885444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2877" y="1643633"/>
            <a:ext cx="781050" cy="5080"/>
          </a:xfrm>
          <a:custGeom>
            <a:avLst/>
            <a:gdLst/>
            <a:ahLst/>
            <a:cxnLst/>
            <a:rect l="l" t="t" r="r" b="b"/>
            <a:pathLst>
              <a:path w="781050" h="5080">
                <a:moveTo>
                  <a:pt x="0" y="4699"/>
                </a:moveTo>
                <a:lnTo>
                  <a:pt x="7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1888" y="1600200"/>
            <a:ext cx="813815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5321" y="1639061"/>
            <a:ext cx="708025" cy="5080"/>
          </a:xfrm>
          <a:custGeom>
            <a:avLst/>
            <a:gdLst/>
            <a:ahLst/>
            <a:cxnLst/>
            <a:rect l="l" t="t" r="r" b="b"/>
            <a:pathLst>
              <a:path w="708025" h="5080">
                <a:moveTo>
                  <a:pt x="0" y="4825"/>
                </a:moveTo>
                <a:lnTo>
                  <a:pt x="7080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209" y="919733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52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431" y="739140"/>
            <a:ext cx="239268" cy="21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15845" y="902969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6816" y="711453"/>
            <a:ext cx="1924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0320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</a:t>
            </a: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1745" y="1290269"/>
            <a:ext cx="673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0783" y="1290269"/>
            <a:ext cx="67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79448" y="765048"/>
            <a:ext cx="239268" cy="217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309" y="1985010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7834" y="2275713"/>
            <a:ext cx="47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2627" y="2333244"/>
            <a:ext cx="240792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47306" y="2241550"/>
            <a:ext cx="1995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61440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00466" y="1985010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9976" y="2269235"/>
            <a:ext cx="239268" cy="216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50202" y="1985010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42759" y="2269235"/>
            <a:ext cx="239267" cy="21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5270" y="3277361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5270" y="3277361"/>
            <a:ext cx="1845945" cy="70104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670"/>
              </a:spcBef>
            </a:pPr>
            <a:r>
              <a:rPr sz="1800" spc="-15" dirty="0">
                <a:latin typeface="Verdana"/>
                <a:cs typeface="Verdana"/>
              </a:rPr>
              <a:t>SECRETARIA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14194" y="3277361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3" y="701039"/>
                </a:lnTo>
                <a:lnTo>
                  <a:pt x="1845563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14194" y="3277361"/>
            <a:ext cx="1845945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670"/>
              </a:spcBef>
            </a:pPr>
            <a:r>
              <a:rPr sz="1800" spc="-30" dirty="0">
                <a:latin typeface="Verdana"/>
                <a:cs typeface="Verdana"/>
              </a:rPr>
              <a:t>MOTORISTA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71594" y="3277361"/>
            <a:ext cx="1847214" cy="701040"/>
          </a:xfrm>
          <a:custGeom>
            <a:avLst/>
            <a:gdLst/>
            <a:ahLst/>
            <a:cxnLst/>
            <a:rect l="l" t="t" r="r" b="b"/>
            <a:pathLst>
              <a:path w="1847214" h="701039">
                <a:moveTo>
                  <a:pt x="0" y="701039"/>
                </a:moveTo>
                <a:lnTo>
                  <a:pt x="1847088" y="701039"/>
                </a:lnTo>
                <a:lnTo>
                  <a:pt x="1847088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71594" y="3277361"/>
            <a:ext cx="1847214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670"/>
              </a:spcBef>
            </a:pPr>
            <a:r>
              <a:rPr sz="1800" spc="-5" dirty="0">
                <a:latin typeface="Verdana"/>
                <a:cs typeface="Verdana"/>
              </a:rPr>
              <a:t>ENGENHEIRO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11017" y="2448305"/>
            <a:ext cx="922019" cy="447040"/>
          </a:xfrm>
          <a:custGeom>
            <a:avLst/>
            <a:gdLst/>
            <a:ahLst/>
            <a:cxnLst/>
            <a:rect l="l" t="t" r="r" b="b"/>
            <a:pathLst>
              <a:path w="922020" h="447039">
                <a:moveTo>
                  <a:pt x="461009" y="0"/>
                </a:moveTo>
                <a:lnTo>
                  <a:pt x="0" y="446532"/>
                </a:lnTo>
                <a:lnTo>
                  <a:pt x="922019" y="446532"/>
                </a:lnTo>
                <a:lnTo>
                  <a:pt x="461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11017" y="2448305"/>
            <a:ext cx="922019" cy="447040"/>
          </a:xfrm>
          <a:custGeom>
            <a:avLst/>
            <a:gdLst/>
            <a:ahLst/>
            <a:cxnLst/>
            <a:rect l="l" t="t" r="r" b="b"/>
            <a:pathLst>
              <a:path w="922020" h="447039">
                <a:moveTo>
                  <a:pt x="0" y="446532"/>
                </a:moveTo>
                <a:lnTo>
                  <a:pt x="461009" y="0"/>
                </a:lnTo>
                <a:lnTo>
                  <a:pt x="922019" y="446532"/>
                </a:lnTo>
                <a:lnTo>
                  <a:pt x="0" y="4465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17091" y="2855976"/>
            <a:ext cx="3012948" cy="487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78813" y="2894838"/>
            <a:ext cx="2908300" cy="382905"/>
          </a:xfrm>
          <a:custGeom>
            <a:avLst/>
            <a:gdLst/>
            <a:ahLst/>
            <a:cxnLst/>
            <a:rect l="l" t="t" r="r" b="b"/>
            <a:pathLst>
              <a:path w="2908300" h="382904">
                <a:moveTo>
                  <a:pt x="2908300" y="0"/>
                </a:moveTo>
                <a:lnTo>
                  <a:pt x="0" y="0"/>
                </a:lnTo>
                <a:lnTo>
                  <a:pt x="0" y="3825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74492" y="2875788"/>
            <a:ext cx="124968" cy="467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6214" y="2894838"/>
            <a:ext cx="1905" cy="382905"/>
          </a:xfrm>
          <a:custGeom>
            <a:avLst/>
            <a:gdLst/>
            <a:ahLst/>
            <a:cxnLst/>
            <a:rect l="l" t="t" r="r" b="b"/>
            <a:pathLst>
              <a:path w="1905" h="382904">
                <a:moveTo>
                  <a:pt x="825" y="-19050"/>
                </a:moveTo>
                <a:lnTo>
                  <a:pt x="825" y="401574"/>
                </a:lnTo>
              </a:path>
            </a:pathLst>
          </a:custGeom>
          <a:ln w="3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44696" y="2855976"/>
            <a:ext cx="1312164" cy="4876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86605" y="2894838"/>
            <a:ext cx="1208405" cy="382905"/>
          </a:xfrm>
          <a:custGeom>
            <a:avLst/>
            <a:gdLst/>
            <a:ahLst/>
            <a:cxnLst/>
            <a:rect l="l" t="t" r="r" b="b"/>
            <a:pathLst>
              <a:path w="1208404" h="382904">
                <a:moveTo>
                  <a:pt x="0" y="0"/>
                </a:moveTo>
                <a:lnTo>
                  <a:pt x="1208151" y="0"/>
                </a:lnTo>
                <a:lnTo>
                  <a:pt x="1208151" y="3825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42644" y="1959864"/>
            <a:ext cx="1990344" cy="57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89125" y="1998726"/>
            <a:ext cx="1882775" cy="449580"/>
          </a:xfrm>
          <a:custGeom>
            <a:avLst/>
            <a:gdLst/>
            <a:ahLst/>
            <a:cxnLst/>
            <a:rect l="l" t="t" r="r" b="b"/>
            <a:pathLst>
              <a:path w="1882775" h="449580">
                <a:moveTo>
                  <a:pt x="0" y="0"/>
                </a:moveTo>
                <a:lnTo>
                  <a:pt x="1882775" y="4491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850895" y="2013331"/>
            <a:ext cx="656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(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233921" y="3352038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3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028815" y="3185541"/>
            <a:ext cx="702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23888" y="3267455"/>
            <a:ext cx="237743" cy="2164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23566" y="399059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817622" y="4245609"/>
            <a:ext cx="563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513076" y="4271771"/>
            <a:ext cx="239268" cy="216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12941" y="4367021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1193291" y="0"/>
                </a:moveTo>
                <a:lnTo>
                  <a:pt x="0" y="426719"/>
                </a:lnTo>
                <a:lnTo>
                  <a:pt x="1193291" y="853439"/>
                </a:lnTo>
                <a:lnTo>
                  <a:pt x="2386584" y="426719"/>
                </a:lnTo>
                <a:lnTo>
                  <a:pt x="1193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12941" y="4367021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0" y="426719"/>
                </a:moveTo>
                <a:lnTo>
                  <a:pt x="1193291" y="0"/>
                </a:lnTo>
                <a:lnTo>
                  <a:pt x="2386584" y="426719"/>
                </a:lnTo>
                <a:lnTo>
                  <a:pt x="1193291" y="853439"/>
                </a:lnTo>
                <a:lnTo>
                  <a:pt x="0" y="42671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93457" y="5732526"/>
            <a:ext cx="1847214" cy="702945"/>
          </a:xfrm>
          <a:custGeom>
            <a:avLst/>
            <a:gdLst/>
            <a:ahLst/>
            <a:cxnLst/>
            <a:rect l="l" t="t" r="r" b="b"/>
            <a:pathLst>
              <a:path w="1847215" h="702945">
                <a:moveTo>
                  <a:pt x="0" y="702564"/>
                </a:moveTo>
                <a:lnTo>
                  <a:pt x="1847088" y="702564"/>
                </a:lnTo>
                <a:lnTo>
                  <a:pt x="1847088" y="0"/>
                </a:lnTo>
                <a:lnTo>
                  <a:pt x="0" y="0"/>
                </a:lnTo>
                <a:lnTo>
                  <a:pt x="0" y="702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093457" y="5732526"/>
            <a:ext cx="1847214" cy="70294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680"/>
              </a:spcBef>
            </a:pPr>
            <a:r>
              <a:rPr sz="1800" spc="-15" dirty="0">
                <a:latin typeface="Verdana"/>
                <a:cs typeface="Verdana"/>
              </a:rPr>
              <a:t>PROJETO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176771" y="3895344"/>
            <a:ext cx="1091183" cy="5547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27826" y="3932682"/>
            <a:ext cx="977900" cy="433705"/>
          </a:xfrm>
          <a:custGeom>
            <a:avLst/>
            <a:gdLst/>
            <a:ahLst/>
            <a:cxnLst/>
            <a:rect l="l" t="t" r="r" b="b"/>
            <a:pathLst>
              <a:path w="977900" h="433704">
                <a:moveTo>
                  <a:pt x="0" y="0"/>
                </a:moveTo>
                <a:lnTo>
                  <a:pt x="977900" y="4333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53656" y="5184647"/>
            <a:ext cx="923544" cy="6339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06233" y="5220461"/>
            <a:ext cx="809625" cy="513080"/>
          </a:xfrm>
          <a:custGeom>
            <a:avLst/>
            <a:gdLst/>
            <a:ahLst/>
            <a:cxnLst/>
            <a:rect l="l" t="t" r="r" b="b"/>
            <a:pathLst>
              <a:path w="809625" h="513079">
                <a:moveTo>
                  <a:pt x="0" y="0"/>
                </a:moveTo>
                <a:lnTo>
                  <a:pt x="809625" y="5127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37026" y="4367021"/>
            <a:ext cx="2159635" cy="789940"/>
          </a:xfrm>
          <a:custGeom>
            <a:avLst/>
            <a:gdLst/>
            <a:ahLst/>
            <a:cxnLst/>
            <a:rect l="l" t="t" r="r" b="b"/>
            <a:pathLst>
              <a:path w="2159635" h="789939">
                <a:moveTo>
                  <a:pt x="1079753" y="0"/>
                </a:moveTo>
                <a:lnTo>
                  <a:pt x="0" y="394715"/>
                </a:lnTo>
                <a:lnTo>
                  <a:pt x="1079753" y="789432"/>
                </a:lnTo>
                <a:lnTo>
                  <a:pt x="2159508" y="394715"/>
                </a:lnTo>
                <a:lnTo>
                  <a:pt x="1079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37026" y="4367021"/>
            <a:ext cx="2159635" cy="789940"/>
          </a:xfrm>
          <a:custGeom>
            <a:avLst/>
            <a:gdLst/>
            <a:ahLst/>
            <a:cxnLst/>
            <a:rect l="l" t="t" r="r" b="b"/>
            <a:pathLst>
              <a:path w="2159635" h="789939">
                <a:moveTo>
                  <a:pt x="0" y="394715"/>
                </a:moveTo>
                <a:lnTo>
                  <a:pt x="1079753" y="0"/>
                </a:lnTo>
                <a:lnTo>
                  <a:pt x="2159508" y="394715"/>
                </a:lnTo>
                <a:lnTo>
                  <a:pt x="1079753" y="789432"/>
                </a:lnTo>
                <a:lnTo>
                  <a:pt x="0" y="3947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258436" y="4610480"/>
            <a:ext cx="91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655820" y="3942588"/>
            <a:ext cx="693420" cy="5074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17541" y="3978402"/>
            <a:ext cx="577850" cy="387350"/>
          </a:xfrm>
          <a:custGeom>
            <a:avLst/>
            <a:gdLst/>
            <a:ahLst/>
            <a:cxnLst/>
            <a:rect l="l" t="t" r="r" b="b"/>
            <a:pathLst>
              <a:path w="577850" h="387350">
                <a:moveTo>
                  <a:pt x="577850" y="0"/>
                </a:moveTo>
                <a:lnTo>
                  <a:pt x="0" y="387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20617" y="5732526"/>
            <a:ext cx="1847214" cy="702945"/>
          </a:xfrm>
          <a:custGeom>
            <a:avLst/>
            <a:gdLst/>
            <a:ahLst/>
            <a:cxnLst/>
            <a:rect l="l" t="t" r="r" b="b"/>
            <a:pathLst>
              <a:path w="1847214" h="702945">
                <a:moveTo>
                  <a:pt x="0" y="702564"/>
                </a:moveTo>
                <a:lnTo>
                  <a:pt x="1847088" y="702564"/>
                </a:lnTo>
                <a:lnTo>
                  <a:pt x="1847088" y="0"/>
                </a:lnTo>
                <a:lnTo>
                  <a:pt x="0" y="0"/>
                </a:lnTo>
                <a:lnTo>
                  <a:pt x="0" y="702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420617" y="5732526"/>
            <a:ext cx="1847214" cy="70294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sz="1800" spc="-5" dirty="0">
                <a:latin typeface="Verdana"/>
                <a:cs typeface="Verdana"/>
              </a:rPr>
              <a:t>RAMO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ENGENHARIA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282440" y="5126735"/>
            <a:ext cx="493775" cy="6903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44161" y="5156453"/>
            <a:ext cx="373380" cy="576580"/>
          </a:xfrm>
          <a:custGeom>
            <a:avLst/>
            <a:gdLst/>
            <a:ahLst/>
            <a:cxnLst/>
            <a:rect l="l" t="t" r="r" b="b"/>
            <a:pathLst>
              <a:path w="373379" h="576579">
                <a:moveTo>
                  <a:pt x="373125" y="0"/>
                </a:moveTo>
                <a:lnTo>
                  <a:pt x="0" y="5762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580001" y="5331358"/>
            <a:ext cx="67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156453" y="4036314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596633" y="3746703"/>
            <a:ext cx="673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336029" y="4627245"/>
            <a:ext cx="2012314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Verdana"/>
                <a:cs typeface="Verdana"/>
              </a:rPr>
              <a:t>PARTICIPAÇÃO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689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846070" y="5805678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7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28900" y="5695188"/>
            <a:ext cx="239268" cy="2164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46070" y="6238494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7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28900" y="6126479"/>
            <a:ext cx="239268" cy="216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771269" y="5487416"/>
            <a:ext cx="775970" cy="88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417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517385" y="587730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01740" y="5766815"/>
            <a:ext cx="237743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17385" y="6310121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01740" y="6198108"/>
            <a:ext cx="237743" cy="2179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444490" y="5559044"/>
            <a:ext cx="775970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418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987906" y="2658817"/>
            <a:ext cx="3436620" cy="4199890"/>
          </a:xfrm>
          <a:custGeom>
            <a:avLst/>
            <a:gdLst/>
            <a:ahLst/>
            <a:cxnLst/>
            <a:rect l="l" t="t" r="r" b="b"/>
            <a:pathLst>
              <a:path w="3436620" h="4199890">
                <a:moveTo>
                  <a:pt x="1742843" y="293297"/>
                </a:moveTo>
                <a:lnTo>
                  <a:pt x="1698766" y="336445"/>
                </a:lnTo>
                <a:lnTo>
                  <a:pt x="1652313" y="386129"/>
                </a:lnTo>
                <a:lnTo>
                  <a:pt x="1603674" y="442010"/>
                </a:lnTo>
                <a:lnTo>
                  <a:pt x="1578593" y="472168"/>
                </a:lnTo>
                <a:lnTo>
                  <a:pt x="1553037" y="503749"/>
                </a:lnTo>
                <a:lnTo>
                  <a:pt x="1527030" y="536710"/>
                </a:lnTo>
                <a:lnTo>
                  <a:pt x="1500594" y="571008"/>
                </a:lnTo>
                <a:lnTo>
                  <a:pt x="1473755" y="606601"/>
                </a:lnTo>
                <a:lnTo>
                  <a:pt x="1446535" y="643448"/>
                </a:lnTo>
                <a:lnTo>
                  <a:pt x="1418959" y="681505"/>
                </a:lnTo>
                <a:lnTo>
                  <a:pt x="1391050" y="720730"/>
                </a:lnTo>
                <a:lnTo>
                  <a:pt x="1362832" y="761081"/>
                </a:lnTo>
                <a:lnTo>
                  <a:pt x="1334328" y="802516"/>
                </a:lnTo>
                <a:lnTo>
                  <a:pt x="1305564" y="844992"/>
                </a:lnTo>
                <a:lnTo>
                  <a:pt x="1276561" y="888466"/>
                </a:lnTo>
                <a:lnTo>
                  <a:pt x="1247344" y="932897"/>
                </a:lnTo>
                <a:lnTo>
                  <a:pt x="1217938" y="978243"/>
                </a:lnTo>
                <a:lnTo>
                  <a:pt x="1188365" y="1024460"/>
                </a:lnTo>
                <a:lnTo>
                  <a:pt x="1158649" y="1071506"/>
                </a:lnTo>
                <a:lnTo>
                  <a:pt x="1128814" y="1119340"/>
                </a:lnTo>
                <a:lnTo>
                  <a:pt x="1098884" y="1167919"/>
                </a:lnTo>
                <a:lnTo>
                  <a:pt x="1068883" y="1217199"/>
                </a:lnTo>
                <a:lnTo>
                  <a:pt x="1038835" y="1267140"/>
                </a:lnTo>
                <a:lnTo>
                  <a:pt x="1008762" y="1317699"/>
                </a:lnTo>
                <a:lnTo>
                  <a:pt x="978689" y="1368833"/>
                </a:lnTo>
                <a:lnTo>
                  <a:pt x="948641" y="1420501"/>
                </a:lnTo>
                <a:lnTo>
                  <a:pt x="918639" y="1472659"/>
                </a:lnTo>
                <a:lnTo>
                  <a:pt x="888709" y="1525265"/>
                </a:lnTo>
                <a:lnTo>
                  <a:pt x="858874" y="1578278"/>
                </a:lnTo>
                <a:lnTo>
                  <a:pt x="829158" y="1631654"/>
                </a:lnTo>
                <a:lnTo>
                  <a:pt x="799584" y="1685351"/>
                </a:lnTo>
                <a:lnTo>
                  <a:pt x="770176" y="1739328"/>
                </a:lnTo>
                <a:lnTo>
                  <a:pt x="740959" y="1793541"/>
                </a:lnTo>
                <a:lnTo>
                  <a:pt x="711955" y="1847949"/>
                </a:lnTo>
                <a:lnTo>
                  <a:pt x="683189" y="1902508"/>
                </a:lnTo>
                <a:lnTo>
                  <a:pt x="654685" y="1957177"/>
                </a:lnTo>
                <a:lnTo>
                  <a:pt x="626465" y="2011914"/>
                </a:lnTo>
                <a:lnTo>
                  <a:pt x="598554" y="2066675"/>
                </a:lnTo>
                <a:lnTo>
                  <a:pt x="570977" y="2121419"/>
                </a:lnTo>
                <a:lnTo>
                  <a:pt x="543755" y="2176104"/>
                </a:lnTo>
                <a:lnTo>
                  <a:pt x="516914" y="2230686"/>
                </a:lnTo>
                <a:lnTo>
                  <a:pt x="490477" y="2285124"/>
                </a:lnTo>
                <a:lnTo>
                  <a:pt x="464467" y="2339375"/>
                </a:lnTo>
                <a:lnTo>
                  <a:pt x="438909" y="2393397"/>
                </a:lnTo>
                <a:lnTo>
                  <a:pt x="413826" y="2447147"/>
                </a:lnTo>
                <a:lnTo>
                  <a:pt x="389243" y="2500584"/>
                </a:lnTo>
                <a:lnTo>
                  <a:pt x="365182" y="2553665"/>
                </a:lnTo>
                <a:lnTo>
                  <a:pt x="341667" y="2606347"/>
                </a:lnTo>
                <a:lnTo>
                  <a:pt x="318723" y="2658588"/>
                </a:lnTo>
                <a:lnTo>
                  <a:pt x="296373" y="2710347"/>
                </a:lnTo>
                <a:lnTo>
                  <a:pt x="274641" y="2761579"/>
                </a:lnTo>
                <a:lnTo>
                  <a:pt x="253551" y="2812244"/>
                </a:lnTo>
                <a:lnTo>
                  <a:pt x="233126" y="2862299"/>
                </a:lnTo>
                <a:lnTo>
                  <a:pt x="213390" y="2911701"/>
                </a:lnTo>
                <a:lnTo>
                  <a:pt x="194367" y="2960409"/>
                </a:lnTo>
                <a:lnTo>
                  <a:pt x="176081" y="3008379"/>
                </a:lnTo>
                <a:lnTo>
                  <a:pt x="158555" y="3055569"/>
                </a:lnTo>
                <a:lnTo>
                  <a:pt x="141814" y="3101938"/>
                </a:lnTo>
                <a:lnTo>
                  <a:pt x="125880" y="3147443"/>
                </a:lnTo>
                <a:lnTo>
                  <a:pt x="110779" y="3192040"/>
                </a:lnTo>
                <a:lnTo>
                  <a:pt x="96533" y="3235689"/>
                </a:lnTo>
                <a:lnTo>
                  <a:pt x="83166" y="3278347"/>
                </a:lnTo>
                <a:lnTo>
                  <a:pt x="70702" y="3319971"/>
                </a:lnTo>
                <a:lnTo>
                  <a:pt x="59165" y="3360519"/>
                </a:lnTo>
                <a:lnTo>
                  <a:pt x="48578" y="3399949"/>
                </a:lnTo>
                <a:lnTo>
                  <a:pt x="38966" y="3438219"/>
                </a:lnTo>
                <a:lnTo>
                  <a:pt x="22761" y="3511106"/>
                </a:lnTo>
                <a:lnTo>
                  <a:pt x="10737" y="3578842"/>
                </a:lnTo>
                <a:lnTo>
                  <a:pt x="3087" y="3641089"/>
                </a:lnTo>
                <a:lnTo>
                  <a:pt x="0" y="3697509"/>
                </a:lnTo>
                <a:lnTo>
                  <a:pt x="226" y="3723427"/>
                </a:lnTo>
                <a:lnTo>
                  <a:pt x="4340" y="3770468"/>
                </a:lnTo>
                <a:lnTo>
                  <a:pt x="18416" y="3827696"/>
                </a:lnTo>
                <a:lnTo>
                  <a:pt x="42371" y="3880723"/>
                </a:lnTo>
                <a:lnTo>
                  <a:pt x="75608" y="3929576"/>
                </a:lnTo>
                <a:lnTo>
                  <a:pt x="117530" y="3974281"/>
                </a:lnTo>
                <a:lnTo>
                  <a:pt x="167539" y="4014864"/>
                </a:lnTo>
                <a:lnTo>
                  <a:pt x="225037" y="4051352"/>
                </a:lnTo>
                <a:lnTo>
                  <a:pt x="289428" y="4083771"/>
                </a:lnTo>
                <a:lnTo>
                  <a:pt x="360114" y="4112147"/>
                </a:lnTo>
                <a:lnTo>
                  <a:pt x="397630" y="4124827"/>
                </a:lnTo>
                <a:lnTo>
                  <a:pt x="436497" y="4136507"/>
                </a:lnTo>
                <a:lnTo>
                  <a:pt x="476638" y="4147188"/>
                </a:lnTo>
                <a:lnTo>
                  <a:pt x="517980" y="4156876"/>
                </a:lnTo>
                <a:lnTo>
                  <a:pt x="560447" y="4165572"/>
                </a:lnTo>
                <a:lnTo>
                  <a:pt x="603966" y="4173281"/>
                </a:lnTo>
                <a:lnTo>
                  <a:pt x="648460" y="4180005"/>
                </a:lnTo>
                <a:lnTo>
                  <a:pt x="693857" y="4185748"/>
                </a:lnTo>
                <a:lnTo>
                  <a:pt x="740080" y="4190513"/>
                </a:lnTo>
                <a:lnTo>
                  <a:pt x="787055" y="4194303"/>
                </a:lnTo>
                <a:lnTo>
                  <a:pt x="834708" y="4197122"/>
                </a:lnTo>
                <a:lnTo>
                  <a:pt x="882965" y="4198973"/>
                </a:lnTo>
                <a:lnTo>
                  <a:pt x="931749" y="4199860"/>
                </a:lnTo>
                <a:lnTo>
                  <a:pt x="980987" y="4199784"/>
                </a:lnTo>
                <a:lnTo>
                  <a:pt x="1030604" y="4198751"/>
                </a:lnTo>
                <a:lnTo>
                  <a:pt x="1080525" y="4196763"/>
                </a:lnTo>
                <a:lnTo>
                  <a:pt x="1130675" y="4193823"/>
                </a:lnTo>
                <a:lnTo>
                  <a:pt x="1180981" y="4189935"/>
                </a:lnTo>
                <a:lnTo>
                  <a:pt x="1231366" y="4185101"/>
                </a:lnTo>
                <a:lnTo>
                  <a:pt x="1281758" y="4179326"/>
                </a:lnTo>
                <a:lnTo>
                  <a:pt x="1332080" y="4172612"/>
                </a:lnTo>
                <a:lnTo>
                  <a:pt x="1382258" y="4164964"/>
                </a:lnTo>
                <a:lnTo>
                  <a:pt x="1432218" y="4156383"/>
                </a:lnTo>
                <a:lnTo>
                  <a:pt x="1481884" y="4146873"/>
                </a:lnTo>
                <a:lnTo>
                  <a:pt x="1531183" y="4136439"/>
                </a:lnTo>
                <a:lnTo>
                  <a:pt x="1580039" y="4125082"/>
                </a:lnTo>
                <a:lnTo>
                  <a:pt x="1628378" y="4112806"/>
                </a:lnTo>
                <a:lnTo>
                  <a:pt x="1676125" y="4099615"/>
                </a:lnTo>
                <a:lnTo>
                  <a:pt x="1723206" y="4085511"/>
                </a:lnTo>
                <a:lnTo>
                  <a:pt x="1769545" y="4070499"/>
                </a:lnTo>
                <a:lnTo>
                  <a:pt x="1815069" y="4054581"/>
                </a:lnTo>
                <a:lnTo>
                  <a:pt x="1859701" y="4037760"/>
                </a:lnTo>
                <a:lnTo>
                  <a:pt x="1903369" y="4020041"/>
                </a:lnTo>
                <a:lnTo>
                  <a:pt x="1945997" y="4001425"/>
                </a:lnTo>
                <a:lnTo>
                  <a:pt x="1987510" y="3981917"/>
                </a:lnTo>
                <a:lnTo>
                  <a:pt x="2027834" y="3961520"/>
                </a:lnTo>
                <a:lnTo>
                  <a:pt x="2066893" y="3940237"/>
                </a:lnTo>
                <a:lnTo>
                  <a:pt x="2104615" y="3918071"/>
                </a:lnTo>
                <a:lnTo>
                  <a:pt x="2140923" y="3895026"/>
                </a:lnTo>
                <a:lnTo>
                  <a:pt x="2175743" y="3871104"/>
                </a:lnTo>
                <a:lnTo>
                  <a:pt x="2209000" y="3846310"/>
                </a:lnTo>
                <a:lnTo>
                  <a:pt x="2240620" y="3820646"/>
                </a:lnTo>
                <a:lnTo>
                  <a:pt x="2270528" y="3794116"/>
                </a:lnTo>
                <a:lnTo>
                  <a:pt x="2319684" y="3744914"/>
                </a:lnTo>
                <a:lnTo>
                  <a:pt x="2369211" y="3688495"/>
                </a:lnTo>
                <a:lnTo>
                  <a:pt x="2394076" y="3657713"/>
                </a:lnTo>
                <a:lnTo>
                  <a:pt x="2418990" y="3625288"/>
                </a:lnTo>
                <a:lnTo>
                  <a:pt x="2443936" y="3591273"/>
                </a:lnTo>
                <a:lnTo>
                  <a:pt x="2468900" y="3555723"/>
                </a:lnTo>
                <a:lnTo>
                  <a:pt x="2493867" y="3518690"/>
                </a:lnTo>
                <a:lnTo>
                  <a:pt x="2518822" y="3480229"/>
                </a:lnTo>
                <a:lnTo>
                  <a:pt x="2543750" y="3440393"/>
                </a:lnTo>
                <a:lnTo>
                  <a:pt x="2568637" y="3399236"/>
                </a:lnTo>
                <a:lnTo>
                  <a:pt x="2593467" y="3356811"/>
                </a:lnTo>
                <a:lnTo>
                  <a:pt x="2618225" y="3313173"/>
                </a:lnTo>
                <a:lnTo>
                  <a:pt x="2642897" y="3268374"/>
                </a:lnTo>
                <a:lnTo>
                  <a:pt x="2667467" y="3222470"/>
                </a:lnTo>
                <a:lnTo>
                  <a:pt x="2691921" y="3175512"/>
                </a:lnTo>
                <a:lnTo>
                  <a:pt x="2716244" y="3127556"/>
                </a:lnTo>
                <a:lnTo>
                  <a:pt x="2740420" y="3078654"/>
                </a:lnTo>
                <a:lnTo>
                  <a:pt x="2764435" y="3028861"/>
                </a:lnTo>
                <a:lnTo>
                  <a:pt x="2788274" y="2978230"/>
                </a:lnTo>
                <a:lnTo>
                  <a:pt x="2811921" y="2926815"/>
                </a:lnTo>
                <a:lnTo>
                  <a:pt x="2835363" y="2874669"/>
                </a:lnTo>
                <a:lnTo>
                  <a:pt x="2858583" y="2821846"/>
                </a:lnTo>
                <a:lnTo>
                  <a:pt x="2881568" y="2768400"/>
                </a:lnTo>
                <a:lnTo>
                  <a:pt x="2904302" y="2714385"/>
                </a:lnTo>
                <a:lnTo>
                  <a:pt x="2926770" y="2659854"/>
                </a:lnTo>
                <a:lnTo>
                  <a:pt x="2948958" y="2604861"/>
                </a:lnTo>
                <a:lnTo>
                  <a:pt x="2970849" y="2549459"/>
                </a:lnTo>
                <a:lnTo>
                  <a:pt x="2992430" y="2493703"/>
                </a:lnTo>
                <a:lnTo>
                  <a:pt x="3013686" y="2437645"/>
                </a:lnTo>
                <a:lnTo>
                  <a:pt x="3034601" y="2381341"/>
                </a:lnTo>
                <a:lnTo>
                  <a:pt x="3055161" y="2324843"/>
                </a:lnTo>
                <a:lnTo>
                  <a:pt x="3075350" y="2268204"/>
                </a:lnTo>
                <a:lnTo>
                  <a:pt x="3095155" y="2211480"/>
                </a:lnTo>
                <a:lnTo>
                  <a:pt x="3114558" y="2154723"/>
                </a:lnTo>
                <a:lnTo>
                  <a:pt x="3133547" y="2097987"/>
                </a:lnTo>
                <a:lnTo>
                  <a:pt x="3152106" y="2041326"/>
                </a:lnTo>
                <a:lnTo>
                  <a:pt x="3170220" y="1984793"/>
                </a:lnTo>
                <a:lnTo>
                  <a:pt x="3187873" y="1928443"/>
                </a:lnTo>
                <a:lnTo>
                  <a:pt x="3205052" y="1872329"/>
                </a:lnTo>
                <a:lnTo>
                  <a:pt x="3221741" y="1816504"/>
                </a:lnTo>
                <a:lnTo>
                  <a:pt x="3237926" y="1761022"/>
                </a:lnTo>
                <a:lnTo>
                  <a:pt x="3253590" y="1705937"/>
                </a:lnTo>
                <a:lnTo>
                  <a:pt x="3268720" y="1651303"/>
                </a:lnTo>
                <a:lnTo>
                  <a:pt x="3283301" y="1597174"/>
                </a:lnTo>
                <a:lnTo>
                  <a:pt x="3297317" y="1543602"/>
                </a:lnTo>
                <a:lnTo>
                  <a:pt x="3310753" y="1490642"/>
                </a:lnTo>
                <a:lnTo>
                  <a:pt x="3323595" y="1438347"/>
                </a:lnTo>
                <a:lnTo>
                  <a:pt x="3335828" y="1386772"/>
                </a:lnTo>
                <a:lnTo>
                  <a:pt x="3347437" y="1335969"/>
                </a:lnTo>
                <a:lnTo>
                  <a:pt x="3358406" y="1285993"/>
                </a:lnTo>
                <a:lnTo>
                  <a:pt x="3368721" y="1236897"/>
                </a:lnTo>
                <a:lnTo>
                  <a:pt x="3378368" y="1188735"/>
                </a:lnTo>
                <a:lnTo>
                  <a:pt x="3387330" y="1141560"/>
                </a:lnTo>
                <a:lnTo>
                  <a:pt x="3395593" y="1095426"/>
                </a:lnTo>
                <a:lnTo>
                  <a:pt x="3403143" y="1050388"/>
                </a:lnTo>
                <a:lnTo>
                  <a:pt x="3409963" y="1006498"/>
                </a:lnTo>
                <a:lnTo>
                  <a:pt x="3416040" y="963810"/>
                </a:lnTo>
                <a:lnTo>
                  <a:pt x="3421359" y="922379"/>
                </a:lnTo>
                <a:lnTo>
                  <a:pt x="3425903" y="882257"/>
                </a:lnTo>
                <a:lnTo>
                  <a:pt x="3429660" y="843498"/>
                </a:lnTo>
                <a:lnTo>
                  <a:pt x="3434747" y="770286"/>
                </a:lnTo>
                <a:lnTo>
                  <a:pt x="3436500" y="703171"/>
                </a:lnTo>
                <a:lnTo>
                  <a:pt x="3436090" y="672035"/>
                </a:lnTo>
                <a:lnTo>
                  <a:pt x="3432619" y="614872"/>
                </a:lnTo>
                <a:lnTo>
                  <a:pt x="3423130" y="552936"/>
                </a:lnTo>
                <a:lnTo>
                  <a:pt x="3403213" y="483660"/>
                </a:lnTo>
                <a:lnTo>
                  <a:pt x="3374318" y="418217"/>
                </a:lnTo>
                <a:lnTo>
                  <a:pt x="3337058" y="356794"/>
                </a:lnTo>
                <a:lnTo>
                  <a:pt x="3292045" y="299579"/>
                </a:lnTo>
                <a:lnTo>
                  <a:pt x="3239892" y="246759"/>
                </a:lnTo>
                <a:lnTo>
                  <a:pt x="3181213" y="198522"/>
                </a:lnTo>
                <a:lnTo>
                  <a:pt x="3149617" y="176180"/>
                </a:lnTo>
                <a:lnTo>
                  <a:pt x="3116620" y="155055"/>
                </a:lnTo>
                <a:lnTo>
                  <a:pt x="3082298" y="135168"/>
                </a:lnTo>
                <a:lnTo>
                  <a:pt x="3046727" y="116544"/>
                </a:lnTo>
                <a:lnTo>
                  <a:pt x="3009984" y="99207"/>
                </a:lnTo>
                <a:lnTo>
                  <a:pt x="2972146" y="83179"/>
                </a:lnTo>
                <a:lnTo>
                  <a:pt x="2933289" y="68484"/>
                </a:lnTo>
                <a:lnTo>
                  <a:pt x="2893491" y="55145"/>
                </a:lnTo>
                <a:lnTo>
                  <a:pt x="2852827" y="43186"/>
                </a:lnTo>
                <a:lnTo>
                  <a:pt x="2811374" y="32631"/>
                </a:lnTo>
                <a:lnTo>
                  <a:pt x="2769209" y="23502"/>
                </a:lnTo>
                <a:lnTo>
                  <a:pt x="2726409" y="15823"/>
                </a:lnTo>
                <a:lnTo>
                  <a:pt x="2683049" y="9617"/>
                </a:lnTo>
                <a:lnTo>
                  <a:pt x="2639208" y="4909"/>
                </a:lnTo>
                <a:lnTo>
                  <a:pt x="2594961" y="1721"/>
                </a:lnTo>
                <a:lnTo>
                  <a:pt x="2550385" y="77"/>
                </a:lnTo>
                <a:lnTo>
                  <a:pt x="2505556" y="0"/>
                </a:lnTo>
                <a:lnTo>
                  <a:pt x="2460552" y="1513"/>
                </a:lnTo>
                <a:lnTo>
                  <a:pt x="2415449" y="4640"/>
                </a:lnTo>
                <a:lnTo>
                  <a:pt x="2370323" y="9405"/>
                </a:lnTo>
                <a:lnTo>
                  <a:pt x="2325251" y="15831"/>
                </a:lnTo>
                <a:lnTo>
                  <a:pt x="2280310" y="23941"/>
                </a:lnTo>
                <a:lnTo>
                  <a:pt x="2235577" y="33759"/>
                </a:lnTo>
                <a:lnTo>
                  <a:pt x="2191127" y="45308"/>
                </a:lnTo>
                <a:lnTo>
                  <a:pt x="2147038" y="58611"/>
                </a:lnTo>
                <a:lnTo>
                  <a:pt x="2103387" y="73693"/>
                </a:lnTo>
                <a:lnTo>
                  <a:pt x="2060249" y="90575"/>
                </a:lnTo>
                <a:lnTo>
                  <a:pt x="2017702" y="109283"/>
                </a:lnTo>
                <a:lnTo>
                  <a:pt x="1975822" y="129839"/>
                </a:lnTo>
                <a:lnTo>
                  <a:pt x="1934686" y="152266"/>
                </a:lnTo>
                <a:lnTo>
                  <a:pt x="1894370" y="176589"/>
                </a:lnTo>
                <a:lnTo>
                  <a:pt x="1854951" y="202829"/>
                </a:lnTo>
                <a:lnTo>
                  <a:pt x="1816506" y="231012"/>
                </a:lnTo>
                <a:lnTo>
                  <a:pt x="1779111" y="261160"/>
                </a:lnTo>
                <a:lnTo>
                  <a:pt x="1742843" y="29329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4" y="1887473"/>
            <a:ext cx="0" cy="415290"/>
          </a:xfrm>
          <a:custGeom>
            <a:avLst/>
            <a:gdLst/>
            <a:ahLst/>
            <a:cxnLst/>
            <a:rect l="l" t="t" r="r" b="b"/>
            <a:pathLst>
              <a:path h="415289">
                <a:moveTo>
                  <a:pt x="0" y="0"/>
                </a:moveTo>
                <a:lnTo>
                  <a:pt x="0" y="4150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91470" y="0"/>
            <a:ext cx="78033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54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Uma </a:t>
            </a:r>
            <a:r>
              <a:rPr spc="-10" dirty="0"/>
              <a:t>tabela </a:t>
            </a:r>
            <a:r>
              <a:rPr spc="-5" dirty="0"/>
              <a:t>por hierarquia</a:t>
            </a:r>
          </a:p>
        </p:txBody>
      </p:sp>
      <p:sp>
        <p:nvSpPr>
          <p:cNvPr id="4" name="object 4"/>
          <p:cNvSpPr/>
          <p:nvPr/>
        </p:nvSpPr>
        <p:spPr>
          <a:xfrm>
            <a:off x="108965" y="1094994"/>
            <a:ext cx="2161540" cy="792480"/>
          </a:xfrm>
          <a:custGeom>
            <a:avLst/>
            <a:gdLst/>
            <a:ahLst/>
            <a:cxnLst/>
            <a:rect l="l" t="t" r="r" b="b"/>
            <a:pathLst>
              <a:path w="2161540" h="792480">
                <a:moveTo>
                  <a:pt x="0" y="792479"/>
                </a:moveTo>
                <a:lnTo>
                  <a:pt x="2161032" y="792479"/>
                </a:lnTo>
                <a:lnTo>
                  <a:pt x="2161032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965" y="1094994"/>
            <a:ext cx="2161540" cy="7924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889"/>
              </a:spcBef>
            </a:pPr>
            <a:r>
              <a:rPr sz="2000" dirty="0">
                <a:latin typeface="Verdana"/>
                <a:cs typeface="Verdana"/>
              </a:rPr>
              <a:t>ENGENHEIRO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90538" y="1084325"/>
            <a:ext cx="2303145" cy="792480"/>
          </a:xfrm>
          <a:custGeom>
            <a:avLst/>
            <a:gdLst/>
            <a:ahLst/>
            <a:cxnLst/>
            <a:rect l="l" t="t" r="r" b="b"/>
            <a:pathLst>
              <a:path w="2303145" h="792480">
                <a:moveTo>
                  <a:pt x="0" y="792479"/>
                </a:moveTo>
                <a:lnTo>
                  <a:pt x="2302763" y="792479"/>
                </a:lnTo>
                <a:lnTo>
                  <a:pt x="2302763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90538" y="1084325"/>
            <a:ext cx="2303145" cy="7924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90195" marR="280670" indent="478155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latin typeface="Verdana"/>
                <a:cs typeface="Verdana"/>
              </a:rPr>
              <a:t>RAMO  E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GEN</a:t>
            </a:r>
            <a:r>
              <a:rPr sz="2000" spc="5" dirty="0">
                <a:latin typeface="Verdana"/>
                <a:cs typeface="Verdana"/>
              </a:rPr>
              <a:t>H</a:t>
            </a:r>
            <a:r>
              <a:rPr sz="2000" dirty="0">
                <a:latin typeface="Verdana"/>
                <a:cs typeface="Verdana"/>
              </a:rPr>
              <a:t>AR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60954" y="982217"/>
            <a:ext cx="2810510" cy="1007744"/>
          </a:xfrm>
          <a:custGeom>
            <a:avLst/>
            <a:gdLst/>
            <a:ahLst/>
            <a:cxnLst/>
            <a:rect l="l" t="t" r="r" b="b"/>
            <a:pathLst>
              <a:path w="2810510" h="1007744">
                <a:moveTo>
                  <a:pt x="1405128" y="0"/>
                </a:moveTo>
                <a:lnTo>
                  <a:pt x="0" y="503682"/>
                </a:lnTo>
                <a:lnTo>
                  <a:pt x="1405128" y="1007364"/>
                </a:lnTo>
                <a:lnTo>
                  <a:pt x="2810256" y="503682"/>
                </a:lnTo>
                <a:lnTo>
                  <a:pt x="14051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0954" y="982217"/>
            <a:ext cx="2810510" cy="1007744"/>
          </a:xfrm>
          <a:custGeom>
            <a:avLst/>
            <a:gdLst/>
            <a:ahLst/>
            <a:cxnLst/>
            <a:rect l="l" t="t" r="r" b="b"/>
            <a:pathLst>
              <a:path w="2810510" h="1007744">
                <a:moveTo>
                  <a:pt x="0" y="503682"/>
                </a:moveTo>
                <a:lnTo>
                  <a:pt x="1405128" y="0"/>
                </a:lnTo>
                <a:lnTo>
                  <a:pt x="2810256" y="503682"/>
                </a:lnTo>
                <a:lnTo>
                  <a:pt x="1405128" y="1007364"/>
                </a:lnTo>
                <a:lnTo>
                  <a:pt x="0" y="50368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57573" y="1316812"/>
            <a:ext cx="10166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PO</a:t>
            </a:r>
            <a:r>
              <a:rPr sz="2000" spc="-3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26564" y="1447800"/>
            <a:ext cx="897636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9998" y="1486661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80" h="5080">
                <a:moveTo>
                  <a:pt x="0" y="4825"/>
                </a:moveTo>
                <a:lnTo>
                  <a:pt x="7920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27776" y="1441703"/>
            <a:ext cx="824483" cy="12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71209" y="1480566"/>
            <a:ext cx="719455" cy="6350"/>
          </a:xfrm>
          <a:custGeom>
            <a:avLst/>
            <a:gdLst/>
            <a:ahLst/>
            <a:cxnLst/>
            <a:rect l="l" t="t" r="r" b="b"/>
            <a:pathLst>
              <a:path w="719454" h="6350">
                <a:moveTo>
                  <a:pt x="0" y="6350"/>
                </a:moveTo>
                <a:lnTo>
                  <a:pt x="719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47722" y="108280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75782" y="1082801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217" y="2196211"/>
            <a:ext cx="702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9268" y="2264664"/>
            <a:ext cx="240792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8357" y="187071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28433" y="2158111"/>
            <a:ext cx="20142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112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89392" y="2193035"/>
            <a:ext cx="240791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29806" y="187071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20840" y="2193035"/>
            <a:ext cx="240791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" y="692658"/>
            <a:ext cx="9144000" cy="2016760"/>
          </a:xfrm>
          <a:custGeom>
            <a:avLst/>
            <a:gdLst/>
            <a:ahLst/>
            <a:cxnLst/>
            <a:rect l="l" t="t" r="r" b="b"/>
            <a:pathLst>
              <a:path w="9144000" h="2016760">
                <a:moveTo>
                  <a:pt x="0" y="336041"/>
                </a:moveTo>
                <a:lnTo>
                  <a:pt x="3643" y="286394"/>
                </a:lnTo>
                <a:lnTo>
                  <a:pt x="14228" y="239004"/>
                </a:lnTo>
                <a:lnTo>
                  <a:pt x="31233" y="194394"/>
                </a:lnTo>
                <a:lnTo>
                  <a:pt x="54140" y="153082"/>
                </a:lnTo>
                <a:lnTo>
                  <a:pt x="82428" y="115591"/>
                </a:lnTo>
                <a:lnTo>
                  <a:pt x="115578" y="82440"/>
                </a:lnTo>
                <a:lnTo>
                  <a:pt x="153069" y="54149"/>
                </a:lnTo>
                <a:lnTo>
                  <a:pt x="194382" y="31239"/>
                </a:lnTo>
                <a:lnTo>
                  <a:pt x="238997" y="14231"/>
                </a:lnTo>
                <a:lnTo>
                  <a:pt x="286395" y="3644"/>
                </a:lnTo>
                <a:lnTo>
                  <a:pt x="336054" y="0"/>
                </a:lnTo>
                <a:lnTo>
                  <a:pt x="8807958" y="0"/>
                </a:lnTo>
                <a:lnTo>
                  <a:pt x="8857605" y="3644"/>
                </a:lnTo>
                <a:lnTo>
                  <a:pt x="8904995" y="14231"/>
                </a:lnTo>
                <a:lnTo>
                  <a:pt x="8949605" y="31239"/>
                </a:lnTo>
                <a:lnTo>
                  <a:pt x="8990917" y="54149"/>
                </a:lnTo>
                <a:lnTo>
                  <a:pt x="9028408" y="82440"/>
                </a:lnTo>
                <a:lnTo>
                  <a:pt x="9061559" y="115591"/>
                </a:lnTo>
                <a:lnTo>
                  <a:pt x="9089850" y="153082"/>
                </a:lnTo>
                <a:lnTo>
                  <a:pt x="9112760" y="194394"/>
                </a:lnTo>
                <a:lnTo>
                  <a:pt x="9129768" y="239004"/>
                </a:lnTo>
                <a:lnTo>
                  <a:pt x="9140355" y="286394"/>
                </a:lnTo>
                <a:lnTo>
                  <a:pt x="9144000" y="336041"/>
                </a:lnTo>
                <a:lnTo>
                  <a:pt x="9144000" y="1680209"/>
                </a:lnTo>
                <a:lnTo>
                  <a:pt x="9140355" y="1729857"/>
                </a:lnTo>
                <a:lnTo>
                  <a:pt x="9129768" y="1777247"/>
                </a:lnTo>
                <a:lnTo>
                  <a:pt x="9112760" y="1821857"/>
                </a:lnTo>
                <a:lnTo>
                  <a:pt x="9089850" y="1863169"/>
                </a:lnTo>
                <a:lnTo>
                  <a:pt x="9061559" y="1900660"/>
                </a:lnTo>
                <a:lnTo>
                  <a:pt x="9028408" y="1933811"/>
                </a:lnTo>
                <a:lnTo>
                  <a:pt x="8990917" y="1962102"/>
                </a:lnTo>
                <a:lnTo>
                  <a:pt x="8949605" y="1985012"/>
                </a:lnTo>
                <a:lnTo>
                  <a:pt x="8904995" y="2002020"/>
                </a:lnTo>
                <a:lnTo>
                  <a:pt x="8857605" y="2012607"/>
                </a:lnTo>
                <a:lnTo>
                  <a:pt x="8807958" y="2016252"/>
                </a:lnTo>
                <a:lnTo>
                  <a:pt x="336054" y="2016252"/>
                </a:lnTo>
                <a:lnTo>
                  <a:pt x="286395" y="2012607"/>
                </a:lnTo>
                <a:lnTo>
                  <a:pt x="238997" y="2002020"/>
                </a:lnTo>
                <a:lnTo>
                  <a:pt x="194382" y="1985012"/>
                </a:lnTo>
                <a:lnTo>
                  <a:pt x="153069" y="1962102"/>
                </a:lnTo>
                <a:lnTo>
                  <a:pt x="115578" y="1933811"/>
                </a:lnTo>
                <a:lnTo>
                  <a:pt x="82428" y="1900660"/>
                </a:lnTo>
                <a:lnTo>
                  <a:pt x="54140" y="1863169"/>
                </a:lnTo>
                <a:lnTo>
                  <a:pt x="31233" y="1821857"/>
                </a:lnTo>
                <a:lnTo>
                  <a:pt x="14228" y="1777247"/>
                </a:lnTo>
                <a:lnTo>
                  <a:pt x="3643" y="1729857"/>
                </a:lnTo>
                <a:lnTo>
                  <a:pt x="0" y="1680209"/>
                </a:lnTo>
                <a:lnTo>
                  <a:pt x="0" y="33604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80" y="2924555"/>
            <a:ext cx="9113519" cy="1600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539996"/>
            <a:ext cx="9134857" cy="2139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13" y="4581905"/>
            <a:ext cx="9037320" cy="2016760"/>
          </a:xfrm>
          <a:custGeom>
            <a:avLst/>
            <a:gdLst/>
            <a:ahLst/>
            <a:cxnLst/>
            <a:rect l="l" t="t" r="r" b="b"/>
            <a:pathLst>
              <a:path w="9037320" h="2016759">
                <a:moveTo>
                  <a:pt x="0" y="2016252"/>
                </a:moveTo>
                <a:lnTo>
                  <a:pt x="9037320" y="2016252"/>
                </a:lnTo>
                <a:lnTo>
                  <a:pt x="9037320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813" y="4581905"/>
            <a:ext cx="9037320" cy="2016760"/>
          </a:xfrm>
          <a:custGeom>
            <a:avLst/>
            <a:gdLst/>
            <a:ahLst/>
            <a:cxnLst/>
            <a:rect l="l" t="t" r="r" b="b"/>
            <a:pathLst>
              <a:path w="9037320" h="2016759">
                <a:moveTo>
                  <a:pt x="0" y="2016252"/>
                </a:moveTo>
                <a:lnTo>
                  <a:pt x="9037320" y="2016252"/>
                </a:lnTo>
                <a:lnTo>
                  <a:pt x="9037320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5867" y="4677917"/>
            <a:ext cx="86880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Departamento(</a:t>
            </a:r>
            <a:r>
              <a:rPr sz="22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CodDepto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Empregado(</a:t>
            </a:r>
            <a:r>
              <a:rPr sz="22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CodEmp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,Nome, </a:t>
            </a:r>
            <a:r>
              <a:rPr sz="2200" spc="-50" dirty="0">
                <a:solidFill>
                  <a:srgbClr val="2C2CB8"/>
                </a:solidFill>
                <a:latin typeface="Times New Roman"/>
                <a:cs typeface="Times New Roman"/>
              </a:rPr>
              <a:t>CPF, </a:t>
            </a:r>
            <a:r>
              <a:rPr sz="2200" dirty="0">
                <a:solidFill>
                  <a:srgbClr val="2C2CB8"/>
                </a:solidFill>
                <a:latin typeface="Times New Roman"/>
                <a:cs typeface="Times New Roman"/>
              </a:rPr>
              <a:t>CodDepto, </a:t>
            </a:r>
            <a:r>
              <a:rPr sz="2200" spc="-20" dirty="0">
                <a:solidFill>
                  <a:srgbClr val="2C2CB8"/>
                </a:solidFill>
                <a:latin typeface="Times New Roman"/>
                <a:cs typeface="Times New Roman"/>
              </a:rPr>
              <a:t>Tipo, 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CNH, CREA,</a:t>
            </a:r>
            <a:r>
              <a:rPr sz="2200" spc="11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CodRamo)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CodDepto referencia</a:t>
            </a:r>
            <a:r>
              <a:rPr sz="2200" spc="2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Departamento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5867" y="5684011"/>
            <a:ext cx="52666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CodRamo referencia RamoEngenharia  Ramo(</a:t>
            </a:r>
            <a:r>
              <a:rPr sz="22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CodRamo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,</a:t>
            </a:r>
            <a:r>
              <a:rPr sz="2200" spc="2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C2CB8"/>
                </a:solidFill>
                <a:latin typeface="Times New Roman"/>
                <a:cs typeface="Times New Roman"/>
              </a:rPr>
              <a:t>Nome)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15405" y="5014721"/>
            <a:ext cx="2809240" cy="360045"/>
          </a:xfrm>
          <a:custGeom>
            <a:avLst/>
            <a:gdLst/>
            <a:ahLst/>
            <a:cxnLst/>
            <a:rect l="l" t="t" r="r" b="b"/>
            <a:pathLst>
              <a:path w="2809240" h="360045">
                <a:moveTo>
                  <a:pt x="0" y="359663"/>
                </a:moveTo>
                <a:lnTo>
                  <a:pt x="2808731" y="359663"/>
                </a:lnTo>
                <a:lnTo>
                  <a:pt x="2808731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74407" y="5338571"/>
            <a:ext cx="1002792" cy="612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30033" y="5374385"/>
            <a:ext cx="898525" cy="503555"/>
          </a:xfrm>
          <a:custGeom>
            <a:avLst/>
            <a:gdLst/>
            <a:ahLst/>
            <a:cxnLst/>
            <a:rect l="l" t="t" r="r" b="b"/>
            <a:pathLst>
              <a:path w="898525" h="503554">
                <a:moveTo>
                  <a:pt x="898525" y="503237"/>
                </a:move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83500" y="5829096"/>
            <a:ext cx="1195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Colunas  opcion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8224" y="0"/>
            <a:ext cx="78033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54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Uma </a:t>
            </a:r>
            <a:r>
              <a:rPr spc="-10" dirty="0"/>
              <a:t>tabela </a:t>
            </a:r>
            <a:r>
              <a:rPr spc="-5" dirty="0"/>
              <a:t>por hierarquia</a:t>
            </a:r>
          </a:p>
        </p:txBody>
      </p:sp>
      <p:sp>
        <p:nvSpPr>
          <p:cNvPr id="3" name="object 3"/>
          <p:cNvSpPr/>
          <p:nvPr/>
        </p:nvSpPr>
        <p:spPr>
          <a:xfrm>
            <a:off x="325374" y="1297686"/>
            <a:ext cx="2127885" cy="699770"/>
          </a:xfrm>
          <a:custGeom>
            <a:avLst/>
            <a:gdLst/>
            <a:ahLst/>
            <a:cxnLst/>
            <a:rect l="l" t="t" r="r" b="b"/>
            <a:pathLst>
              <a:path w="2127885" h="699769">
                <a:moveTo>
                  <a:pt x="0" y="699515"/>
                </a:moveTo>
                <a:lnTo>
                  <a:pt x="2127504" y="699515"/>
                </a:lnTo>
                <a:lnTo>
                  <a:pt x="2127504" y="0"/>
                </a:lnTo>
                <a:lnTo>
                  <a:pt x="0" y="0"/>
                </a:lnTo>
                <a:lnTo>
                  <a:pt x="0" y="699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5374" y="1297686"/>
            <a:ext cx="2127885" cy="69977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530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2457" y="1290066"/>
            <a:ext cx="2272665" cy="699770"/>
          </a:xfrm>
          <a:custGeom>
            <a:avLst/>
            <a:gdLst/>
            <a:ahLst/>
            <a:cxnLst/>
            <a:rect l="l" t="t" r="r" b="b"/>
            <a:pathLst>
              <a:path w="2272665" h="699769">
                <a:moveTo>
                  <a:pt x="0" y="699515"/>
                </a:moveTo>
                <a:lnTo>
                  <a:pt x="2272283" y="699515"/>
                </a:lnTo>
                <a:lnTo>
                  <a:pt x="2272283" y="0"/>
                </a:lnTo>
                <a:lnTo>
                  <a:pt x="0" y="0"/>
                </a:lnTo>
                <a:lnTo>
                  <a:pt x="0" y="699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4689" y="1197102"/>
            <a:ext cx="2771140" cy="893444"/>
          </a:xfrm>
          <a:custGeom>
            <a:avLst/>
            <a:gdLst/>
            <a:ahLst/>
            <a:cxnLst/>
            <a:rect l="l" t="t" r="r" b="b"/>
            <a:pathLst>
              <a:path w="2771140" h="893444">
                <a:moveTo>
                  <a:pt x="1385315" y="0"/>
                </a:moveTo>
                <a:lnTo>
                  <a:pt x="0" y="446532"/>
                </a:lnTo>
                <a:lnTo>
                  <a:pt x="1385315" y="893063"/>
                </a:lnTo>
                <a:lnTo>
                  <a:pt x="2770632" y="446532"/>
                </a:lnTo>
                <a:lnTo>
                  <a:pt x="1385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4689" y="1197102"/>
            <a:ext cx="2771140" cy="893444"/>
          </a:xfrm>
          <a:custGeom>
            <a:avLst/>
            <a:gdLst/>
            <a:ahLst/>
            <a:cxnLst/>
            <a:rect l="l" t="t" r="r" b="b"/>
            <a:pathLst>
              <a:path w="2771140" h="893444">
                <a:moveTo>
                  <a:pt x="0" y="446532"/>
                </a:moveTo>
                <a:lnTo>
                  <a:pt x="1385315" y="0"/>
                </a:lnTo>
                <a:lnTo>
                  <a:pt x="2770632" y="446532"/>
                </a:lnTo>
                <a:lnTo>
                  <a:pt x="1385315" y="893063"/>
                </a:lnTo>
                <a:lnTo>
                  <a:pt x="0" y="4465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07611" y="1475358"/>
            <a:ext cx="4977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01620" algn="l"/>
              </a:tabLst>
            </a:pPr>
            <a:r>
              <a:rPr sz="2000" spc="-30" dirty="0">
                <a:latin typeface="Verdana"/>
                <a:cs typeface="Verdana"/>
              </a:rPr>
              <a:t>LOTAÇÃO	</a:t>
            </a:r>
            <a:r>
              <a:rPr sz="3000" spc="-37" baseline="1388" dirty="0">
                <a:latin typeface="Verdana"/>
                <a:cs typeface="Verdana"/>
              </a:rPr>
              <a:t>DEPARTAMENTO</a:t>
            </a:r>
            <a:endParaRPr sz="3000" baseline="1388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09444" y="1604772"/>
            <a:ext cx="885444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2877" y="1643633"/>
            <a:ext cx="781050" cy="5080"/>
          </a:xfrm>
          <a:custGeom>
            <a:avLst/>
            <a:gdLst/>
            <a:ahLst/>
            <a:cxnLst/>
            <a:rect l="l" t="t" r="r" b="b"/>
            <a:pathLst>
              <a:path w="781050" h="5080">
                <a:moveTo>
                  <a:pt x="0" y="4699"/>
                </a:moveTo>
                <a:lnTo>
                  <a:pt x="7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1888" y="1600200"/>
            <a:ext cx="813815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5321" y="1639061"/>
            <a:ext cx="708025" cy="5080"/>
          </a:xfrm>
          <a:custGeom>
            <a:avLst/>
            <a:gdLst/>
            <a:ahLst/>
            <a:cxnLst/>
            <a:rect l="l" t="t" r="r" b="b"/>
            <a:pathLst>
              <a:path w="708025" h="5080">
                <a:moveTo>
                  <a:pt x="0" y="4825"/>
                </a:moveTo>
                <a:lnTo>
                  <a:pt x="7080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7209" y="919733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52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431" y="739140"/>
            <a:ext cx="239268" cy="21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15845" y="902969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6816" y="711453"/>
            <a:ext cx="1924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0320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</a:t>
            </a: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1745" y="1290269"/>
            <a:ext cx="673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0783" y="1290269"/>
            <a:ext cx="67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79448" y="765048"/>
            <a:ext cx="239268" cy="217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309" y="1985010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7834" y="2275713"/>
            <a:ext cx="47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2627" y="2333244"/>
            <a:ext cx="240792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47306" y="2241550"/>
            <a:ext cx="1995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61440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00466" y="1985010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9976" y="2269235"/>
            <a:ext cx="239268" cy="216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50202" y="1985010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42759" y="2269235"/>
            <a:ext cx="239267" cy="21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5270" y="3277361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5270" y="3277361"/>
            <a:ext cx="1845945" cy="70104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670"/>
              </a:spcBef>
            </a:pPr>
            <a:r>
              <a:rPr sz="1800" spc="-15" dirty="0">
                <a:latin typeface="Verdana"/>
                <a:cs typeface="Verdana"/>
              </a:rPr>
              <a:t>SECRETARIA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14194" y="3277361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3" y="701039"/>
                </a:lnTo>
                <a:lnTo>
                  <a:pt x="1845563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14194" y="3277361"/>
            <a:ext cx="1845945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670"/>
              </a:spcBef>
            </a:pPr>
            <a:r>
              <a:rPr sz="1800" spc="-30" dirty="0">
                <a:latin typeface="Verdana"/>
                <a:cs typeface="Verdana"/>
              </a:rPr>
              <a:t>MOTORISTA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71594" y="3277361"/>
            <a:ext cx="1847214" cy="701040"/>
          </a:xfrm>
          <a:custGeom>
            <a:avLst/>
            <a:gdLst/>
            <a:ahLst/>
            <a:cxnLst/>
            <a:rect l="l" t="t" r="r" b="b"/>
            <a:pathLst>
              <a:path w="1847214" h="701039">
                <a:moveTo>
                  <a:pt x="0" y="701039"/>
                </a:moveTo>
                <a:lnTo>
                  <a:pt x="1847088" y="701039"/>
                </a:lnTo>
                <a:lnTo>
                  <a:pt x="1847088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71594" y="3277361"/>
            <a:ext cx="1847214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670"/>
              </a:spcBef>
            </a:pPr>
            <a:r>
              <a:rPr sz="1800" spc="-5" dirty="0">
                <a:latin typeface="Verdana"/>
                <a:cs typeface="Verdana"/>
              </a:rPr>
              <a:t>ENGENHEIRO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11017" y="2448305"/>
            <a:ext cx="922019" cy="447040"/>
          </a:xfrm>
          <a:custGeom>
            <a:avLst/>
            <a:gdLst/>
            <a:ahLst/>
            <a:cxnLst/>
            <a:rect l="l" t="t" r="r" b="b"/>
            <a:pathLst>
              <a:path w="922020" h="447039">
                <a:moveTo>
                  <a:pt x="461009" y="0"/>
                </a:moveTo>
                <a:lnTo>
                  <a:pt x="0" y="446532"/>
                </a:lnTo>
                <a:lnTo>
                  <a:pt x="922019" y="446532"/>
                </a:lnTo>
                <a:lnTo>
                  <a:pt x="461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11017" y="2448305"/>
            <a:ext cx="922019" cy="447040"/>
          </a:xfrm>
          <a:custGeom>
            <a:avLst/>
            <a:gdLst/>
            <a:ahLst/>
            <a:cxnLst/>
            <a:rect l="l" t="t" r="r" b="b"/>
            <a:pathLst>
              <a:path w="922020" h="447039">
                <a:moveTo>
                  <a:pt x="0" y="446532"/>
                </a:moveTo>
                <a:lnTo>
                  <a:pt x="461009" y="0"/>
                </a:lnTo>
                <a:lnTo>
                  <a:pt x="922019" y="446532"/>
                </a:lnTo>
                <a:lnTo>
                  <a:pt x="0" y="4465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17091" y="2855976"/>
            <a:ext cx="3012948" cy="487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78813" y="2894838"/>
            <a:ext cx="2908300" cy="382905"/>
          </a:xfrm>
          <a:custGeom>
            <a:avLst/>
            <a:gdLst/>
            <a:ahLst/>
            <a:cxnLst/>
            <a:rect l="l" t="t" r="r" b="b"/>
            <a:pathLst>
              <a:path w="2908300" h="382904">
                <a:moveTo>
                  <a:pt x="2908300" y="0"/>
                </a:moveTo>
                <a:lnTo>
                  <a:pt x="0" y="0"/>
                </a:lnTo>
                <a:lnTo>
                  <a:pt x="0" y="3825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74492" y="2875788"/>
            <a:ext cx="124968" cy="467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6214" y="2894838"/>
            <a:ext cx="1905" cy="382905"/>
          </a:xfrm>
          <a:custGeom>
            <a:avLst/>
            <a:gdLst/>
            <a:ahLst/>
            <a:cxnLst/>
            <a:rect l="l" t="t" r="r" b="b"/>
            <a:pathLst>
              <a:path w="1905" h="382904">
                <a:moveTo>
                  <a:pt x="825" y="-19050"/>
                </a:moveTo>
                <a:lnTo>
                  <a:pt x="825" y="401574"/>
                </a:lnTo>
              </a:path>
            </a:pathLst>
          </a:custGeom>
          <a:ln w="3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44696" y="2855976"/>
            <a:ext cx="1312164" cy="4876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86605" y="2894838"/>
            <a:ext cx="1208405" cy="382905"/>
          </a:xfrm>
          <a:custGeom>
            <a:avLst/>
            <a:gdLst/>
            <a:ahLst/>
            <a:cxnLst/>
            <a:rect l="l" t="t" r="r" b="b"/>
            <a:pathLst>
              <a:path w="1208404" h="382904">
                <a:moveTo>
                  <a:pt x="0" y="0"/>
                </a:moveTo>
                <a:lnTo>
                  <a:pt x="1208151" y="0"/>
                </a:lnTo>
                <a:lnTo>
                  <a:pt x="1208151" y="3825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42644" y="1959864"/>
            <a:ext cx="1990344" cy="57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89125" y="1998726"/>
            <a:ext cx="1882775" cy="449580"/>
          </a:xfrm>
          <a:custGeom>
            <a:avLst/>
            <a:gdLst/>
            <a:ahLst/>
            <a:cxnLst/>
            <a:rect l="l" t="t" r="r" b="b"/>
            <a:pathLst>
              <a:path w="1882775" h="449580">
                <a:moveTo>
                  <a:pt x="0" y="0"/>
                </a:moveTo>
                <a:lnTo>
                  <a:pt x="1882775" y="4491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850895" y="2013331"/>
            <a:ext cx="656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(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233921" y="3352038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3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028815" y="3185541"/>
            <a:ext cx="702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23888" y="3267455"/>
            <a:ext cx="237743" cy="2164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23566" y="399059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817622" y="4245609"/>
            <a:ext cx="563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513076" y="4271771"/>
            <a:ext cx="239268" cy="216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12941" y="4367021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1193291" y="0"/>
                </a:moveTo>
                <a:lnTo>
                  <a:pt x="0" y="426719"/>
                </a:lnTo>
                <a:lnTo>
                  <a:pt x="1193291" y="853439"/>
                </a:lnTo>
                <a:lnTo>
                  <a:pt x="2386584" y="426719"/>
                </a:lnTo>
                <a:lnTo>
                  <a:pt x="1193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12941" y="4367021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0" y="426719"/>
                </a:moveTo>
                <a:lnTo>
                  <a:pt x="1193291" y="0"/>
                </a:lnTo>
                <a:lnTo>
                  <a:pt x="2386584" y="426719"/>
                </a:lnTo>
                <a:lnTo>
                  <a:pt x="1193291" y="853439"/>
                </a:lnTo>
                <a:lnTo>
                  <a:pt x="0" y="42671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93457" y="5732526"/>
            <a:ext cx="1847214" cy="702945"/>
          </a:xfrm>
          <a:custGeom>
            <a:avLst/>
            <a:gdLst/>
            <a:ahLst/>
            <a:cxnLst/>
            <a:rect l="l" t="t" r="r" b="b"/>
            <a:pathLst>
              <a:path w="1847215" h="702945">
                <a:moveTo>
                  <a:pt x="0" y="702564"/>
                </a:moveTo>
                <a:lnTo>
                  <a:pt x="1847088" y="702564"/>
                </a:lnTo>
                <a:lnTo>
                  <a:pt x="1847088" y="0"/>
                </a:lnTo>
                <a:lnTo>
                  <a:pt x="0" y="0"/>
                </a:lnTo>
                <a:lnTo>
                  <a:pt x="0" y="702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093457" y="5732526"/>
            <a:ext cx="1847214" cy="70294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680"/>
              </a:spcBef>
            </a:pPr>
            <a:r>
              <a:rPr sz="1800" spc="-15" dirty="0">
                <a:latin typeface="Verdana"/>
                <a:cs typeface="Verdana"/>
              </a:rPr>
              <a:t>PROJETO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176771" y="3895344"/>
            <a:ext cx="1091183" cy="5547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27826" y="3932682"/>
            <a:ext cx="977900" cy="433705"/>
          </a:xfrm>
          <a:custGeom>
            <a:avLst/>
            <a:gdLst/>
            <a:ahLst/>
            <a:cxnLst/>
            <a:rect l="l" t="t" r="r" b="b"/>
            <a:pathLst>
              <a:path w="977900" h="433704">
                <a:moveTo>
                  <a:pt x="0" y="0"/>
                </a:moveTo>
                <a:lnTo>
                  <a:pt x="977900" y="4333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53656" y="5184647"/>
            <a:ext cx="923544" cy="6339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06233" y="5220461"/>
            <a:ext cx="809625" cy="513080"/>
          </a:xfrm>
          <a:custGeom>
            <a:avLst/>
            <a:gdLst/>
            <a:ahLst/>
            <a:cxnLst/>
            <a:rect l="l" t="t" r="r" b="b"/>
            <a:pathLst>
              <a:path w="809625" h="513079">
                <a:moveTo>
                  <a:pt x="0" y="0"/>
                </a:moveTo>
                <a:lnTo>
                  <a:pt x="809625" y="5127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37026" y="4367021"/>
            <a:ext cx="2159635" cy="789940"/>
          </a:xfrm>
          <a:custGeom>
            <a:avLst/>
            <a:gdLst/>
            <a:ahLst/>
            <a:cxnLst/>
            <a:rect l="l" t="t" r="r" b="b"/>
            <a:pathLst>
              <a:path w="2159635" h="789939">
                <a:moveTo>
                  <a:pt x="1079753" y="0"/>
                </a:moveTo>
                <a:lnTo>
                  <a:pt x="0" y="394715"/>
                </a:lnTo>
                <a:lnTo>
                  <a:pt x="1079753" y="789432"/>
                </a:lnTo>
                <a:lnTo>
                  <a:pt x="2159508" y="394715"/>
                </a:lnTo>
                <a:lnTo>
                  <a:pt x="1079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37026" y="4367021"/>
            <a:ext cx="2159635" cy="789940"/>
          </a:xfrm>
          <a:custGeom>
            <a:avLst/>
            <a:gdLst/>
            <a:ahLst/>
            <a:cxnLst/>
            <a:rect l="l" t="t" r="r" b="b"/>
            <a:pathLst>
              <a:path w="2159635" h="789939">
                <a:moveTo>
                  <a:pt x="0" y="394715"/>
                </a:moveTo>
                <a:lnTo>
                  <a:pt x="1079753" y="0"/>
                </a:lnTo>
                <a:lnTo>
                  <a:pt x="2159508" y="394715"/>
                </a:lnTo>
                <a:lnTo>
                  <a:pt x="1079753" y="789432"/>
                </a:lnTo>
                <a:lnTo>
                  <a:pt x="0" y="3947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258436" y="4610480"/>
            <a:ext cx="91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655820" y="3942588"/>
            <a:ext cx="693420" cy="5074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17541" y="3978402"/>
            <a:ext cx="577850" cy="387350"/>
          </a:xfrm>
          <a:custGeom>
            <a:avLst/>
            <a:gdLst/>
            <a:ahLst/>
            <a:cxnLst/>
            <a:rect l="l" t="t" r="r" b="b"/>
            <a:pathLst>
              <a:path w="577850" h="387350">
                <a:moveTo>
                  <a:pt x="577850" y="0"/>
                </a:moveTo>
                <a:lnTo>
                  <a:pt x="0" y="387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20617" y="5732526"/>
            <a:ext cx="1847214" cy="702945"/>
          </a:xfrm>
          <a:custGeom>
            <a:avLst/>
            <a:gdLst/>
            <a:ahLst/>
            <a:cxnLst/>
            <a:rect l="l" t="t" r="r" b="b"/>
            <a:pathLst>
              <a:path w="1847214" h="702945">
                <a:moveTo>
                  <a:pt x="0" y="702564"/>
                </a:moveTo>
                <a:lnTo>
                  <a:pt x="1847088" y="702564"/>
                </a:lnTo>
                <a:lnTo>
                  <a:pt x="1847088" y="0"/>
                </a:lnTo>
                <a:lnTo>
                  <a:pt x="0" y="0"/>
                </a:lnTo>
                <a:lnTo>
                  <a:pt x="0" y="702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420617" y="5732526"/>
            <a:ext cx="1847214" cy="70294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sz="1800" spc="-5" dirty="0">
                <a:latin typeface="Verdana"/>
                <a:cs typeface="Verdana"/>
              </a:rPr>
              <a:t>RAMO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ENGENHARIA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282440" y="5126735"/>
            <a:ext cx="493775" cy="6903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44161" y="5156453"/>
            <a:ext cx="373380" cy="576580"/>
          </a:xfrm>
          <a:custGeom>
            <a:avLst/>
            <a:gdLst/>
            <a:ahLst/>
            <a:cxnLst/>
            <a:rect l="l" t="t" r="r" b="b"/>
            <a:pathLst>
              <a:path w="373379" h="576579">
                <a:moveTo>
                  <a:pt x="373125" y="0"/>
                </a:moveTo>
                <a:lnTo>
                  <a:pt x="0" y="5762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580001" y="5331358"/>
            <a:ext cx="67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156453" y="4036314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596633" y="3746703"/>
            <a:ext cx="673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336029" y="4627245"/>
            <a:ext cx="2012314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Verdana"/>
                <a:cs typeface="Verdana"/>
              </a:rPr>
              <a:t>PARTICIPAÇÃO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689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846070" y="5805678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7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28900" y="5695188"/>
            <a:ext cx="239268" cy="2164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46070" y="6238494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7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28900" y="6126479"/>
            <a:ext cx="239268" cy="216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771269" y="5487416"/>
            <a:ext cx="775970" cy="88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417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517385" y="587730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01740" y="5766815"/>
            <a:ext cx="237743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17385" y="6310121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01740" y="6198108"/>
            <a:ext cx="237743" cy="2179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444490" y="5559044"/>
            <a:ext cx="775970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418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525009" y="2736377"/>
            <a:ext cx="4618990" cy="3237230"/>
          </a:xfrm>
          <a:custGeom>
            <a:avLst/>
            <a:gdLst/>
            <a:ahLst/>
            <a:cxnLst/>
            <a:rect l="l" t="t" r="r" b="b"/>
            <a:pathLst>
              <a:path w="4618990" h="3237229">
                <a:moveTo>
                  <a:pt x="0" y="337276"/>
                </a:moveTo>
                <a:lnTo>
                  <a:pt x="50695" y="318898"/>
                </a:lnTo>
                <a:lnTo>
                  <a:pt x="107905" y="299418"/>
                </a:lnTo>
                <a:lnTo>
                  <a:pt x="171256" y="279047"/>
                </a:lnTo>
                <a:lnTo>
                  <a:pt x="240373" y="257995"/>
                </a:lnTo>
                <a:lnTo>
                  <a:pt x="276977" y="247279"/>
                </a:lnTo>
                <a:lnTo>
                  <a:pt x="314883" y="236473"/>
                </a:lnTo>
                <a:lnTo>
                  <a:pt x="354043" y="225602"/>
                </a:lnTo>
                <a:lnTo>
                  <a:pt x="394411" y="214692"/>
                </a:lnTo>
                <a:lnTo>
                  <a:pt x="435941" y="203771"/>
                </a:lnTo>
                <a:lnTo>
                  <a:pt x="478584" y="192863"/>
                </a:lnTo>
                <a:lnTo>
                  <a:pt x="522295" y="181996"/>
                </a:lnTo>
                <a:lnTo>
                  <a:pt x="567027" y="171197"/>
                </a:lnTo>
                <a:lnTo>
                  <a:pt x="612734" y="160490"/>
                </a:lnTo>
                <a:lnTo>
                  <a:pt x="659367" y="149903"/>
                </a:lnTo>
                <a:lnTo>
                  <a:pt x="706881" y="139462"/>
                </a:lnTo>
                <a:lnTo>
                  <a:pt x="755229" y="129193"/>
                </a:lnTo>
                <a:lnTo>
                  <a:pt x="804364" y="119123"/>
                </a:lnTo>
                <a:lnTo>
                  <a:pt x="854239" y="109278"/>
                </a:lnTo>
                <a:lnTo>
                  <a:pt x="904808" y="99684"/>
                </a:lnTo>
                <a:lnTo>
                  <a:pt x="956023" y="90368"/>
                </a:lnTo>
                <a:lnTo>
                  <a:pt x="1007839" y="81356"/>
                </a:lnTo>
                <a:lnTo>
                  <a:pt x="1060208" y="72674"/>
                </a:lnTo>
                <a:lnTo>
                  <a:pt x="1113083" y="64349"/>
                </a:lnTo>
                <a:lnTo>
                  <a:pt x="1166418" y="56407"/>
                </a:lnTo>
                <a:lnTo>
                  <a:pt x="1220166" y="48874"/>
                </a:lnTo>
                <a:lnTo>
                  <a:pt x="1274281" y="41777"/>
                </a:lnTo>
                <a:lnTo>
                  <a:pt x="1328715" y="35142"/>
                </a:lnTo>
                <a:lnTo>
                  <a:pt x="1383421" y="28996"/>
                </a:lnTo>
                <a:lnTo>
                  <a:pt x="1438354" y="23364"/>
                </a:lnTo>
                <a:lnTo>
                  <a:pt x="1493466" y="18273"/>
                </a:lnTo>
                <a:lnTo>
                  <a:pt x="1548710" y="13750"/>
                </a:lnTo>
                <a:lnTo>
                  <a:pt x="1604040" y="9820"/>
                </a:lnTo>
                <a:lnTo>
                  <a:pt x="1659409" y="6510"/>
                </a:lnTo>
                <a:lnTo>
                  <a:pt x="1714770" y="3847"/>
                </a:lnTo>
                <a:lnTo>
                  <a:pt x="1770076" y="1857"/>
                </a:lnTo>
                <a:lnTo>
                  <a:pt x="1825282" y="565"/>
                </a:lnTo>
                <a:lnTo>
                  <a:pt x="1880339" y="0"/>
                </a:lnTo>
                <a:lnTo>
                  <a:pt x="1935201" y="185"/>
                </a:lnTo>
                <a:lnTo>
                  <a:pt x="1989822" y="1149"/>
                </a:lnTo>
                <a:lnTo>
                  <a:pt x="2044154" y="2918"/>
                </a:lnTo>
                <a:lnTo>
                  <a:pt x="2098151" y="5517"/>
                </a:lnTo>
                <a:lnTo>
                  <a:pt x="2151766" y="8974"/>
                </a:lnTo>
                <a:lnTo>
                  <a:pt x="2204953" y="13314"/>
                </a:lnTo>
                <a:lnTo>
                  <a:pt x="2257664" y="18563"/>
                </a:lnTo>
                <a:lnTo>
                  <a:pt x="2309854" y="24749"/>
                </a:lnTo>
                <a:lnTo>
                  <a:pt x="2361474" y="31898"/>
                </a:lnTo>
                <a:lnTo>
                  <a:pt x="2412479" y="40035"/>
                </a:lnTo>
                <a:lnTo>
                  <a:pt x="2462821" y="49188"/>
                </a:lnTo>
                <a:lnTo>
                  <a:pt x="2512454" y="59382"/>
                </a:lnTo>
                <a:lnTo>
                  <a:pt x="2561331" y="70644"/>
                </a:lnTo>
                <a:lnTo>
                  <a:pt x="2609406" y="83000"/>
                </a:lnTo>
                <a:lnTo>
                  <a:pt x="2656631" y="96476"/>
                </a:lnTo>
                <a:lnTo>
                  <a:pt x="2702959" y="111100"/>
                </a:lnTo>
                <a:lnTo>
                  <a:pt x="2748345" y="126897"/>
                </a:lnTo>
                <a:lnTo>
                  <a:pt x="2792742" y="143893"/>
                </a:lnTo>
                <a:lnTo>
                  <a:pt x="2836101" y="162115"/>
                </a:lnTo>
                <a:lnTo>
                  <a:pt x="2878378" y="181590"/>
                </a:lnTo>
                <a:lnTo>
                  <a:pt x="2919524" y="202343"/>
                </a:lnTo>
                <a:lnTo>
                  <a:pt x="2959494" y="224401"/>
                </a:lnTo>
                <a:lnTo>
                  <a:pt x="2998240" y="247790"/>
                </a:lnTo>
                <a:lnTo>
                  <a:pt x="3035716" y="272537"/>
                </a:lnTo>
                <a:lnTo>
                  <a:pt x="3071875" y="298668"/>
                </a:lnTo>
                <a:lnTo>
                  <a:pt x="3129318" y="345080"/>
                </a:lnTo>
                <a:lnTo>
                  <a:pt x="3158259" y="370648"/>
                </a:lnTo>
                <a:lnTo>
                  <a:pt x="3187328" y="397735"/>
                </a:lnTo>
                <a:lnTo>
                  <a:pt x="3216509" y="426303"/>
                </a:lnTo>
                <a:lnTo>
                  <a:pt x="3245790" y="456310"/>
                </a:lnTo>
                <a:lnTo>
                  <a:pt x="3275156" y="487717"/>
                </a:lnTo>
                <a:lnTo>
                  <a:pt x="3304592" y="520482"/>
                </a:lnTo>
                <a:lnTo>
                  <a:pt x="3334085" y="554566"/>
                </a:lnTo>
                <a:lnTo>
                  <a:pt x="3363620" y="589929"/>
                </a:lnTo>
                <a:lnTo>
                  <a:pt x="3393184" y="626529"/>
                </a:lnTo>
                <a:lnTo>
                  <a:pt x="3422762" y="664326"/>
                </a:lnTo>
                <a:lnTo>
                  <a:pt x="3452340" y="703281"/>
                </a:lnTo>
                <a:lnTo>
                  <a:pt x="3481903" y="743352"/>
                </a:lnTo>
                <a:lnTo>
                  <a:pt x="3511439" y="784500"/>
                </a:lnTo>
                <a:lnTo>
                  <a:pt x="3540932" y="826684"/>
                </a:lnTo>
                <a:lnTo>
                  <a:pt x="3570368" y="869863"/>
                </a:lnTo>
                <a:lnTo>
                  <a:pt x="3599733" y="913998"/>
                </a:lnTo>
                <a:lnTo>
                  <a:pt x="3629014" y="959048"/>
                </a:lnTo>
                <a:lnTo>
                  <a:pt x="3658195" y="1004972"/>
                </a:lnTo>
                <a:lnTo>
                  <a:pt x="3687263" y="1051730"/>
                </a:lnTo>
                <a:lnTo>
                  <a:pt x="3716204" y="1099283"/>
                </a:lnTo>
                <a:lnTo>
                  <a:pt x="3745003" y="1147588"/>
                </a:lnTo>
                <a:lnTo>
                  <a:pt x="3773646" y="1196607"/>
                </a:lnTo>
                <a:lnTo>
                  <a:pt x="3802120" y="1246299"/>
                </a:lnTo>
                <a:lnTo>
                  <a:pt x="3830409" y="1296623"/>
                </a:lnTo>
                <a:lnTo>
                  <a:pt x="3858500" y="1347539"/>
                </a:lnTo>
                <a:lnTo>
                  <a:pt x="3886379" y="1399007"/>
                </a:lnTo>
                <a:lnTo>
                  <a:pt x="3914031" y="1450986"/>
                </a:lnTo>
                <a:lnTo>
                  <a:pt x="3941443" y="1503436"/>
                </a:lnTo>
                <a:lnTo>
                  <a:pt x="3968599" y="1556317"/>
                </a:lnTo>
                <a:lnTo>
                  <a:pt x="3995487" y="1609588"/>
                </a:lnTo>
                <a:lnTo>
                  <a:pt x="4022092" y="1663209"/>
                </a:lnTo>
                <a:lnTo>
                  <a:pt x="4048399" y="1717139"/>
                </a:lnTo>
                <a:lnTo>
                  <a:pt x="4074395" y="1771339"/>
                </a:lnTo>
                <a:lnTo>
                  <a:pt x="4100065" y="1825767"/>
                </a:lnTo>
                <a:lnTo>
                  <a:pt x="4125395" y="1880384"/>
                </a:lnTo>
                <a:lnTo>
                  <a:pt x="4150371" y="1935149"/>
                </a:lnTo>
                <a:lnTo>
                  <a:pt x="4174980" y="1990021"/>
                </a:lnTo>
                <a:lnTo>
                  <a:pt x="4199206" y="2044961"/>
                </a:lnTo>
                <a:lnTo>
                  <a:pt x="4223035" y="2099928"/>
                </a:lnTo>
                <a:lnTo>
                  <a:pt x="4246454" y="2154882"/>
                </a:lnTo>
                <a:lnTo>
                  <a:pt x="4269449" y="2209781"/>
                </a:lnTo>
                <a:lnTo>
                  <a:pt x="4292004" y="2264587"/>
                </a:lnTo>
                <a:lnTo>
                  <a:pt x="4314106" y="2319258"/>
                </a:lnTo>
                <a:lnTo>
                  <a:pt x="4335741" y="2373755"/>
                </a:lnTo>
                <a:lnTo>
                  <a:pt x="4356895" y="2428036"/>
                </a:lnTo>
                <a:lnTo>
                  <a:pt x="4377553" y="2482062"/>
                </a:lnTo>
                <a:lnTo>
                  <a:pt x="4397702" y="2535791"/>
                </a:lnTo>
                <a:lnTo>
                  <a:pt x="4417327" y="2589185"/>
                </a:lnTo>
                <a:lnTo>
                  <a:pt x="4436413" y="2642202"/>
                </a:lnTo>
                <a:lnTo>
                  <a:pt x="4454948" y="2694802"/>
                </a:lnTo>
                <a:lnTo>
                  <a:pt x="4472916" y="2746944"/>
                </a:lnTo>
                <a:lnTo>
                  <a:pt x="4490304" y="2798589"/>
                </a:lnTo>
                <a:lnTo>
                  <a:pt x="4507097" y="2849696"/>
                </a:lnTo>
                <a:lnTo>
                  <a:pt x="4523281" y="2900224"/>
                </a:lnTo>
                <a:lnTo>
                  <a:pt x="4538843" y="2950134"/>
                </a:lnTo>
                <a:lnTo>
                  <a:pt x="4553767" y="2999384"/>
                </a:lnTo>
                <a:lnTo>
                  <a:pt x="4568040" y="3047935"/>
                </a:lnTo>
                <a:lnTo>
                  <a:pt x="4581648" y="3095746"/>
                </a:lnTo>
                <a:lnTo>
                  <a:pt x="4594576" y="3142777"/>
                </a:lnTo>
                <a:lnTo>
                  <a:pt x="4606810" y="3188987"/>
                </a:lnTo>
                <a:lnTo>
                  <a:pt x="4618337" y="3234336"/>
                </a:lnTo>
                <a:lnTo>
                  <a:pt x="4618990" y="3237021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04248" y="6733378"/>
            <a:ext cx="240029" cy="125095"/>
          </a:xfrm>
          <a:custGeom>
            <a:avLst/>
            <a:gdLst/>
            <a:ahLst/>
            <a:cxnLst/>
            <a:rect l="l" t="t" r="r" b="b"/>
            <a:pathLst>
              <a:path w="240029" h="125095">
                <a:moveTo>
                  <a:pt x="239751" y="0"/>
                </a:moveTo>
                <a:lnTo>
                  <a:pt x="194053" y="40310"/>
                </a:lnTo>
                <a:lnTo>
                  <a:pt x="141838" y="72586"/>
                </a:lnTo>
                <a:lnTo>
                  <a:pt x="81635" y="99460"/>
                </a:lnTo>
                <a:lnTo>
                  <a:pt x="14076" y="121147"/>
                </a:lnTo>
                <a:lnTo>
                  <a:pt x="0" y="12462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13128" y="3073654"/>
            <a:ext cx="3911600" cy="3784600"/>
          </a:xfrm>
          <a:custGeom>
            <a:avLst/>
            <a:gdLst/>
            <a:ahLst/>
            <a:cxnLst/>
            <a:rect l="l" t="t" r="r" b="b"/>
            <a:pathLst>
              <a:path w="3911600" h="3784600">
                <a:moveTo>
                  <a:pt x="3911605" y="3784344"/>
                </a:moveTo>
                <a:lnTo>
                  <a:pt x="3870386" y="3778054"/>
                </a:lnTo>
                <a:lnTo>
                  <a:pt x="3817290" y="3769232"/>
                </a:lnTo>
                <a:lnTo>
                  <a:pt x="3764015" y="3759676"/>
                </a:lnTo>
                <a:lnTo>
                  <a:pt x="3710638" y="3749414"/>
                </a:lnTo>
                <a:lnTo>
                  <a:pt x="3657238" y="3738472"/>
                </a:lnTo>
                <a:lnTo>
                  <a:pt x="3603895" y="3726878"/>
                </a:lnTo>
                <a:lnTo>
                  <a:pt x="3550687" y="3714657"/>
                </a:lnTo>
                <a:lnTo>
                  <a:pt x="3497693" y="3701837"/>
                </a:lnTo>
                <a:lnTo>
                  <a:pt x="3444993" y="3688445"/>
                </a:lnTo>
                <a:lnTo>
                  <a:pt x="3392666" y="3674507"/>
                </a:lnTo>
                <a:lnTo>
                  <a:pt x="3340789" y="3660051"/>
                </a:lnTo>
                <a:lnTo>
                  <a:pt x="3289443" y="3645102"/>
                </a:lnTo>
                <a:lnTo>
                  <a:pt x="3238707" y="3629689"/>
                </a:lnTo>
                <a:lnTo>
                  <a:pt x="3188658" y="3613838"/>
                </a:lnTo>
                <a:lnTo>
                  <a:pt x="3139377" y="3597575"/>
                </a:lnTo>
                <a:lnTo>
                  <a:pt x="3090942" y="3580927"/>
                </a:lnTo>
                <a:lnTo>
                  <a:pt x="3043433" y="3563922"/>
                </a:lnTo>
                <a:lnTo>
                  <a:pt x="2996927" y="3546586"/>
                </a:lnTo>
                <a:lnTo>
                  <a:pt x="2951505" y="3528946"/>
                </a:lnTo>
                <a:lnTo>
                  <a:pt x="2907245" y="3511028"/>
                </a:lnTo>
                <a:lnTo>
                  <a:pt x="2864226" y="3492861"/>
                </a:lnTo>
                <a:lnTo>
                  <a:pt x="2822527" y="3474469"/>
                </a:lnTo>
                <a:lnTo>
                  <a:pt x="2782227" y="3455881"/>
                </a:lnTo>
                <a:lnTo>
                  <a:pt x="2743405" y="3437123"/>
                </a:lnTo>
                <a:lnTo>
                  <a:pt x="2706141" y="3418222"/>
                </a:lnTo>
                <a:lnTo>
                  <a:pt x="2670512" y="3399205"/>
                </a:lnTo>
                <a:lnTo>
                  <a:pt x="2636599" y="3380098"/>
                </a:lnTo>
                <a:lnTo>
                  <a:pt x="2574233" y="3341724"/>
                </a:lnTo>
                <a:lnTo>
                  <a:pt x="2513962" y="3298330"/>
                </a:lnTo>
                <a:lnTo>
                  <a:pt x="2483486" y="3271955"/>
                </a:lnTo>
                <a:lnTo>
                  <a:pt x="2454454" y="3243477"/>
                </a:lnTo>
                <a:lnTo>
                  <a:pt x="2426813" y="3212990"/>
                </a:lnTo>
                <a:lnTo>
                  <a:pt x="2400509" y="3180585"/>
                </a:lnTo>
                <a:lnTo>
                  <a:pt x="2375486" y="3146354"/>
                </a:lnTo>
                <a:lnTo>
                  <a:pt x="2351692" y="3110391"/>
                </a:lnTo>
                <a:lnTo>
                  <a:pt x="2329071" y="3072788"/>
                </a:lnTo>
                <a:lnTo>
                  <a:pt x="2307570" y="3033637"/>
                </a:lnTo>
                <a:lnTo>
                  <a:pt x="2287134" y="2993030"/>
                </a:lnTo>
                <a:lnTo>
                  <a:pt x="2267710" y="2951060"/>
                </a:lnTo>
                <a:lnTo>
                  <a:pt x="2249242" y="2907820"/>
                </a:lnTo>
                <a:lnTo>
                  <a:pt x="2231677" y="2863401"/>
                </a:lnTo>
                <a:lnTo>
                  <a:pt x="2214961" y="2817897"/>
                </a:lnTo>
                <a:lnTo>
                  <a:pt x="2199039" y="2771399"/>
                </a:lnTo>
                <a:lnTo>
                  <a:pt x="2183857" y="2724000"/>
                </a:lnTo>
                <a:lnTo>
                  <a:pt x="2169360" y="2675793"/>
                </a:lnTo>
                <a:lnTo>
                  <a:pt x="2155496" y="2626869"/>
                </a:lnTo>
                <a:lnTo>
                  <a:pt x="2142209" y="2577322"/>
                </a:lnTo>
                <a:lnTo>
                  <a:pt x="2129445" y="2527243"/>
                </a:lnTo>
                <a:lnTo>
                  <a:pt x="2117150" y="2476726"/>
                </a:lnTo>
                <a:lnTo>
                  <a:pt x="2105270" y="2425862"/>
                </a:lnTo>
                <a:lnTo>
                  <a:pt x="2093751" y="2374744"/>
                </a:lnTo>
                <a:lnTo>
                  <a:pt x="2082538" y="2323464"/>
                </a:lnTo>
                <a:lnTo>
                  <a:pt x="2071577" y="2272115"/>
                </a:lnTo>
                <a:lnTo>
                  <a:pt x="2060814" y="2220790"/>
                </a:lnTo>
                <a:lnTo>
                  <a:pt x="2050195" y="2169579"/>
                </a:lnTo>
                <a:lnTo>
                  <a:pt x="2039666" y="2118577"/>
                </a:lnTo>
                <a:lnTo>
                  <a:pt x="2029171" y="2067876"/>
                </a:lnTo>
                <a:lnTo>
                  <a:pt x="2018658" y="2017567"/>
                </a:lnTo>
                <a:lnTo>
                  <a:pt x="2008072" y="1967744"/>
                </a:lnTo>
                <a:lnTo>
                  <a:pt x="1997359" y="1918498"/>
                </a:lnTo>
                <a:lnTo>
                  <a:pt x="1986464" y="1869922"/>
                </a:lnTo>
                <a:lnTo>
                  <a:pt x="1975333" y="1822109"/>
                </a:lnTo>
                <a:lnTo>
                  <a:pt x="1963912" y="1775151"/>
                </a:lnTo>
                <a:lnTo>
                  <a:pt x="1952147" y="1729140"/>
                </a:lnTo>
                <a:lnTo>
                  <a:pt x="1939984" y="1684169"/>
                </a:lnTo>
                <a:lnTo>
                  <a:pt x="1927369" y="1640330"/>
                </a:lnTo>
                <a:lnTo>
                  <a:pt x="1914246" y="1597716"/>
                </a:lnTo>
                <a:lnTo>
                  <a:pt x="1900563" y="1556419"/>
                </a:lnTo>
                <a:lnTo>
                  <a:pt x="1886264" y="1516532"/>
                </a:lnTo>
                <a:lnTo>
                  <a:pt x="1871296" y="1478146"/>
                </a:lnTo>
                <a:lnTo>
                  <a:pt x="1855604" y="1441354"/>
                </a:lnTo>
                <a:lnTo>
                  <a:pt x="1839134" y="1406250"/>
                </a:lnTo>
                <a:lnTo>
                  <a:pt x="1803645" y="1341470"/>
                </a:lnTo>
                <a:lnTo>
                  <a:pt x="1764393" y="1284546"/>
                </a:lnTo>
                <a:lnTo>
                  <a:pt x="1720946" y="1236218"/>
                </a:lnTo>
                <a:lnTo>
                  <a:pt x="1687185" y="1206942"/>
                </a:lnTo>
                <a:lnTo>
                  <a:pt x="1651296" y="1181526"/>
                </a:lnTo>
                <a:lnTo>
                  <a:pt x="1613430" y="1159758"/>
                </a:lnTo>
                <a:lnTo>
                  <a:pt x="1573738" y="1141429"/>
                </a:lnTo>
                <a:lnTo>
                  <a:pt x="1532371" y="1126329"/>
                </a:lnTo>
                <a:lnTo>
                  <a:pt x="1489479" y="1114248"/>
                </a:lnTo>
                <a:lnTo>
                  <a:pt x="1445214" y="1104976"/>
                </a:lnTo>
                <a:lnTo>
                  <a:pt x="1399726" y="1098302"/>
                </a:lnTo>
                <a:lnTo>
                  <a:pt x="1353168" y="1094018"/>
                </a:lnTo>
                <a:lnTo>
                  <a:pt x="1305689" y="1091912"/>
                </a:lnTo>
                <a:lnTo>
                  <a:pt x="1257440" y="1091776"/>
                </a:lnTo>
                <a:lnTo>
                  <a:pt x="1208573" y="1093398"/>
                </a:lnTo>
                <a:lnTo>
                  <a:pt x="1159239" y="1096569"/>
                </a:lnTo>
                <a:lnTo>
                  <a:pt x="1109588" y="1101079"/>
                </a:lnTo>
                <a:lnTo>
                  <a:pt x="1059772" y="1106719"/>
                </a:lnTo>
                <a:lnTo>
                  <a:pt x="1009941" y="1113277"/>
                </a:lnTo>
                <a:lnTo>
                  <a:pt x="960247" y="1120544"/>
                </a:lnTo>
                <a:lnTo>
                  <a:pt x="910841" y="1128311"/>
                </a:lnTo>
                <a:lnTo>
                  <a:pt x="861872" y="1136366"/>
                </a:lnTo>
                <a:lnTo>
                  <a:pt x="813494" y="1144501"/>
                </a:lnTo>
                <a:lnTo>
                  <a:pt x="765855" y="1152504"/>
                </a:lnTo>
                <a:lnTo>
                  <a:pt x="719108" y="1160167"/>
                </a:lnTo>
                <a:lnTo>
                  <a:pt x="673403" y="1167279"/>
                </a:lnTo>
                <a:lnTo>
                  <a:pt x="628892" y="1173630"/>
                </a:lnTo>
                <a:lnTo>
                  <a:pt x="585725" y="1179010"/>
                </a:lnTo>
                <a:lnTo>
                  <a:pt x="544053" y="1183210"/>
                </a:lnTo>
                <a:lnTo>
                  <a:pt x="504028" y="1186018"/>
                </a:lnTo>
                <a:lnTo>
                  <a:pt x="465800" y="1187226"/>
                </a:lnTo>
                <a:lnTo>
                  <a:pt x="429520" y="1186623"/>
                </a:lnTo>
                <a:lnTo>
                  <a:pt x="363409" y="1179145"/>
                </a:lnTo>
                <a:lnTo>
                  <a:pt x="306902" y="1161904"/>
                </a:lnTo>
                <a:lnTo>
                  <a:pt x="261208" y="1133221"/>
                </a:lnTo>
                <a:lnTo>
                  <a:pt x="217698" y="1089049"/>
                </a:lnTo>
                <a:lnTo>
                  <a:pt x="175208" y="1034016"/>
                </a:lnTo>
                <a:lnTo>
                  <a:pt x="134852" y="969688"/>
                </a:lnTo>
                <a:lnTo>
                  <a:pt x="115824" y="934527"/>
                </a:lnTo>
                <a:lnTo>
                  <a:pt x="97747" y="897630"/>
                </a:lnTo>
                <a:lnTo>
                  <a:pt x="80762" y="859191"/>
                </a:lnTo>
                <a:lnTo>
                  <a:pt x="65007" y="819408"/>
                </a:lnTo>
                <a:lnTo>
                  <a:pt x="50622" y="778475"/>
                </a:lnTo>
                <a:lnTo>
                  <a:pt x="37747" y="736588"/>
                </a:lnTo>
                <a:lnTo>
                  <a:pt x="26521" y="693944"/>
                </a:lnTo>
                <a:lnTo>
                  <a:pt x="17082" y="650737"/>
                </a:lnTo>
                <a:lnTo>
                  <a:pt x="9572" y="607163"/>
                </a:lnTo>
                <a:lnTo>
                  <a:pt x="4128" y="563419"/>
                </a:lnTo>
                <a:lnTo>
                  <a:pt x="891" y="519700"/>
                </a:lnTo>
                <a:lnTo>
                  <a:pt x="0" y="476201"/>
                </a:lnTo>
                <a:lnTo>
                  <a:pt x="1593" y="433119"/>
                </a:lnTo>
                <a:lnTo>
                  <a:pt x="5811" y="390649"/>
                </a:lnTo>
                <a:lnTo>
                  <a:pt x="12794" y="348986"/>
                </a:lnTo>
                <a:lnTo>
                  <a:pt x="22679" y="308328"/>
                </a:lnTo>
                <a:lnTo>
                  <a:pt x="35607" y="268868"/>
                </a:lnTo>
                <a:lnTo>
                  <a:pt x="51717" y="230804"/>
                </a:lnTo>
                <a:lnTo>
                  <a:pt x="71149" y="194331"/>
                </a:lnTo>
                <a:lnTo>
                  <a:pt x="94042" y="159644"/>
                </a:lnTo>
                <a:lnTo>
                  <a:pt x="120535" y="126939"/>
                </a:lnTo>
                <a:lnTo>
                  <a:pt x="150767" y="96412"/>
                </a:lnTo>
                <a:lnTo>
                  <a:pt x="184879" y="68259"/>
                </a:lnTo>
                <a:lnTo>
                  <a:pt x="223008" y="42675"/>
                </a:lnTo>
                <a:lnTo>
                  <a:pt x="265296" y="19857"/>
                </a:lnTo>
                <a:lnTo>
                  <a:pt x="311881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477" y="1643633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0"/>
                </a:moveTo>
                <a:lnTo>
                  <a:pt x="0" y="41808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34240" y="0"/>
            <a:ext cx="78033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54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Uma </a:t>
            </a:r>
            <a:r>
              <a:rPr spc="-10" dirty="0"/>
              <a:t>tabela </a:t>
            </a:r>
            <a:r>
              <a:rPr spc="-5" dirty="0"/>
              <a:t>por hierarquia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12352" y="6685577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b="1" spc="-10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494" y="851153"/>
            <a:ext cx="2159635" cy="792480"/>
          </a:xfrm>
          <a:custGeom>
            <a:avLst/>
            <a:gdLst/>
            <a:ahLst/>
            <a:cxnLst/>
            <a:rect l="l" t="t" r="r" b="b"/>
            <a:pathLst>
              <a:path w="2159635" h="792480">
                <a:moveTo>
                  <a:pt x="0" y="792479"/>
                </a:moveTo>
                <a:lnTo>
                  <a:pt x="2159508" y="792479"/>
                </a:lnTo>
                <a:lnTo>
                  <a:pt x="2159508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494" y="851153"/>
            <a:ext cx="2159635" cy="7924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4130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900"/>
              </a:spcBef>
            </a:pPr>
            <a:r>
              <a:rPr sz="2000" spc="-5" dirty="0">
                <a:latin typeface="Verdana"/>
                <a:cs typeface="Verdana"/>
              </a:rPr>
              <a:t>ENGENHEIRO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24066" y="842010"/>
            <a:ext cx="2303145" cy="792480"/>
          </a:xfrm>
          <a:custGeom>
            <a:avLst/>
            <a:gdLst/>
            <a:ahLst/>
            <a:cxnLst/>
            <a:rect l="l" t="t" r="r" b="b"/>
            <a:pathLst>
              <a:path w="2303145" h="792480">
                <a:moveTo>
                  <a:pt x="0" y="792479"/>
                </a:moveTo>
                <a:lnTo>
                  <a:pt x="2302764" y="792479"/>
                </a:lnTo>
                <a:lnTo>
                  <a:pt x="2302764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24066" y="842010"/>
            <a:ext cx="2303145" cy="7924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572135">
              <a:lnSpc>
                <a:spcPct val="100000"/>
              </a:lnSpc>
              <a:spcBef>
                <a:spcPts val="1895"/>
              </a:spcBef>
            </a:pPr>
            <a:r>
              <a:rPr sz="2000" spc="-5" dirty="0">
                <a:latin typeface="Verdana"/>
                <a:cs typeface="Verdana"/>
              </a:rPr>
              <a:t>PROJETO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94482" y="738377"/>
            <a:ext cx="2664460" cy="1009015"/>
          </a:xfrm>
          <a:custGeom>
            <a:avLst/>
            <a:gdLst/>
            <a:ahLst/>
            <a:cxnLst/>
            <a:rect l="l" t="t" r="r" b="b"/>
            <a:pathLst>
              <a:path w="2664460" h="1009014">
                <a:moveTo>
                  <a:pt x="1331976" y="0"/>
                </a:moveTo>
                <a:lnTo>
                  <a:pt x="0" y="504444"/>
                </a:lnTo>
                <a:lnTo>
                  <a:pt x="1331976" y="1008888"/>
                </a:lnTo>
                <a:lnTo>
                  <a:pt x="2663952" y="504444"/>
                </a:lnTo>
                <a:lnTo>
                  <a:pt x="1331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4482" y="738377"/>
            <a:ext cx="2664460" cy="1009015"/>
          </a:xfrm>
          <a:custGeom>
            <a:avLst/>
            <a:gdLst/>
            <a:ahLst/>
            <a:cxnLst/>
            <a:rect l="l" t="t" r="r" b="b"/>
            <a:pathLst>
              <a:path w="2664460" h="1009014">
                <a:moveTo>
                  <a:pt x="0" y="504444"/>
                </a:moveTo>
                <a:lnTo>
                  <a:pt x="1331976" y="0"/>
                </a:lnTo>
                <a:lnTo>
                  <a:pt x="2663952" y="504444"/>
                </a:lnTo>
                <a:lnTo>
                  <a:pt x="1331976" y="1008888"/>
                </a:lnTo>
                <a:lnTo>
                  <a:pt x="0" y="504444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8567" y="1205483"/>
            <a:ext cx="897636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2001" y="1244346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80" h="5080">
                <a:moveTo>
                  <a:pt x="0" y="4699"/>
                </a:moveTo>
                <a:lnTo>
                  <a:pt x="79222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000" y="1197863"/>
            <a:ext cx="970788" cy="12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58434" y="1236725"/>
            <a:ext cx="865505" cy="6350"/>
          </a:xfrm>
          <a:custGeom>
            <a:avLst/>
            <a:gdLst/>
            <a:ahLst/>
            <a:cxnLst/>
            <a:rect l="l" t="t" r="r" b="b"/>
            <a:pathLst>
              <a:path w="865504" h="6350">
                <a:moveTo>
                  <a:pt x="0" y="6350"/>
                </a:moveTo>
                <a:lnTo>
                  <a:pt x="8651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80869" y="841375"/>
            <a:ext cx="4200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0125" algn="l"/>
              </a:tabLst>
            </a:pPr>
            <a:r>
              <a:rPr sz="2000" spc="-5" dirty="0">
                <a:latin typeface="Verdana"/>
                <a:cs typeface="Verdana"/>
              </a:rPr>
              <a:t>(0</a:t>
            </a:r>
            <a:r>
              <a:rPr sz="2000" spc="5" dirty="0">
                <a:latin typeface="Verdana"/>
                <a:cs typeface="Verdana"/>
              </a:rPr>
              <a:t>,</a:t>
            </a:r>
            <a:r>
              <a:rPr sz="2000" dirty="0">
                <a:latin typeface="Verdana"/>
                <a:cs typeface="Verdana"/>
              </a:rPr>
              <a:t>n)	</a:t>
            </a: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440" y="1954783"/>
            <a:ext cx="702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1272" y="2022348"/>
            <a:ext cx="242316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31885" y="1629917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61707" y="1915160"/>
            <a:ext cx="2014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112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22919" y="1952244"/>
            <a:ext cx="240791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63333" y="1629917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4368" y="1952244"/>
            <a:ext cx="240791" cy="240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1" y="692658"/>
            <a:ext cx="9144000" cy="1658620"/>
          </a:xfrm>
          <a:custGeom>
            <a:avLst/>
            <a:gdLst/>
            <a:ahLst/>
            <a:cxnLst/>
            <a:rect l="l" t="t" r="r" b="b"/>
            <a:pathLst>
              <a:path w="9144000" h="1658620">
                <a:moveTo>
                  <a:pt x="0" y="276351"/>
                </a:moveTo>
                <a:lnTo>
                  <a:pt x="4452" y="226669"/>
                </a:lnTo>
                <a:lnTo>
                  <a:pt x="17289" y="179912"/>
                </a:lnTo>
                <a:lnTo>
                  <a:pt x="37731" y="136858"/>
                </a:lnTo>
                <a:lnTo>
                  <a:pt x="64996" y="98289"/>
                </a:lnTo>
                <a:lnTo>
                  <a:pt x="98305" y="64984"/>
                </a:lnTo>
                <a:lnTo>
                  <a:pt x="136877" y="37723"/>
                </a:lnTo>
                <a:lnTo>
                  <a:pt x="179931" y="17285"/>
                </a:lnTo>
                <a:lnTo>
                  <a:pt x="226687" y="4451"/>
                </a:lnTo>
                <a:lnTo>
                  <a:pt x="276364" y="0"/>
                </a:lnTo>
                <a:lnTo>
                  <a:pt x="8867648" y="0"/>
                </a:lnTo>
                <a:lnTo>
                  <a:pt x="8917330" y="4451"/>
                </a:lnTo>
                <a:lnTo>
                  <a:pt x="8964087" y="17285"/>
                </a:lnTo>
                <a:lnTo>
                  <a:pt x="9007141" y="37723"/>
                </a:lnTo>
                <a:lnTo>
                  <a:pt x="9045710" y="64984"/>
                </a:lnTo>
                <a:lnTo>
                  <a:pt x="9079015" y="98289"/>
                </a:lnTo>
                <a:lnTo>
                  <a:pt x="9106276" y="136858"/>
                </a:lnTo>
                <a:lnTo>
                  <a:pt x="9126714" y="179912"/>
                </a:lnTo>
                <a:lnTo>
                  <a:pt x="9139548" y="226669"/>
                </a:lnTo>
                <a:lnTo>
                  <a:pt x="9144000" y="276351"/>
                </a:lnTo>
                <a:lnTo>
                  <a:pt x="9144000" y="1381759"/>
                </a:lnTo>
                <a:lnTo>
                  <a:pt x="9139548" y="1431442"/>
                </a:lnTo>
                <a:lnTo>
                  <a:pt x="9126714" y="1478199"/>
                </a:lnTo>
                <a:lnTo>
                  <a:pt x="9106276" y="1521253"/>
                </a:lnTo>
                <a:lnTo>
                  <a:pt x="9079015" y="1559822"/>
                </a:lnTo>
                <a:lnTo>
                  <a:pt x="9045710" y="1593127"/>
                </a:lnTo>
                <a:lnTo>
                  <a:pt x="9007141" y="1620388"/>
                </a:lnTo>
                <a:lnTo>
                  <a:pt x="8964087" y="1640826"/>
                </a:lnTo>
                <a:lnTo>
                  <a:pt x="8917330" y="1653660"/>
                </a:lnTo>
                <a:lnTo>
                  <a:pt x="8867648" y="1658112"/>
                </a:lnTo>
                <a:lnTo>
                  <a:pt x="276364" y="1658112"/>
                </a:lnTo>
                <a:lnTo>
                  <a:pt x="226687" y="1653660"/>
                </a:lnTo>
                <a:lnTo>
                  <a:pt x="179931" y="1640826"/>
                </a:lnTo>
                <a:lnTo>
                  <a:pt x="136877" y="1620388"/>
                </a:lnTo>
                <a:lnTo>
                  <a:pt x="98305" y="1593127"/>
                </a:lnTo>
                <a:lnTo>
                  <a:pt x="64996" y="1559822"/>
                </a:lnTo>
                <a:lnTo>
                  <a:pt x="37731" y="1521253"/>
                </a:lnTo>
                <a:lnTo>
                  <a:pt x="17289" y="1478199"/>
                </a:lnTo>
                <a:lnTo>
                  <a:pt x="4452" y="1431442"/>
                </a:lnTo>
                <a:lnTo>
                  <a:pt x="0" y="1381759"/>
                </a:lnTo>
                <a:lnTo>
                  <a:pt x="0" y="27635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819142"/>
            <a:ext cx="9098281" cy="3038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" y="3861053"/>
            <a:ext cx="9036050" cy="2997835"/>
          </a:xfrm>
          <a:custGeom>
            <a:avLst/>
            <a:gdLst/>
            <a:ahLst/>
            <a:cxnLst/>
            <a:rect l="l" t="t" r="r" b="b"/>
            <a:pathLst>
              <a:path w="9036050" h="2997834">
                <a:moveTo>
                  <a:pt x="0" y="2997707"/>
                </a:moveTo>
                <a:lnTo>
                  <a:pt x="9035796" y="2997707"/>
                </a:lnTo>
                <a:lnTo>
                  <a:pt x="9035796" y="0"/>
                </a:lnTo>
                <a:lnTo>
                  <a:pt x="0" y="0"/>
                </a:lnTo>
                <a:lnTo>
                  <a:pt x="0" y="29977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1" y="3861053"/>
            <a:ext cx="9036050" cy="2997835"/>
          </a:xfrm>
          <a:custGeom>
            <a:avLst/>
            <a:gdLst/>
            <a:ahLst/>
            <a:cxnLst/>
            <a:rect l="l" t="t" r="r" b="b"/>
            <a:pathLst>
              <a:path w="9036050" h="2997834">
                <a:moveTo>
                  <a:pt x="0" y="2997707"/>
                </a:moveTo>
                <a:lnTo>
                  <a:pt x="9035796" y="2997707"/>
                </a:lnTo>
                <a:lnTo>
                  <a:pt x="9035796" y="0"/>
                </a:lnTo>
                <a:lnTo>
                  <a:pt x="0" y="0"/>
                </a:lnTo>
                <a:lnTo>
                  <a:pt x="0" y="299770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739" y="3814064"/>
            <a:ext cx="86880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Departamento(</a:t>
            </a:r>
            <a:r>
              <a:rPr sz="22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CodDepto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Empregado(</a:t>
            </a:r>
            <a:r>
              <a:rPr sz="22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CodEmp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,Nome, </a:t>
            </a:r>
            <a:r>
              <a:rPr sz="2200" spc="-50" dirty="0">
                <a:solidFill>
                  <a:srgbClr val="2C2CB8"/>
                </a:solidFill>
                <a:latin typeface="Times New Roman"/>
                <a:cs typeface="Times New Roman"/>
              </a:rPr>
              <a:t>CPF, 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CodDepto, </a:t>
            </a:r>
            <a:r>
              <a:rPr sz="2200" spc="-20" dirty="0">
                <a:solidFill>
                  <a:srgbClr val="2C2CB8"/>
                </a:solidFill>
                <a:latin typeface="Times New Roman"/>
                <a:cs typeface="Times New Roman"/>
              </a:rPr>
              <a:t>Tipo, 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CNH, CREA,</a:t>
            </a:r>
            <a:r>
              <a:rPr sz="2200" spc="15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CodRamo)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739" y="4484878"/>
            <a:ext cx="526669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CodDepto referencia Departamento  CodRamo referencia</a:t>
            </a:r>
            <a:r>
              <a:rPr sz="2200" spc="2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RamoEngenharia</a:t>
            </a:r>
            <a:endParaRPr sz="2200">
              <a:latin typeface="Times New Roman"/>
              <a:cs typeface="Times New Roman"/>
            </a:endParaRPr>
          </a:p>
          <a:p>
            <a:pPr marL="12700" marR="1270635">
              <a:lnSpc>
                <a:spcPct val="100000"/>
              </a:lnSpc>
            </a:pP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Ramo(</a:t>
            </a:r>
            <a:r>
              <a:rPr sz="22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CodRamo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, </a:t>
            </a:r>
            <a:r>
              <a:rPr sz="2200" spc="-10" dirty="0">
                <a:solidFill>
                  <a:srgbClr val="2C2CB8"/>
                </a:solidFill>
                <a:latin typeface="Times New Roman"/>
                <a:cs typeface="Times New Roman"/>
              </a:rPr>
              <a:t>Nome)  </a:t>
            </a:r>
            <a:r>
              <a:rPr sz="2200" dirty="0">
                <a:solidFill>
                  <a:srgbClr val="2C2CB8"/>
                </a:solidFill>
                <a:latin typeface="Times New Roman"/>
                <a:cs typeface="Times New Roman"/>
              </a:rPr>
              <a:t>Projeto(</a:t>
            </a:r>
            <a:r>
              <a:rPr sz="22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CodProjeto</a:t>
            </a:r>
            <a:r>
              <a:rPr sz="2200" dirty="0">
                <a:solidFill>
                  <a:srgbClr val="2C2CB8"/>
                </a:solidFill>
                <a:latin typeface="Times New Roman"/>
                <a:cs typeface="Times New Roman"/>
              </a:rPr>
              <a:t>, </a:t>
            </a:r>
            <a:r>
              <a:rPr sz="2200" spc="-10" dirty="0">
                <a:solidFill>
                  <a:srgbClr val="2C2CB8"/>
                </a:solidFill>
                <a:latin typeface="Times New Roman"/>
                <a:cs typeface="Times New Roman"/>
              </a:rPr>
              <a:t>Nome)  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Participação(</a:t>
            </a:r>
            <a:r>
              <a:rPr sz="22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CodEmp,</a:t>
            </a:r>
            <a:r>
              <a:rPr sz="2200" u="heavy" spc="40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CodProjeto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927100" marR="796290">
              <a:lnSpc>
                <a:spcPct val="100000"/>
              </a:lnSpc>
            </a:pP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CodEmp referencia Empregado  CodProjeto referencia</a:t>
            </a:r>
            <a:r>
              <a:rPr sz="2200" spc="2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Projeto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4611" y="2421635"/>
            <a:ext cx="8644128" cy="1438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59302" y="1105280"/>
            <a:ext cx="17424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spc="-1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CI</a:t>
            </a:r>
            <a:r>
              <a:rPr sz="1800" spc="-55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Ç</a:t>
            </a:r>
            <a:r>
              <a:rPr sz="1800" dirty="0">
                <a:latin typeface="Verdana"/>
                <a:cs typeface="Verdana"/>
              </a:rPr>
              <a:t>ÃO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01690" y="4184141"/>
            <a:ext cx="2809240" cy="358140"/>
          </a:xfrm>
          <a:custGeom>
            <a:avLst/>
            <a:gdLst/>
            <a:ahLst/>
            <a:cxnLst/>
            <a:rect l="l" t="t" r="r" b="b"/>
            <a:pathLst>
              <a:path w="2809240" h="358139">
                <a:moveTo>
                  <a:pt x="0" y="358139"/>
                </a:moveTo>
                <a:lnTo>
                  <a:pt x="2808732" y="358139"/>
                </a:lnTo>
                <a:lnTo>
                  <a:pt x="2808732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60692" y="4506467"/>
            <a:ext cx="1004316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16318" y="4542282"/>
            <a:ext cx="900430" cy="504825"/>
          </a:xfrm>
          <a:custGeom>
            <a:avLst/>
            <a:gdLst/>
            <a:ahLst/>
            <a:cxnLst/>
            <a:rect l="l" t="t" r="r" b="b"/>
            <a:pathLst>
              <a:path w="900429" h="504825">
                <a:moveTo>
                  <a:pt x="900176" y="504825"/>
                </a:move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69148" y="4998846"/>
            <a:ext cx="1195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Colunas  opcion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534" y="-1438"/>
            <a:ext cx="69348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Uma </a:t>
            </a:r>
            <a:r>
              <a:rPr sz="3200" spc="-5" dirty="0"/>
              <a:t>tabela </a:t>
            </a:r>
            <a:r>
              <a:rPr sz="3200" dirty="0"/>
              <a:t>por </a:t>
            </a:r>
            <a:r>
              <a:rPr sz="3200" spc="-5" dirty="0"/>
              <a:t>entidade</a:t>
            </a:r>
            <a:r>
              <a:rPr sz="3200" spc="-30" dirty="0"/>
              <a:t> </a:t>
            </a:r>
            <a:r>
              <a:rPr sz="3200" spc="-5" dirty="0"/>
              <a:t>especializada</a:t>
            </a:r>
            <a:endParaRPr sz="32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1816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85661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	out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8773" y="724027"/>
            <a:ext cx="1941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alternativa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3903" y="724027"/>
            <a:ext cx="1295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	cri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4253" y="724027"/>
            <a:ext cx="3229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5370" algn="l"/>
                <a:tab pos="241490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7536" y="1150747"/>
            <a:ext cx="1421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õe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0809" y="1150747"/>
            <a:ext cx="2585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246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	hierarquia,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640" y="1150747"/>
            <a:ext cx="43599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252855" algn="l"/>
                <a:tab pos="2259330" algn="l"/>
                <a:tab pos="3204210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cada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	que  apli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9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g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9996" y="1577467"/>
            <a:ext cx="3754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2742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ndentes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à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2003882"/>
            <a:ext cx="8988425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implementação de entidades e relacionamentos  apresentadas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aula</a:t>
            </a:r>
            <a:r>
              <a:rPr sz="2800" i="1" spc="1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7.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único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acréscimo 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deve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feito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àquelas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regras é a inclusão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 primária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  correspondente à entidade genérica, 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correspondente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uma entidade  especializada.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692658"/>
            <a:ext cx="9144000" cy="2016760"/>
          </a:xfrm>
          <a:custGeom>
            <a:avLst/>
            <a:gdLst/>
            <a:ahLst/>
            <a:cxnLst/>
            <a:rect l="l" t="t" r="r" b="b"/>
            <a:pathLst>
              <a:path w="9144000" h="2016760">
                <a:moveTo>
                  <a:pt x="0" y="336041"/>
                </a:moveTo>
                <a:lnTo>
                  <a:pt x="3643" y="286394"/>
                </a:lnTo>
                <a:lnTo>
                  <a:pt x="14228" y="239004"/>
                </a:lnTo>
                <a:lnTo>
                  <a:pt x="31233" y="194394"/>
                </a:lnTo>
                <a:lnTo>
                  <a:pt x="54140" y="153082"/>
                </a:lnTo>
                <a:lnTo>
                  <a:pt x="82428" y="115591"/>
                </a:lnTo>
                <a:lnTo>
                  <a:pt x="115578" y="82440"/>
                </a:lnTo>
                <a:lnTo>
                  <a:pt x="153069" y="54149"/>
                </a:lnTo>
                <a:lnTo>
                  <a:pt x="194382" y="31239"/>
                </a:lnTo>
                <a:lnTo>
                  <a:pt x="238997" y="14231"/>
                </a:lnTo>
                <a:lnTo>
                  <a:pt x="286395" y="3644"/>
                </a:lnTo>
                <a:lnTo>
                  <a:pt x="336054" y="0"/>
                </a:lnTo>
                <a:lnTo>
                  <a:pt x="8807958" y="0"/>
                </a:lnTo>
                <a:lnTo>
                  <a:pt x="8857605" y="3644"/>
                </a:lnTo>
                <a:lnTo>
                  <a:pt x="8904995" y="14231"/>
                </a:lnTo>
                <a:lnTo>
                  <a:pt x="8949605" y="31239"/>
                </a:lnTo>
                <a:lnTo>
                  <a:pt x="8990917" y="54149"/>
                </a:lnTo>
                <a:lnTo>
                  <a:pt x="9028408" y="82440"/>
                </a:lnTo>
                <a:lnTo>
                  <a:pt x="9061559" y="115591"/>
                </a:lnTo>
                <a:lnTo>
                  <a:pt x="9089850" y="153082"/>
                </a:lnTo>
                <a:lnTo>
                  <a:pt x="9112760" y="194394"/>
                </a:lnTo>
                <a:lnTo>
                  <a:pt x="9129768" y="239004"/>
                </a:lnTo>
                <a:lnTo>
                  <a:pt x="9140355" y="286394"/>
                </a:lnTo>
                <a:lnTo>
                  <a:pt x="9144000" y="336041"/>
                </a:lnTo>
                <a:lnTo>
                  <a:pt x="9144000" y="1680209"/>
                </a:lnTo>
                <a:lnTo>
                  <a:pt x="9140355" y="1729857"/>
                </a:lnTo>
                <a:lnTo>
                  <a:pt x="9129768" y="1777247"/>
                </a:lnTo>
                <a:lnTo>
                  <a:pt x="9112760" y="1821857"/>
                </a:lnTo>
                <a:lnTo>
                  <a:pt x="9089850" y="1863169"/>
                </a:lnTo>
                <a:lnTo>
                  <a:pt x="9061559" y="1900660"/>
                </a:lnTo>
                <a:lnTo>
                  <a:pt x="9028408" y="1933811"/>
                </a:lnTo>
                <a:lnTo>
                  <a:pt x="8990917" y="1962102"/>
                </a:lnTo>
                <a:lnTo>
                  <a:pt x="8949605" y="1985012"/>
                </a:lnTo>
                <a:lnTo>
                  <a:pt x="8904995" y="2002020"/>
                </a:lnTo>
                <a:lnTo>
                  <a:pt x="8857605" y="2012607"/>
                </a:lnTo>
                <a:lnTo>
                  <a:pt x="8807958" y="2016252"/>
                </a:lnTo>
                <a:lnTo>
                  <a:pt x="336054" y="2016252"/>
                </a:lnTo>
                <a:lnTo>
                  <a:pt x="286395" y="2012607"/>
                </a:lnTo>
                <a:lnTo>
                  <a:pt x="238997" y="2002020"/>
                </a:lnTo>
                <a:lnTo>
                  <a:pt x="194382" y="1985012"/>
                </a:lnTo>
                <a:lnTo>
                  <a:pt x="153069" y="1962102"/>
                </a:lnTo>
                <a:lnTo>
                  <a:pt x="115578" y="1933811"/>
                </a:lnTo>
                <a:lnTo>
                  <a:pt x="82428" y="1900660"/>
                </a:lnTo>
                <a:lnTo>
                  <a:pt x="54140" y="1863169"/>
                </a:lnTo>
                <a:lnTo>
                  <a:pt x="31233" y="1821857"/>
                </a:lnTo>
                <a:lnTo>
                  <a:pt x="14228" y="1777247"/>
                </a:lnTo>
                <a:lnTo>
                  <a:pt x="3643" y="1729857"/>
                </a:lnTo>
                <a:lnTo>
                  <a:pt x="0" y="1680209"/>
                </a:lnTo>
                <a:lnTo>
                  <a:pt x="0" y="33604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070" y="1375410"/>
            <a:ext cx="2129155" cy="702945"/>
          </a:xfrm>
          <a:custGeom>
            <a:avLst/>
            <a:gdLst/>
            <a:ahLst/>
            <a:cxnLst/>
            <a:rect l="l" t="t" r="r" b="b"/>
            <a:pathLst>
              <a:path w="2129155" h="702944">
                <a:moveTo>
                  <a:pt x="0" y="702563"/>
                </a:moveTo>
                <a:lnTo>
                  <a:pt x="2129028" y="702563"/>
                </a:lnTo>
                <a:lnTo>
                  <a:pt x="2129028" y="0"/>
                </a:lnTo>
                <a:lnTo>
                  <a:pt x="0" y="0"/>
                </a:lnTo>
                <a:lnTo>
                  <a:pt x="0" y="702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9070" y="1375410"/>
            <a:ext cx="2129155" cy="70294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540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66154" y="1367789"/>
            <a:ext cx="2270760" cy="701040"/>
          </a:xfrm>
          <a:custGeom>
            <a:avLst/>
            <a:gdLst/>
            <a:ahLst/>
            <a:cxnLst/>
            <a:rect l="l" t="t" r="r" b="b"/>
            <a:pathLst>
              <a:path w="2270759" h="701039">
                <a:moveTo>
                  <a:pt x="0" y="701039"/>
                </a:moveTo>
                <a:lnTo>
                  <a:pt x="2270759" y="701039"/>
                </a:lnTo>
                <a:lnTo>
                  <a:pt x="2270759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8385" y="1274825"/>
            <a:ext cx="2769235" cy="894715"/>
          </a:xfrm>
          <a:custGeom>
            <a:avLst/>
            <a:gdLst/>
            <a:ahLst/>
            <a:cxnLst/>
            <a:rect l="l" t="t" r="r" b="b"/>
            <a:pathLst>
              <a:path w="2769235" h="894714">
                <a:moveTo>
                  <a:pt x="1384553" y="0"/>
                </a:moveTo>
                <a:lnTo>
                  <a:pt x="0" y="447294"/>
                </a:lnTo>
                <a:lnTo>
                  <a:pt x="1384553" y="894588"/>
                </a:lnTo>
                <a:lnTo>
                  <a:pt x="2769108" y="447294"/>
                </a:lnTo>
                <a:lnTo>
                  <a:pt x="13845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8385" y="1274825"/>
            <a:ext cx="2769235" cy="894715"/>
          </a:xfrm>
          <a:custGeom>
            <a:avLst/>
            <a:gdLst/>
            <a:ahLst/>
            <a:cxnLst/>
            <a:rect l="l" t="t" r="r" b="b"/>
            <a:pathLst>
              <a:path w="2769235" h="894714">
                <a:moveTo>
                  <a:pt x="0" y="447294"/>
                </a:moveTo>
                <a:lnTo>
                  <a:pt x="1384553" y="0"/>
                </a:lnTo>
                <a:lnTo>
                  <a:pt x="2769108" y="447294"/>
                </a:lnTo>
                <a:lnTo>
                  <a:pt x="1384553" y="894588"/>
                </a:lnTo>
                <a:lnTo>
                  <a:pt x="0" y="44729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59784" y="1553971"/>
            <a:ext cx="4977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02255" algn="l"/>
              </a:tabLst>
            </a:pPr>
            <a:r>
              <a:rPr sz="2000" spc="-30" dirty="0">
                <a:latin typeface="Verdana"/>
                <a:cs typeface="Verdana"/>
              </a:rPr>
              <a:t>LOTAÇÃO	</a:t>
            </a:r>
            <a:r>
              <a:rPr sz="3000" spc="-37" baseline="1388" dirty="0">
                <a:latin typeface="Verdana"/>
                <a:cs typeface="Verdana"/>
              </a:rPr>
              <a:t>DEPARTAMENTO</a:t>
            </a:r>
            <a:endParaRPr sz="3000" baseline="1388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64664" y="1684020"/>
            <a:ext cx="885444" cy="12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8098" y="1722882"/>
            <a:ext cx="781050" cy="3175"/>
          </a:xfrm>
          <a:custGeom>
            <a:avLst/>
            <a:gdLst/>
            <a:ahLst/>
            <a:cxnLst/>
            <a:rect l="l" t="t" r="r" b="b"/>
            <a:pathLst>
              <a:path w="781050" h="3175">
                <a:moveTo>
                  <a:pt x="0" y="3175"/>
                </a:moveTo>
                <a:lnTo>
                  <a:pt x="7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4059" y="1679448"/>
            <a:ext cx="815339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57494" y="1718310"/>
            <a:ext cx="709930" cy="5080"/>
          </a:xfrm>
          <a:custGeom>
            <a:avLst/>
            <a:gdLst/>
            <a:ahLst/>
            <a:cxnLst/>
            <a:rect l="l" t="t" r="r" b="b"/>
            <a:pathLst>
              <a:path w="709929" h="5080">
                <a:moveTo>
                  <a:pt x="0" y="4825"/>
                </a:moveTo>
                <a:lnTo>
                  <a:pt x="70954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906" y="997458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127" y="816863"/>
            <a:ext cx="239268" cy="21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69542" y="980694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52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0512" y="789177"/>
            <a:ext cx="19234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0320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85822" y="1368678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4733" y="1368678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34667" y="842772"/>
            <a:ext cx="237744" cy="219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005" y="206425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1530" y="2354072"/>
            <a:ext cx="47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6324" y="2410967"/>
            <a:ext cx="239268" cy="217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00113" y="2319908"/>
            <a:ext cx="1994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6080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52638" y="206425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42147" y="2346960"/>
            <a:ext cx="239267" cy="2179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05421" y="206425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94931" y="2346960"/>
            <a:ext cx="239268" cy="2179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965" y="3355085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8965" y="3355085"/>
            <a:ext cx="1845945" cy="70104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670"/>
              </a:spcBef>
            </a:pPr>
            <a:r>
              <a:rPr sz="1800" spc="-15" dirty="0">
                <a:latin typeface="Verdana"/>
                <a:cs typeface="Verdana"/>
              </a:rPr>
              <a:t>SECRETARIA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67889" y="3355085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167889" y="3355085"/>
            <a:ext cx="1845945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670"/>
              </a:spcBef>
            </a:pPr>
            <a:r>
              <a:rPr sz="1800" spc="-30" dirty="0">
                <a:latin typeface="Verdana"/>
                <a:cs typeface="Verdana"/>
              </a:rPr>
              <a:t>MOTORISTA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25290" y="3355085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225290" y="3355085"/>
            <a:ext cx="1845945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670"/>
              </a:spcBef>
            </a:pPr>
            <a:r>
              <a:rPr sz="1800" spc="-5" dirty="0">
                <a:latin typeface="Verdana"/>
                <a:cs typeface="Verdana"/>
              </a:rPr>
              <a:t>ENGENHEIRO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63189" y="2526029"/>
            <a:ext cx="923925" cy="448309"/>
          </a:xfrm>
          <a:custGeom>
            <a:avLst/>
            <a:gdLst/>
            <a:ahLst/>
            <a:cxnLst/>
            <a:rect l="l" t="t" r="r" b="b"/>
            <a:pathLst>
              <a:path w="923925" h="448310">
                <a:moveTo>
                  <a:pt x="461772" y="0"/>
                </a:moveTo>
                <a:lnTo>
                  <a:pt x="0" y="448056"/>
                </a:lnTo>
                <a:lnTo>
                  <a:pt x="923544" y="448056"/>
                </a:lnTo>
                <a:lnTo>
                  <a:pt x="461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63189" y="2526029"/>
            <a:ext cx="923925" cy="448309"/>
          </a:xfrm>
          <a:custGeom>
            <a:avLst/>
            <a:gdLst/>
            <a:ahLst/>
            <a:cxnLst/>
            <a:rect l="l" t="t" r="r" b="b"/>
            <a:pathLst>
              <a:path w="923925" h="448310">
                <a:moveTo>
                  <a:pt x="0" y="448056"/>
                </a:moveTo>
                <a:lnTo>
                  <a:pt x="461772" y="0"/>
                </a:lnTo>
                <a:lnTo>
                  <a:pt x="923544" y="448056"/>
                </a:lnTo>
                <a:lnTo>
                  <a:pt x="0" y="44805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9263" y="2935223"/>
            <a:ext cx="3014472" cy="4861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0986" y="2974085"/>
            <a:ext cx="2910205" cy="381000"/>
          </a:xfrm>
          <a:custGeom>
            <a:avLst/>
            <a:gdLst/>
            <a:ahLst/>
            <a:cxnLst/>
            <a:rect l="l" t="t" r="r" b="b"/>
            <a:pathLst>
              <a:path w="2910204" h="381000">
                <a:moveTo>
                  <a:pt x="2909824" y="0"/>
                </a:moveTo>
                <a:lnTo>
                  <a:pt x="0" y="0"/>
                </a:lnTo>
                <a:lnTo>
                  <a:pt x="0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26664" y="2955035"/>
            <a:ext cx="124968" cy="466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88385" y="2974085"/>
            <a:ext cx="1905" cy="381000"/>
          </a:xfrm>
          <a:custGeom>
            <a:avLst/>
            <a:gdLst/>
            <a:ahLst/>
            <a:cxnLst/>
            <a:rect l="l" t="t" r="r" b="b"/>
            <a:pathLst>
              <a:path w="1905" h="381000">
                <a:moveTo>
                  <a:pt x="762" y="-19050"/>
                </a:moveTo>
                <a:lnTo>
                  <a:pt x="762" y="40005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8391" y="2935223"/>
            <a:ext cx="1312164" cy="4861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40302" y="2974085"/>
            <a:ext cx="1208405" cy="381000"/>
          </a:xfrm>
          <a:custGeom>
            <a:avLst/>
            <a:gdLst/>
            <a:ahLst/>
            <a:cxnLst/>
            <a:rect l="l" t="t" r="r" b="b"/>
            <a:pathLst>
              <a:path w="1208404" h="381000">
                <a:moveTo>
                  <a:pt x="0" y="0"/>
                </a:moveTo>
                <a:lnTo>
                  <a:pt x="1208151" y="0"/>
                </a:lnTo>
                <a:lnTo>
                  <a:pt x="1208151" y="381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96339" y="2039111"/>
            <a:ext cx="1990344" cy="57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42822" y="2077973"/>
            <a:ext cx="1882775" cy="449580"/>
          </a:xfrm>
          <a:custGeom>
            <a:avLst/>
            <a:gdLst/>
            <a:ahLst/>
            <a:cxnLst/>
            <a:rect l="l" t="t" r="r" b="b"/>
            <a:pathLst>
              <a:path w="1882775" h="449580">
                <a:moveTo>
                  <a:pt x="0" y="0"/>
                </a:moveTo>
                <a:lnTo>
                  <a:pt x="1882775" y="4493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704845" y="2092579"/>
            <a:ext cx="656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(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86094" y="3429761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17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881621" y="3263900"/>
            <a:ext cx="704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CREA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76059" y="3345179"/>
            <a:ext cx="239267" cy="2164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75738" y="4068317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4">
                <a:moveTo>
                  <a:pt x="0" y="0"/>
                </a:moveTo>
                <a:lnTo>
                  <a:pt x="0" y="38252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671317" y="4324350"/>
            <a:ext cx="563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366772" y="4352544"/>
            <a:ext cx="239268" cy="216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66638" y="4444746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1193291" y="0"/>
                </a:moveTo>
                <a:lnTo>
                  <a:pt x="0" y="426719"/>
                </a:lnTo>
                <a:lnTo>
                  <a:pt x="1193291" y="853439"/>
                </a:lnTo>
                <a:lnTo>
                  <a:pt x="2386584" y="426719"/>
                </a:lnTo>
                <a:lnTo>
                  <a:pt x="1193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66638" y="4444746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0" y="426719"/>
                </a:moveTo>
                <a:lnTo>
                  <a:pt x="1193291" y="0"/>
                </a:lnTo>
                <a:lnTo>
                  <a:pt x="2386584" y="426719"/>
                </a:lnTo>
                <a:lnTo>
                  <a:pt x="1193291" y="853439"/>
                </a:lnTo>
                <a:lnTo>
                  <a:pt x="0" y="426719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45630" y="5813297"/>
            <a:ext cx="1847214" cy="701040"/>
          </a:xfrm>
          <a:custGeom>
            <a:avLst/>
            <a:gdLst/>
            <a:ahLst/>
            <a:cxnLst/>
            <a:rect l="l" t="t" r="r" b="b"/>
            <a:pathLst>
              <a:path w="1847215" h="701040">
                <a:moveTo>
                  <a:pt x="0" y="701039"/>
                </a:moveTo>
                <a:lnTo>
                  <a:pt x="1847087" y="701039"/>
                </a:lnTo>
                <a:lnTo>
                  <a:pt x="1847087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945630" y="5813297"/>
            <a:ext cx="1847214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670"/>
              </a:spcBef>
            </a:pPr>
            <a:r>
              <a:rPr sz="1800" spc="-15" dirty="0">
                <a:latin typeface="Verdana"/>
                <a:cs typeface="Verdana"/>
              </a:rPr>
              <a:t>PROJETO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031991" y="3974591"/>
            <a:ext cx="1089660" cy="5532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83046" y="4011929"/>
            <a:ext cx="976630" cy="431800"/>
          </a:xfrm>
          <a:custGeom>
            <a:avLst/>
            <a:gdLst/>
            <a:ahLst/>
            <a:cxnLst/>
            <a:rect l="l" t="t" r="r" b="b"/>
            <a:pathLst>
              <a:path w="976629" h="431800">
                <a:moveTo>
                  <a:pt x="0" y="0"/>
                </a:moveTo>
                <a:lnTo>
                  <a:pt x="976249" y="431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05828" y="5262371"/>
            <a:ext cx="925068" cy="6355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58406" y="5298185"/>
            <a:ext cx="811530" cy="514350"/>
          </a:xfrm>
          <a:custGeom>
            <a:avLst/>
            <a:gdLst/>
            <a:ahLst/>
            <a:cxnLst/>
            <a:rect l="l" t="t" r="r" b="b"/>
            <a:pathLst>
              <a:path w="811529" h="514350">
                <a:moveTo>
                  <a:pt x="0" y="0"/>
                </a:moveTo>
                <a:lnTo>
                  <a:pt x="811276" y="514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90721" y="4444746"/>
            <a:ext cx="2159635" cy="791210"/>
          </a:xfrm>
          <a:custGeom>
            <a:avLst/>
            <a:gdLst/>
            <a:ahLst/>
            <a:cxnLst/>
            <a:rect l="l" t="t" r="r" b="b"/>
            <a:pathLst>
              <a:path w="2159635" h="791210">
                <a:moveTo>
                  <a:pt x="1079753" y="0"/>
                </a:moveTo>
                <a:lnTo>
                  <a:pt x="0" y="395477"/>
                </a:lnTo>
                <a:lnTo>
                  <a:pt x="1079753" y="790955"/>
                </a:lnTo>
                <a:lnTo>
                  <a:pt x="2159507" y="395477"/>
                </a:lnTo>
                <a:lnTo>
                  <a:pt x="1079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90721" y="4444746"/>
            <a:ext cx="2159635" cy="791210"/>
          </a:xfrm>
          <a:custGeom>
            <a:avLst/>
            <a:gdLst/>
            <a:ahLst/>
            <a:cxnLst/>
            <a:rect l="l" t="t" r="r" b="b"/>
            <a:pathLst>
              <a:path w="2159635" h="791210">
                <a:moveTo>
                  <a:pt x="0" y="395477"/>
                </a:moveTo>
                <a:lnTo>
                  <a:pt x="1079753" y="0"/>
                </a:lnTo>
                <a:lnTo>
                  <a:pt x="2159507" y="395477"/>
                </a:lnTo>
                <a:lnTo>
                  <a:pt x="1079753" y="790955"/>
                </a:lnTo>
                <a:lnTo>
                  <a:pt x="0" y="39547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112133" y="4689094"/>
            <a:ext cx="91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507991" y="4020311"/>
            <a:ext cx="694943" cy="5074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69714" y="4056126"/>
            <a:ext cx="579755" cy="387350"/>
          </a:xfrm>
          <a:custGeom>
            <a:avLst/>
            <a:gdLst/>
            <a:ahLst/>
            <a:cxnLst/>
            <a:rect l="l" t="t" r="r" b="b"/>
            <a:pathLst>
              <a:path w="579754" h="387350">
                <a:moveTo>
                  <a:pt x="579501" y="0"/>
                </a:moveTo>
                <a:lnTo>
                  <a:pt x="0" y="387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74314" y="5813297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40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274314" y="5813297"/>
            <a:ext cx="1845945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47955" marR="141605" indent="431165">
              <a:lnSpc>
                <a:spcPct val="100000"/>
              </a:lnSpc>
              <a:spcBef>
                <a:spcPts val="590"/>
              </a:spcBef>
            </a:pPr>
            <a:r>
              <a:rPr sz="1800" spc="-5" dirty="0">
                <a:latin typeface="Verdana"/>
                <a:cs typeface="Verdana"/>
              </a:rPr>
              <a:t>RAMO  ENGENH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136135" y="5205984"/>
            <a:ext cx="492251" cy="6903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97858" y="5235702"/>
            <a:ext cx="371475" cy="576580"/>
          </a:xfrm>
          <a:custGeom>
            <a:avLst/>
            <a:gdLst/>
            <a:ahLst/>
            <a:cxnLst/>
            <a:rect l="l" t="t" r="r" b="b"/>
            <a:pathLst>
              <a:path w="371475" h="576579">
                <a:moveTo>
                  <a:pt x="371475" y="0"/>
                </a:moveTo>
                <a:lnTo>
                  <a:pt x="0" y="5762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432553" y="5411216"/>
            <a:ext cx="673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08879" y="4114038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449059" y="3826509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88455" y="4706492"/>
            <a:ext cx="2012950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Verdana"/>
                <a:cs typeface="Verdana"/>
              </a:rPr>
              <a:t>PARTICIPAÇÃO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689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698242" y="5883402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81072" y="5774435"/>
            <a:ext cx="239268" cy="2164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98242" y="6317741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81072" y="6205728"/>
            <a:ext cx="239268" cy="216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624964" y="5567119"/>
            <a:ext cx="775970" cy="889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369558" y="5956553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32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53911" y="5846064"/>
            <a:ext cx="237743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69558" y="6389370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32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53911" y="6277355"/>
            <a:ext cx="237743" cy="2179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297551" y="5638291"/>
            <a:ext cx="775970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418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xfrm>
            <a:off x="1168395" y="24442"/>
            <a:ext cx="69348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Uma </a:t>
            </a:r>
            <a:r>
              <a:rPr sz="3200" spc="-5" dirty="0"/>
              <a:t>tabela </a:t>
            </a:r>
            <a:r>
              <a:rPr sz="3200" dirty="0"/>
              <a:t>por </a:t>
            </a:r>
            <a:r>
              <a:rPr sz="3200" spc="-5" dirty="0"/>
              <a:t>entidade</a:t>
            </a:r>
            <a:r>
              <a:rPr sz="3200" spc="-30" dirty="0"/>
              <a:t> </a:t>
            </a:r>
            <a:r>
              <a:rPr sz="3200" spc="-5" dirty="0"/>
              <a:t>especializada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65" y="2029205"/>
            <a:ext cx="2161540" cy="792480"/>
          </a:xfrm>
          <a:custGeom>
            <a:avLst/>
            <a:gdLst/>
            <a:ahLst/>
            <a:cxnLst/>
            <a:rect l="l" t="t" r="r" b="b"/>
            <a:pathLst>
              <a:path w="2161540" h="792480">
                <a:moveTo>
                  <a:pt x="0" y="792479"/>
                </a:moveTo>
                <a:lnTo>
                  <a:pt x="2161032" y="792479"/>
                </a:lnTo>
                <a:lnTo>
                  <a:pt x="2161032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965" y="2029205"/>
            <a:ext cx="2161540" cy="7924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895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90538" y="2020061"/>
            <a:ext cx="2303145" cy="792480"/>
          </a:xfrm>
          <a:custGeom>
            <a:avLst/>
            <a:gdLst/>
            <a:ahLst/>
            <a:cxnLst/>
            <a:rect l="l" t="t" r="r" b="b"/>
            <a:pathLst>
              <a:path w="2303145" h="792480">
                <a:moveTo>
                  <a:pt x="0" y="792479"/>
                </a:moveTo>
                <a:lnTo>
                  <a:pt x="2302763" y="792479"/>
                </a:lnTo>
                <a:lnTo>
                  <a:pt x="2302763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90538" y="2020061"/>
            <a:ext cx="2303145" cy="7924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895"/>
              </a:spcBef>
            </a:pPr>
            <a:r>
              <a:rPr sz="2000" spc="-25" dirty="0">
                <a:latin typeface="Verdana"/>
                <a:cs typeface="Verdana"/>
              </a:rPr>
              <a:t>DEPARTAMENTO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60954" y="1916429"/>
            <a:ext cx="2810510" cy="1009015"/>
          </a:xfrm>
          <a:custGeom>
            <a:avLst/>
            <a:gdLst/>
            <a:ahLst/>
            <a:cxnLst/>
            <a:rect l="l" t="t" r="r" b="b"/>
            <a:pathLst>
              <a:path w="2810510" h="1009014">
                <a:moveTo>
                  <a:pt x="1405128" y="0"/>
                </a:moveTo>
                <a:lnTo>
                  <a:pt x="0" y="504444"/>
                </a:lnTo>
                <a:lnTo>
                  <a:pt x="1405128" y="1008888"/>
                </a:lnTo>
                <a:lnTo>
                  <a:pt x="2810256" y="504444"/>
                </a:lnTo>
                <a:lnTo>
                  <a:pt x="14051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60954" y="1916429"/>
            <a:ext cx="2810510" cy="1009015"/>
          </a:xfrm>
          <a:custGeom>
            <a:avLst/>
            <a:gdLst/>
            <a:ahLst/>
            <a:cxnLst/>
            <a:rect l="l" t="t" r="r" b="b"/>
            <a:pathLst>
              <a:path w="2810510" h="1009014">
                <a:moveTo>
                  <a:pt x="0" y="504444"/>
                </a:moveTo>
                <a:lnTo>
                  <a:pt x="1405128" y="0"/>
                </a:lnTo>
                <a:lnTo>
                  <a:pt x="2810256" y="504444"/>
                </a:lnTo>
                <a:lnTo>
                  <a:pt x="1405128" y="1008888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53941" y="2252599"/>
            <a:ext cx="1226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26564" y="2383535"/>
            <a:ext cx="897636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9998" y="2422398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80" h="5080">
                <a:moveTo>
                  <a:pt x="0" y="4699"/>
                </a:moveTo>
                <a:lnTo>
                  <a:pt x="7920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27776" y="2375916"/>
            <a:ext cx="824483" cy="12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71209" y="2414777"/>
            <a:ext cx="719455" cy="6350"/>
          </a:xfrm>
          <a:custGeom>
            <a:avLst/>
            <a:gdLst/>
            <a:ahLst/>
            <a:cxnLst/>
            <a:rect l="l" t="t" r="r" b="b"/>
            <a:pathLst>
              <a:path w="719454" h="6350">
                <a:moveTo>
                  <a:pt x="0" y="6350"/>
                </a:moveTo>
                <a:lnTo>
                  <a:pt x="719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5374" y="160401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023" y="1400555"/>
            <a:ext cx="242316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20774" y="1584197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739" y="724027"/>
            <a:ext cx="2338705" cy="972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  <a:p>
            <a:pPr marL="407670">
              <a:lnSpc>
                <a:spcPct val="100000"/>
              </a:lnSpc>
              <a:spcBef>
                <a:spcPts val="1700"/>
              </a:spcBef>
              <a:tabLst>
                <a:tab pos="170497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7722" y="201968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75782" y="2019681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82852" y="1431036"/>
            <a:ext cx="242315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3474" y="280797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7217" y="3132836"/>
            <a:ext cx="47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9268" y="3200400"/>
            <a:ext cx="240792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98357" y="280797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28433" y="3093212"/>
            <a:ext cx="20142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112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89392" y="3128772"/>
            <a:ext cx="240791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9806" y="280797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20840" y="3128772"/>
            <a:ext cx="240791" cy="242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1" y="1197102"/>
            <a:ext cx="9144000" cy="2304415"/>
          </a:xfrm>
          <a:custGeom>
            <a:avLst/>
            <a:gdLst/>
            <a:ahLst/>
            <a:cxnLst/>
            <a:rect l="l" t="t" r="r" b="b"/>
            <a:pathLst>
              <a:path w="9144000" h="2304415">
                <a:moveTo>
                  <a:pt x="0" y="384048"/>
                </a:moveTo>
                <a:lnTo>
                  <a:pt x="2992" y="335876"/>
                </a:lnTo>
                <a:lnTo>
                  <a:pt x="11729" y="289489"/>
                </a:lnTo>
                <a:lnTo>
                  <a:pt x="25850" y="245248"/>
                </a:lnTo>
                <a:lnTo>
                  <a:pt x="44997" y="203511"/>
                </a:lnTo>
                <a:lnTo>
                  <a:pt x="68808" y="164639"/>
                </a:lnTo>
                <a:lnTo>
                  <a:pt x="96925" y="128991"/>
                </a:lnTo>
                <a:lnTo>
                  <a:pt x="128986" y="96929"/>
                </a:lnTo>
                <a:lnTo>
                  <a:pt x="164633" y="68812"/>
                </a:lnTo>
                <a:lnTo>
                  <a:pt x="203505" y="44999"/>
                </a:lnTo>
                <a:lnTo>
                  <a:pt x="245242" y="25852"/>
                </a:lnTo>
                <a:lnTo>
                  <a:pt x="289485" y="11730"/>
                </a:lnTo>
                <a:lnTo>
                  <a:pt x="335874" y="2992"/>
                </a:lnTo>
                <a:lnTo>
                  <a:pt x="384048" y="0"/>
                </a:lnTo>
                <a:lnTo>
                  <a:pt x="8759952" y="0"/>
                </a:lnTo>
                <a:lnTo>
                  <a:pt x="8808123" y="2992"/>
                </a:lnTo>
                <a:lnTo>
                  <a:pt x="8854510" y="11730"/>
                </a:lnTo>
                <a:lnTo>
                  <a:pt x="8898751" y="25852"/>
                </a:lnTo>
                <a:lnTo>
                  <a:pt x="8940488" y="44999"/>
                </a:lnTo>
                <a:lnTo>
                  <a:pt x="8979360" y="68812"/>
                </a:lnTo>
                <a:lnTo>
                  <a:pt x="9015008" y="96929"/>
                </a:lnTo>
                <a:lnTo>
                  <a:pt x="9047070" y="128991"/>
                </a:lnTo>
                <a:lnTo>
                  <a:pt x="9075187" y="164639"/>
                </a:lnTo>
                <a:lnTo>
                  <a:pt x="9099000" y="203511"/>
                </a:lnTo>
                <a:lnTo>
                  <a:pt x="9118147" y="245248"/>
                </a:lnTo>
                <a:lnTo>
                  <a:pt x="9132269" y="289489"/>
                </a:lnTo>
                <a:lnTo>
                  <a:pt x="9141007" y="335876"/>
                </a:lnTo>
                <a:lnTo>
                  <a:pt x="9144000" y="384048"/>
                </a:lnTo>
                <a:lnTo>
                  <a:pt x="9144000" y="1920239"/>
                </a:lnTo>
                <a:lnTo>
                  <a:pt x="9141007" y="1968411"/>
                </a:lnTo>
                <a:lnTo>
                  <a:pt x="9132269" y="2014798"/>
                </a:lnTo>
                <a:lnTo>
                  <a:pt x="9118147" y="2059039"/>
                </a:lnTo>
                <a:lnTo>
                  <a:pt x="9099000" y="2100776"/>
                </a:lnTo>
                <a:lnTo>
                  <a:pt x="9075187" y="2139648"/>
                </a:lnTo>
                <a:lnTo>
                  <a:pt x="9047070" y="2175296"/>
                </a:lnTo>
                <a:lnTo>
                  <a:pt x="9015008" y="2207358"/>
                </a:lnTo>
                <a:lnTo>
                  <a:pt x="8979360" y="2235475"/>
                </a:lnTo>
                <a:lnTo>
                  <a:pt x="8940488" y="2259288"/>
                </a:lnTo>
                <a:lnTo>
                  <a:pt x="8898751" y="2278435"/>
                </a:lnTo>
                <a:lnTo>
                  <a:pt x="8854510" y="2292557"/>
                </a:lnTo>
                <a:lnTo>
                  <a:pt x="8808123" y="2301295"/>
                </a:lnTo>
                <a:lnTo>
                  <a:pt x="8759952" y="2304288"/>
                </a:lnTo>
                <a:lnTo>
                  <a:pt x="384048" y="2304288"/>
                </a:lnTo>
                <a:lnTo>
                  <a:pt x="335874" y="2301295"/>
                </a:lnTo>
                <a:lnTo>
                  <a:pt x="289485" y="2292557"/>
                </a:lnTo>
                <a:lnTo>
                  <a:pt x="245242" y="2278435"/>
                </a:lnTo>
                <a:lnTo>
                  <a:pt x="203505" y="2259288"/>
                </a:lnTo>
                <a:lnTo>
                  <a:pt x="164633" y="2235475"/>
                </a:lnTo>
                <a:lnTo>
                  <a:pt x="128986" y="2207358"/>
                </a:lnTo>
                <a:lnTo>
                  <a:pt x="96925" y="2175296"/>
                </a:lnTo>
                <a:lnTo>
                  <a:pt x="68808" y="2139648"/>
                </a:lnTo>
                <a:lnTo>
                  <a:pt x="44997" y="2100776"/>
                </a:lnTo>
                <a:lnTo>
                  <a:pt x="25850" y="2059039"/>
                </a:lnTo>
                <a:lnTo>
                  <a:pt x="11729" y="2014798"/>
                </a:lnTo>
                <a:lnTo>
                  <a:pt x="2992" y="1968411"/>
                </a:lnTo>
                <a:lnTo>
                  <a:pt x="0" y="1920239"/>
                </a:lnTo>
                <a:lnTo>
                  <a:pt x="0" y="384048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4076700"/>
            <a:ext cx="9113520" cy="1600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146873" y="0"/>
            <a:ext cx="69348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Uma </a:t>
            </a:r>
            <a:r>
              <a:rPr sz="3200" spc="-5" dirty="0"/>
              <a:t>tabela </a:t>
            </a:r>
            <a:r>
              <a:rPr sz="3200" dirty="0"/>
              <a:t>por </a:t>
            </a:r>
            <a:r>
              <a:rPr sz="3200" spc="-5" dirty="0"/>
              <a:t>entidade</a:t>
            </a:r>
            <a:r>
              <a:rPr sz="3200" spc="-30" dirty="0"/>
              <a:t> </a:t>
            </a:r>
            <a:r>
              <a:rPr sz="3200" spc="-5" dirty="0"/>
              <a:t>especializada</a:t>
            </a:r>
            <a:endParaRPr sz="320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9144"/>
            <a:ext cx="6219445" cy="1636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3861053"/>
            <a:ext cx="6156960" cy="1513840"/>
          </a:xfrm>
          <a:custGeom>
            <a:avLst/>
            <a:gdLst/>
            <a:ahLst/>
            <a:cxnLst/>
            <a:rect l="l" t="t" r="r" b="b"/>
            <a:pathLst>
              <a:path w="6156960" h="1513839">
                <a:moveTo>
                  <a:pt x="0" y="1513332"/>
                </a:moveTo>
                <a:lnTo>
                  <a:pt x="6156960" y="1513332"/>
                </a:lnTo>
                <a:lnTo>
                  <a:pt x="6156960" y="0"/>
                </a:lnTo>
                <a:lnTo>
                  <a:pt x="0" y="0"/>
                </a:lnTo>
                <a:lnTo>
                  <a:pt x="0" y="1513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3861053"/>
            <a:ext cx="6156960" cy="1513840"/>
          </a:xfrm>
          <a:custGeom>
            <a:avLst/>
            <a:gdLst/>
            <a:ahLst/>
            <a:cxnLst/>
            <a:rect l="l" t="t" r="r" b="b"/>
            <a:pathLst>
              <a:path w="6156960" h="1513839">
                <a:moveTo>
                  <a:pt x="0" y="1513332"/>
                </a:moveTo>
                <a:lnTo>
                  <a:pt x="6156960" y="1513332"/>
                </a:lnTo>
                <a:lnTo>
                  <a:pt x="6156960" y="0"/>
                </a:lnTo>
                <a:lnTo>
                  <a:pt x="0" y="0"/>
                </a:lnTo>
                <a:lnTo>
                  <a:pt x="0" y="151333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965" y="2029205"/>
            <a:ext cx="2161540" cy="792480"/>
          </a:xfrm>
          <a:custGeom>
            <a:avLst/>
            <a:gdLst/>
            <a:ahLst/>
            <a:cxnLst/>
            <a:rect l="l" t="t" r="r" b="b"/>
            <a:pathLst>
              <a:path w="2161540" h="792480">
                <a:moveTo>
                  <a:pt x="0" y="792479"/>
                </a:moveTo>
                <a:lnTo>
                  <a:pt x="2161032" y="792479"/>
                </a:lnTo>
                <a:lnTo>
                  <a:pt x="2161032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965" y="2029205"/>
            <a:ext cx="2161540" cy="7924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895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90538" y="2020061"/>
            <a:ext cx="2303145" cy="792480"/>
          </a:xfrm>
          <a:custGeom>
            <a:avLst/>
            <a:gdLst/>
            <a:ahLst/>
            <a:cxnLst/>
            <a:rect l="l" t="t" r="r" b="b"/>
            <a:pathLst>
              <a:path w="2303145" h="792480">
                <a:moveTo>
                  <a:pt x="0" y="792479"/>
                </a:moveTo>
                <a:lnTo>
                  <a:pt x="2302763" y="792479"/>
                </a:lnTo>
                <a:lnTo>
                  <a:pt x="2302763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90538" y="2020061"/>
            <a:ext cx="2303145" cy="7924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895"/>
              </a:spcBef>
            </a:pPr>
            <a:r>
              <a:rPr sz="2000" spc="-25" dirty="0">
                <a:latin typeface="Verdana"/>
                <a:cs typeface="Verdana"/>
              </a:rPr>
              <a:t>DEPARTAMENTO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60954" y="1916429"/>
            <a:ext cx="2810510" cy="1009015"/>
          </a:xfrm>
          <a:custGeom>
            <a:avLst/>
            <a:gdLst/>
            <a:ahLst/>
            <a:cxnLst/>
            <a:rect l="l" t="t" r="r" b="b"/>
            <a:pathLst>
              <a:path w="2810510" h="1009014">
                <a:moveTo>
                  <a:pt x="1405128" y="0"/>
                </a:moveTo>
                <a:lnTo>
                  <a:pt x="0" y="504444"/>
                </a:lnTo>
                <a:lnTo>
                  <a:pt x="1405128" y="1008888"/>
                </a:lnTo>
                <a:lnTo>
                  <a:pt x="2810256" y="504444"/>
                </a:lnTo>
                <a:lnTo>
                  <a:pt x="14051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0954" y="1916429"/>
            <a:ext cx="2810510" cy="1009015"/>
          </a:xfrm>
          <a:custGeom>
            <a:avLst/>
            <a:gdLst/>
            <a:ahLst/>
            <a:cxnLst/>
            <a:rect l="l" t="t" r="r" b="b"/>
            <a:pathLst>
              <a:path w="2810510" h="1009014">
                <a:moveTo>
                  <a:pt x="0" y="504444"/>
                </a:moveTo>
                <a:lnTo>
                  <a:pt x="1405128" y="0"/>
                </a:lnTo>
                <a:lnTo>
                  <a:pt x="2810256" y="504444"/>
                </a:lnTo>
                <a:lnTo>
                  <a:pt x="1405128" y="1008888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53941" y="2252599"/>
            <a:ext cx="1226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26564" y="2383535"/>
            <a:ext cx="897636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9998" y="2422398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80" h="5080">
                <a:moveTo>
                  <a:pt x="0" y="4699"/>
                </a:moveTo>
                <a:lnTo>
                  <a:pt x="7920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7776" y="2375916"/>
            <a:ext cx="824483" cy="129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1209" y="2414777"/>
            <a:ext cx="719455" cy="6350"/>
          </a:xfrm>
          <a:custGeom>
            <a:avLst/>
            <a:gdLst/>
            <a:ahLst/>
            <a:cxnLst/>
            <a:rect l="l" t="t" r="r" b="b"/>
            <a:pathLst>
              <a:path w="719454" h="6350">
                <a:moveTo>
                  <a:pt x="0" y="6350"/>
                </a:moveTo>
                <a:lnTo>
                  <a:pt x="719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5374" y="160401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2023" y="1400555"/>
            <a:ext cx="242316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0774" y="1584197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739" y="724027"/>
            <a:ext cx="2338705" cy="972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  <a:p>
            <a:pPr marL="407670">
              <a:lnSpc>
                <a:spcPct val="100000"/>
              </a:lnSpc>
              <a:spcBef>
                <a:spcPts val="1700"/>
              </a:spcBef>
              <a:tabLst>
                <a:tab pos="170497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7722" y="201968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75782" y="2019681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82852" y="1431036"/>
            <a:ext cx="242315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3474" y="280797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7217" y="3132836"/>
            <a:ext cx="47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9268" y="3200400"/>
            <a:ext cx="240792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98357" y="280797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28433" y="3093212"/>
            <a:ext cx="20142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112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89392" y="3128772"/>
            <a:ext cx="240791" cy="242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29806" y="280797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20840" y="3128772"/>
            <a:ext cx="240791" cy="242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1" y="1197102"/>
            <a:ext cx="9144000" cy="2304415"/>
          </a:xfrm>
          <a:custGeom>
            <a:avLst/>
            <a:gdLst/>
            <a:ahLst/>
            <a:cxnLst/>
            <a:rect l="l" t="t" r="r" b="b"/>
            <a:pathLst>
              <a:path w="9144000" h="2304415">
                <a:moveTo>
                  <a:pt x="0" y="384048"/>
                </a:moveTo>
                <a:lnTo>
                  <a:pt x="2992" y="335876"/>
                </a:lnTo>
                <a:lnTo>
                  <a:pt x="11729" y="289489"/>
                </a:lnTo>
                <a:lnTo>
                  <a:pt x="25850" y="245248"/>
                </a:lnTo>
                <a:lnTo>
                  <a:pt x="44997" y="203511"/>
                </a:lnTo>
                <a:lnTo>
                  <a:pt x="68808" y="164639"/>
                </a:lnTo>
                <a:lnTo>
                  <a:pt x="96925" y="128991"/>
                </a:lnTo>
                <a:lnTo>
                  <a:pt x="128986" y="96929"/>
                </a:lnTo>
                <a:lnTo>
                  <a:pt x="164633" y="68812"/>
                </a:lnTo>
                <a:lnTo>
                  <a:pt x="203505" y="44999"/>
                </a:lnTo>
                <a:lnTo>
                  <a:pt x="245242" y="25852"/>
                </a:lnTo>
                <a:lnTo>
                  <a:pt x="289485" y="11730"/>
                </a:lnTo>
                <a:lnTo>
                  <a:pt x="335874" y="2992"/>
                </a:lnTo>
                <a:lnTo>
                  <a:pt x="384048" y="0"/>
                </a:lnTo>
                <a:lnTo>
                  <a:pt x="8759952" y="0"/>
                </a:lnTo>
                <a:lnTo>
                  <a:pt x="8808123" y="2992"/>
                </a:lnTo>
                <a:lnTo>
                  <a:pt x="8854510" y="11730"/>
                </a:lnTo>
                <a:lnTo>
                  <a:pt x="8898751" y="25852"/>
                </a:lnTo>
                <a:lnTo>
                  <a:pt x="8940488" y="44999"/>
                </a:lnTo>
                <a:lnTo>
                  <a:pt x="8979360" y="68812"/>
                </a:lnTo>
                <a:lnTo>
                  <a:pt x="9015008" y="96929"/>
                </a:lnTo>
                <a:lnTo>
                  <a:pt x="9047070" y="128991"/>
                </a:lnTo>
                <a:lnTo>
                  <a:pt x="9075187" y="164639"/>
                </a:lnTo>
                <a:lnTo>
                  <a:pt x="9099000" y="203511"/>
                </a:lnTo>
                <a:lnTo>
                  <a:pt x="9118147" y="245248"/>
                </a:lnTo>
                <a:lnTo>
                  <a:pt x="9132269" y="289489"/>
                </a:lnTo>
                <a:lnTo>
                  <a:pt x="9141007" y="335876"/>
                </a:lnTo>
                <a:lnTo>
                  <a:pt x="9144000" y="384048"/>
                </a:lnTo>
                <a:lnTo>
                  <a:pt x="9144000" y="1920239"/>
                </a:lnTo>
                <a:lnTo>
                  <a:pt x="9141007" y="1968411"/>
                </a:lnTo>
                <a:lnTo>
                  <a:pt x="9132269" y="2014798"/>
                </a:lnTo>
                <a:lnTo>
                  <a:pt x="9118147" y="2059039"/>
                </a:lnTo>
                <a:lnTo>
                  <a:pt x="9099000" y="2100776"/>
                </a:lnTo>
                <a:lnTo>
                  <a:pt x="9075187" y="2139648"/>
                </a:lnTo>
                <a:lnTo>
                  <a:pt x="9047070" y="2175296"/>
                </a:lnTo>
                <a:lnTo>
                  <a:pt x="9015008" y="2207358"/>
                </a:lnTo>
                <a:lnTo>
                  <a:pt x="8979360" y="2235475"/>
                </a:lnTo>
                <a:lnTo>
                  <a:pt x="8940488" y="2259288"/>
                </a:lnTo>
                <a:lnTo>
                  <a:pt x="8898751" y="2278435"/>
                </a:lnTo>
                <a:lnTo>
                  <a:pt x="8854510" y="2292557"/>
                </a:lnTo>
                <a:lnTo>
                  <a:pt x="8808123" y="2301295"/>
                </a:lnTo>
                <a:lnTo>
                  <a:pt x="8759952" y="2304288"/>
                </a:lnTo>
                <a:lnTo>
                  <a:pt x="384048" y="2304288"/>
                </a:lnTo>
                <a:lnTo>
                  <a:pt x="335874" y="2301295"/>
                </a:lnTo>
                <a:lnTo>
                  <a:pt x="289485" y="2292557"/>
                </a:lnTo>
                <a:lnTo>
                  <a:pt x="245242" y="2278435"/>
                </a:lnTo>
                <a:lnTo>
                  <a:pt x="203505" y="2259288"/>
                </a:lnTo>
                <a:lnTo>
                  <a:pt x="164633" y="2235475"/>
                </a:lnTo>
                <a:lnTo>
                  <a:pt x="128986" y="2207358"/>
                </a:lnTo>
                <a:lnTo>
                  <a:pt x="96925" y="2175296"/>
                </a:lnTo>
                <a:lnTo>
                  <a:pt x="68808" y="2139648"/>
                </a:lnTo>
                <a:lnTo>
                  <a:pt x="44997" y="2100776"/>
                </a:lnTo>
                <a:lnTo>
                  <a:pt x="25850" y="2059039"/>
                </a:lnTo>
                <a:lnTo>
                  <a:pt x="11729" y="2014798"/>
                </a:lnTo>
                <a:lnTo>
                  <a:pt x="2992" y="1968411"/>
                </a:lnTo>
                <a:lnTo>
                  <a:pt x="0" y="1920239"/>
                </a:lnTo>
                <a:lnTo>
                  <a:pt x="0" y="384048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8739" y="3957066"/>
            <a:ext cx="56127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Departamento(</a:t>
            </a:r>
            <a:r>
              <a:rPr sz="24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CodDepto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,Nome)  Empregado(</a:t>
            </a:r>
            <a:r>
              <a:rPr sz="24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CodEmp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,Nome, </a:t>
            </a:r>
            <a:r>
              <a:rPr sz="2400" spc="-55" dirty="0">
                <a:solidFill>
                  <a:srgbClr val="2C2CB8"/>
                </a:solidFill>
                <a:latin typeface="Times New Roman"/>
                <a:cs typeface="Times New Roman"/>
              </a:rPr>
              <a:t>CPF,</a:t>
            </a:r>
            <a:r>
              <a:rPr sz="2400" spc="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CodDepto)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CodDepto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referencia</a:t>
            </a:r>
            <a:r>
              <a:rPr sz="2400" spc="-3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Departamento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286455" y="0"/>
            <a:ext cx="69348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Uma </a:t>
            </a:r>
            <a:r>
              <a:rPr sz="3200" spc="-5" dirty="0"/>
              <a:t>tabela </a:t>
            </a:r>
            <a:r>
              <a:rPr sz="3200" dirty="0"/>
              <a:t>por </a:t>
            </a:r>
            <a:r>
              <a:rPr sz="3200" spc="-5" dirty="0"/>
              <a:t>entidade</a:t>
            </a:r>
            <a:r>
              <a:rPr sz="3200" spc="-30" dirty="0"/>
              <a:t> </a:t>
            </a:r>
            <a:r>
              <a:rPr sz="3200" spc="-5" dirty="0"/>
              <a:t>especializada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5" y="4395214"/>
            <a:ext cx="8764524" cy="2429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965" y="4437124"/>
            <a:ext cx="8641080" cy="2306320"/>
          </a:xfrm>
          <a:custGeom>
            <a:avLst/>
            <a:gdLst/>
            <a:ahLst/>
            <a:cxnLst/>
            <a:rect l="l" t="t" r="r" b="b"/>
            <a:pathLst>
              <a:path w="8641080" h="2306320">
                <a:moveTo>
                  <a:pt x="0" y="2305811"/>
                </a:moveTo>
                <a:lnTo>
                  <a:pt x="8641080" y="2305811"/>
                </a:lnTo>
                <a:lnTo>
                  <a:pt x="8641080" y="0"/>
                </a:lnTo>
                <a:lnTo>
                  <a:pt x="0" y="0"/>
                </a:lnTo>
                <a:lnTo>
                  <a:pt x="0" y="2305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965" y="4437124"/>
            <a:ext cx="8641080" cy="2306320"/>
          </a:xfrm>
          <a:custGeom>
            <a:avLst/>
            <a:gdLst/>
            <a:ahLst/>
            <a:cxnLst/>
            <a:rect l="l" t="t" r="r" b="b"/>
            <a:pathLst>
              <a:path w="8641080" h="2306320">
                <a:moveTo>
                  <a:pt x="0" y="2305811"/>
                </a:moveTo>
                <a:lnTo>
                  <a:pt x="8641080" y="2305811"/>
                </a:lnTo>
                <a:lnTo>
                  <a:pt x="8641080" y="0"/>
                </a:lnTo>
                <a:lnTo>
                  <a:pt x="0" y="0"/>
                </a:lnTo>
                <a:lnTo>
                  <a:pt x="0" y="2305811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6985" y="2300986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965" y="1253489"/>
            <a:ext cx="2161540" cy="725805"/>
          </a:xfrm>
          <a:custGeom>
            <a:avLst/>
            <a:gdLst/>
            <a:ahLst/>
            <a:cxnLst/>
            <a:rect l="l" t="t" r="r" b="b"/>
            <a:pathLst>
              <a:path w="2161540" h="725805">
                <a:moveTo>
                  <a:pt x="0" y="725424"/>
                </a:moveTo>
                <a:lnTo>
                  <a:pt x="2161032" y="725424"/>
                </a:lnTo>
                <a:lnTo>
                  <a:pt x="2161032" y="0"/>
                </a:lnTo>
                <a:lnTo>
                  <a:pt x="0" y="0"/>
                </a:lnTo>
                <a:lnTo>
                  <a:pt x="0" y="725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965" y="1253489"/>
            <a:ext cx="2161540" cy="72580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630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90538" y="1245869"/>
            <a:ext cx="2303145" cy="725805"/>
          </a:xfrm>
          <a:custGeom>
            <a:avLst/>
            <a:gdLst/>
            <a:ahLst/>
            <a:cxnLst/>
            <a:rect l="l" t="t" r="r" b="b"/>
            <a:pathLst>
              <a:path w="2303145" h="725805">
                <a:moveTo>
                  <a:pt x="0" y="725424"/>
                </a:moveTo>
                <a:lnTo>
                  <a:pt x="2302763" y="725424"/>
                </a:lnTo>
                <a:lnTo>
                  <a:pt x="2302763" y="0"/>
                </a:lnTo>
                <a:lnTo>
                  <a:pt x="0" y="0"/>
                </a:lnTo>
                <a:lnTo>
                  <a:pt x="0" y="725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0954" y="1149858"/>
            <a:ext cx="2810510" cy="923925"/>
          </a:xfrm>
          <a:custGeom>
            <a:avLst/>
            <a:gdLst/>
            <a:ahLst/>
            <a:cxnLst/>
            <a:rect l="l" t="t" r="r" b="b"/>
            <a:pathLst>
              <a:path w="2810510" h="923925">
                <a:moveTo>
                  <a:pt x="1405128" y="0"/>
                </a:moveTo>
                <a:lnTo>
                  <a:pt x="0" y="461771"/>
                </a:lnTo>
                <a:lnTo>
                  <a:pt x="1405128" y="923543"/>
                </a:lnTo>
                <a:lnTo>
                  <a:pt x="2810256" y="461771"/>
                </a:lnTo>
                <a:lnTo>
                  <a:pt x="14051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0954" y="1149858"/>
            <a:ext cx="2810510" cy="923925"/>
          </a:xfrm>
          <a:custGeom>
            <a:avLst/>
            <a:gdLst/>
            <a:ahLst/>
            <a:cxnLst/>
            <a:rect l="l" t="t" r="r" b="b"/>
            <a:pathLst>
              <a:path w="2810510" h="923925">
                <a:moveTo>
                  <a:pt x="0" y="461771"/>
                </a:moveTo>
                <a:lnTo>
                  <a:pt x="1405128" y="0"/>
                </a:lnTo>
                <a:lnTo>
                  <a:pt x="2810256" y="461771"/>
                </a:lnTo>
                <a:lnTo>
                  <a:pt x="1405128" y="923543"/>
                </a:lnTo>
                <a:lnTo>
                  <a:pt x="0" y="46177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53941" y="1443608"/>
            <a:ext cx="5039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48610" algn="l"/>
              </a:tabLst>
            </a:pPr>
            <a:r>
              <a:rPr sz="2000" spc="-30" dirty="0">
                <a:latin typeface="Verdana"/>
                <a:cs typeface="Verdana"/>
              </a:rPr>
              <a:t>LOTAÇÃO	</a:t>
            </a:r>
            <a:r>
              <a:rPr sz="3000" spc="-37" baseline="1388" dirty="0">
                <a:latin typeface="Verdana"/>
                <a:cs typeface="Verdana"/>
              </a:rPr>
              <a:t>DEPARTAMENTO</a:t>
            </a:r>
            <a:endParaRPr sz="3000" baseline="1388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26564" y="1572767"/>
            <a:ext cx="897636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9998" y="1611630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80" h="5080">
                <a:moveTo>
                  <a:pt x="0" y="4699"/>
                </a:moveTo>
                <a:lnTo>
                  <a:pt x="7920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7776" y="1568196"/>
            <a:ext cx="824483" cy="128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1209" y="1607058"/>
            <a:ext cx="719455" cy="5080"/>
          </a:xfrm>
          <a:custGeom>
            <a:avLst/>
            <a:gdLst/>
            <a:ahLst/>
            <a:cxnLst/>
            <a:rect l="l" t="t" r="r" b="b"/>
            <a:pathLst>
              <a:path w="719454" h="5080">
                <a:moveTo>
                  <a:pt x="0" y="4825"/>
                </a:moveTo>
                <a:lnTo>
                  <a:pt x="719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5374" y="861822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2023" y="675131"/>
            <a:ext cx="242316" cy="222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0774" y="843533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5">
                <a:moveTo>
                  <a:pt x="0" y="0"/>
                </a:moveTo>
                <a:lnTo>
                  <a:pt x="0" y="39522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4065" y="644778"/>
            <a:ext cx="194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9370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7722" y="1244295"/>
            <a:ext cx="673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75782" y="1244295"/>
            <a:ext cx="67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82852" y="702563"/>
            <a:ext cx="242315" cy="2240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3474" y="1965198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7217" y="2264410"/>
            <a:ext cx="47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9268" y="2324100"/>
            <a:ext cx="240792" cy="2240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28433" y="2229357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98357" y="1965198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89392" y="2258567"/>
            <a:ext cx="240791" cy="2240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29806" y="1965198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8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20840" y="2258567"/>
            <a:ext cx="240791" cy="2240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7442" y="3141726"/>
            <a:ext cx="1873250" cy="727075"/>
          </a:xfrm>
          <a:custGeom>
            <a:avLst/>
            <a:gdLst/>
            <a:ahLst/>
            <a:cxnLst/>
            <a:rect l="l" t="t" r="r" b="b"/>
            <a:pathLst>
              <a:path w="1873250" h="727075">
                <a:moveTo>
                  <a:pt x="0" y="726948"/>
                </a:moveTo>
                <a:lnTo>
                  <a:pt x="1872995" y="726948"/>
                </a:lnTo>
                <a:lnTo>
                  <a:pt x="1872995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7442" y="3141726"/>
            <a:ext cx="1873250" cy="72707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770"/>
              </a:spcBef>
            </a:pPr>
            <a:r>
              <a:rPr sz="1800" spc="-15" dirty="0">
                <a:latin typeface="Verdana"/>
                <a:cs typeface="Verdana"/>
              </a:rPr>
              <a:t>SECRETARIA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96845" y="3141726"/>
            <a:ext cx="1873250" cy="727075"/>
          </a:xfrm>
          <a:custGeom>
            <a:avLst/>
            <a:gdLst/>
            <a:ahLst/>
            <a:cxnLst/>
            <a:rect l="l" t="t" r="r" b="b"/>
            <a:pathLst>
              <a:path w="1873250" h="727075">
                <a:moveTo>
                  <a:pt x="0" y="726948"/>
                </a:moveTo>
                <a:lnTo>
                  <a:pt x="1872995" y="726948"/>
                </a:lnTo>
                <a:lnTo>
                  <a:pt x="1872995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196845" y="3141726"/>
            <a:ext cx="1873250" cy="72707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770"/>
              </a:spcBef>
            </a:pPr>
            <a:r>
              <a:rPr sz="1800" spc="-30" dirty="0">
                <a:latin typeface="Verdana"/>
                <a:cs typeface="Verdana"/>
              </a:rPr>
              <a:t>MOTORISTA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83202" y="3141726"/>
            <a:ext cx="1874520" cy="727075"/>
          </a:xfrm>
          <a:custGeom>
            <a:avLst/>
            <a:gdLst/>
            <a:ahLst/>
            <a:cxnLst/>
            <a:rect l="l" t="t" r="r" b="b"/>
            <a:pathLst>
              <a:path w="1874520" h="727075">
                <a:moveTo>
                  <a:pt x="0" y="726948"/>
                </a:moveTo>
                <a:lnTo>
                  <a:pt x="1874520" y="726948"/>
                </a:lnTo>
                <a:lnTo>
                  <a:pt x="1874520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283202" y="3141726"/>
            <a:ext cx="1874520" cy="72707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770"/>
              </a:spcBef>
            </a:pPr>
            <a:r>
              <a:rPr sz="1800" spc="-5" dirty="0">
                <a:latin typeface="Verdana"/>
                <a:cs typeface="Verdana"/>
              </a:rPr>
              <a:t>ENGENHEIRO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01289" y="2277617"/>
            <a:ext cx="935990" cy="463550"/>
          </a:xfrm>
          <a:custGeom>
            <a:avLst/>
            <a:gdLst/>
            <a:ahLst/>
            <a:cxnLst/>
            <a:rect l="l" t="t" r="r" b="b"/>
            <a:pathLst>
              <a:path w="935989" h="463550">
                <a:moveTo>
                  <a:pt x="467868" y="0"/>
                </a:moveTo>
                <a:lnTo>
                  <a:pt x="0" y="463296"/>
                </a:lnTo>
                <a:lnTo>
                  <a:pt x="935736" y="463296"/>
                </a:lnTo>
                <a:lnTo>
                  <a:pt x="4678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01289" y="2277617"/>
            <a:ext cx="935990" cy="463550"/>
          </a:xfrm>
          <a:custGeom>
            <a:avLst/>
            <a:gdLst/>
            <a:ahLst/>
            <a:cxnLst/>
            <a:rect l="l" t="t" r="r" b="b"/>
            <a:pathLst>
              <a:path w="935989" h="463550">
                <a:moveTo>
                  <a:pt x="0" y="463296"/>
                </a:moveTo>
                <a:lnTo>
                  <a:pt x="467868" y="0"/>
                </a:lnTo>
                <a:lnTo>
                  <a:pt x="935736" y="463296"/>
                </a:lnTo>
                <a:lnTo>
                  <a:pt x="0" y="46329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1455" y="2706623"/>
            <a:ext cx="3055620" cy="5013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3177" y="2745485"/>
            <a:ext cx="2951480" cy="396875"/>
          </a:xfrm>
          <a:custGeom>
            <a:avLst/>
            <a:gdLst/>
            <a:ahLst/>
            <a:cxnLst/>
            <a:rect l="l" t="t" r="r" b="b"/>
            <a:pathLst>
              <a:path w="2951479" h="396875">
                <a:moveTo>
                  <a:pt x="2951099" y="0"/>
                </a:moveTo>
                <a:lnTo>
                  <a:pt x="0" y="0"/>
                </a:lnTo>
                <a:lnTo>
                  <a:pt x="0" y="396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69335" y="2726435"/>
            <a:ext cx="124968" cy="4815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31057" y="2745485"/>
            <a:ext cx="1905" cy="396875"/>
          </a:xfrm>
          <a:custGeom>
            <a:avLst/>
            <a:gdLst/>
            <a:ahLst/>
            <a:cxnLst/>
            <a:rect l="l" t="t" r="r" b="b"/>
            <a:pathLst>
              <a:path w="1905" h="396875">
                <a:moveTo>
                  <a:pt x="825" y="-19050"/>
                </a:moveTo>
                <a:lnTo>
                  <a:pt x="825" y="415925"/>
                </a:lnTo>
              </a:path>
            </a:pathLst>
          </a:custGeom>
          <a:ln w="3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53255" y="2706623"/>
            <a:ext cx="1328927" cy="5013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95165" y="2745485"/>
            <a:ext cx="1225550" cy="396875"/>
          </a:xfrm>
          <a:custGeom>
            <a:avLst/>
            <a:gdLst/>
            <a:ahLst/>
            <a:cxnLst/>
            <a:rect l="l" t="t" r="r" b="b"/>
            <a:pathLst>
              <a:path w="1225550" h="396875">
                <a:moveTo>
                  <a:pt x="0" y="0"/>
                </a:moveTo>
                <a:lnTo>
                  <a:pt x="1225550" y="0"/>
                </a:lnTo>
                <a:lnTo>
                  <a:pt x="1225550" y="3968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3000" y="1940051"/>
            <a:ext cx="2087880" cy="4221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87958" y="1978914"/>
            <a:ext cx="1981200" cy="298450"/>
          </a:xfrm>
          <a:custGeom>
            <a:avLst/>
            <a:gdLst/>
            <a:ahLst/>
            <a:cxnLst/>
            <a:rect l="l" t="t" r="r" b="b"/>
            <a:pathLst>
              <a:path w="1981200" h="298450">
                <a:moveTo>
                  <a:pt x="0" y="0"/>
                </a:moveTo>
                <a:lnTo>
                  <a:pt x="1981200" y="2984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490597" y="1875282"/>
            <a:ext cx="656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(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598670" y="3868673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4">
                <a:moveTo>
                  <a:pt x="0" y="0"/>
                </a:moveTo>
                <a:lnTo>
                  <a:pt x="0" y="39522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86655" y="4162044"/>
            <a:ext cx="242315" cy="2225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09266" y="3879341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4">
                <a:moveTo>
                  <a:pt x="0" y="0"/>
                </a:moveTo>
                <a:lnTo>
                  <a:pt x="0" y="39522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98776" y="4172711"/>
            <a:ext cx="242316" cy="224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86639" y="4142308"/>
            <a:ext cx="5805805" cy="129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2380">
              <a:lnSpc>
                <a:spcPts val="2230"/>
              </a:lnSpc>
              <a:spcBef>
                <a:spcPts val="105"/>
              </a:spcBef>
              <a:tabLst>
                <a:tab pos="4620260" algn="l"/>
              </a:tabLst>
            </a:pPr>
            <a:r>
              <a:rPr sz="2000" dirty="0">
                <a:latin typeface="Times New Roman"/>
                <a:cs typeface="Times New Roman"/>
              </a:rPr>
              <a:t>CNH	</a:t>
            </a:r>
            <a:r>
              <a:rPr sz="3000" baseline="2777" dirty="0">
                <a:latin typeface="Times New Roman"/>
                <a:cs typeface="Times New Roman"/>
              </a:rPr>
              <a:t>CREA</a:t>
            </a:r>
            <a:endParaRPr sz="3000" baseline="2777">
              <a:latin typeface="Times New Roman"/>
              <a:cs typeface="Times New Roman"/>
            </a:endParaRPr>
          </a:p>
          <a:p>
            <a:pPr marR="2108200" algn="ctr">
              <a:lnSpc>
                <a:spcPts val="2470"/>
              </a:lnSpc>
            </a:pP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Departamento(</a:t>
            </a:r>
            <a:r>
              <a:rPr sz="22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CodDepto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,Nome)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Empregado(</a:t>
            </a:r>
            <a:r>
              <a:rPr sz="22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CodEmp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,Nome, </a:t>
            </a:r>
            <a:r>
              <a:rPr sz="2200" spc="-50" dirty="0">
                <a:solidFill>
                  <a:srgbClr val="2C2CB8"/>
                </a:solidFill>
                <a:latin typeface="Times New Roman"/>
                <a:cs typeface="Times New Roman"/>
              </a:rPr>
              <a:t>CPF, </a:t>
            </a:r>
            <a:r>
              <a:rPr sz="2200" spc="-20" dirty="0">
                <a:solidFill>
                  <a:srgbClr val="2C2CB8"/>
                </a:solidFill>
                <a:latin typeface="Times New Roman"/>
                <a:cs typeface="Times New Roman"/>
              </a:rPr>
              <a:t>Tipo,</a:t>
            </a:r>
            <a:r>
              <a:rPr sz="2200" spc="8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CodDepto)</a:t>
            </a:r>
            <a:endParaRPr sz="2200">
              <a:latin typeface="Times New Roman"/>
              <a:cs typeface="Times New Roman"/>
            </a:endParaRPr>
          </a:p>
          <a:p>
            <a:pPr marL="31115" algn="ctr">
              <a:lnSpc>
                <a:spcPct val="100000"/>
              </a:lnSpc>
            </a:pP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CodDepto referencia</a:t>
            </a:r>
            <a:r>
              <a:rPr sz="2200" spc="2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Departamento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6639" y="5410911"/>
            <a:ext cx="30206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Motorista(</a:t>
            </a:r>
            <a:r>
              <a:rPr sz="22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CodEmp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,</a:t>
            </a:r>
            <a:r>
              <a:rPr sz="2200" spc="-2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CNH)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6639" y="5746191"/>
            <a:ext cx="44761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CodEmp referencia Empregado  Engenheiro(</a:t>
            </a:r>
            <a:r>
              <a:rPr sz="22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CodEmp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,</a:t>
            </a:r>
            <a:r>
              <a:rPr sz="2200" spc="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CREA)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01344" y="6416446"/>
            <a:ext cx="35617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CodEmp referencia</a:t>
            </a:r>
            <a:r>
              <a:rPr sz="220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C2CB8"/>
                </a:solidFill>
                <a:latin typeface="Times New Roman"/>
                <a:cs typeface="Times New Roman"/>
              </a:rPr>
              <a:t>Empregado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48832" y="5540146"/>
            <a:ext cx="2391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180" marR="5080" indent="-66611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Repetição de</a:t>
            </a:r>
            <a:r>
              <a:rPr sz="2400" spc="-14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chave  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primária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221735" y="5626608"/>
            <a:ext cx="2906267" cy="1112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77361" y="5662421"/>
            <a:ext cx="2808605" cy="0"/>
          </a:xfrm>
          <a:custGeom>
            <a:avLst/>
            <a:gdLst/>
            <a:ahLst/>
            <a:cxnLst/>
            <a:rect l="l" t="t" r="r" b="b"/>
            <a:pathLst>
              <a:path w="2808604">
                <a:moveTo>
                  <a:pt x="2808351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79876" y="6274308"/>
            <a:ext cx="2548128" cy="1112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35502" y="6310121"/>
            <a:ext cx="2449830" cy="0"/>
          </a:xfrm>
          <a:custGeom>
            <a:avLst/>
            <a:gdLst/>
            <a:ahLst/>
            <a:cxnLst/>
            <a:rect l="l" t="t" r="r" b="b"/>
            <a:pathLst>
              <a:path w="2449829">
                <a:moveTo>
                  <a:pt x="2449576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30467" y="5626608"/>
            <a:ext cx="111251" cy="7467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86094" y="5662421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647699"/>
                </a:move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1189735" y="0"/>
            <a:ext cx="69348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Uma </a:t>
            </a:r>
            <a:r>
              <a:rPr sz="3200" spc="-5" dirty="0"/>
              <a:t>tabela </a:t>
            </a:r>
            <a:r>
              <a:rPr sz="3200" dirty="0"/>
              <a:t>por </a:t>
            </a:r>
            <a:r>
              <a:rPr sz="3200" spc="-5" dirty="0"/>
              <a:t>entidade</a:t>
            </a:r>
            <a:r>
              <a:rPr sz="3200" spc="-30" dirty="0"/>
              <a:t> </a:t>
            </a:r>
            <a:r>
              <a:rPr sz="3200" spc="-5" dirty="0"/>
              <a:t>especializada</a:t>
            </a:r>
            <a:endParaRPr sz="3200"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374" y="1297686"/>
            <a:ext cx="2127885" cy="699770"/>
          </a:xfrm>
          <a:custGeom>
            <a:avLst/>
            <a:gdLst/>
            <a:ahLst/>
            <a:cxnLst/>
            <a:rect l="l" t="t" r="r" b="b"/>
            <a:pathLst>
              <a:path w="2127885" h="699769">
                <a:moveTo>
                  <a:pt x="0" y="699515"/>
                </a:moveTo>
                <a:lnTo>
                  <a:pt x="2127504" y="699515"/>
                </a:lnTo>
                <a:lnTo>
                  <a:pt x="2127504" y="0"/>
                </a:lnTo>
                <a:lnTo>
                  <a:pt x="0" y="0"/>
                </a:lnTo>
                <a:lnTo>
                  <a:pt x="0" y="699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5374" y="1297686"/>
            <a:ext cx="2127885" cy="69977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530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12457" y="1290066"/>
            <a:ext cx="2272665" cy="699770"/>
          </a:xfrm>
          <a:custGeom>
            <a:avLst/>
            <a:gdLst/>
            <a:ahLst/>
            <a:cxnLst/>
            <a:rect l="l" t="t" r="r" b="b"/>
            <a:pathLst>
              <a:path w="2272665" h="699769">
                <a:moveTo>
                  <a:pt x="0" y="699515"/>
                </a:moveTo>
                <a:lnTo>
                  <a:pt x="2272283" y="699515"/>
                </a:lnTo>
                <a:lnTo>
                  <a:pt x="2272283" y="0"/>
                </a:lnTo>
                <a:lnTo>
                  <a:pt x="0" y="0"/>
                </a:lnTo>
                <a:lnTo>
                  <a:pt x="0" y="699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4689" y="1197102"/>
            <a:ext cx="2771140" cy="893444"/>
          </a:xfrm>
          <a:custGeom>
            <a:avLst/>
            <a:gdLst/>
            <a:ahLst/>
            <a:cxnLst/>
            <a:rect l="l" t="t" r="r" b="b"/>
            <a:pathLst>
              <a:path w="2771140" h="893444">
                <a:moveTo>
                  <a:pt x="1385315" y="0"/>
                </a:moveTo>
                <a:lnTo>
                  <a:pt x="0" y="446532"/>
                </a:lnTo>
                <a:lnTo>
                  <a:pt x="1385315" y="893063"/>
                </a:lnTo>
                <a:lnTo>
                  <a:pt x="2770632" y="446532"/>
                </a:lnTo>
                <a:lnTo>
                  <a:pt x="1385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4689" y="1197102"/>
            <a:ext cx="2771140" cy="893444"/>
          </a:xfrm>
          <a:custGeom>
            <a:avLst/>
            <a:gdLst/>
            <a:ahLst/>
            <a:cxnLst/>
            <a:rect l="l" t="t" r="r" b="b"/>
            <a:pathLst>
              <a:path w="2771140" h="893444">
                <a:moveTo>
                  <a:pt x="0" y="446532"/>
                </a:moveTo>
                <a:lnTo>
                  <a:pt x="1385315" y="0"/>
                </a:lnTo>
                <a:lnTo>
                  <a:pt x="2770632" y="446532"/>
                </a:lnTo>
                <a:lnTo>
                  <a:pt x="1385315" y="893063"/>
                </a:lnTo>
                <a:lnTo>
                  <a:pt x="0" y="4465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07611" y="1475358"/>
            <a:ext cx="4977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01620" algn="l"/>
              </a:tabLst>
            </a:pPr>
            <a:r>
              <a:rPr sz="2000" spc="-30" dirty="0">
                <a:latin typeface="Verdana"/>
                <a:cs typeface="Verdana"/>
              </a:rPr>
              <a:t>LOTAÇÃO	</a:t>
            </a:r>
            <a:r>
              <a:rPr sz="3000" spc="-37" baseline="1388" dirty="0">
                <a:latin typeface="Verdana"/>
                <a:cs typeface="Verdana"/>
              </a:rPr>
              <a:t>DEPARTAMENTO</a:t>
            </a:r>
            <a:endParaRPr sz="3000" baseline="1388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09444" y="1604772"/>
            <a:ext cx="885444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2877" y="1643633"/>
            <a:ext cx="781050" cy="5080"/>
          </a:xfrm>
          <a:custGeom>
            <a:avLst/>
            <a:gdLst/>
            <a:ahLst/>
            <a:cxnLst/>
            <a:rect l="l" t="t" r="r" b="b"/>
            <a:pathLst>
              <a:path w="781050" h="5080">
                <a:moveTo>
                  <a:pt x="0" y="4699"/>
                </a:moveTo>
                <a:lnTo>
                  <a:pt x="7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1888" y="1600200"/>
            <a:ext cx="813815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05321" y="1639061"/>
            <a:ext cx="708025" cy="5080"/>
          </a:xfrm>
          <a:custGeom>
            <a:avLst/>
            <a:gdLst/>
            <a:ahLst/>
            <a:cxnLst/>
            <a:rect l="l" t="t" r="r" b="b"/>
            <a:pathLst>
              <a:path w="708025" h="5080">
                <a:moveTo>
                  <a:pt x="0" y="4825"/>
                </a:moveTo>
                <a:lnTo>
                  <a:pt x="7080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7209" y="919733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52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8431" y="739140"/>
            <a:ext cx="239268" cy="21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15845" y="902969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6816" y="711453"/>
            <a:ext cx="1924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0320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</a:t>
            </a: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1745" y="1290269"/>
            <a:ext cx="673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0783" y="1290269"/>
            <a:ext cx="67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79448" y="765048"/>
            <a:ext cx="239268" cy="217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5309" y="1985010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7834" y="2275713"/>
            <a:ext cx="47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2627" y="2333244"/>
            <a:ext cx="240792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47306" y="2241550"/>
            <a:ext cx="1995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61440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00466" y="1985010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9976" y="2269235"/>
            <a:ext cx="239268" cy="216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50202" y="1985010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42759" y="2269235"/>
            <a:ext cx="239267" cy="21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270" y="3277361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5270" y="3277361"/>
            <a:ext cx="1845945" cy="70104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670"/>
              </a:spcBef>
            </a:pPr>
            <a:r>
              <a:rPr sz="1800" spc="-15" dirty="0">
                <a:latin typeface="Verdana"/>
                <a:cs typeface="Verdana"/>
              </a:rPr>
              <a:t>SECRETARIA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14194" y="3277361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3" y="701039"/>
                </a:lnTo>
                <a:lnTo>
                  <a:pt x="1845563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14194" y="3277361"/>
            <a:ext cx="1845945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670"/>
              </a:spcBef>
            </a:pPr>
            <a:r>
              <a:rPr sz="1800" spc="-30" dirty="0">
                <a:latin typeface="Verdana"/>
                <a:cs typeface="Verdana"/>
              </a:rPr>
              <a:t>MOTORISTA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71594" y="3277361"/>
            <a:ext cx="1847214" cy="701040"/>
          </a:xfrm>
          <a:custGeom>
            <a:avLst/>
            <a:gdLst/>
            <a:ahLst/>
            <a:cxnLst/>
            <a:rect l="l" t="t" r="r" b="b"/>
            <a:pathLst>
              <a:path w="1847214" h="701039">
                <a:moveTo>
                  <a:pt x="0" y="701039"/>
                </a:moveTo>
                <a:lnTo>
                  <a:pt x="1847088" y="701039"/>
                </a:lnTo>
                <a:lnTo>
                  <a:pt x="1847088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371594" y="3277361"/>
            <a:ext cx="1847214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670"/>
              </a:spcBef>
            </a:pPr>
            <a:r>
              <a:rPr sz="1800" spc="-5" dirty="0">
                <a:latin typeface="Verdana"/>
                <a:cs typeface="Verdana"/>
              </a:rPr>
              <a:t>ENGENHEIRO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11017" y="2448305"/>
            <a:ext cx="922019" cy="447040"/>
          </a:xfrm>
          <a:custGeom>
            <a:avLst/>
            <a:gdLst/>
            <a:ahLst/>
            <a:cxnLst/>
            <a:rect l="l" t="t" r="r" b="b"/>
            <a:pathLst>
              <a:path w="922020" h="447039">
                <a:moveTo>
                  <a:pt x="461009" y="0"/>
                </a:moveTo>
                <a:lnTo>
                  <a:pt x="0" y="446532"/>
                </a:lnTo>
                <a:lnTo>
                  <a:pt x="922019" y="446532"/>
                </a:lnTo>
                <a:lnTo>
                  <a:pt x="461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11017" y="2448305"/>
            <a:ext cx="922019" cy="447040"/>
          </a:xfrm>
          <a:custGeom>
            <a:avLst/>
            <a:gdLst/>
            <a:ahLst/>
            <a:cxnLst/>
            <a:rect l="l" t="t" r="r" b="b"/>
            <a:pathLst>
              <a:path w="922020" h="447039">
                <a:moveTo>
                  <a:pt x="0" y="446532"/>
                </a:moveTo>
                <a:lnTo>
                  <a:pt x="461009" y="0"/>
                </a:lnTo>
                <a:lnTo>
                  <a:pt x="922019" y="446532"/>
                </a:lnTo>
                <a:lnTo>
                  <a:pt x="0" y="4465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7091" y="2855976"/>
            <a:ext cx="3012948" cy="487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78813" y="2894838"/>
            <a:ext cx="2908300" cy="382905"/>
          </a:xfrm>
          <a:custGeom>
            <a:avLst/>
            <a:gdLst/>
            <a:ahLst/>
            <a:cxnLst/>
            <a:rect l="l" t="t" r="r" b="b"/>
            <a:pathLst>
              <a:path w="2908300" h="382904">
                <a:moveTo>
                  <a:pt x="2908300" y="0"/>
                </a:moveTo>
                <a:lnTo>
                  <a:pt x="0" y="0"/>
                </a:lnTo>
                <a:lnTo>
                  <a:pt x="0" y="3825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74492" y="2875788"/>
            <a:ext cx="124968" cy="467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6214" y="2894838"/>
            <a:ext cx="1905" cy="382905"/>
          </a:xfrm>
          <a:custGeom>
            <a:avLst/>
            <a:gdLst/>
            <a:ahLst/>
            <a:cxnLst/>
            <a:rect l="l" t="t" r="r" b="b"/>
            <a:pathLst>
              <a:path w="1905" h="382904">
                <a:moveTo>
                  <a:pt x="825" y="-19050"/>
                </a:moveTo>
                <a:lnTo>
                  <a:pt x="825" y="401574"/>
                </a:lnTo>
              </a:path>
            </a:pathLst>
          </a:custGeom>
          <a:ln w="3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44696" y="2855976"/>
            <a:ext cx="1312164" cy="4876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86605" y="2894838"/>
            <a:ext cx="1208405" cy="382905"/>
          </a:xfrm>
          <a:custGeom>
            <a:avLst/>
            <a:gdLst/>
            <a:ahLst/>
            <a:cxnLst/>
            <a:rect l="l" t="t" r="r" b="b"/>
            <a:pathLst>
              <a:path w="1208404" h="382904">
                <a:moveTo>
                  <a:pt x="0" y="0"/>
                </a:moveTo>
                <a:lnTo>
                  <a:pt x="1208151" y="0"/>
                </a:lnTo>
                <a:lnTo>
                  <a:pt x="1208151" y="3825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42644" y="1959864"/>
            <a:ext cx="1990344" cy="57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89125" y="1998726"/>
            <a:ext cx="1882775" cy="449580"/>
          </a:xfrm>
          <a:custGeom>
            <a:avLst/>
            <a:gdLst/>
            <a:ahLst/>
            <a:cxnLst/>
            <a:rect l="l" t="t" r="r" b="b"/>
            <a:pathLst>
              <a:path w="1882775" h="449580">
                <a:moveTo>
                  <a:pt x="0" y="0"/>
                </a:moveTo>
                <a:lnTo>
                  <a:pt x="1882775" y="4491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850895" y="2013331"/>
            <a:ext cx="656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(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233921" y="3352038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3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28815" y="3185541"/>
            <a:ext cx="702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723888" y="3267455"/>
            <a:ext cx="237743" cy="2164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23566" y="399059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817622" y="4245609"/>
            <a:ext cx="563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13076" y="4271771"/>
            <a:ext cx="239268" cy="216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2941" y="4367021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1193291" y="0"/>
                </a:moveTo>
                <a:lnTo>
                  <a:pt x="0" y="426719"/>
                </a:lnTo>
                <a:lnTo>
                  <a:pt x="1193291" y="853439"/>
                </a:lnTo>
                <a:lnTo>
                  <a:pt x="2386584" y="426719"/>
                </a:lnTo>
                <a:lnTo>
                  <a:pt x="1193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12941" y="4367021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0" y="426719"/>
                </a:moveTo>
                <a:lnTo>
                  <a:pt x="1193291" y="0"/>
                </a:lnTo>
                <a:lnTo>
                  <a:pt x="2386584" y="426719"/>
                </a:lnTo>
                <a:lnTo>
                  <a:pt x="1193291" y="853439"/>
                </a:lnTo>
                <a:lnTo>
                  <a:pt x="0" y="42671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93457" y="5732526"/>
            <a:ext cx="1847214" cy="702945"/>
          </a:xfrm>
          <a:custGeom>
            <a:avLst/>
            <a:gdLst/>
            <a:ahLst/>
            <a:cxnLst/>
            <a:rect l="l" t="t" r="r" b="b"/>
            <a:pathLst>
              <a:path w="1847215" h="702945">
                <a:moveTo>
                  <a:pt x="0" y="702564"/>
                </a:moveTo>
                <a:lnTo>
                  <a:pt x="1847088" y="702564"/>
                </a:lnTo>
                <a:lnTo>
                  <a:pt x="1847088" y="0"/>
                </a:lnTo>
                <a:lnTo>
                  <a:pt x="0" y="0"/>
                </a:lnTo>
                <a:lnTo>
                  <a:pt x="0" y="702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93457" y="5732526"/>
            <a:ext cx="1847214" cy="70294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680"/>
              </a:spcBef>
            </a:pPr>
            <a:r>
              <a:rPr sz="1800" spc="-15" dirty="0">
                <a:latin typeface="Verdana"/>
                <a:cs typeface="Verdana"/>
              </a:rPr>
              <a:t>PROJETO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76771" y="3895344"/>
            <a:ext cx="1091183" cy="5547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27826" y="3932682"/>
            <a:ext cx="977900" cy="433705"/>
          </a:xfrm>
          <a:custGeom>
            <a:avLst/>
            <a:gdLst/>
            <a:ahLst/>
            <a:cxnLst/>
            <a:rect l="l" t="t" r="r" b="b"/>
            <a:pathLst>
              <a:path w="977900" h="433704">
                <a:moveTo>
                  <a:pt x="0" y="0"/>
                </a:moveTo>
                <a:lnTo>
                  <a:pt x="977900" y="4333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53656" y="5184647"/>
            <a:ext cx="923544" cy="6339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06233" y="5220461"/>
            <a:ext cx="809625" cy="513080"/>
          </a:xfrm>
          <a:custGeom>
            <a:avLst/>
            <a:gdLst/>
            <a:ahLst/>
            <a:cxnLst/>
            <a:rect l="l" t="t" r="r" b="b"/>
            <a:pathLst>
              <a:path w="809625" h="513079">
                <a:moveTo>
                  <a:pt x="0" y="0"/>
                </a:moveTo>
                <a:lnTo>
                  <a:pt x="809625" y="5127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37026" y="4367021"/>
            <a:ext cx="2159635" cy="789940"/>
          </a:xfrm>
          <a:custGeom>
            <a:avLst/>
            <a:gdLst/>
            <a:ahLst/>
            <a:cxnLst/>
            <a:rect l="l" t="t" r="r" b="b"/>
            <a:pathLst>
              <a:path w="2159635" h="789939">
                <a:moveTo>
                  <a:pt x="1079753" y="0"/>
                </a:moveTo>
                <a:lnTo>
                  <a:pt x="0" y="394715"/>
                </a:lnTo>
                <a:lnTo>
                  <a:pt x="1079753" y="789432"/>
                </a:lnTo>
                <a:lnTo>
                  <a:pt x="2159508" y="394715"/>
                </a:lnTo>
                <a:lnTo>
                  <a:pt x="1079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37026" y="4367021"/>
            <a:ext cx="2159635" cy="789940"/>
          </a:xfrm>
          <a:custGeom>
            <a:avLst/>
            <a:gdLst/>
            <a:ahLst/>
            <a:cxnLst/>
            <a:rect l="l" t="t" r="r" b="b"/>
            <a:pathLst>
              <a:path w="2159635" h="789939">
                <a:moveTo>
                  <a:pt x="0" y="394715"/>
                </a:moveTo>
                <a:lnTo>
                  <a:pt x="1079753" y="0"/>
                </a:lnTo>
                <a:lnTo>
                  <a:pt x="2159508" y="394715"/>
                </a:lnTo>
                <a:lnTo>
                  <a:pt x="1079753" y="789432"/>
                </a:lnTo>
                <a:lnTo>
                  <a:pt x="0" y="3947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258436" y="4610480"/>
            <a:ext cx="91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655820" y="3942588"/>
            <a:ext cx="693420" cy="5074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17541" y="3978402"/>
            <a:ext cx="577850" cy="387350"/>
          </a:xfrm>
          <a:custGeom>
            <a:avLst/>
            <a:gdLst/>
            <a:ahLst/>
            <a:cxnLst/>
            <a:rect l="l" t="t" r="r" b="b"/>
            <a:pathLst>
              <a:path w="577850" h="387350">
                <a:moveTo>
                  <a:pt x="577850" y="0"/>
                </a:moveTo>
                <a:lnTo>
                  <a:pt x="0" y="387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20617" y="5732526"/>
            <a:ext cx="1847214" cy="702945"/>
          </a:xfrm>
          <a:custGeom>
            <a:avLst/>
            <a:gdLst/>
            <a:ahLst/>
            <a:cxnLst/>
            <a:rect l="l" t="t" r="r" b="b"/>
            <a:pathLst>
              <a:path w="1847214" h="702945">
                <a:moveTo>
                  <a:pt x="0" y="702564"/>
                </a:moveTo>
                <a:lnTo>
                  <a:pt x="1847088" y="702564"/>
                </a:lnTo>
                <a:lnTo>
                  <a:pt x="1847088" y="0"/>
                </a:lnTo>
                <a:lnTo>
                  <a:pt x="0" y="0"/>
                </a:lnTo>
                <a:lnTo>
                  <a:pt x="0" y="702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420617" y="5732526"/>
            <a:ext cx="1847214" cy="70294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sz="1800" spc="-5" dirty="0">
                <a:latin typeface="Verdana"/>
                <a:cs typeface="Verdana"/>
              </a:rPr>
              <a:t>RAMO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ENGENHARIA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282440" y="5126735"/>
            <a:ext cx="493775" cy="6903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44161" y="5156453"/>
            <a:ext cx="373380" cy="576580"/>
          </a:xfrm>
          <a:custGeom>
            <a:avLst/>
            <a:gdLst/>
            <a:ahLst/>
            <a:cxnLst/>
            <a:rect l="l" t="t" r="r" b="b"/>
            <a:pathLst>
              <a:path w="373379" h="576579">
                <a:moveTo>
                  <a:pt x="373125" y="0"/>
                </a:moveTo>
                <a:lnTo>
                  <a:pt x="0" y="5762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580001" y="5331358"/>
            <a:ext cx="67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156453" y="4036314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596633" y="3746703"/>
            <a:ext cx="673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336029" y="4627245"/>
            <a:ext cx="2012314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Verdana"/>
                <a:cs typeface="Verdana"/>
              </a:rPr>
              <a:t>PARTICIPAÇÃO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689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846070" y="5805678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7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28900" y="5695188"/>
            <a:ext cx="239268" cy="2164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46070" y="6238494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7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28900" y="6126479"/>
            <a:ext cx="239268" cy="216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771269" y="5487416"/>
            <a:ext cx="775970" cy="88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417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517385" y="587730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01740" y="5766815"/>
            <a:ext cx="237743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17385" y="6310121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01740" y="6198108"/>
            <a:ext cx="237743" cy="2179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444490" y="5559044"/>
            <a:ext cx="775970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418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987906" y="2658817"/>
            <a:ext cx="3436620" cy="4199890"/>
          </a:xfrm>
          <a:custGeom>
            <a:avLst/>
            <a:gdLst/>
            <a:ahLst/>
            <a:cxnLst/>
            <a:rect l="l" t="t" r="r" b="b"/>
            <a:pathLst>
              <a:path w="3436620" h="4199890">
                <a:moveTo>
                  <a:pt x="1742843" y="293297"/>
                </a:moveTo>
                <a:lnTo>
                  <a:pt x="1698766" y="336445"/>
                </a:lnTo>
                <a:lnTo>
                  <a:pt x="1652313" y="386129"/>
                </a:lnTo>
                <a:lnTo>
                  <a:pt x="1603674" y="442010"/>
                </a:lnTo>
                <a:lnTo>
                  <a:pt x="1578593" y="472168"/>
                </a:lnTo>
                <a:lnTo>
                  <a:pt x="1553037" y="503749"/>
                </a:lnTo>
                <a:lnTo>
                  <a:pt x="1527030" y="536710"/>
                </a:lnTo>
                <a:lnTo>
                  <a:pt x="1500594" y="571008"/>
                </a:lnTo>
                <a:lnTo>
                  <a:pt x="1473755" y="606601"/>
                </a:lnTo>
                <a:lnTo>
                  <a:pt x="1446535" y="643448"/>
                </a:lnTo>
                <a:lnTo>
                  <a:pt x="1418959" y="681505"/>
                </a:lnTo>
                <a:lnTo>
                  <a:pt x="1391050" y="720730"/>
                </a:lnTo>
                <a:lnTo>
                  <a:pt x="1362832" y="761081"/>
                </a:lnTo>
                <a:lnTo>
                  <a:pt x="1334328" y="802516"/>
                </a:lnTo>
                <a:lnTo>
                  <a:pt x="1305564" y="844992"/>
                </a:lnTo>
                <a:lnTo>
                  <a:pt x="1276561" y="888466"/>
                </a:lnTo>
                <a:lnTo>
                  <a:pt x="1247344" y="932897"/>
                </a:lnTo>
                <a:lnTo>
                  <a:pt x="1217938" y="978243"/>
                </a:lnTo>
                <a:lnTo>
                  <a:pt x="1188365" y="1024460"/>
                </a:lnTo>
                <a:lnTo>
                  <a:pt x="1158649" y="1071506"/>
                </a:lnTo>
                <a:lnTo>
                  <a:pt x="1128814" y="1119340"/>
                </a:lnTo>
                <a:lnTo>
                  <a:pt x="1098884" y="1167919"/>
                </a:lnTo>
                <a:lnTo>
                  <a:pt x="1068883" y="1217199"/>
                </a:lnTo>
                <a:lnTo>
                  <a:pt x="1038835" y="1267140"/>
                </a:lnTo>
                <a:lnTo>
                  <a:pt x="1008762" y="1317699"/>
                </a:lnTo>
                <a:lnTo>
                  <a:pt x="978689" y="1368833"/>
                </a:lnTo>
                <a:lnTo>
                  <a:pt x="948641" y="1420501"/>
                </a:lnTo>
                <a:lnTo>
                  <a:pt x="918639" y="1472659"/>
                </a:lnTo>
                <a:lnTo>
                  <a:pt x="888709" y="1525265"/>
                </a:lnTo>
                <a:lnTo>
                  <a:pt x="858874" y="1578278"/>
                </a:lnTo>
                <a:lnTo>
                  <a:pt x="829158" y="1631654"/>
                </a:lnTo>
                <a:lnTo>
                  <a:pt x="799584" y="1685351"/>
                </a:lnTo>
                <a:lnTo>
                  <a:pt x="770176" y="1739328"/>
                </a:lnTo>
                <a:lnTo>
                  <a:pt x="740959" y="1793541"/>
                </a:lnTo>
                <a:lnTo>
                  <a:pt x="711955" y="1847949"/>
                </a:lnTo>
                <a:lnTo>
                  <a:pt x="683189" y="1902508"/>
                </a:lnTo>
                <a:lnTo>
                  <a:pt x="654685" y="1957177"/>
                </a:lnTo>
                <a:lnTo>
                  <a:pt x="626465" y="2011914"/>
                </a:lnTo>
                <a:lnTo>
                  <a:pt x="598554" y="2066675"/>
                </a:lnTo>
                <a:lnTo>
                  <a:pt x="570977" y="2121419"/>
                </a:lnTo>
                <a:lnTo>
                  <a:pt x="543755" y="2176104"/>
                </a:lnTo>
                <a:lnTo>
                  <a:pt x="516914" y="2230686"/>
                </a:lnTo>
                <a:lnTo>
                  <a:pt x="490477" y="2285124"/>
                </a:lnTo>
                <a:lnTo>
                  <a:pt x="464467" y="2339375"/>
                </a:lnTo>
                <a:lnTo>
                  <a:pt x="438909" y="2393397"/>
                </a:lnTo>
                <a:lnTo>
                  <a:pt x="413826" y="2447147"/>
                </a:lnTo>
                <a:lnTo>
                  <a:pt x="389243" y="2500584"/>
                </a:lnTo>
                <a:lnTo>
                  <a:pt x="365182" y="2553665"/>
                </a:lnTo>
                <a:lnTo>
                  <a:pt x="341667" y="2606347"/>
                </a:lnTo>
                <a:lnTo>
                  <a:pt x="318723" y="2658588"/>
                </a:lnTo>
                <a:lnTo>
                  <a:pt x="296373" y="2710347"/>
                </a:lnTo>
                <a:lnTo>
                  <a:pt x="274641" y="2761579"/>
                </a:lnTo>
                <a:lnTo>
                  <a:pt x="253551" y="2812244"/>
                </a:lnTo>
                <a:lnTo>
                  <a:pt x="233126" y="2862299"/>
                </a:lnTo>
                <a:lnTo>
                  <a:pt x="213390" y="2911701"/>
                </a:lnTo>
                <a:lnTo>
                  <a:pt x="194367" y="2960409"/>
                </a:lnTo>
                <a:lnTo>
                  <a:pt x="176081" y="3008379"/>
                </a:lnTo>
                <a:lnTo>
                  <a:pt x="158555" y="3055569"/>
                </a:lnTo>
                <a:lnTo>
                  <a:pt x="141814" y="3101938"/>
                </a:lnTo>
                <a:lnTo>
                  <a:pt x="125880" y="3147443"/>
                </a:lnTo>
                <a:lnTo>
                  <a:pt x="110779" y="3192040"/>
                </a:lnTo>
                <a:lnTo>
                  <a:pt x="96533" y="3235689"/>
                </a:lnTo>
                <a:lnTo>
                  <a:pt x="83166" y="3278347"/>
                </a:lnTo>
                <a:lnTo>
                  <a:pt x="70702" y="3319971"/>
                </a:lnTo>
                <a:lnTo>
                  <a:pt x="59165" y="3360519"/>
                </a:lnTo>
                <a:lnTo>
                  <a:pt x="48578" y="3399949"/>
                </a:lnTo>
                <a:lnTo>
                  <a:pt x="38966" y="3438219"/>
                </a:lnTo>
                <a:lnTo>
                  <a:pt x="22761" y="3511106"/>
                </a:lnTo>
                <a:lnTo>
                  <a:pt x="10737" y="3578842"/>
                </a:lnTo>
                <a:lnTo>
                  <a:pt x="3087" y="3641089"/>
                </a:lnTo>
                <a:lnTo>
                  <a:pt x="0" y="3697509"/>
                </a:lnTo>
                <a:lnTo>
                  <a:pt x="226" y="3723427"/>
                </a:lnTo>
                <a:lnTo>
                  <a:pt x="4340" y="3770468"/>
                </a:lnTo>
                <a:lnTo>
                  <a:pt x="18416" y="3827696"/>
                </a:lnTo>
                <a:lnTo>
                  <a:pt x="42371" y="3880723"/>
                </a:lnTo>
                <a:lnTo>
                  <a:pt x="75608" y="3929576"/>
                </a:lnTo>
                <a:lnTo>
                  <a:pt x="117530" y="3974281"/>
                </a:lnTo>
                <a:lnTo>
                  <a:pt x="167539" y="4014864"/>
                </a:lnTo>
                <a:lnTo>
                  <a:pt x="225037" y="4051352"/>
                </a:lnTo>
                <a:lnTo>
                  <a:pt x="289428" y="4083771"/>
                </a:lnTo>
                <a:lnTo>
                  <a:pt x="360114" y="4112147"/>
                </a:lnTo>
                <a:lnTo>
                  <a:pt x="397630" y="4124827"/>
                </a:lnTo>
                <a:lnTo>
                  <a:pt x="436497" y="4136507"/>
                </a:lnTo>
                <a:lnTo>
                  <a:pt x="476638" y="4147188"/>
                </a:lnTo>
                <a:lnTo>
                  <a:pt x="517980" y="4156876"/>
                </a:lnTo>
                <a:lnTo>
                  <a:pt x="560447" y="4165572"/>
                </a:lnTo>
                <a:lnTo>
                  <a:pt x="603966" y="4173281"/>
                </a:lnTo>
                <a:lnTo>
                  <a:pt x="648460" y="4180005"/>
                </a:lnTo>
                <a:lnTo>
                  <a:pt x="693857" y="4185748"/>
                </a:lnTo>
                <a:lnTo>
                  <a:pt x="740080" y="4190513"/>
                </a:lnTo>
                <a:lnTo>
                  <a:pt x="787055" y="4194303"/>
                </a:lnTo>
                <a:lnTo>
                  <a:pt x="834708" y="4197122"/>
                </a:lnTo>
                <a:lnTo>
                  <a:pt x="882965" y="4198973"/>
                </a:lnTo>
                <a:lnTo>
                  <a:pt x="931749" y="4199860"/>
                </a:lnTo>
                <a:lnTo>
                  <a:pt x="980987" y="4199784"/>
                </a:lnTo>
                <a:lnTo>
                  <a:pt x="1030604" y="4198751"/>
                </a:lnTo>
                <a:lnTo>
                  <a:pt x="1080525" y="4196763"/>
                </a:lnTo>
                <a:lnTo>
                  <a:pt x="1130675" y="4193823"/>
                </a:lnTo>
                <a:lnTo>
                  <a:pt x="1180981" y="4189935"/>
                </a:lnTo>
                <a:lnTo>
                  <a:pt x="1231366" y="4185101"/>
                </a:lnTo>
                <a:lnTo>
                  <a:pt x="1281758" y="4179326"/>
                </a:lnTo>
                <a:lnTo>
                  <a:pt x="1332080" y="4172612"/>
                </a:lnTo>
                <a:lnTo>
                  <a:pt x="1382258" y="4164964"/>
                </a:lnTo>
                <a:lnTo>
                  <a:pt x="1432218" y="4156383"/>
                </a:lnTo>
                <a:lnTo>
                  <a:pt x="1481884" y="4146873"/>
                </a:lnTo>
                <a:lnTo>
                  <a:pt x="1531183" y="4136439"/>
                </a:lnTo>
                <a:lnTo>
                  <a:pt x="1580039" y="4125082"/>
                </a:lnTo>
                <a:lnTo>
                  <a:pt x="1628378" y="4112806"/>
                </a:lnTo>
                <a:lnTo>
                  <a:pt x="1676125" y="4099615"/>
                </a:lnTo>
                <a:lnTo>
                  <a:pt x="1723206" y="4085511"/>
                </a:lnTo>
                <a:lnTo>
                  <a:pt x="1769545" y="4070499"/>
                </a:lnTo>
                <a:lnTo>
                  <a:pt x="1815069" y="4054581"/>
                </a:lnTo>
                <a:lnTo>
                  <a:pt x="1859701" y="4037760"/>
                </a:lnTo>
                <a:lnTo>
                  <a:pt x="1903369" y="4020041"/>
                </a:lnTo>
                <a:lnTo>
                  <a:pt x="1945997" y="4001425"/>
                </a:lnTo>
                <a:lnTo>
                  <a:pt x="1987510" y="3981917"/>
                </a:lnTo>
                <a:lnTo>
                  <a:pt x="2027834" y="3961520"/>
                </a:lnTo>
                <a:lnTo>
                  <a:pt x="2066893" y="3940237"/>
                </a:lnTo>
                <a:lnTo>
                  <a:pt x="2104615" y="3918071"/>
                </a:lnTo>
                <a:lnTo>
                  <a:pt x="2140923" y="3895026"/>
                </a:lnTo>
                <a:lnTo>
                  <a:pt x="2175743" y="3871104"/>
                </a:lnTo>
                <a:lnTo>
                  <a:pt x="2209000" y="3846310"/>
                </a:lnTo>
                <a:lnTo>
                  <a:pt x="2240620" y="3820646"/>
                </a:lnTo>
                <a:lnTo>
                  <a:pt x="2270528" y="3794116"/>
                </a:lnTo>
                <a:lnTo>
                  <a:pt x="2319684" y="3744914"/>
                </a:lnTo>
                <a:lnTo>
                  <a:pt x="2369211" y="3688495"/>
                </a:lnTo>
                <a:lnTo>
                  <a:pt x="2394076" y="3657713"/>
                </a:lnTo>
                <a:lnTo>
                  <a:pt x="2418990" y="3625288"/>
                </a:lnTo>
                <a:lnTo>
                  <a:pt x="2443936" y="3591273"/>
                </a:lnTo>
                <a:lnTo>
                  <a:pt x="2468900" y="3555723"/>
                </a:lnTo>
                <a:lnTo>
                  <a:pt x="2493867" y="3518690"/>
                </a:lnTo>
                <a:lnTo>
                  <a:pt x="2518822" y="3480229"/>
                </a:lnTo>
                <a:lnTo>
                  <a:pt x="2543750" y="3440393"/>
                </a:lnTo>
                <a:lnTo>
                  <a:pt x="2568637" y="3399236"/>
                </a:lnTo>
                <a:lnTo>
                  <a:pt x="2593467" y="3356811"/>
                </a:lnTo>
                <a:lnTo>
                  <a:pt x="2618225" y="3313173"/>
                </a:lnTo>
                <a:lnTo>
                  <a:pt x="2642897" y="3268374"/>
                </a:lnTo>
                <a:lnTo>
                  <a:pt x="2667467" y="3222470"/>
                </a:lnTo>
                <a:lnTo>
                  <a:pt x="2691921" y="3175512"/>
                </a:lnTo>
                <a:lnTo>
                  <a:pt x="2716244" y="3127556"/>
                </a:lnTo>
                <a:lnTo>
                  <a:pt x="2740420" y="3078654"/>
                </a:lnTo>
                <a:lnTo>
                  <a:pt x="2764435" y="3028861"/>
                </a:lnTo>
                <a:lnTo>
                  <a:pt x="2788274" y="2978230"/>
                </a:lnTo>
                <a:lnTo>
                  <a:pt x="2811921" y="2926815"/>
                </a:lnTo>
                <a:lnTo>
                  <a:pt x="2835363" y="2874669"/>
                </a:lnTo>
                <a:lnTo>
                  <a:pt x="2858583" y="2821846"/>
                </a:lnTo>
                <a:lnTo>
                  <a:pt x="2881568" y="2768400"/>
                </a:lnTo>
                <a:lnTo>
                  <a:pt x="2904302" y="2714385"/>
                </a:lnTo>
                <a:lnTo>
                  <a:pt x="2926770" y="2659854"/>
                </a:lnTo>
                <a:lnTo>
                  <a:pt x="2948958" y="2604861"/>
                </a:lnTo>
                <a:lnTo>
                  <a:pt x="2970849" y="2549459"/>
                </a:lnTo>
                <a:lnTo>
                  <a:pt x="2992430" y="2493703"/>
                </a:lnTo>
                <a:lnTo>
                  <a:pt x="3013686" y="2437645"/>
                </a:lnTo>
                <a:lnTo>
                  <a:pt x="3034601" y="2381341"/>
                </a:lnTo>
                <a:lnTo>
                  <a:pt x="3055161" y="2324843"/>
                </a:lnTo>
                <a:lnTo>
                  <a:pt x="3075350" y="2268204"/>
                </a:lnTo>
                <a:lnTo>
                  <a:pt x="3095155" y="2211480"/>
                </a:lnTo>
                <a:lnTo>
                  <a:pt x="3114558" y="2154723"/>
                </a:lnTo>
                <a:lnTo>
                  <a:pt x="3133547" y="2097987"/>
                </a:lnTo>
                <a:lnTo>
                  <a:pt x="3152106" y="2041326"/>
                </a:lnTo>
                <a:lnTo>
                  <a:pt x="3170220" y="1984793"/>
                </a:lnTo>
                <a:lnTo>
                  <a:pt x="3187873" y="1928443"/>
                </a:lnTo>
                <a:lnTo>
                  <a:pt x="3205052" y="1872329"/>
                </a:lnTo>
                <a:lnTo>
                  <a:pt x="3221741" y="1816504"/>
                </a:lnTo>
                <a:lnTo>
                  <a:pt x="3237926" y="1761022"/>
                </a:lnTo>
                <a:lnTo>
                  <a:pt x="3253590" y="1705937"/>
                </a:lnTo>
                <a:lnTo>
                  <a:pt x="3268720" y="1651303"/>
                </a:lnTo>
                <a:lnTo>
                  <a:pt x="3283301" y="1597174"/>
                </a:lnTo>
                <a:lnTo>
                  <a:pt x="3297317" y="1543602"/>
                </a:lnTo>
                <a:lnTo>
                  <a:pt x="3310753" y="1490642"/>
                </a:lnTo>
                <a:lnTo>
                  <a:pt x="3323595" y="1438347"/>
                </a:lnTo>
                <a:lnTo>
                  <a:pt x="3335828" y="1386772"/>
                </a:lnTo>
                <a:lnTo>
                  <a:pt x="3347437" y="1335969"/>
                </a:lnTo>
                <a:lnTo>
                  <a:pt x="3358406" y="1285993"/>
                </a:lnTo>
                <a:lnTo>
                  <a:pt x="3368721" y="1236897"/>
                </a:lnTo>
                <a:lnTo>
                  <a:pt x="3378368" y="1188735"/>
                </a:lnTo>
                <a:lnTo>
                  <a:pt x="3387330" y="1141560"/>
                </a:lnTo>
                <a:lnTo>
                  <a:pt x="3395593" y="1095426"/>
                </a:lnTo>
                <a:lnTo>
                  <a:pt x="3403143" y="1050388"/>
                </a:lnTo>
                <a:lnTo>
                  <a:pt x="3409963" y="1006498"/>
                </a:lnTo>
                <a:lnTo>
                  <a:pt x="3416040" y="963810"/>
                </a:lnTo>
                <a:lnTo>
                  <a:pt x="3421359" y="922379"/>
                </a:lnTo>
                <a:lnTo>
                  <a:pt x="3425903" y="882257"/>
                </a:lnTo>
                <a:lnTo>
                  <a:pt x="3429660" y="843498"/>
                </a:lnTo>
                <a:lnTo>
                  <a:pt x="3434747" y="770286"/>
                </a:lnTo>
                <a:lnTo>
                  <a:pt x="3436500" y="703171"/>
                </a:lnTo>
                <a:lnTo>
                  <a:pt x="3436090" y="672035"/>
                </a:lnTo>
                <a:lnTo>
                  <a:pt x="3432619" y="614872"/>
                </a:lnTo>
                <a:lnTo>
                  <a:pt x="3423130" y="552936"/>
                </a:lnTo>
                <a:lnTo>
                  <a:pt x="3403213" y="483660"/>
                </a:lnTo>
                <a:lnTo>
                  <a:pt x="3374318" y="418217"/>
                </a:lnTo>
                <a:lnTo>
                  <a:pt x="3337058" y="356794"/>
                </a:lnTo>
                <a:lnTo>
                  <a:pt x="3292045" y="299579"/>
                </a:lnTo>
                <a:lnTo>
                  <a:pt x="3239892" y="246759"/>
                </a:lnTo>
                <a:lnTo>
                  <a:pt x="3181213" y="198522"/>
                </a:lnTo>
                <a:lnTo>
                  <a:pt x="3149617" y="176180"/>
                </a:lnTo>
                <a:lnTo>
                  <a:pt x="3116620" y="155055"/>
                </a:lnTo>
                <a:lnTo>
                  <a:pt x="3082298" y="135168"/>
                </a:lnTo>
                <a:lnTo>
                  <a:pt x="3046727" y="116544"/>
                </a:lnTo>
                <a:lnTo>
                  <a:pt x="3009984" y="99207"/>
                </a:lnTo>
                <a:lnTo>
                  <a:pt x="2972146" y="83179"/>
                </a:lnTo>
                <a:lnTo>
                  <a:pt x="2933289" y="68484"/>
                </a:lnTo>
                <a:lnTo>
                  <a:pt x="2893491" y="55145"/>
                </a:lnTo>
                <a:lnTo>
                  <a:pt x="2852827" y="43186"/>
                </a:lnTo>
                <a:lnTo>
                  <a:pt x="2811374" y="32631"/>
                </a:lnTo>
                <a:lnTo>
                  <a:pt x="2769209" y="23502"/>
                </a:lnTo>
                <a:lnTo>
                  <a:pt x="2726409" y="15823"/>
                </a:lnTo>
                <a:lnTo>
                  <a:pt x="2683049" y="9617"/>
                </a:lnTo>
                <a:lnTo>
                  <a:pt x="2639208" y="4909"/>
                </a:lnTo>
                <a:lnTo>
                  <a:pt x="2594961" y="1721"/>
                </a:lnTo>
                <a:lnTo>
                  <a:pt x="2550385" y="77"/>
                </a:lnTo>
                <a:lnTo>
                  <a:pt x="2505556" y="0"/>
                </a:lnTo>
                <a:lnTo>
                  <a:pt x="2460552" y="1513"/>
                </a:lnTo>
                <a:lnTo>
                  <a:pt x="2415449" y="4640"/>
                </a:lnTo>
                <a:lnTo>
                  <a:pt x="2370323" y="9405"/>
                </a:lnTo>
                <a:lnTo>
                  <a:pt x="2325251" y="15831"/>
                </a:lnTo>
                <a:lnTo>
                  <a:pt x="2280310" y="23941"/>
                </a:lnTo>
                <a:lnTo>
                  <a:pt x="2235577" y="33759"/>
                </a:lnTo>
                <a:lnTo>
                  <a:pt x="2191127" y="45308"/>
                </a:lnTo>
                <a:lnTo>
                  <a:pt x="2147038" y="58611"/>
                </a:lnTo>
                <a:lnTo>
                  <a:pt x="2103387" y="73693"/>
                </a:lnTo>
                <a:lnTo>
                  <a:pt x="2060249" y="90575"/>
                </a:lnTo>
                <a:lnTo>
                  <a:pt x="2017702" y="109283"/>
                </a:lnTo>
                <a:lnTo>
                  <a:pt x="1975822" y="129839"/>
                </a:lnTo>
                <a:lnTo>
                  <a:pt x="1934686" y="152266"/>
                </a:lnTo>
                <a:lnTo>
                  <a:pt x="1894370" y="176589"/>
                </a:lnTo>
                <a:lnTo>
                  <a:pt x="1854951" y="202829"/>
                </a:lnTo>
                <a:lnTo>
                  <a:pt x="1816506" y="231012"/>
                </a:lnTo>
                <a:lnTo>
                  <a:pt x="1779111" y="261160"/>
                </a:lnTo>
                <a:lnTo>
                  <a:pt x="1742843" y="29329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xfrm>
            <a:off x="1236576" y="0"/>
            <a:ext cx="6939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Uma tabela por </a:t>
            </a:r>
            <a:r>
              <a:rPr sz="3200" spc="-5" dirty="0"/>
              <a:t>entidade</a:t>
            </a:r>
            <a:r>
              <a:rPr sz="3200" spc="-10" dirty="0"/>
              <a:t> </a:t>
            </a:r>
            <a:r>
              <a:rPr sz="3200" spc="-5" dirty="0"/>
              <a:t>especializada</a:t>
            </a:r>
            <a:endParaRPr sz="3200"/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4529" y="0"/>
            <a:ext cx="6501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 de grau</a:t>
            </a:r>
            <a:r>
              <a:rPr spc="-35" dirty="0"/>
              <a:t> </a:t>
            </a:r>
            <a:r>
              <a:rPr spc="-5" dirty="0"/>
              <a:t>&gt;2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4615" cy="2256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implementação de um relacionamento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grau &gt;2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dá-se 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seguinte sequência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passos: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Verdana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é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transformado em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uma</a:t>
            </a:r>
            <a:r>
              <a:rPr sz="24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565142"/>
            <a:ext cx="85299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Esta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nova entidade é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ligada através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binário a cada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das entidades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participavam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</a:t>
            </a:r>
            <a:r>
              <a:rPr sz="24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original.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1470" y="3403853"/>
            <a:ext cx="1303020" cy="433070"/>
          </a:xfrm>
          <a:custGeom>
            <a:avLst/>
            <a:gdLst/>
            <a:ahLst/>
            <a:cxnLst/>
            <a:rect l="l" t="t" r="r" b="b"/>
            <a:pathLst>
              <a:path w="1303020" h="433070">
                <a:moveTo>
                  <a:pt x="1086612" y="0"/>
                </a:moveTo>
                <a:lnTo>
                  <a:pt x="1086612" y="108204"/>
                </a:lnTo>
                <a:lnTo>
                  <a:pt x="0" y="108204"/>
                </a:lnTo>
                <a:lnTo>
                  <a:pt x="0" y="324612"/>
                </a:lnTo>
                <a:lnTo>
                  <a:pt x="1086612" y="324612"/>
                </a:lnTo>
                <a:lnTo>
                  <a:pt x="1086612" y="432816"/>
                </a:lnTo>
                <a:lnTo>
                  <a:pt x="1303019" y="216408"/>
                </a:lnTo>
                <a:lnTo>
                  <a:pt x="1086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1470" y="3403853"/>
            <a:ext cx="1303020" cy="433070"/>
          </a:xfrm>
          <a:custGeom>
            <a:avLst/>
            <a:gdLst/>
            <a:ahLst/>
            <a:cxnLst/>
            <a:rect l="l" t="t" r="r" b="b"/>
            <a:pathLst>
              <a:path w="1303020" h="433070">
                <a:moveTo>
                  <a:pt x="0" y="108204"/>
                </a:moveTo>
                <a:lnTo>
                  <a:pt x="1086612" y="108204"/>
                </a:lnTo>
                <a:lnTo>
                  <a:pt x="1086612" y="0"/>
                </a:lnTo>
                <a:lnTo>
                  <a:pt x="1303019" y="216408"/>
                </a:lnTo>
                <a:lnTo>
                  <a:pt x="1086612" y="432816"/>
                </a:lnTo>
                <a:lnTo>
                  <a:pt x="1086612" y="324612"/>
                </a:lnTo>
                <a:lnTo>
                  <a:pt x="0" y="324612"/>
                </a:lnTo>
                <a:lnTo>
                  <a:pt x="0" y="1082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59017" y="3284982"/>
            <a:ext cx="1953895" cy="649605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8605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465"/>
              </a:spcBef>
            </a:pPr>
            <a:r>
              <a:rPr sz="1800" spc="-5" dirty="0">
                <a:latin typeface="Verdana"/>
                <a:cs typeface="Verdana"/>
              </a:rPr>
              <a:t>DISTRIBUIÇÃO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39417" y="3184398"/>
            <a:ext cx="2385060" cy="853440"/>
          </a:xfrm>
          <a:custGeom>
            <a:avLst/>
            <a:gdLst/>
            <a:ahLst/>
            <a:cxnLst/>
            <a:rect l="l" t="t" r="r" b="b"/>
            <a:pathLst>
              <a:path w="2385060" h="853439">
                <a:moveTo>
                  <a:pt x="1192530" y="0"/>
                </a:moveTo>
                <a:lnTo>
                  <a:pt x="0" y="426719"/>
                </a:lnTo>
                <a:lnTo>
                  <a:pt x="1192530" y="853439"/>
                </a:lnTo>
                <a:lnTo>
                  <a:pt x="2385060" y="426719"/>
                </a:lnTo>
                <a:lnTo>
                  <a:pt x="11925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9417" y="3184398"/>
            <a:ext cx="2385060" cy="853440"/>
          </a:xfrm>
          <a:custGeom>
            <a:avLst/>
            <a:gdLst/>
            <a:ahLst/>
            <a:cxnLst/>
            <a:rect l="l" t="t" r="r" b="b"/>
            <a:pathLst>
              <a:path w="2385060" h="853439">
                <a:moveTo>
                  <a:pt x="0" y="426719"/>
                </a:moveTo>
                <a:lnTo>
                  <a:pt x="1192530" y="0"/>
                </a:lnTo>
                <a:lnTo>
                  <a:pt x="2385060" y="426719"/>
                </a:lnTo>
                <a:lnTo>
                  <a:pt x="1192530" y="853439"/>
                </a:lnTo>
                <a:lnTo>
                  <a:pt x="0" y="42671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13102" y="3436366"/>
            <a:ext cx="1767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DISTRIBUIÇÃO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86952" y="6672877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4" y="1887473"/>
            <a:ext cx="0" cy="415290"/>
          </a:xfrm>
          <a:custGeom>
            <a:avLst/>
            <a:gdLst/>
            <a:ahLst/>
            <a:cxnLst/>
            <a:rect l="l" t="t" r="r" b="b"/>
            <a:pathLst>
              <a:path h="415289">
                <a:moveTo>
                  <a:pt x="0" y="0"/>
                </a:moveTo>
                <a:lnTo>
                  <a:pt x="0" y="4150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12352" y="6685577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b="1" spc="-10" dirty="0"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5" y="1094994"/>
            <a:ext cx="2161540" cy="792480"/>
          </a:xfrm>
          <a:custGeom>
            <a:avLst/>
            <a:gdLst/>
            <a:ahLst/>
            <a:cxnLst/>
            <a:rect l="l" t="t" r="r" b="b"/>
            <a:pathLst>
              <a:path w="2161540" h="792480">
                <a:moveTo>
                  <a:pt x="0" y="792479"/>
                </a:moveTo>
                <a:lnTo>
                  <a:pt x="2161032" y="792479"/>
                </a:lnTo>
                <a:lnTo>
                  <a:pt x="2161032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0538" y="1084325"/>
            <a:ext cx="2303145" cy="792480"/>
          </a:xfrm>
          <a:custGeom>
            <a:avLst/>
            <a:gdLst/>
            <a:ahLst/>
            <a:cxnLst/>
            <a:rect l="l" t="t" r="r" b="b"/>
            <a:pathLst>
              <a:path w="2303145" h="792480">
                <a:moveTo>
                  <a:pt x="0" y="792479"/>
                </a:moveTo>
                <a:lnTo>
                  <a:pt x="2302763" y="792479"/>
                </a:lnTo>
                <a:lnTo>
                  <a:pt x="2302763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90538" y="1084325"/>
            <a:ext cx="2303145" cy="7924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90195" marR="280670" indent="478155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latin typeface="Verdana"/>
                <a:cs typeface="Verdana"/>
              </a:rPr>
              <a:t>RAMO  E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GEN</a:t>
            </a:r>
            <a:r>
              <a:rPr sz="2000" spc="5" dirty="0">
                <a:latin typeface="Verdana"/>
                <a:cs typeface="Verdana"/>
              </a:rPr>
              <a:t>H</a:t>
            </a:r>
            <a:r>
              <a:rPr sz="2000" dirty="0">
                <a:latin typeface="Verdana"/>
                <a:cs typeface="Verdana"/>
              </a:rPr>
              <a:t>AR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60954" y="982217"/>
            <a:ext cx="2810510" cy="1007744"/>
          </a:xfrm>
          <a:custGeom>
            <a:avLst/>
            <a:gdLst/>
            <a:ahLst/>
            <a:cxnLst/>
            <a:rect l="l" t="t" r="r" b="b"/>
            <a:pathLst>
              <a:path w="2810510" h="1007744">
                <a:moveTo>
                  <a:pt x="1405128" y="0"/>
                </a:moveTo>
                <a:lnTo>
                  <a:pt x="0" y="503682"/>
                </a:lnTo>
                <a:lnTo>
                  <a:pt x="1405128" y="1007364"/>
                </a:lnTo>
                <a:lnTo>
                  <a:pt x="2810256" y="503682"/>
                </a:lnTo>
                <a:lnTo>
                  <a:pt x="14051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0954" y="982217"/>
            <a:ext cx="2810510" cy="1007744"/>
          </a:xfrm>
          <a:custGeom>
            <a:avLst/>
            <a:gdLst/>
            <a:ahLst/>
            <a:cxnLst/>
            <a:rect l="l" t="t" r="r" b="b"/>
            <a:pathLst>
              <a:path w="2810510" h="1007744">
                <a:moveTo>
                  <a:pt x="0" y="503682"/>
                </a:moveTo>
                <a:lnTo>
                  <a:pt x="1405128" y="0"/>
                </a:lnTo>
                <a:lnTo>
                  <a:pt x="2810256" y="503682"/>
                </a:lnTo>
                <a:lnTo>
                  <a:pt x="1405128" y="1007364"/>
                </a:lnTo>
                <a:lnTo>
                  <a:pt x="0" y="50368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965" y="1094994"/>
            <a:ext cx="4865370" cy="7924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889"/>
              </a:spcBef>
              <a:tabLst>
                <a:tab pos="3860800" algn="l"/>
              </a:tabLst>
            </a:pPr>
            <a:r>
              <a:rPr sz="2000" spc="5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NG</a:t>
            </a:r>
            <a:r>
              <a:rPr sz="2000" spc="5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HE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O	</a:t>
            </a:r>
            <a:r>
              <a:rPr sz="3000" spc="-7" baseline="1388" dirty="0">
                <a:latin typeface="Verdana"/>
                <a:cs typeface="Verdana"/>
              </a:rPr>
              <a:t>PO</a:t>
            </a:r>
            <a:r>
              <a:rPr sz="3000" spc="-52" baseline="1388" dirty="0">
                <a:latin typeface="Verdana"/>
                <a:cs typeface="Verdana"/>
              </a:rPr>
              <a:t>S</a:t>
            </a:r>
            <a:r>
              <a:rPr sz="3000" baseline="1388" dirty="0">
                <a:latin typeface="Verdana"/>
                <a:cs typeface="Verdana"/>
              </a:rPr>
              <a:t>S</a:t>
            </a:r>
            <a:r>
              <a:rPr sz="3000" spc="-15" baseline="1388" dirty="0">
                <a:latin typeface="Verdana"/>
                <a:cs typeface="Verdana"/>
              </a:rPr>
              <a:t>U</a:t>
            </a:r>
            <a:r>
              <a:rPr sz="3000" baseline="1388" dirty="0">
                <a:latin typeface="Verdana"/>
                <a:cs typeface="Verdana"/>
              </a:rPr>
              <a:t>I</a:t>
            </a:r>
            <a:endParaRPr sz="3000" baseline="1388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26564" y="1447800"/>
            <a:ext cx="897636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69998" y="1486661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80" h="5080">
                <a:moveTo>
                  <a:pt x="0" y="4825"/>
                </a:moveTo>
                <a:lnTo>
                  <a:pt x="7920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7776" y="1441703"/>
            <a:ext cx="824483" cy="12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71209" y="1480566"/>
            <a:ext cx="719455" cy="6350"/>
          </a:xfrm>
          <a:custGeom>
            <a:avLst/>
            <a:gdLst/>
            <a:ahLst/>
            <a:cxnLst/>
            <a:rect l="l" t="t" r="r" b="b"/>
            <a:pathLst>
              <a:path w="719454" h="6350">
                <a:moveTo>
                  <a:pt x="0" y="6350"/>
                </a:moveTo>
                <a:lnTo>
                  <a:pt x="719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47722" y="108280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75782" y="1082801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217" y="2196211"/>
            <a:ext cx="702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9268" y="2264664"/>
            <a:ext cx="240792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98357" y="187071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28433" y="2158111"/>
            <a:ext cx="20142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112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89392" y="2193035"/>
            <a:ext cx="240791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9806" y="187071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20840" y="2193035"/>
            <a:ext cx="240791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1" y="692658"/>
            <a:ext cx="9144000" cy="2016760"/>
          </a:xfrm>
          <a:custGeom>
            <a:avLst/>
            <a:gdLst/>
            <a:ahLst/>
            <a:cxnLst/>
            <a:rect l="l" t="t" r="r" b="b"/>
            <a:pathLst>
              <a:path w="9144000" h="2016760">
                <a:moveTo>
                  <a:pt x="0" y="336041"/>
                </a:moveTo>
                <a:lnTo>
                  <a:pt x="3643" y="286394"/>
                </a:lnTo>
                <a:lnTo>
                  <a:pt x="14228" y="239004"/>
                </a:lnTo>
                <a:lnTo>
                  <a:pt x="31233" y="194394"/>
                </a:lnTo>
                <a:lnTo>
                  <a:pt x="54140" y="153082"/>
                </a:lnTo>
                <a:lnTo>
                  <a:pt x="82428" y="115591"/>
                </a:lnTo>
                <a:lnTo>
                  <a:pt x="115578" y="82440"/>
                </a:lnTo>
                <a:lnTo>
                  <a:pt x="153069" y="54149"/>
                </a:lnTo>
                <a:lnTo>
                  <a:pt x="194382" y="31239"/>
                </a:lnTo>
                <a:lnTo>
                  <a:pt x="238997" y="14231"/>
                </a:lnTo>
                <a:lnTo>
                  <a:pt x="286395" y="3644"/>
                </a:lnTo>
                <a:lnTo>
                  <a:pt x="336054" y="0"/>
                </a:lnTo>
                <a:lnTo>
                  <a:pt x="8807958" y="0"/>
                </a:lnTo>
                <a:lnTo>
                  <a:pt x="8857605" y="3644"/>
                </a:lnTo>
                <a:lnTo>
                  <a:pt x="8904995" y="14231"/>
                </a:lnTo>
                <a:lnTo>
                  <a:pt x="8949605" y="31239"/>
                </a:lnTo>
                <a:lnTo>
                  <a:pt x="8990917" y="54149"/>
                </a:lnTo>
                <a:lnTo>
                  <a:pt x="9028408" y="82440"/>
                </a:lnTo>
                <a:lnTo>
                  <a:pt x="9061559" y="115591"/>
                </a:lnTo>
                <a:lnTo>
                  <a:pt x="9089850" y="153082"/>
                </a:lnTo>
                <a:lnTo>
                  <a:pt x="9112760" y="194394"/>
                </a:lnTo>
                <a:lnTo>
                  <a:pt x="9129768" y="239004"/>
                </a:lnTo>
                <a:lnTo>
                  <a:pt x="9140355" y="286394"/>
                </a:lnTo>
                <a:lnTo>
                  <a:pt x="9144000" y="336041"/>
                </a:lnTo>
                <a:lnTo>
                  <a:pt x="9144000" y="1680209"/>
                </a:lnTo>
                <a:lnTo>
                  <a:pt x="9140355" y="1729857"/>
                </a:lnTo>
                <a:lnTo>
                  <a:pt x="9129768" y="1777247"/>
                </a:lnTo>
                <a:lnTo>
                  <a:pt x="9112760" y="1821857"/>
                </a:lnTo>
                <a:lnTo>
                  <a:pt x="9089850" y="1863169"/>
                </a:lnTo>
                <a:lnTo>
                  <a:pt x="9061559" y="1900660"/>
                </a:lnTo>
                <a:lnTo>
                  <a:pt x="9028408" y="1933811"/>
                </a:lnTo>
                <a:lnTo>
                  <a:pt x="8990917" y="1962102"/>
                </a:lnTo>
                <a:lnTo>
                  <a:pt x="8949605" y="1985012"/>
                </a:lnTo>
                <a:lnTo>
                  <a:pt x="8904995" y="2002020"/>
                </a:lnTo>
                <a:lnTo>
                  <a:pt x="8857605" y="2012607"/>
                </a:lnTo>
                <a:lnTo>
                  <a:pt x="8807958" y="2016252"/>
                </a:lnTo>
                <a:lnTo>
                  <a:pt x="336054" y="2016252"/>
                </a:lnTo>
                <a:lnTo>
                  <a:pt x="286395" y="2012607"/>
                </a:lnTo>
                <a:lnTo>
                  <a:pt x="238997" y="2002020"/>
                </a:lnTo>
                <a:lnTo>
                  <a:pt x="194382" y="1985012"/>
                </a:lnTo>
                <a:lnTo>
                  <a:pt x="153069" y="1962102"/>
                </a:lnTo>
                <a:lnTo>
                  <a:pt x="115578" y="1933811"/>
                </a:lnTo>
                <a:lnTo>
                  <a:pt x="82428" y="1900660"/>
                </a:lnTo>
                <a:lnTo>
                  <a:pt x="54140" y="1863169"/>
                </a:lnTo>
                <a:lnTo>
                  <a:pt x="31233" y="1821857"/>
                </a:lnTo>
                <a:lnTo>
                  <a:pt x="14228" y="1777247"/>
                </a:lnTo>
                <a:lnTo>
                  <a:pt x="3643" y="1729857"/>
                </a:lnTo>
                <a:lnTo>
                  <a:pt x="0" y="1680209"/>
                </a:lnTo>
                <a:lnTo>
                  <a:pt x="0" y="33604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2781300"/>
            <a:ext cx="9099804" cy="1295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4035551"/>
            <a:ext cx="9143999" cy="28224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626" y="4077460"/>
            <a:ext cx="9039225" cy="2710180"/>
          </a:xfrm>
          <a:custGeom>
            <a:avLst/>
            <a:gdLst/>
            <a:ahLst/>
            <a:cxnLst/>
            <a:rect l="l" t="t" r="r" b="b"/>
            <a:pathLst>
              <a:path w="9039225" h="2710179">
                <a:moveTo>
                  <a:pt x="0" y="2709672"/>
                </a:moveTo>
                <a:lnTo>
                  <a:pt x="9038844" y="2709672"/>
                </a:lnTo>
                <a:lnTo>
                  <a:pt x="9038844" y="0"/>
                </a:lnTo>
                <a:lnTo>
                  <a:pt x="0" y="0"/>
                </a:lnTo>
                <a:lnTo>
                  <a:pt x="0" y="2709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26" y="4077460"/>
            <a:ext cx="9039225" cy="2710180"/>
          </a:xfrm>
          <a:custGeom>
            <a:avLst/>
            <a:gdLst/>
            <a:ahLst/>
            <a:cxnLst/>
            <a:rect l="l" t="t" r="r" b="b"/>
            <a:pathLst>
              <a:path w="9039225" h="2710179">
                <a:moveTo>
                  <a:pt x="0" y="2709672"/>
                </a:moveTo>
                <a:lnTo>
                  <a:pt x="9038844" y="2709672"/>
                </a:lnTo>
                <a:lnTo>
                  <a:pt x="9038844" y="0"/>
                </a:lnTo>
                <a:lnTo>
                  <a:pt x="0" y="0"/>
                </a:lnTo>
                <a:lnTo>
                  <a:pt x="0" y="270967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739" y="4018915"/>
            <a:ext cx="528066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Departamento(</a:t>
            </a:r>
            <a:r>
              <a:rPr sz="2000" u="sng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CodDepto</a:t>
            </a: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,Nome)  Empregado(</a:t>
            </a:r>
            <a:r>
              <a:rPr sz="2000" u="sng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CodEmp</a:t>
            </a: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,Nome, </a:t>
            </a:r>
            <a:r>
              <a:rPr sz="2000" spc="-40" dirty="0">
                <a:solidFill>
                  <a:srgbClr val="2C2CB8"/>
                </a:solidFill>
                <a:latin typeface="Times New Roman"/>
                <a:cs typeface="Times New Roman"/>
              </a:rPr>
              <a:t>CPF, </a:t>
            </a:r>
            <a:r>
              <a:rPr sz="2000" spc="-15" dirty="0">
                <a:solidFill>
                  <a:srgbClr val="2C2CB8"/>
                </a:solidFill>
                <a:latin typeface="Times New Roman"/>
                <a:cs typeface="Times New Roman"/>
              </a:rPr>
              <a:t>Tipo,</a:t>
            </a:r>
            <a:r>
              <a:rPr sz="2000" spc="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CodDepto)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CodDepto referencia</a:t>
            </a:r>
            <a:r>
              <a:rPr sz="2000" spc="-9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Departamento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739" y="4933569"/>
            <a:ext cx="2746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Motorista(</a:t>
            </a:r>
            <a:r>
              <a:rPr sz="2000" u="sng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CodEmp</a:t>
            </a: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,</a:t>
            </a:r>
            <a:r>
              <a:rPr sz="2000" spc="-4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CNH)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739" y="5238369"/>
            <a:ext cx="42322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CodEmp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referencia Empregado  Engenheiro(</a:t>
            </a:r>
            <a:r>
              <a:rPr sz="2000" u="sng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CodEmp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, CREA,</a:t>
            </a:r>
            <a:r>
              <a:rPr sz="2000" spc="-7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CodRamo)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739" y="5847994"/>
            <a:ext cx="415671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CodEmp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referencia</a:t>
            </a:r>
            <a:r>
              <a:rPr sz="2000" spc="-8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Empregado  </a:t>
            </a: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CodRamo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referencia</a:t>
            </a:r>
            <a:r>
              <a:rPr sz="2000" spc="-3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CB8"/>
                </a:solidFill>
                <a:latin typeface="Times New Roman"/>
                <a:cs typeface="Times New Roman"/>
              </a:rPr>
              <a:t>Ramo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Ramo(</a:t>
            </a:r>
            <a:r>
              <a:rPr sz="2000" u="sng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CodRamo</a:t>
            </a: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Nome)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62393" y="4965319"/>
            <a:ext cx="18446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014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Repetição de  chave</a:t>
            </a:r>
            <a:r>
              <a:rPr sz="2400" spc="-7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primária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03804" y="5049011"/>
            <a:ext cx="3915155" cy="1112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59429" y="5084826"/>
            <a:ext cx="3816350" cy="0"/>
          </a:xfrm>
          <a:custGeom>
            <a:avLst/>
            <a:gdLst/>
            <a:ahLst/>
            <a:cxnLst/>
            <a:rect l="l" t="t" r="r" b="b"/>
            <a:pathLst>
              <a:path w="3816350">
                <a:moveTo>
                  <a:pt x="3816350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2355" y="5696711"/>
            <a:ext cx="2546604" cy="111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27982" y="5732526"/>
            <a:ext cx="2447925" cy="0"/>
          </a:xfrm>
          <a:custGeom>
            <a:avLst/>
            <a:gdLst/>
            <a:ahLst/>
            <a:cxnLst/>
            <a:rect l="l" t="t" r="r" b="b"/>
            <a:pathLst>
              <a:path w="2447925">
                <a:moveTo>
                  <a:pt x="2447924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19900" y="5049011"/>
            <a:ext cx="111251" cy="7467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75526" y="5084826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647700"/>
                </a:move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154558" y="0"/>
            <a:ext cx="69348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Uma </a:t>
            </a:r>
            <a:r>
              <a:rPr sz="3200" spc="-5" dirty="0"/>
              <a:t>tabela </a:t>
            </a:r>
            <a:r>
              <a:rPr sz="3200" dirty="0"/>
              <a:t>por </a:t>
            </a:r>
            <a:r>
              <a:rPr sz="3200" spc="-5" dirty="0"/>
              <a:t>entidade</a:t>
            </a:r>
            <a:r>
              <a:rPr sz="3200" spc="-30" dirty="0"/>
              <a:t> </a:t>
            </a:r>
            <a:r>
              <a:rPr sz="3200" spc="-5" dirty="0"/>
              <a:t>especializada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374" y="1297686"/>
            <a:ext cx="2127885" cy="699770"/>
          </a:xfrm>
          <a:custGeom>
            <a:avLst/>
            <a:gdLst/>
            <a:ahLst/>
            <a:cxnLst/>
            <a:rect l="l" t="t" r="r" b="b"/>
            <a:pathLst>
              <a:path w="2127885" h="699769">
                <a:moveTo>
                  <a:pt x="0" y="699515"/>
                </a:moveTo>
                <a:lnTo>
                  <a:pt x="2127504" y="699515"/>
                </a:lnTo>
                <a:lnTo>
                  <a:pt x="2127504" y="0"/>
                </a:lnTo>
                <a:lnTo>
                  <a:pt x="0" y="0"/>
                </a:lnTo>
                <a:lnTo>
                  <a:pt x="0" y="699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5374" y="1297686"/>
            <a:ext cx="2127885" cy="69977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530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12457" y="1290066"/>
            <a:ext cx="2272665" cy="699770"/>
          </a:xfrm>
          <a:custGeom>
            <a:avLst/>
            <a:gdLst/>
            <a:ahLst/>
            <a:cxnLst/>
            <a:rect l="l" t="t" r="r" b="b"/>
            <a:pathLst>
              <a:path w="2272665" h="699769">
                <a:moveTo>
                  <a:pt x="0" y="699515"/>
                </a:moveTo>
                <a:lnTo>
                  <a:pt x="2272283" y="699515"/>
                </a:lnTo>
                <a:lnTo>
                  <a:pt x="2272283" y="0"/>
                </a:lnTo>
                <a:lnTo>
                  <a:pt x="0" y="0"/>
                </a:lnTo>
                <a:lnTo>
                  <a:pt x="0" y="699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4689" y="1197102"/>
            <a:ext cx="2771140" cy="893444"/>
          </a:xfrm>
          <a:custGeom>
            <a:avLst/>
            <a:gdLst/>
            <a:ahLst/>
            <a:cxnLst/>
            <a:rect l="l" t="t" r="r" b="b"/>
            <a:pathLst>
              <a:path w="2771140" h="893444">
                <a:moveTo>
                  <a:pt x="1385315" y="0"/>
                </a:moveTo>
                <a:lnTo>
                  <a:pt x="0" y="446532"/>
                </a:lnTo>
                <a:lnTo>
                  <a:pt x="1385315" y="893063"/>
                </a:lnTo>
                <a:lnTo>
                  <a:pt x="2770632" y="446532"/>
                </a:lnTo>
                <a:lnTo>
                  <a:pt x="1385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4689" y="1197102"/>
            <a:ext cx="2771140" cy="893444"/>
          </a:xfrm>
          <a:custGeom>
            <a:avLst/>
            <a:gdLst/>
            <a:ahLst/>
            <a:cxnLst/>
            <a:rect l="l" t="t" r="r" b="b"/>
            <a:pathLst>
              <a:path w="2771140" h="893444">
                <a:moveTo>
                  <a:pt x="0" y="446532"/>
                </a:moveTo>
                <a:lnTo>
                  <a:pt x="1385315" y="0"/>
                </a:lnTo>
                <a:lnTo>
                  <a:pt x="2770632" y="446532"/>
                </a:lnTo>
                <a:lnTo>
                  <a:pt x="1385315" y="893063"/>
                </a:lnTo>
                <a:lnTo>
                  <a:pt x="0" y="4465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07611" y="1475358"/>
            <a:ext cx="4977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01620" algn="l"/>
              </a:tabLst>
            </a:pPr>
            <a:r>
              <a:rPr sz="2000" spc="-30" dirty="0">
                <a:latin typeface="Verdana"/>
                <a:cs typeface="Verdana"/>
              </a:rPr>
              <a:t>LOTAÇÃO	</a:t>
            </a:r>
            <a:r>
              <a:rPr sz="3000" spc="-37" baseline="1388" dirty="0">
                <a:latin typeface="Verdana"/>
                <a:cs typeface="Verdana"/>
              </a:rPr>
              <a:t>DEPARTAMENTO</a:t>
            </a:r>
            <a:endParaRPr sz="3000" baseline="1388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09444" y="1604772"/>
            <a:ext cx="885444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2877" y="1643633"/>
            <a:ext cx="781050" cy="5080"/>
          </a:xfrm>
          <a:custGeom>
            <a:avLst/>
            <a:gdLst/>
            <a:ahLst/>
            <a:cxnLst/>
            <a:rect l="l" t="t" r="r" b="b"/>
            <a:pathLst>
              <a:path w="781050" h="5080">
                <a:moveTo>
                  <a:pt x="0" y="4699"/>
                </a:moveTo>
                <a:lnTo>
                  <a:pt x="7810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1888" y="1600200"/>
            <a:ext cx="813815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05321" y="1639061"/>
            <a:ext cx="708025" cy="5080"/>
          </a:xfrm>
          <a:custGeom>
            <a:avLst/>
            <a:gdLst/>
            <a:ahLst/>
            <a:cxnLst/>
            <a:rect l="l" t="t" r="r" b="b"/>
            <a:pathLst>
              <a:path w="708025" h="5080">
                <a:moveTo>
                  <a:pt x="0" y="4825"/>
                </a:moveTo>
                <a:lnTo>
                  <a:pt x="70802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7209" y="919733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52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8431" y="739140"/>
            <a:ext cx="239268" cy="21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15845" y="902969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6816" y="711453"/>
            <a:ext cx="1924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0320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</a:t>
            </a: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1745" y="1290269"/>
            <a:ext cx="673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0783" y="1290269"/>
            <a:ext cx="67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79448" y="765048"/>
            <a:ext cx="239268" cy="217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5309" y="1985010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7834" y="2275713"/>
            <a:ext cx="47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CPF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2627" y="2333244"/>
            <a:ext cx="240792" cy="2164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47306" y="2241550"/>
            <a:ext cx="1995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61440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00466" y="1985010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9976" y="2269235"/>
            <a:ext cx="239268" cy="216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50202" y="1985010"/>
            <a:ext cx="0" cy="382905"/>
          </a:xfrm>
          <a:custGeom>
            <a:avLst/>
            <a:gdLst/>
            <a:ahLst/>
            <a:cxnLst/>
            <a:rect l="l" t="t" r="r" b="b"/>
            <a:pathLst>
              <a:path h="382905">
                <a:moveTo>
                  <a:pt x="0" y="0"/>
                </a:moveTo>
                <a:lnTo>
                  <a:pt x="0" y="3826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42759" y="2269235"/>
            <a:ext cx="239267" cy="216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270" y="3277361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4" y="701039"/>
                </a:lnTo>
                <a:lnTo>
                  <a:pt x="1845564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5270" y="3277361"/>
            <a:ext cx="1845945" cy="70104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670"/>
              </a:spcBef>
            </a:pPr>
            <a:r>
              <a:rPr sz="1800" spc="-15" dirty="0">
                <a:latin typeface="Verdana"/>
                <a:cs typeface="Verdana"/>
              </a:rPr>
              <a:t>SECRETARIA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14194" y="3277361"/>
            <a:ext cx="1845945" cy="701040"/>
          </a:xfrm>
          <a:custGeom>
            <a:avLst/>
            <a:gdLst/>
            <a:ahLst/>
            <a:cxnLst/>
            <a:rect l="l" t="t" r="r" b="b"/>
            <a:pathLst>
              <a:path w="1845945" h="701039">
                <a:moveTo>
                  <a:pt x="0" y="701039"/>
                </a:moveTo>
                <a:lnTo>
                  <a:pt x="1845563" y="701039"/>
                </a:lnTo>
                <a:lnTo>
                  <a:pt x="1845563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14194" y="3277361"/>
            <a:ext cx="1845945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670"/>
              </a:spcBef>
            </a:pPr>
            <a:r>
              <a:rPr sz="1800" spc="-30" dirty="0">
                <a:latin typeface="Verdana"/>
                <a:cs typeface="Verdana"/>
              </a:rPr>
              <a:t>MOTORISTA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71594" y="3277361"/>
            <a:ext cx="1847214" cy="701040"/>
          </a:xfrm>
          <a:custGeom>
            <a:avLst/>
            <a:gdLst/>
            <a:ahLst/>
            <a:cxnLst/>
            <a:rect l="l" t="t" r="r" b="b"/>
            <a:pathLst>
              <a:path w="1847214" h="701039">
                <a:moveTo>
                  <a:pt x="0" y="701039"/>
                </a:moveTo>
                <a:lnTo>
                  <a:pt x="1847088" y="701039"/>
                </a:lnTo>
                <a:lnTo>
                  <a:pt x="1847088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371594" y="3277361"/>
            <a:ext cx="1847214" cy="7010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670"/>
              </a:spcBef>
            </a:pPr>
            <a:r>
              <a:rPr sz="1800" spc="-5" dirty="0">
                <a:latin typeface="Verdana"/>
                <a:cs typeface="Verdana"/>
              </a:rPr>
              <a:t>ENGENHEIRO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11017" y="2448305"/>
            <a:ext cx="922019" cy="447040"/>
          </a:xfrm>
          <a:custGeom>
            <a:avLst/>
            <a:gdLst/>
            <a:ahLst/>
            <a:cxnLst/>
            <a:rect l="l" t="t" r="r" b="b"/>
            <a:pathLst>
              <a:path w="922020" h="447039">
                <a:moveTo>
                  <a:pt x="461009" y="0"/>
                </a:moveTo>
                <a:lnTo>
                  <a:pt x="0" y="446532"/>
                </a:lnTo>
                <a:lnTo>
                  <a:pt x="922019" y="446532"/>
                </a:lnTo>
                <a:lnTo>
                  <a:pt x="461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11017" y="2448305"/>
            <a:ext cx="922019" cy="447040"/>
          </a:xfrm>
          <a:custGeom>
            <a:avLst/>
            <a:gdLst/>
            <a:ahLst/>
            <a:cxnLst/>
            <a:rect l="l" t="t" r="r" b="b"/>
            <a:pathLst>
              <a:path w="922020" h="447039">
                <a:moveTo>
                  <a:pt x="0" y="446532"/>
                </a:moveTo>
                <a:lnTo>
                  <a:pt x="461009" y="0"/>
                </a:lnTo>
                <a:lnTo>
                  <a:pt x="922019" y="446532"/>
                </a:lnTo>
                <a:lnTo>
                  <a:pt x="0" y="4465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7091" y="2855976"/>
            <a:ext cx="3012948" cy="487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78813" y="2894838"/>
            <a:ext cx="2908300" cy="382905"/>
          </a:xfrm>
          <a:custGeom>
            <a:avLst/>
            <a:gdLst/>
            <a:ahLst/>
            <a:cxnLst/>
            <a:rect l="l" t="t" r="r" b="b"/>
            <a:pathLst>
              <a:path w="2908300" h="382904">
                <a:moveTo>
                  <a:pt x="2908300" y="0"/>
                </a:moveTo>
                <a:lnTo>
                  <a:pt x="0" y="0"/>
                </a:lnTo>
                <a:lnTo>
                  <a:pt x="0" y="3825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74492" y="2875788"/>
            <a:ext cx="124968" cy="4678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6214" y="2894838"/>
            <a:ext cx="1905" cy="382905"/>
          </a:xfrm>
          <a:custGeom>
            <a:avLst/>
            <a:gdLst/>
            <a:ahLst/>
            <a:cxnLst/>
            <a:rect l="l" t="t" r="r" b="b"/>
            <a:pathLst>
              <a:path w="1905" h="382904">
                <a:moveTo>
                  <a:pt x="825" y="-19050"/>
                </a:moveTo>
                <a:lnTo>
                  <a:pt x="825" y="401574"/>
                </a:lnTo>
              </a:path>
            </a:pathLst>
          </a:custGeom>
          <a:ln w="39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44696" y="2855976"/>
            <a:ext cx="1312164" cy="4876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86605" y="2894838"/>
            <a:ext cx="1208405" cy="382905"/>
          </a:xfrm>
          <a:custGeom>
            <a:avLst/>
            <a:gdLst/>
            <a:ahLst/>
            <a:cxnLst/>
            <a:rect l="l" t="t" r="r" b="b"/>
            <a:pathLst>
              <a:path w="1208404" h="382904">
                <a:moveTo>
                  <a:pt x="0" y="0"/>
                </a:moveTo>
                <a:lnTo>
                  <a:pt x="1208151" y="0"/>
                </a:lnTo>
                <a:lnTo>
                  <a:pt x="1208151" y="3825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42644" y="1959864"/>
            <a:ext cx="1990344" cy="573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89125" y="1998726"/>
            <a:ext cx="1882775" cy="449580"/>
          </a:xfrm>
          <a:custGeom>
            <a:avLst/>
            <a:gdLst/>
            <a:ahLst/>
            <a:cxnLst/>
            <a:rect l="l" t="t" r="r" b="b"/>
            <a:pathLst>
              <a:path w="1882775" h="449580">
                <a:moveTo>
                  <a:pt x="0" y="0"/>
                </a:moveTo>
                <a:lnTo>
                  <a:pt x="1882775" y="4491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850895" y="2013331"/>
            <a:ext cx="656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(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233921" y="3352038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3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28815" y="3185541"/>
            <a:ext cx="702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723888" y="3267455"/>
            <a:ext cx="237743" cy="2164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23566" y="399059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817622" y="4245609"/>
            <a:ext cx="563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13076" y="4271771"/>
            <a:ext cx="239268" cy="216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2941" y="4367021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1193291" y="0"/>
                </a:moveTo>
                <a:lnTo>
                  <a:pt x="0" y="426719"/>
                </a:lnTo>
                <a:lnTo>
                  <a:pt x="1193291" y="853439"/>
                </a:lnTo>
                <a:lnTo>
                  <a:pt x="2386584" y="426719"/>
                </a:lnTo>
                <a:lnTo>
                  <a:pt x="1193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12941" y="4367021"/>
            <a:ext cx="2386965" cy="853440"/>
          </a:xfrm>
          <a:custGeom>
            <a:avLst/>
            <a:gdLst/>
            <a:ahLst/>
            <a:cxnLst/>
            <a:rect l="l" t="t" r="r" b="b"/>
            <a:pathLst>
              <a:path w="2386965" h="853439">
                <a:moveTo>
                  <a:pt x="0" y="426719"/>
                </a:moveTo>
                <a:lnTo>
                  <a:pt x="1193291" y="0"/>
                </a:lnTo>
                <a:lnTo>
                  <a:pt x="2386584" y="426719"/>
                </a:lnTo>
                <a:lnTo>
                  <a:pt x="1193291" y="853439"/>
                </a:lnTo>
                <a:lnTo>
                  <a:pt x="0" y="42671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93457" y="5732526"/>
            <a:ext cx="1847214" cy="702945"/>
          </a:xfrm>
          <a:custGeom>
            <a:avLst/>
            <a:gdLst/>
            <a:ahLst/>
            <a:cxnLst/>
            <a:rect l="l" t="t" r="r" b="b"/>
            <a:pathLst>
              <a:path w="1847215" h="702945">
                <a:moveTo>
                  <a:pt x="0" y="702564"/>
                </a:moveTo>
                <a:lnTo>
                  <a:pt x="1847088" y="702564"/>
                </a:lnTo>
                <a:lnTo>
                  <a:pt x="1847088" y="0"/>
                </a:lnTo>
                <a:lnTo>
                  <a:pt x="0" y="0"/>
                </a:lnTo>
                <a:lnTo>
                  <a:pt x="0" y="702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93457" y="5732526"/>
            <a:ext cx="1847214" cy="70294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680"/>
              </a:spcBef>
            </a:pPr>
            <a:r>
              <a:rPr sz="1800" spc="-15" dirty="0">
                <a:latin typeface="Verdana"/>
                <a:cs typeface="Verdana"/>
              </a:rPr>
              <a:t>PROJETO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76771" y="3895344"/>
            <a:ext cx="1091183" cy="5547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27826" y="3932682"/>
            <a:ext cx="977900" cy="433705"/>
          </a:xfrm>
          <a:custGeom>
            <a:avLst/>
            <a:gdLst/>
            <a:ahLst/>
            <a:cxnLst/>
            <a:rect l="l" t="t" r="r" b="b"/>
            <a:pathLst>
              <a:path w="977900" h="433704">
                <a:moveTo>
                  <a:pt x="0" y="0"/>
                </a:moveTo>
                <a:lnTo>
                  <a:pt x="977900" y="4333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53656" y="5184647"/>
            <a:ext cx="923544" cy="6339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06233" y="5220461"/>
            <a:ext cx="809625" cy="513080"/>
          </a:xfrm>
          <a:custGeom>
            <a:avLst/>
            <a:gdLst/>
            <a:ahLst/>
            <a:cxnLst/>
            <a:rect l="l" t="t" r="r" b="b"/>
            <a:pathLst>
              <a:path w="809625" h="513079">
                <a:moveTo>
                  <a:pt x="0" y="0"/>
                </a:moveTo>
                <a:lnTo>
                  <a:pt x="809625" y="5127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37026" y="4367021"/>
            <a:ext cx="2159635" cy="789940"/>
          </a:xfrm>
          <a:custGeom>
            <a:avLst/>
            <a:gdLst/>
            <a:ahLst/>
            <a:cxnLst/>
            <a:rect l="l" t="t" r="r" b="b"/>
            <a:pathLst>
              <a:path w="2159635" h="789939">
                <a:moveTo>
                  <a:pt x="1079753" y="0"/>
                </a:moveTo>
                <a:lnTo>
                  <a:pt x="0" y="394715"/>
                </a:lnTo>
                <a:lnTo>
                  <a:pt x="1079753" y="789432"/>
                </a:lnTo>
                <a:lnTo>
                  <a:pt x="2159508" y="394715"/>
                </a:lnTo>
                <a:lnTo>
                  <a:pt x="1079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37026" y="4367021"/>
            <a:ext cx="2159635" cy="789940"/>
          </a:xfrm>
          <a:custGeom>
            <a:avLst/>
            <a:gdLst/>
            <a:ahLst/>
            <a:cxnLst/>
            <a:rect l="l" t="t" r="r" b="b"/>
            <a:pathLst>
              <a:path w="2159635" h="789939">
                <a:moveTo>
                  <a:pt x="0" y="394715"/>
                </a:moveTo>
                <a:lnTo>
                  <a:pt x="1079753" y="0"/>
                </a:lnTo>
                <a:lnTo>
                  <a:pt x="2159508" y="394715"/>
                </a:lnTo>
                <a:lnTo>
                  <a:pt x="1079753" y="789432"/>
                </a:lnTo>
                <a:lnTo>
                  <a:pt x="0" y="3947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258436" y="4610480"/>
            <a:ext cx="917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655820" y="3942588"/>
            <a:ext cx="693420" cy="5074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17541" y="3978402"/>
            <a:ext cx="577850" cy="387350"/>
          </a:xfrm>
          <a:custGeom>
            <a:avLst/>
            <a:gdLst/>
            <a:ahLst/>
            <a:cxnLst/>
            <a:rect l="l" t="t" r="r" b="b"/>
            <a:pathLst>
              <a:path w="577850" h="387350">
                <a:moveTo>
                  <a:pt x="577850" y="0"/>
                </a:moveTo>
                <a:lnTo>
                  <a:pt x="0" y="38735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20617" y="5732526"/>
            <a:ext cx="1847214" cy="702945"/>
          </a:xfrm>
          <a:custGeom>
            <a:avLst/>
            <a:gdLst/>
            <a:ahLst/>
            <a:cxnLst/>
            <a:rect l="l" t="t" r="r" b="b"/>
            <a:pathLst>
              <a:path w="1847214" h="702945">
                <a:moveTo>
                  <a:pt x="0" y="702564"/>
                </a:moveTo>
                <a:lnTo>
                  <a:pt x="1847088" y="702564"/>
                </a:lnTo>
                <a:lnTo>
                  <a:pt x="1847088" y="0"/>
                </a:lnTo>
                <a:lnTo>
                  <a:pt x="0" y="0"/>
                </a:lnTo>
                <a:lnTo>
                  <a:pt x="0" y="702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420617" y="5732526"/>
            <a:ext cx="1847214" cy="70294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sz="1800" spc="-5" dirty="0">
                <a:latin typeface="Verdana"/>
                <a:cs typeface="Verdana"/>
              </a:rPr>
              <a:t>RAMO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ENGENHARIA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282440" y="5126735"/>
            <a:ext cx="493775" cy="6903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44161" y="5156453"/>
            <a:ext cx="373380" cy="576580"/>
          </a:xfrm>
          <a:custGeom>
            <a:avLst/>
            <a:gdLst/>
            <a:ahLst/>
            <a:cxnLst/>
            <a:rect l="l" t="t" r="r" b="b"/>
            <a:pathLst>
              <a:path w="373379" h="576579">
                <a:moveTo>
                  <a:pt x="373125" y="0"/>
                </a:moveTo>
                <a:lnTo>
                  <a:pt x="0" y="5762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580001" y="5331358"/>
            <a:ext cx="673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156453" y="4036314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596633" y="3746703"/>
            <a:ext cx="673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336029" y="4627245"/>
            <a:ext cx="2012314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Verdana"/>
                <a:cs typeface="Verdana"/>
              </a:rPr>
              <a:t>PARTICIPAÇÃO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689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846070" y="5805678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7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28900" y="5695188"/>
            <a:ext cx="239268" cy="2164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46070" y="6238494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7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28900" y="6126479"/>
            <a:ext cx="239268" cy="216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771269" y="5487416"/>
            <a:ext cx="775970" cy="88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417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517385" y="587730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01740" y="5766815"/>
            <a:ext cx="237743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17385" y="6310121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01740" y="6198108"/>
            <a:ext cx="237743" cy="2179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444490" y="5559044"/>
            <a:ext cx="775970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418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25009" y="2736377"/>
            <a:ext cx="4618990" cy="3237230"/>
          </a:xfrm>
          <a:custGeom>
            <a:avLst/>
            <a:gdLst/>
            <a:ahLst/>
            <a:cxnLst/>
            <a:rect l="l" t="t" r="r" b="b"/>
            <a:pathLst>
              <a:path w="4618990" h="3237229">
                <a:moveTo>
                  <a:pt x="0" y="337276"/>
                </a:moveTo>
                <a:lnTo>
                  <a:pt x="50695" y="318898"/>
                </a:lnTo>
                <a:lnTo>
                  <a:pt x="107905" y="299418"/>
                </a:lnTo>
                <a:lnTo>
                  <a:pt x="171256" y="279047"/>
                </a:lnTo>
                <a:lnTo>
                  <a:pt x="240373" y="257995"/>
                </a:lnTo>
                <a:lnTo>
                  <a:pt x="276977" y="247279"/>
                </a:lnTo>
                <a:lnTo>
                  <a:pt x="314883" y="236473"/>
                </a:lnTo>
                <a:lnTo>
                  <a:pt x="354043" y="225602"/>
                </a:lnTo>
                <a:lnTo>
                  <a:pt x="394411" y="214692"/>
                </a:lnTo>
                <a:lnTo>
                  <a:pt x="435941" y="203771"/>
                </a:lnTo>
                <a:lnTo>
                  <a:pt x="478584" y="192863"/>
                </a:lnTo>
                <a:lnTo>
                  <a:pt x="522295" y="181996"/>
                </a:lnTo>
                <a:lnTo>
                  <a:pt x="567027" y="171197"/>
                </a:lnTo>
                <a:lnTo>
                  <a:pt x="612734" y="160490"/>
                </a:lnTo>
                <a:lnTo>
                  <a:pt x="659367" y="149903"/>
                </a:lnTo>
                <a:lnTo>
                  <a:pt x="706881" y="139462"/>
                </a:lnTo>
                <a:lnTo>
                  <a:pt x="755229" y="129193"/>
                </a:lnTo>
                <a:lnTo>
                  <a:pt x="804364" y="119123"/>
                </a:lnTo>
                <a:lnTo>
                  <a:pt x="854239" y="109278"/>
                </a:lnTo>
                <a:lnTo>
                  <a:pt x="904808" y="99684"/>
                </a:lnTo>
                <a:lnTo>
                  <a:pt x="956023" y="90368"/>
                </a:lnTo>
                <a:lnTo>
                  <a:pt x="1007839" y="81356"/>
                </a:lnTo>
                <a:lnTo>
                  <a:pt x="1060208" y="72674"/>
                </a:lnTo>
                <a:lnTo>
                  <a:pt x="1113083" y="64349"/>
                </a:lnTo>
                <a:lnTo>
                  <a:pt x="1166418" y="56407"/>
                </a:lnTo>
                <a:lnTo>
                  <a:pt x="1220166" y="48874"/>
                </a:lnTo>
                <a:lnTo>
                  <a:pt x="1274281" y="41777"/>
                </a:lnTo>
                <a:lnTo>
                  <a:pt x="1328715" y="35142"/>
                </a:lnTo>
                <a:lnTo>
                  <a:pt x="1383421" y="28996"/>
                </a:lnTo>
                <a:lnTo>
                  <a:pt x="1438354" y="23364"/>
                </a:lnTo>
                <a:lnTo>
                  <a:pt x="1493466" y="18273"/>
                </a:lnTo>
                <a:lnTo>
                  <a:pt x="1548710" y="13750"/>
                </a:lnTo>
                <a:lnTo>
                  <a:pt x="1604040" y="9820"/>
                </a:lnTo>
                <a:lnTo>
                  <a:pt x="1659409" y="6510"/>
                </a:lnTo>
                <a:lnTo>
                  <a:pt x="1714770" y="3847"/>
                </a:lnTo>
                <a:lnTo>
                  <a:pt x="1770076" y="1857"/>
                </a:lnTo>
                <a:lnTo>
                  <a:pt x="1825282" y="565"/>
                </a:lnTo>
                <a:lnTo>
                  <a:pt x="1880339" y="0"/>
                </a:lnTo>
                <a:lnTo>
                  <a:pt x="1935201" y="185"/>
                </a:lnTo>
                <a:lnTo>
                  <a:pt x="1989822" y="1149"/>
                </a:lnTo>
                <a:lnTo>
                  <a:pt x="2044154" y="2918"/>
                </a:lnTo>
                <a:lnTo>
                  <a:pt x="2098151" y="5517"/>
                </a:lnTo>
                <a:lnTo>
                  <a:pt x="2151766" y="8974"/>
                </a:lnTo>
                <a:lnTo>
                  <a:pt x="2204953" y="13314"/>
                </a:lnTo>
                <a:lnTo>
                  <a:pt x="2257664" y="18563"/>
                </a:lnTo>
                <a:lnTo>
                  <a:pt x="2309854" y="24749"/>
                </a:lnTo>
                <a:lnTo>
                  <a:pt x="2361474" y="31898"/>
                </a:lnTo>
                <a:lnTo>
                  <a:pt x="2412479" y="40035"/>
                </a:lnTo>
                <a:lnTo>
                  <a:pt x="2462821" y="49188"/>
                </a:lnTo>
                <a:lnTo>
                  <a:pt x="2512454" y="59382"/>
                </a:lnTo>
                <a:lnTo>
                  <a:pt x="2561331" y="70644"/>
                </a:lnTo>
                <a:lnTo>
                  <a:pt x="2609406" y="83000"/>
                </a:lnTo>
                <a:lnTo>
                  <a:pt x="2656631" y="96476"/>
                </a:lnTo>
                <a:lnTo>
                  <a:pt x="2702959" y="111100"/>
                </a:lnTo>
                <a:lnTo>
                  <a:pt x="2748345" y="126897"/>
                </a:lnTo>
                <a:lnTo>
                  <a:pt x="2792742" y="143893"/>
                </a:lnTo>
                <a:lnTo>
                  <a:pt x="2836101" y="162115"/>
                </a:lnTo>
                <a:lnTo>
                  <a:pt x="2878378" y="181590"/>
                </a:lnTo>
                <a:lnTo>
                  <a:pt x="2919524" y="202343"/>
                </a:lnTo>
                <a:lnTo>
                  <a:pt x="2959494" y="224401"/>
                </a:lnTo>
                <a:lnTo>
                  <a:pt x="2998240" y="247790"/>
                </a:lnTo>
                <a:lnTo>
                  <a:pt x="3035716" y="272537"/>
                </a:lnTo>
                <a:lnTo>
                  <a:pt x="3071875" y="298668"/>
                </a:lnTo>
                <a:lnTo>
                  <a:pt x="3129318" y="345080"/>
                </a:lnTo>
                <a:lnTo>
                  <a:pt x="3158259" y="370648"/>
                </a:lnTo>
                <a:lnTo>
                  <a:pt x="3187328" y="397735"/>
                </a:lnTo>
                <a:lnTo>
                  <a:pt x="3216509" y="426303"/>
                </a:lnTo>
                <a:lnTo>
                  <a:pt x="3245790" y="456310"/>
                </a:lnTo>
                <a:lnTo>
                  <a:pt x="3275156" y="487717"/>
                </a:lnTo>
                <a:lnTo>
                  <a:pt x="3304592" y="520482"/>
                </a:lnTo>
                <a:lnTo>
                  <a:pt x="3334085" y="554566"/>
                </a:lnTo>
                <a:lnTo>
                  <a:pt x="3363620" y="589929"/>
                </a:lnTo>
                <a:lnTo>
                  <a:pt x="3393184" y="626529"/>
                </a:lnTo>
                <a:lnTo>
                  <a:pt x="3422762" y="664326"/>
                </a:lnTo>
                <a:lnTo>
                  <a:pt x="3452340" y="703281"/>
                </a:lnTo>
                <a:lnTo>
                  <a:pt x="3481903" y="743352"/>
                </a:lnTo>
                <a:lnTo>
                  <a:pt x="3511439" y="784500"/>
                </a:lnTo>
                <a:lnTo>
                  <a:pt x="3540932" y="826684"/>
                </a:lnTo>
                <a:lnTo>
                  <a:pt x="3570368" y="869863"/>
                </a:lnTo>
                <a:lnTo>
                  <a:pt x="3599733" y="913998"/>
                </a:lnTo>
                <a:lnTo>
                  <a:pt x="3629014" y="959048"/>
                </a:lnTo>
                <a:lnTo>
                  <a:pt x="3658195" y="1004972"/>
                </a:lnTo>
                <a:lnTo>
                  <a:pt x="3687263" y="1051730"/>
                </a:lnTo>
                <a:lnTo>
                  <a:pt x="3716204" y="1099283"/>
                </a:lnTo>
                <a:lnTo>
                  <a:pt x="3745003" y="1147588"/>
                </a:lnTo>
                <a:lnTo>
                  <a:pt x="3773646" y="1196607"/>
                </a:lnTo>
                <a:lnTo>
                  <a:pt x="3802120" y="1246299"/>
                </a:lnTo>
                <a:lnTo>
                  <a:pt x="3830409" y="1296623"/>
                </a:lnTo>
                <a:lnTo>
                  <a:pt x="3858500" y="1347539"/>
                </a:lnTo>
                <a:lnTo>
                  <a:pt x="3886379" y="1399007"/>
                </a:lnTo>
                <a:lnTo>
                  <a:pt x="3914031" y="1450986"/>
                </a:lnTo>
                <a:lnTo>
                  <a:pt x="3941443" y="1503436"/>
                </a:lnTo>
                <a:lnTo>
                  <a:pt x="3968599" y="1556317"/>
                </a:lnTo>
                <a:lnTo>
                  <a:pt x="3995487" y="1609588"/>
                </a:lnTo>
                <a:lnTo>
                  <a:pt x="4022092" y="1663209"/>
                </a:lnTo>
                <a:lnTo>
                  <a:pt x="4048399" y="1717139"/>
                </a:lnTo>
                <a:lnTo>
                  <a:pt x="4074395" y="1771339"/>
                </a:lnTo>
                <a:lnTo>
                  <a:pt x="4100065" y="1825767"/>
                </a:lnTo>
                <a:lnTo>
                  <a:pt x="4125395" y="1880384"/>
                </a:lnTo>
                <a:lnTo>
                  <a:pt x="4150371" y="1935149"/>
                </a:lnTo>
                <a:lnTo>
                  <a:pt x="4174980" y="1990021"/>
                </a:lnTo>
                <a:lnTo>
                  <a:pt x="4199206" y="2044961"/>
                </a:lnTo>
                <a:lnTo>
                  <a:pt x="4223035" y="2099928"/>
                </a:lnTo>
                <a:lnTo>
                  <a:pt x="4246454" y="2154882"/>
                </a:lnTo>
                <a:lnTo>
                  <a:pt x="4269449" y="2209781"/>
                </a:lnTo>
                <a:lnTo>
                  <a:pt x="4292004" y="2264587"/>
                </a:lnTo>
                <a:lnTo>
                  <a:pt x="4314106" y="2319258"/>
                </a:lnTo>
                <a:lnTo>
                  <a:pt x="4335741" y="2373755"/>
                </a:lnTo>
                <a:lnTo>
                  <a:pt x="4356895" y="2428036"/>
                </a:lnTo>
                <a:lnTo>
                  <a:pt x="4377553" y="2482062"/>
                </a:lnTo>
                <a:lnTo>
                  <a:pt x="4397702" y="2535791"/>
                </a:lnTo>
                <a:lnTo>
                  <a:pt x="4417327" y="2589185"/>
                </a:lnTo>
                <a:lnTo>
                  <a:pt x="4436413" y="2642202"/>
                </a:lnTo>
                <a:lnTo>
                  <a:pt x="4454948" y="2694802"/>
                </a:lnTo>
                <a:lnTo>
                  <a:pt x="4472916" y="2746944"/>
                </a:lnTo>
                <a:lnTo>
                  <a:pt x="4490304" y="2798589"/>
                </a:lnTo>
                <a:lnTo>
                  <a:pt x="4507097" y="2849696"/>
                </a:lnTo>
                <a:lnTo>
                  <a:pt x="4523281" y="2900224"/>
                </a:lnTo>
                <a:lnTo>
                  <a:pt x="4538843" y="2950134"/>
                </a:lnTo>
                <a:lnTo>
                  <a:pt x="4553767" y="2999384"/>
                </a:lnTo>
                <a:lnTo>
                  <a:pt x="4568040" y="3047935"/>
                </a:lnTo>
                <a:lnTo>
                  <a:pt x="4581648" y="3095746"/>
                </a:lnTo>
                <a:lnTo>
                  <a:pt x="4594576" y="3142777"/>
                </a:lnTo>
                <a:lnTo>
                  <a:pt x="4606810" y="3188987"/>
                </a:lnTo>
                <a:lnTo>
                  <a:pt x="4618337" y="3234336"/>
                </a:lnTo>
                <a:lnTo>
                  <a:pt x="4618990" y="3237021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04248" y="6733378"/>
            <a:ext cx="240029" cy="125095"/>
          </a:xfrm>
          <a:custGeom>
            <a:avLst/>
            <a:gdLst/>
            <a:ahLst/>
            <a:cxnLst/>
            <a:rect l="l" t="t" r="r" b="b"/>
            <a:pathLst>
              <a:path w="240029" h="125095">
                <a:moveTo>
                  <a:pt x="239751" y="0"/>
                </a:moveTo>
                <a:lnTo>
                  <a:pt x="194053" y="40310"/>
                </a:lnTo>
                <a:lnTo>
                  <a:pt x="141838" y="72586"/>
                </a:lnTo>
                <a:lnTo>
                  <a:pt x="81635" y="99460"/>
                </a:lnTo>
                <a:lnTo>
                  <a:pt x="14076" y="121147"/>
                </a:lnTo>
                <a:lnTo>
                  <a:pt x="0" y="12462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13128" y="3073654"/>
            <a:ext cx="3911600" cy="3784600"/>
          </a:xfrm>
          <a:custGeom>
            <a:avLst/>
            <a:gdLst/>
            <a:ahLst/>
            <a:cxnLst/>
            <a:rect l="l" t="t" r="r" b="b"/>
            <a:pathLst>
              <a:path w="3911600" h="3784600">
                <a:moveTo>
                  <a:pt x="3911605" y="3784344"/>
                </a:moveTo>
                <a:lnTo>
                  <a:pt x="3870386" y="3778054"/>
                </a:lnTo>
                <a:lnTo>
                  <a:pt x="3817290" y="3769232"/>
                </a:lnTo>
                <a:lnTo>
                  <a:pt x="3764015" y="3759676"/>
                </a:lnTo>
                <a:lnTo>
                  <a:pt x="3710638" y="3749414"/>
                </a:lnTo>
                <a:lnTo>
                  <a:pt x="3657238" y="3738472"/>
                </a:lnTo>
                <a:lnTo>
                  <a:pt x="3603895" y="3726878"/>
                </a:lnTo>
                <a:lnTo>
                  <a:pt x="3550687" y="3714657"/>
                </a:lnTo>
                <a:lnTo>
                  <a:pt x="3497693" y="3701837"/>
                </a:lnTo>
                <a:lnTo>
                  <a:pt x="3444993" y="3688445"/>
                </a:lnTo>
                <a:lnTo>
                  <a:pt x="3392666" y="3674507"/>
                </a:lnTo>
                <a:lnTo>
                  <a:pt x="3340789" y="3660051"/>
                </a:lnTo>
                <a:lnTo>
                  <a:pt x="3289443" y="3645102"/>
                </a:lnTo>
                <a:lnTo>
                  <a:pt x="3238707" y="3629689"/>
                </a:lnTo>
                <a:lnTo>
                  <a:pt x="3188658" y="3613838"/>
                </a:lnTo>
                <a:lnTo>
                  <a:pt x="3139377" y="3597575"/>
                </a:lnTo>
                <a:lnTo>
                  <a:pt x="3090942" y="3580927"/>
                </a:lnTo>
                <a:lnTo>
                  <a:pt x="3043433" y="3563922"/>
                </a:lnTo>
                <a:lnTo>
                  <a:pt x="2996927" y="3546586"/>
                </a:lnTo>
                <a:lnTo>
                  <a:pt x="2951505" y="3528946"/>
                </a:lnTo>
                <a:lnTo>
                  <a:pt x="2907245" y="3511028"/>
                </a:lnTo>
                <a:lnTo>
                  <a:pt x="2864226" y="3492861"/>
                </a:lnTo>
                <a:lnTo>
                  <a:pt x="2822527" y="3474469"/>
                </a:lnTo>
                <a:lnTo>
                  <a:pt x="2782227" y="3455881"/>
                </a:lnTo>
                <a:lnTo>
                  <a:pt x="2743405" y="3437123"/>
                </a:lnTo>
                <a:lnTo>
                  <a:pt x="2706141" y="3418222"/>
                </a:lnTo>
                <a:lnTo>
                  <a:pt x="2670512" y="3399205"/>
                </a:lnTo>
                <a:lnTo>
                  <a:pt x="2636599" y="3380098"/>
                </a:lnTo>
                <a:lnTo>
                  <a:pt x="2574233" y="3341724"/>
                </a:lnTo>
                <a:lnTo>
                  <a:pt x="2513962" y="3298330"/>
                </a:lnTo>
                <a:lnTo>
                  <a:pt x="2483486" y="3271955"/>
                </a:lnTo>
                <a:lnTo>
                  <a:pt x="2454454" y="3243477"/>
                </a:lnTo>
                <a:lnTo>
                  <a:pt x="2426813" y="3212990"/>
                </a:lnTo>
                <a:lnTo>
                  <a:pt x="2400509" y="3180585"/>
                </a:lnTo>
                <a:lnTo>
                  <a:pt x="2375486" y="3146354"/>
                </a:lnTo>
                <a:lnTo>
                  <a:pt x="2351692" y="3110391"/>
                </a:lnTo>
                <a:lnTo>
                  <a:pt x="2329071" y="3072788"/>
                </a:lnTo>
                <a:lnTo>
                  <a:pt x="2307570" y="3033637"/>
                </a:lnTo>
                <a:lnTo>
                  <a:pt x="2287134" y="2993030"/>
                </a:lnTo>
                <a:lnTo>
                  <a:pt x="2267710" y="2951060"/>
                </a:lnTo>
                <a:lnTo>
                  <a:pt x="2249242" y="2907820"/>
                </a:lnTo>
                <a:lnTo>
                  <a:pt x="2231677" y="2863401"/>
                </a:lnTo>
                <a:lnTo>
                  <a:pt x="2214961" y="2817897"/>
                </a:lnTo>
                <a:lnTo>
                  <a:pt x="2199039" y="2771399"/>
                </a:lnTo>
                <a:lnTo>
                  <a:pt x="2183857" y="2724000"/>
                </a:lnTo>
                <a:lnTo>
                  <a:pt x="2169360" y="2675793"/>
                </a:lnTo>
                <a:lnTo>
                  <a:pt x="2155496" y="2626869"/>
                </a:lnTo>
                <a:lnTo>
                  <a:pt x="2142209" y="2577322"/>
                </a:lnTo>
                <a:lnTo>
                  <a:pt x="2129445" y="2527243"/>
                </a:lnTo>
                <a:lnTo>
                  <a:pt x="2117150" y="2476726"/>
                </a:lnTo>
                <a:lnTo>
                  <a:pt x="2105270" y="2425862"/>
                </a:lnTo>
                <a:lnTo>
                  <a:pt x="2093751" y="2374744"/>
                </a:lnTo>
                <a:lnTo>
                  <a:pt x="2082538" y="2323464"/>
                </a:lnTo>
                <a:lnTo>
                  <a:pt x="2071577" y="2272115"/>
                </a:lnTo>
                <a:lnTo>
                  <a:pt x="2060814" y="2220790"/>
                </a:lnTo>
                <a:lnTo>
                  <a:pt x="2050195" y="2169579"/>
                </a:lnTo>
                <a:lnTo>
                  <a:pt x="2039666" y="2118577"/>
                </a:lnTo>
                <a:lnTo>
                  <a:pt x="2029171" y="2067876"/>
                </a:lnTo>
                <a:lnTo>
                  <a:pt x="2018658" y="2017567"/>
                </a:lnTo>
                <a:lnTo>
                  <a:pt x="2008072" y="1967744"/>
                </a:lnTo>
                <a:lnTo>
                  <a:pt x="1997359" y="1918498"/>
                </a:lnTo>
                <a:lnTo>
                  <a:pt x="1986464" y="1869922"/>
                </a:lnTo>
                <a:lnTo>
                  <a:pt x="1975333" y="1822109"/>
                </a:lnTo>
                <a:lnTo>
                  <a:pt x="1963912" y="1775151"/>
                </a:lnTo>
                <a:lnTo>
                  <a:pt x="1952147" y="1729140"/>
                </a:lnTo>
                <a:lnTo>
                  <a:pt x="1939984" y="1684169"/>
                </a:lnTo>
                <a:lnTo>
                  <a:pt x="1927369" y="1640330"/>
                </a:lnTo>
                <a:lnTo>
                  <a:pt x="1914246" y="1597716"/>
                </a:lnTo>
                <a:lnTo>
                  <a:pt x="1900563" y="1556419"/>
                </a:lnTo>
                <a:lnTo>
                  <a:pt x="1886264" y="1516532"/>
                </a:lnTo>
                <a:lnTo>
                  <a:pt x="1871296" y="1478146"/>
                </a:lnTo>
                <a:lnTo>
                  <a:pt x="1855604" y="1441354"/>
                </a:lnTo>
                <a:lnTo>
                  <a:pt x="1839134" y="1406250"/>
                </a:lnTo>
                <a:lnTo>
                  <a:pt x="1803645" y="1341470"/>
                </a:lnTo>
                <a:lnTo>
                  <a:pt x="1764393" y="1284546"/>
                </a:lnTo>
                <a:lnTo>
                  <a:pt x="1720946" y="1236218"/>
                </a:lnTo>
                <a:lnTo>
                  <a:pt x="1687185" y="1206942"/>
                </a:lnTo>
                <a:lnTo>
                  <a:pt x="1651296" y="1181526"/>
                </a:lnTo>
                <a:lnTo>
                  <a:pt x="1613430" y="1159758"/>
                </a:lnTo>
                <a:lnTo>
                  <a:pt x="1573738" y="1141429"/>
                </a:lnTo>
                <a:lnTo>
                  <a:pt x="1532371" y="1126329"/>
                </a:lnTo>
                <a:lnTo>
                  <a:pt x="1489479" y="1114248"/>
                </a:lnTo>
                <a:lnTo>
                  <a:pt x="1445214" y="1104976"/>
                </a:lnTo>
                <a:lnTo>
                  <a:pt x="1399726" y="1098302"/>
                </a:lnTo>
                <a:lnTo>
                  <a:pt x="1353168" y="1094018"/>
                </a:lnTo>
                <a:lnTo>
                  <a:pt x="1305689" y="1091912"/>
                </a:lnTo>
                <a:lnTo>
                  <a:pt x="1257440" y="1091776"/>
                </a:lnTo>
                <a:lnTo>
                  <a:pt x="1208573" y="1093398"/>
                </a:lnTo>
                <a:lnTo>
                  <a:pt x="1159239" y="1096569"/>
                </a:lnTo>
                <a:lnTo>
                  <a:pt x="1109588" y="1101079"/>
                </a:lnTo>
                <a:lnTo>
                  <a:pt x="1059772" y="1106719"/>
                </a:lnTo>
                <a:lnTo>
                  <a:pt x="1009941" y="1113277"/>
                </a:lnTo>
                <a:lnTo>
                  <a:pt x="960247" y="1120544"/>
                </a:lnTo>
                <a:lnTo>
                  <a:pt x="910841" y="1128311"/>
                </a:lnTo>
                <a:lnTo>
                  <a:pt x="861872" y="1136366"/>
                </a:lnTo>
                <a:lnTo>
                  <a:pt x="813494" y="1144501"/>
                </a:lnTo>
                <a:lnTo>
                  <a:pt x="765855" y="1152504"/>
                </a:lnTo>
                <a:lnTo>
                  <a:pt x="719108" y="1160167"/>
                </a:lnTo>
                <a:lnTo>
                  <a:pt x="673403" y="1167279"/>
                </a:lnTo>
                <a:lnTo>
                  <a:pt x="628892" y="1173630"/>
                </a:lnTo>
                <a:lnTo>
                  <a:pt x="585725" y="1179010"/>
                </a:lnTo>
                <a:lnTo>
                  <a:pt x="544053" y="1183210"/>
                </a:lnTo>
                <a:lnTo>
                  <a:pt x="504028" y="1186018"/>
                </a:lnTo>
                <a:lnTo>
                  <a:pt x="465800" y="1187226"/>
                </a:lnTo>
                <a:lnTo>
                  <a:pt x="429520" y="1186623"/>
                </a:lnTo>
                <a:lnTo>
                  <a:pt x="363409" y="1179145"/>
                </a:lnTo>
                <a:lnTo>
                  <a:pt x="306902" y="1161904"/>
                </a:lnTo>
                <a:lnTo>
                  <a:pt x="261208" y="1133221"/>
                </a:lnTo>
                <a:lnTo>
                  <a:pt x="217698" y="1089049"/>
                </a:lnTo>
                <a:lnTo>
                  <a:pt x="175208" y="1034016"/>
                </a:lnTo>
                <a:lnTo>
                  <a:pt x="134852" y="969688"/>
                </a:lnTo>
                <a:lnTo>
                  <a:pt x="115824" y="934527"/>
                </a:lnTo>
                <a:lnTo>
                  <a:pt x="97747" y="897630"/>
                </a:lnTo>
                <a:lnTo>
                  <a:pt x="80762" y="859191"/>
                </a:lnTo>
                <a:lnTo>
                  <a:pt x="65007" y="819408"/>
                </a:lnTo>
                <a:lnTo>
                  <a:pt x="50622" y="778475"/>
                </a:lnTo>
                <a:lnTo>
                  <a:pt x="37747" y="736588"/>
                </a:lnTo>
                <a:lnTo>
                  <a:pt x="26521" y="693944"/>
                </a:lnTo>
                <a:lnTo>
                  <a:pt x="17082" y="650737"/>
                </a:lnTo>
                <a:lnTo>
                  <a:pt x="9572" y="607163"/>
                </a:lnTo>
                <a:lnTo>
                  <a:pt x="4128" y="563419"/>
                </a:lnTo>
                <a:lnTo>
                  <a:pt x="891" y="519700"/>
                </a:lnTo>
                <a:lnTo>
                  <a:pt x="0" y="476201"/>
                </a:lnTo>
                <a:lnTo>
                  <a:pt x="1593" y="433119"/>
                </a:lnTo>
                <a:lnTo>
                  <a:pt x="5811" y="390649"/>
                </a:lnTo>
                <a:lnTo>
                  <a:pt x="12794" y="348986"/>
                </a:lnTo>
                <a:lnTo>
                  <a:pt x="22679" y="308328"/>
                </a:lnTo>
                <a:lnTo>
                  <a:pt x="35607" y="268868"/>
                </a:lnTo>
                <a:lnTo>
                  <a:pt x="51717" y="230804"/>
                </a:lnTo>
                <a:lnTo>
                  <a:pt x="71149" y="194331"/>
                </a:lnTo>
                <a:lnTo>
                  <a:pt x="94042" y="159644"/>
                </a:lnTo>
                <a:lnTo>
                  <a:pt x="120535" y="126939"/>
                </a:lnTo>
                <a:lnTo>
                  <a:pt x="150767" y="96412"/>
                </a:lnTo>
                <a:lnTo>
                  <a:pt x="184879" y="68259"/>
                </a:lnTo>
                <a:lnTo>
                  <a:pt x="223008" y="42675"/>
                </a:lnTo>
                <a:lnTo>
                  <a:pt x="265296" y="19857"/>
                </a:lnTo>
                <a:lnTo>
                  <a:pt x="311881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title"/>
          </p:nvPr>
        </p:nvSpPr>
        <p:spPr>
          <a:xfrm>
            <a:off x="1132041" y="0"/>
            <a:ext cx="69348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Uma </a:t>
            </a:r>
            <a:r>
              <a:rPr sz="3200" spc="-5" dirty="0"/>
              <a:t>tabela </a:t>
            </a:r>
            <a:r>
              <a:rPr sz="3200" dirty="0"/>
              <a:t>por </a:t>
            </a:r>
            <a:r>
              <a:rPr sz="3200" spc="-5" dirty="0"/>
              <a:t>entidade</a:t>
            </a:r>
            <a:r>
              <a:rPr sz="3200" spc="-30" dirty="0"/>
              <a:t> </a:t>
            </a:r>
            <a:r>
              <a:rPr sz="3200" spc="-5" dirty="0"/>
              <a:t>especializada</a:t>
            </a:r>
            <a:endParaRPr sz="3200"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477" y="1643633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0"/>
                </a:moveTo>
                <a:lnTo>
                  <a:pt x="0" y="41808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494" y="851153"/>
            <a:ext cx="2159635" cy="792480"/>
          </a:xfrm>
          <a:custGeom>
            <a:avLst/>
            <a:gdLst/>
            <a:ahLst/>
            <a:cxnLst/>
            <a:rect l="l" t="t" r="r" b="b"/>
            <a:pathLst>
              <a:path w="2159635" h="792480">
                <a:moveTo>
                  <a:pt x="0" y="792479"/>
                </a:moveTo>
                <a:lnTo>
                  <a:pt x="2159508" y="792479"/>
                </a:lnTo>
                <a:lnTo>
                  <a:pt x="2159508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494" y="851153"/>
            <a:ext cx="2159635" cy="7924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24130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900"/>
              </a:spcBef>
            </a:pPr>
            <a:r>
              <a:rPr sz="2000" spc="-5" dirty="0">
                <a:latin typeface="Verdana"/>
                <a:cs typeface="Verdana"/>
              </a:rPr>
              <a:t>ENGENHEIRO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24066" y="842010"/>
            <a:ext cx="2303145" cy="792480"/>
          </a:xfrm>
          <a:custGeom>
            <a:avLst/>
            <a:gdLst/>
            <a:ahLst/>
            <a:cxnLst/>
            <a:rect l="l" t="t" r="r" b="b"/>
            <a:pathLst>
              <a:path w="2303145" h="792480">
                <a:moveTo>
                  <a:pt x="0" y="792479"/>
                </a:moveTo>
                <a:lnTo>
                  <a:pt x="2302764" y="792479"/>
                </a:lnTo>
                <a:lnTo>
                  <a:pt x="2302764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24066" y="842010"/>
            <a:ext cx="2303145" cy="7924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572135">
              <a:lnSpc>
                <a:spcPct val="100000"/>
              </a:lnSpc>
              <a:spcBef>
                <a:spcPts val="1895"/>
              </a:spcBef>
            </a:pPr>
            <a:r>
              <a:rPr sz="2000" spc="-5" dirty="0">
                <a:latin typeface="Verdana"/>
                <a:cs typeface="Verdana"/>
              </a:rPr>
              <a:t>PROJETO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4482" y="738377"/>
            <a:ext cx="2664460" cy="1009015"/>
          </a:xfrm>
          <a:custGeom>
            <a:avLst/>
            <a:gdLst/>
            <a:ahLst/>
            <a:cxnLst/>
            <a:rect l="l" t="t" r="r" b="b"/>
            <a:pathLst>
              <a:path w="2664460" h="1009014">
                <a:moveTo>
                  <a:pt x="1331976" y="0"/>
                </a:moveTo>
                <a:lnTo>
                  <a:pt x="0" y="504444"/>
                </a:lnTo>
                <a:lnTo>
                  <a:pt x="1331976" y="1008888"/>
                </a:lnTo>
                <a:lnTo>
                  <a:pt x="2663952" y="504444"/>
                </a:lnTo>
                <a:lnTo>
                  <a:pt x="1331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4482" y="738377"/>
            <a:ext cx="2664460" cy="1009015"/>
          </a:xfrm>
          <a:custGeom>
            <a:avLst/>
            <a:gdLst/>
            <a:ahLst/>
            <a:cxnLst/>
            <a:rect l="l" t="t" r="r" b="b"/>
            <a:pathLst>
              <a:path w="2664460" h="1009014">
                <a:moveTo>
                  <a:pt x="0" y="504444"/>
                </a:moveTo>
                <a:lnTo>
                  <a:pt x="1331976" y="0"/>
                </a:lnTo>
                <a:lnTo>
                  <a:pt x="2663952" y="504444"/>
                </a:lnTo>
                <a:lnTo>
                  <a:pt x="1331976" y="1008888"/>
                </a:lnTo>
                <a:lnTo>
                  <a:pt x="0" y="504444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58567" y="1205483"/>
            <a:ext cx="897636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2001" y="1244346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80" h="5080">
                <a:moveTo>
                  <a:pt x="0" y="4699"/>
                </a:moveTo>
                <a:lnTo>
                  <a:pt x="79222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1197863"/>
            <a:ext cx="970788" cy="12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8434" y="1236725"/>
            <a:ext cx="865505" cy="6350"/>
          </a:xfrm>
          <a:custGeom>
            <a:avLst/>
            <a:gdLst/>
            <a:ahLst/>
            <a:cxnLst/>
            <a:rect l="l" t="t" r="r" b="b"/>
            <a:pathLst>
              <a:path w="865504" h="6350">
                <a:moveTo>
                  <a:pt x="0" y="6350"/>
                </a:moveTo>
                <a:lnTo>
                  <a:pt x="86512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80869" y="841375"/>
            <a:ext cx="4200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0125" algn="l"/>
              </a:tabLst>
            </a:pPr>
            <a:r>
              <a:rPr sz="2000" spc="-5" dirty="0">
                <a:latin typeface="Verdana"/>
                <a:cs typeface="Verdana"/>
              </a:rPr>
              <a:t>(0</a:t>
            </a:r>
            <a:r>
              <a:rPr sz="2000" spc="5" dirty="0">
                <a:latin typeface="Verdana"/>
                <a:cs typeface="Verdana"/>
              </a:rPr>
              <a:t>,</a:t>
            </a:r>
            <a:r>
              <a:rPr sz="2000" dirty="0">
                <a:latin typeface="Verdana"/>
                <a:cs typeface="Verdana"/>
              </a:rPr>
              <a:t>n)	</a:t>
            </a: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0440" y="1954783"/>
            <a:ext cx="702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1272" y="2022348"/>
            <a:ext cx="242316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31885" y="1629917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61707" y="1915160"/>
            <a:ext cx="2014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112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22919" y="1952244"/>
            <a:ext cx="240791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63333" y="1629917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4368" y="1952244"/>
            <a:ext cx="240791" cy="240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1" y="692658"/>
            <a:ext cx="9144000" cy="1658620"/>
          </a:xfrm>
          <a:custGeom>
            <a:avLst/>
            <a:gdLst/>
            <a:ahLst/>
            <a:cxnLst/>
            <a:rect l="l" t="t" r="r" b="b"/>
            <a:pathLst>
              <a:path w="9144000" h="1658620">
                <a:moveTo>
                  <a:pt x="0" y="276351"/>
                </a:moveTo>
                <a:lnTo>
                  <a:pt x="4452" y="226669"/>
                </a:lnTo>
                <a:lnTo>
                  <a:pt x="17289" y="179912"/>
                </a:lnTo>
                <a:lnTo>
                  <a:pt x="37731" y="136858"/>
                </a:lnTo>
                <a:lnTo>
                  <a:pt x="64996" y="98289"/>
                </a:lnTo>
                <a:lnTo>
                  <a:pt x="98305" y="64984"/>
                </a:lnTo>
                <a:lnTo>
                  <a:pt x="136877" y="37723"/>
                </a:lnTo>
                <a:lnTo>
                  <a:pt x="179931" y="17285"/>
                </a:lnTo>
                <a:lnTo>
                  <a:pt x="226687" y="4451"/>
                </a:lnTo>
                <a:lnTo>
                  <a:pt x="276364" y="0"/>
                </a:lnTo>
                <a:lnTo>
                  <a:pt x="8867648" y="0"/>
                </a:lnTo>
                <a:lnTo>
                  <a:pt x="8917330" y="4451"/>
                </a:lnTo>
                <a:lnTo>
                  <a:pt x="8964087" y="17285"/>
                </a:lnTo>
                <a:lnTo>
                  <a:pt x="9007141" y="37723"/>
                </a:lnTo>
                <a:lnTo>
                  <a:pt x="9045710" y="64984"/>
                </a:lnTo>
                <a:lnTo>
                  <a:pt x="9079015" y="98289"/>
                </a:lnTo>
                <a:lnTo>
                  <a:pt x="9106276" y="136858"/>
                </a:lnTo>
                <a:lnTo>
                  <a:pt x="9126714" y="179912"/>
                </a:lnTo>
                <a:lnTo>
                  <a:pt x="9139548" y="226669"/>
                </a:lnTo>
                <a:lnTo>
                  <a:pt x="9144000" y="276351"/>
                </a:lnTo>
                <a:lnTo>
                  <a:pt x="9144000" y="1381759"/>
                </a:lnTo>
                <a:lnTo>
                  <a:pt x="9139548" y="1431442"/>
                </a:lnTo>
                <a:lnTo>
                  <a:pt x="9126714" y="1478199"/>
                </a:lnTo>
                <a:lnTo>
                  <a:pt x="9106276" y="1521253"/>
                </a:lnTo>
                <a:lnTo>
                  <a:pt x="9079015" y="1559822"/>
                </a:lnTo>
                <a:lnTo>
                  <a:pt x="9045710" y="1593127"/>
                </a:lnTo>
                <a:lnTo>
                  <a:pt x="9007141" y="1620388"/>
                </a:lnTo>
                <a:lnTo>
                  <a:pt x="8964087" y="1640826"/>
                </a:lnTo>
                <a:lnTo>
                  <a:pt x="8917330" y="1653660"/>
                </a:lnTo>
                <a:lnTo>
                  <a:pt x="8867648" y="1658112"/>
                </a:lnTo>
                <a:lnTo>
                  <a:pt x="276364" y="1658112"/>
                </a:lnTo>
                <a:lnTo>
                  <a:pt x="226687" y="1653660"/>
                </a:lnTo>
                <a:lnTo>
                  <a:pt x="179931" y="1640826"/>
                </a:lnTo>
                <a:lnTo>
                  <a:pt x="136877" y="1620388"/>
                </a:lnTo>
                <a:lnTo>
                  <a:pt x="98305" y="1593127"/>
                </a:lnTo>
                <a:lnTo>
                  <a:pt x="64996" y="1559822"/>
                </a:lnTo>
                <a:lnTo>
                  <a:pt x="37731" y="1521253"/>
                </a:lnTo>
                <a:lnTo>
                  <a:pt x="17289" y="1478199"/>
                </a:lnTo>
                <a:lnTo>
                  <a:pt x="4452" y="1431442"/>
                </a:lnTo>
                <a:lnTo>
                  <a:pt x="0" y="1381759"/>
                </a:lnTo>
                <a:lnTo>
                  <a:pt x="0" y="27635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45" y="2450590"/>
            <a:ext cx="9096754" cy="43738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965" y="2492500"/>
            <a:ext cx="9036050" cy="4250690"/>
          </a:xfrm>
          <a:custGeom>
            <a:avLst/>
            <a:gdLst/>
            <a:ahLst/>
            <a:cxnLst/>
            <a:rect l="l" t="t" r="r" b="b"/>
            <a:pathLst>
              <a:path w="9036050" h="4250690">
                <a:moveTo>
                  <a:pt x="0" y="4250436"/>
                </a:moveTo>
                <a:lnTo>
                  <a:pt x="9035796" y="4250436"/>
                </a:lnTo>
                <a:lnTo>
                  <a:pt x="9035796" y="0"/>
                </a:lnTo>
                <a:lnTo>
                  <a:pt x="0" y="0"/>
                </a:lnTo>
                <a:lnTo>
                  <a:pt x="0" y="4250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965" y="2492500"/>
            <a:ext cx="9036050" cy="4250690"/>
          </a:xfrm>
          <a:custGeom>
            <a:avLst/>
            <a:gdLst/>
            <a:ahLst/>
            <a:cxnLst/>
            <a:rect l="l" t="t" r="r" b="b"/>
            <a:pathLst>
              <a:path w="9036050" h="4250690">
                <a:moveTo>
                  <a:pt x="0" y="4250436"/>
                </a:moveTo>
                <a:lnTo>
                  <a:pt x="9035796" y="4250436"/>
                </a:lnTo>
                <a:lnTo>
                  <a:pt x="9035796" y="0"/>
                </a:lnTo>
                <a:lnTo>
                  <a:pt x="0" y="0"/>
                </a:lnTo>
                <a:lnTo>
                  <a:pt x="0" y="425043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86639" y="2590038"/>
            <a:ext cx="528066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Departamento(</a:t>
            </a:r>
            <a:r>
              <a:rPr sz="2000" u="sng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CodDepto</a:t>
            </a: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,Nome)  Empregado(</a:t>
            </a:r>
            <a:r>
              <a:rPr sz="2000" u="sng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CodEmp</a:t>
            </a: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,Nome, </a:t>
            </a:r>
            <a:r>
              <a:rPr sz="2000" spc="-40" dirty="0">
                <a:solidFill>
                  <a:srgbClr val="2C2CB8"/>
                </a:solidFill>
                <a:latin typeface="Times New Roman"/>
                <a:cs typeface="Times New Roman"/>
              </a:rPr>
              <a:t>CPF, </a:t>
            </a:r>
            <a:r>
              <a:rPr sz="2000" spc="-15" dirty="0">
                <a:solidFill>
                  <a:srgbClr val="2C2CB8"/>
                </a:solidFill>
                <a:latin typeface="Times New Roman"/>
                <a:cs typeface="Times New Roman"/>
              </a:rPr>
              <a:t>Tipo,</a:t>
            </a:r>
            <a:r>
              <a:rPr sz="2000" spc="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CodDepto)</a:t>
            </a:r>
            <a:endParaRPr sz="2000">
              <a:latin typeface="Times New Roman"/>
              <a:cs typeface="Times New Roman"/>
            </a:endParaRPr>
          </a:p>
          <a:p>
            <a:pPr marL="12700" marR="716280" indent="914400">
              <a:lnSpc>
                <a:spcPct val="100000"/>
              </a:lnSpc>
            </a:pP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CodDepto referencia</a:t>
            </a:r>
            <a:r>
              <a:rPr sz="2000" spc="-9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Departamento  </a:t>
            </a: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Motorista(</a:t>
            </a:r>
            <a:r>
              <a:rPr sz="2000" u="sng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CodEmp</a:t>
            </a: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,</a:t>
            </a:r>
            <a:r>
              <a:rPr sz="2000" spc="-3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CNH)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6639" y="3808933"/>
            <a:ext cx="4232275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0" algn="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CodEmp</a:t>
            </a:r>
            <a:r>
              <a:rPr sz="2000" spc="-3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referencia</a:t>
            </a:r>
            <a:r>
              <a:rPr sz="2000" spc="-6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Empregado  Engenheiro(</a:t>
            </a:r>
            <a:r>
              <a:rPr sz="2000" u="sng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CodEmp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,</a:t>
            </a:r>
            <a:r>
              <a:rPr sz="2000" spc="-6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CREA,</a:t>
            </a:r>
            <a:r>
              <a:rPr sz="2000" spc="-2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CodRamo)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CodEmp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referencia</a:t>
            </a:r>
            <a:r>
              <a:rPr sz="2000" spc="-8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Empregado</a:t>
            </a:r>
            <a:endParaRPr sz="2000">
              <a:latin typeface="Times New Roman"/>
              <a:cs typeface="Times New Roman"/>
            </a:endParaRPr>
          </a:p>
          <a:p>
            <a:pPr marL="12700" marR="521970" indent="914400">
              <a:lnSpc>
                <a:spcPct val="100000"/>
              </a:lnSpc>
            </a:pP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CodRamo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referencia</a:t>
            </a:r>
            <a:r>
              <a:rPr sz="2000" spc="-8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CB8"/>
                </a:solidFill>
                <a:latin typeface="Times New Roman"/>
                <a:cs typeface="Times New Roman"/>
              </a:rPr>
              <a:t>Ramo  </a:t>
            </a: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Ramo(</a:t>
            </a:r>
            <a:r>
              <a:rPr sz="2000" u="sng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CodRamo</a:t>
            </a: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Nome)  </a:t>
            </a: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Projeto(</a:t>
            </a:r>
            <a:r>
              <a:rPr sz="2000" u="sng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CodProjeto</a:t>
            </a: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, Nome)  Participação(</a:t>
            </a:r>
            <a:r>
              <a:rPr sz="2000" u="sng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CodEmp,</a:t>
            </a:r>
            <a:r>
              <a:rPr sz="2000" u="sng" spc="-30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CodProjeto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01344" y="5943396"/>
            <a:ext cx="32416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C2CB8"/>
                </a:solidFill>
                <a:latin typeface="Times New Roman"/>
                <a:cs typeface="Times New Roman"/>
              </a:rPr>
              <a:t>CodEmp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referencia</a:t>
            </a:r>
            <a:r>
              <a:rPr sz="2000" spc="-8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Empregado  CodProjeto referencia</a:t>
            </a:r>
            <a:r>
              <a:rPr sz="2000" spc="-10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CB8"/>
                </a:solidFill>
                <a:latin typeface="Times New Roman"/>
                <a:cs typeface="Times New Roman"/>
              </a:rPr>
              <a:t>Projeto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59302" y="1105280"/>
            <a:ext cx="17424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spc="-1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CI</a:t>
            </a:r>
            <a:r>
              <a:rPr sz="1800" spc="-55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Ç</a:t>
            </a:r>
            <a:r>
              <a:rPr sz="1800" dirty="0">
                <a:latin typeface="Verdana"/>
                <a:cs typeface="Verdana"/>
              </a:rPr>
              <a:t>ÃO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41844" y="4028694"/>
            <a:ext cx="1844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87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Repetição de  chave</a:t>
            </a:r>
            <a:r>
              <a:rPr sz="2400" spc="-7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primária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32176" y="3681984"/>
            <a:ext cx="4058412" cy="1112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7801" y="3717797"/>
            <a:ext cx="3961129" cy="0"/>
          </a:xfrm>
          <a:custGeom>
            <a:avLst/>
            <a:gdLst/>
            <a:ahLst/>
            <a:cxnLst/>
            <a:rect l="l" t="t" r="r" b="b"/>
            <a:pathLst>
              <a:path w="3961129">
                <a:moveTo>
                  <a:pt x="3960749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45508" y="4331208"/>
            <a:ext cx="2546604" cy="1112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01134" y="4367021"/>
            <a:ext cx="2447925" cy="0"/>
          </a:xfrm>
          <a:custGeom>
            <a:avLst/>
            <a:gdLst/>
            <a:ahLst/>
            <a:cxnLst/>
            <a:rect l="l" t="t" r="r" b="b"/>
            <a:pathLst>
              <a:path w="2447925">
                <a:moveTo>
                  <a:pt x="2447924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93052" y="3681984"/>
            <a:ext cx="111251" cy="22585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48678" y="3717797"/>
            <a:ext cx="0" cy="2160905"/>
          </a:xfrm>
          <a:custGeom>
            <a:avLst/>
            <a:gdLst/>
            <a:ahLst/>
            <a:cxnLst/>
            <a:rect l="l" t="t" r="r" b="b"/>
            <a:pathLst>
              <a:path h="2160904">
                <a:moveTo>
                  <a:pt x="0" y="2160587"/>
                </a:move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6284" y="5841491"/>
            <a:ext cx="3195827" cy="1112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51909" y="5877305"/>
            <a:ext cx="3097530" cy="0"/>
          </a:xfrm>
          <a:custGeom>
            <a:avLst/>
            <a:gdLst/>
            <a:ahLst/>
            <a:cxnLst/>
            <a:rect l="l" t="t" r="r" b="b"/>
            <a:pathLst>
              <a:path w="3097529">
                <a:moveTo>
                  <a:pt x="3097148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221002" y="-18691"/>
            <a:ext cx="69348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Uma </a:t>
            </a:r>
            <a:r>
              <a:rPr sz="3200" spc="-5" dirty="0"/>
              <a:t>tabela </a:t>
            </a:r>
            <a:r>
              <a:rPr sz="3200" dirty="0"/>
              <a:t>por </a:t>
            </a:r>
            <a:r>
              <a:rPr sz="3200" spc="-5" dirty="0"/>
              <a:t>entidade</a:t>
            </a:r>
            <a:r>
              <a:rPr sz="3200" spc="-30" dirty="0"/>
              <a:t> </a:t>
            </a:r>
            <a:r>
              <a:rPr sz="3200" spc="-5" dirty="0"/>
              <a:t>especializada</a:t>
            </a:r>
            <a:endParaRPr sz="320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094"/>
            <a:ext cx="68776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Comparação </a:t>
            </a:r>
            <a:r>
              <a:rPr spc="-10" dirty="0"/>
              <a:t>entre</a:t>
            </a:r>
            <a:r>
              <a:rPr spc="-5" dirty="0"/>
              <a:t> alternativas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638094"/>
            <a:ext cx="8989695" cy="39408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Vantagens tabela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única:</a:t>
            </a:r>
            <a:endParaRPr sz="280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Todos 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referentes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uma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ocorrência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 entidade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genérica, bem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como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referentes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 ocorrências de sua especialização, estão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uma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única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linha. Não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há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necessidade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realizar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junções  quando 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aplicação deseja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obter dados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referentes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 uma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ocorrência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 genérica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juntamente  com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ocorrência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entidade</a:t>
            </a:r>
            <a:r>
              <a:rPr sz="2400" i="1" spc="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especializada.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chave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é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armazenada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única</a:t>
            </a:r>
            <a:r>
              <a:rPr sz="24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vez.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0192"/>
            <a:ext cx="68776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Comparação </a:t>
            </a:r>
            <a:r>
              <a:rPr spc="-10" dirty="0"/>
              <a:t>entre</a:t>
            </a:r>
            <a:r>
              <a:rPr spc="-5" dirty="0"/>
              <a:t> alternativas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7790" cy="468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Vantagens 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por entidade  especializada:</a:t>
            </a:r>
            <a:endParaRPr sz="280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As colunas opcionais que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aparecem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são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apenas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aquelas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referentes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atributos que podem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ser vazios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do ponto de vista da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aplicação.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Na solução  alternativa, todas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colunas referentes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atributos e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das entidades especializadas 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devem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ser definidas como</a:t>
            </a:r>
            <a:r>
              <a:rPr sz="24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opcionais.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 controle de colunas opcionais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passa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ser feito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pela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aplicação com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base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valor da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coluna TIPO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 não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pelo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SGBD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como ocorre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solução</a:t>
            </a:r>
            <a:r>
              <a:rPr sz="2400" i="1" spc="1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alternativa.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4377"/>
            <a:ext cx="6900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Refinamento do modelo</a:t>
            </a:r>
            <a:r>
              <a:rPr sz="3600" spc="-95" dirty="0"/>
              <a:t> </a:t>
            </a:r>
            <a:r>
              <a:rPr sz="3600" spc="-5" dirty="0"/>
              <a:t>relacional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7155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Algumas vezes, o esquema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BD criado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através do uso das regras acima não atende  plenamente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requisitos de performance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impostos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ao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sistema.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Neste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caso, é necessário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buscar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alternativa  de implementação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resulte em melhor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performance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r>
              <a:rPr sz="2800" i="1" spc="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sistema.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4377"/>
            <a:ext cx="6900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Refinamento do modelo</a:t>
            </a:r>
            <a:r>
              <a:rPr sz="3600" spc="-95" dirty="0"/>
              <a:t> </a:t>
            </a:r>
            <a:r>
              <a:rPr sz="3600" spc="-5" dirty="0"/>
              <a:t>relacional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436610" cy="315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Algumas alternativas de implementação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mutuamente</a:t>
            </a:r>
            <a:r>
              <a:rPr sz="24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exclusivos;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Simulação 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atributos</a:t>
            </a:r>
            <a:r>
              <a:rPr sz="24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multi-valorados;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Informações</a:t>
            </a:r>
            <a:r>
              <a:rPr sz="24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redundantes.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75" y="1295400"/>
            <a:ext cx="8986520" cy="4526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225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 smtClean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permite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implementação  alternativa à especificada pelas regras da aula  7 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slides anteriores é aquele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qual uma  entidade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participa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forma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mutuamente  exclusiva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ou mais</a:t>
            </a:r>
            <a:r>
              <a:rPr sz="2800" i="1" spc="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Mutuamente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exclusiva: 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ocorrência 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 que participa de um dos  relacionamentos em questão, não participa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nenhum dos demais</a:t>
            </a:r>
            <a:r>
              <a:rPr sz="2800" i="1" spc="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6671" y="152400"/>
            <a:ext cx="8770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spc="-5" dirty="0" smtClean="0">
                <a:solidFill>
                  <a:srgbClr val="5F5F5F"/>
                </a:solidFill>
                <a:latin typeface="Tahoma"/>
                <a:cs typeface="Tahoma"/>
              </a:rPr>
              <a:t>Relacionamentos mutuamente</a:t>
            </a:r>
            <a:r>
              <a:rPr lang="pt-BR" sz="3600" spc="50" dirty="0" smtClean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lang="pt-BR" sz="3600" spc="-10" dirty="0" smtClean="0">
                <a:solidFill>
                  <a:srgbClr val="5F5F5F"/>
                </a:solidFill>
                <a:latin typeface="Tahoma"/>
                <a:cs typeface="Tahoma"/>
              </a:rPr>
              <a:t>exclusivos</a:t>
            </a:r>
            <a:endParaRPr lang="pt-BR" sz="3600" dirty="0" smtClean="0">
              <a:latin typeface="Tahoma"/>
              <a:cs typeface="Tahoma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8583" y="3698747"/>
            <a:ext cx="123444" cy="577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599" y="10794"/>
            <a:ext cx="777887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Relacionamentos mutuamente</a:t>
            </a:r>
            <a:r>
              <a:rPr sz="2800" spc="60" dirty="0"/>
              <a:t> </a:t>
            </a:r>
            <a:r>
              <a:rPr sz="2800" spc="-10" dirty="0"/>
              <a:t>exclusivos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395477" y="1027938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175" y="824483"/>
            <a:ext cx="242316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2401" y="100660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8969" y="1443355"/>
            <a:ext cx="3552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92425" algn="l"/>
              </a:tabLst>
            </a:pPr>
            <a:r>
              <a:rPr sz="2000" spc="-5" dirty="0">
                <a:latin typeface="Verdana"/>
                <a:cs typeface="Verdana"/>
              </a:rPr>
              <a:t>(0</a:t>
            </a:r>
            <a:r>
              <a:rPr sz="2000" spc="5" dirty="0">
                <a:latin typeface="Verdana"/>
                <a:cs typeface="Verdana"/>
              </a:rPr>
              <a:t>,</a:t>
            </a:r>
            <a:r>
              <a:rPr sz="2000" dirty="0">
                <a:latin typeface="Verdana"/>
                <a:cs typeface="Verdana"/>
              </a:rPr>
              <a:t>1)	</a:t>
            </a: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56003" y="856488"/>
            <a:ext cx="242316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594" y="1454658"/>
            <a:ext cx="2159635" cy="792480"/>
          </a:xfrm>
          <a:custGeom>
            <a:avLst/>
            <a:gdLst/>
            <a:ahLst/>
            <a:cxnLst/>
            <a:rect l="l" t="t" r="r" b="b"/>
            <a:pathLst>
              <a:path w="2159635" h="792480">
                <a:moveTo>
                  <a:pt x="0" y="792479"/>
                </a:moveTo>
                <a:lnTo>
                  <a:pt x="2159508" y="792479"/>
                </a:lnTo>
                <a:lnTo>
                  <a:pt x="2159508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0594" y="1454658"/>
            <a:ext cx="2159635" cy="7924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636270" marR="556260" indent="-74930">
              <a:lnSpc>
                <a:spcPct val="100000"/>
              </a:lnSpc>
              <a:spcBef>
                <a:spcPts val="695"/>
              </a:spcBef>
            </a:pPr>
            <a:r>
              <a:rPr sz="2000" spc="-5" dirty="0">
                <a:latin typeface="Verdana"/>
                <a:cs typeface="Verdana"/>
              </a:rPr>
              <a:t>P</a:t>
            </a:r>
            <a:r>
              <a:rPr sz="2000" spc="5" dirty="0">
                <a:latin typeface="Verdana"/>
                <a:cs typeface="Verdana"/>
              </a:rPr>
              <a:t>E</a:t>
            </a:r>
            <a:r>
              <a:rPr sz="2000" spc="-3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A  FÍSICA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7721" y="1445513"/>
            <a:ext cx="1728470" cy="792480"/>
          </a:xfrm>
          <a:custGeom>
            <a:avLst/>
            <a:gdLst/>
            <a:ahLst/>
            <a:cxnLst/>
            <a:rect l="l" t="t" r="r" b="b"/>
            <a:pathLst>
              <a:path w="1728470" h="792480">
                <a:moveTo>
                  <a:pt x="0" y="792479"/>
                </a:moveTo>
                <a:lnTo>
                  <a:pt x="1728216" y="792479"/>
                </a:lnTo>
                <a:lnTo>
                  <a:pt x="1728216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57721" y="1445513"/>
            <a:ext cx="1728470" cy="7924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415925">
              <a:lnSpc>
                <a:spcPct val="100000"/>
              </a:lnSpc>
              <a:spcBef>
                <a:spcPts val="1895"/>
              </a:spcBef>
            </a:pPr>
            <a:r>
              <a:rPr sz="2000" dirty="0">
                <a:latin typeface="Verdana"/>
                <a:cs typeface="Verdana"/>
              </a:rPr>
              <a:t>VENDA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32582" y="1341882"/>
            <a:ext cx="1800225" cy="1009015"/>
          </a:xfrm>
          <a:custGeom>
            <a:avLst/>
            <a:gdLst/>
            <a:ahLst/>
            <a:cxnLst/>
            <a:rect l="l" t="t" r="r" b="b"/>
            <a:pathLst>
              <a:path w="1800225" h="1009014">
                <a:moveTo>
                  <a:pt x="899921" y="0"/>
                </a:moveTo>
                <a:lnTo>
                  <a:pt x="0" y="504443"/>
                </a:lnTo>
                <a:lnTo>
                  <a:pt x="899921" y="1008888"/>
                </a:lnTo>
                <a:lnTo>
                  <a:pt x="1799844" y="504443"/>
                </a:lnTo>
                <a:lnTo>
                  <a:pt x="8999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2582" y="1341882"/>
            <a:ext cx="1800225" cy="1009015"/>
          </a:xfrm>
          <a:custGeom>
            <a:avLst/>
            <a:gdLst/>
            <a:ahLst/>
            <a:cxnLst/>
            <a:rect l="l" t="t" r="r" b="b"/>
            <a:pathLst>
              <a:path w="1800225" h="1009014">
                <a:moveTo>
                  <a:pt x="0" y="504443"/>
                </a:moveTo>
                <a:lnTo>
                  <a:pt x="899921" y="0"/>
                </a:lnTo>
                <a:lnTo>
                  <a:pt x="1799844" y="504443"/>
                </a:lnTo>
                <a:lnTo>
                  <a:pt x="899921" y="1008888"/>
                </a:lnTo>
                <a:lnTo>
                  <a:pt x="0" y="50444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96667" y="1805939"/>
            <a:ext cx="897636" cy="128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0101" y="1844801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80" h="5080">
                <a:moveTo>
                  <a:pt x="0" y="4825"/>
                </a:moveTo>
                <a:lnTo>
                  <a:pt x="79222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88991" y="1801367"/>
            <a:ext cx="1328927" cy="128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32426" y="1840229"/>
            <a:ext cx="1224280" cy="5080"/>
          </a:xfrm>
          <a:custGeom>
            <a:avLst/>
            <a:gdLst/>
            <a:ahLst/>
            <a:cxnLst/>
            <a:rect l="l" t="t" r="r" b="b"/>
            <a:pathLst>
              <a:path w="1224279" h="5080">
                <a:moveTo>
                  <a:pt x="0" y="4699"/>
                </a:moveTo>
                <a:lnTo>
                  <a:pt x="12238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0978" y="1027938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9152" y="824483"/>
            <a:ext cx="242315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96378" y="100660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7217" y="789177"/>
            <a:ext cx="7649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8100" algn="l"/>
                <a:tab pos="5916930" algn="l"/>
                <a:tab pos="7212965" algn="l"/>
              </a:tabLst>
            </a:pPr>
            <a:r>
              <a:rPr sz="2000" dirty="0">
                <a:latin typeface="Times New Roman"/>
                <a:cs typeface="Times New Roman"/>
              </a:rPr>
              <a:t>CPF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	N</a:t>
            </a:r>
            <a:r>
              <a:rPr sz="2000" spc="10" dirty="0">
                <a:latin typeface="Times New Roman"/>
                <a:cs typeface="Times New Roman"/>
              </a:rPr>
              <a:t>ú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ero	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59980" y="856488"/>
            <a:ext cx="242316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31814" y="2708910"/>
            <a:ext cx="1800225" cy="1009015"/>
          </a:xfrm>
          <a:custGeom>
            <a:avLst/>
            <a:gdLst/>
            <a:ahLst/>
            <a:cxnLst/>
            <a:rect l="l" t="t" r="r" b="b"/>
            <a:pathLst>
              <a:path w="1800225" h="1009014">
                <a:moveTo>
                  <a:pt x="899921" y="0"/>
                </a:moveTo>
                <a:lnTo>
                  <a:pt x="0" y="504443"/>
                </a:lnTo>
                <a:lnTo>
                  <a:pt x="899921" y="1008888"/>
                </a:lnTo>
                <a:lnTo>
                  <a:pt x="1799843" y="504443"/>
                </a:lnTo>
                <a:lnTo>
                  <a:pt x="8999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31814" y="2708910"/>
            <a:ext cx="1800225" cy="1009015"/>
          </a:xfrm>
          <a:custGeom>
            <a:avLst/>
            <a:gdLst/>
            <a:ahLst/>
            <a:cxnLst/>
            <a:rect l="l" t="t" r="r" b="b"/>
            <a:pathLst>
              <a:path w="1800225" h="1009014">
                <a:moveTo>
                  <a:pt x="0" y="504443"/>
                </a:moveTo>
                <a:lnTo>
                  <a:pt x="899921" y="0"/>
                </a:lnTo>
                <a:lnTo>
                  <a:pt x="1799843" y="504443"/>
                </a:lnTo>
                <a:lnTo>
                  <a:pt x="899921" y="1008888"/>
                </a:lnTo>
                <a:lnTo>
                  <a:pt x="0" y="50444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073140" y="3717797"/>
          <a:ext cx="2157730" cy="1583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85"/>
                <a:gridCol w="838200"/>
                <a:gridCol w="385445"/>
                <a:gridCol w="838200"/>
              </a:tblGrid>
              <a:tr h="35966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5100">
                        <a:lnSpc>
                          <a:spcPts val="2170"/>
                        </a:lnSpc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92480">
                <a:tc gridSpan="4">
                  <a:txBody>
                    <a:bodyPr/>
                    <a:lstStyle/>
                    <a:p>
                      <a:pPr marL="56261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PESSOA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4591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JURÍDICA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1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6380734" y="5155819"/>
            <a:ext cx="619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CNPJ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04886" y="5155819"/>
            <a:ext cx="1360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Razão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Social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96911" y="5192267"/>
            <a:ext cx="242315" cy="2407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73140" y="5192267"/>
            <a:ext cx="240791" cy="2407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58583" y="2218944"/>
            <a:ext cx="123444" cy="5745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20306" y="2237994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5">
                <a:moveTo>
                  <a:pt x="0" y="0"/>
                </a:moveTo>
                <a:lnTo>
                  <a:pt x="0" y="4714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99807" y="2235454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6667" y="3352800"/>
            <a:ext cx="969263" cy="124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0794"/>
            <a:ext cx="793127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Relacionamentos mutuamente</a:t>
            </a:r>
            <a:r>
              <a:rPr sz="2800" spc="60" dirty="0"/>
              <a:t> </a:t>
            </a:r>
            <a:r>
              <a:rPr sz="2800" spc="-10" dirty="0"/>
              <a:t>exclusivos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95477" y="1027938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175" y="824483"/>
            <a:ext cx="242316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2401" y="100660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8969" y="1443355"/>
            <a:ext cx="3552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92425" algn="l"/>
              </a:tabLst>
            </a:pPr>
            <a:r>
              <a:rPr sz="2000" spc="-5" dirty="0">
                <a:latin typeface="Verdana"/>
                <a:cs typeface="Verdana"/>
              </a:rPr>
              <a:t>(0</a:t>
            </a:r>
            <a:r>
              <a:rPr sz="2000" spc="5" dirty="0">
                <a:latin typeface="Verdana"/>
                <a:cs typeface="Verdana"/>
              </a:rPr>
              <a:t>,</a:t>
            </a:r>
            <a:r>
              <a:rPr sz="2000" dirty="0">
                <a:latin typeface="Verdana"/>
                <a:cs typeface="Verdana"/>
              </a:rPr>
              <a:t>1)	</a:t>
            </a: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56003" y="856488"/>
            <a:ext cx="242316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594" y="1454658"/>
            <a:ext cx="2159635" cy="792480"/>
          </a:xfrm>
          <a:custGeom>
            <a:avLst/>
            <a:gdLst/>
            <a:ahLst/>
            <a:cxnLst/>
            <a:rect l="l" t="t" r="r" b="b"/>
            <a:pathLst>
              <a:path w="2159635" h="792480">
                <a:moveTo>
                  <a:pt x="0" y="792479"/>
                </a:moveTo>
                <a:lnTo>
                  <a:pt x="2159508" y="792479"/>
                </a:lnTo>
                <a:lnTo>
                  <a:pt x="2159508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0594" y="1454658"/>
            <a:ext cx="2159635" cy="7924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636270" marR="556260" indent="-74930">
              <a:lnSpc>
                <a:spcPct val="100000"/>
              </a:lnSpc>
              <a:spcBef>
                <a:spcPts val="695"/>
              </a:spcBef>
            </a:pPr>
            <a:r>
              <a:rPr sz="2000" spc="-5" dirty="0">
                <a:latin typeface="Verdana"/>
                <a:cs typeface="Verdana"/>
              </a:rPr>
              <a:t>P</a:t>
            </a:r>
            <a:r>
              <a:rPr sz="2000" spc="5" dirty="0">
                <a:latin typeface="Verdana"/>
                <a:cs typeface="Verdana"/>
              </a:rPr>
              <a:t>E</a:t>
            </a:r>
            <a:r>
              <a:rPr sz="2000" spc="-3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A  FÍSICA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7721" y="1445513"/>
            <a:ext cx="1728470" cy="792480"/>
          </a:xfrm>
          <a:custGeom>
            <a:avLst/>
            <a:gdLst/>
            <a:ahLst/>
            <a:cxnLst/>
            <a:rect l="l" t="t" r="r" b="b"/>
            <a:pathLst>
              <a:path w="1728470" h="792480">
                <a:moveTo>
                  <a:pt x="0" y="792479"/>
                </a:moveTo>
                <a:lnTo>
                  <a:pt x="1728216" y="792479"/>
                </a:lnTo>
                <a:lnTo>
                  <a:pt x="1728216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57721" y="1445513"/>
            <a:ext cx="1728470" cy="7924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415925">
              <a:lnSpc>
                <a:spcPct val="100000"/>
              </a:lnSpc>
              <a:spcBef>
                <a:spcPts val="1895"/>
              </a:spcBef>
            </a:pPr>
            <a:r>
              <a:rPr sz="2000" dirty="0">
                <a:latin typeface="Verdana"/>
                <a:cs typeface="Verdana"/>
              </a:rPr>
              <a:t>VENDA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32582" y="1341882"/>
            <a:ext cx="1800225" cy="1009015"/>
          </a:xfrm>
          <a:custGeom>
            <a:avLst/>
            <a:gdLst/>
            <a:ahLst/>
            <a:cxnLst/>
            <a:rect l="l" t="t" r="r" b="b"/>
            <a:pathLst>
              <a:path w="1800225" h="1009014">
                <a:moveTo>
                  <a:pt x="899921" y="0"/>
                </a:moveTo>
                <a:lnTo>
                  <a:pt x="0" y="504443"/>
                </a:lnTo>
                <a:lnTo>
                  <a:pt x="899921" y="1008888"/>
                </a:lnTo>
                <a:lnTo>
                  <a:pt x="1799844" y="504443"/>
                </a:lnTo>
                <a:lnTo>
                  <a:pt x="8999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2582" y="1341882"/>
            <a:ext cx="1800225" cy="1009015"/>
          </a:xfrm>
          <a:custGeom>
            <a:avLst/>
            <a:gdLst/>
            <a:ahLst/>
            <a:cxnLst/>
            <a:rect l="l" t="t" r="r" b="b"/>
            <a:pathLst>
              <a:path w="1800225" h="1009014">
                <a:moveTo>
                  <a:pt x="0" y="504443"/>
                </a:moveTo>
                <a:lnTo>
                  <a:pt x="899921" y="0"/>
                </a:lnTo>
                <a:lnTo>
                  <a:pt x="1799844" y="504443"/>
                </a:lnTo>
                <a:lnTo>
                  <a:pt x="899921" y="1008888"/>
                </a:lnTo>
                <a:lnTo>
                  <a:pt x="0" y="50444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96667" y="1805939"/>
            <a:ext cx="897636" cy="128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0101" y="1844801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80" h="5080">
                <a:moveTo>
                  <a:pt x="0" y="4825"/>
                </a:moveTo>
                <a:lnTo>
                  <a:pt x="79222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88991" y="1801367"/>
            <a:ext cx="1328927" cy="128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32426" y="1840229"/>
            <a:ext cx="1224280" cy="5080"/>
          </a:xfrm>
          <a:custGeom>
            <a:avLst/>
            <a:gdLst/>
            <a:ahLst/>
            <a:cxnLst/>
            <a:rect l="l" t="t" r="r" b="b"/>
            <a:pathLst>
              <a:path w="1224279" h="5080">
                <a:moveTo>
                  <a:pt x="0" y="4699"/>
                </a:moveTo>
                <a:lnTo>
                  <a:pt x="12238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0978" y="1027938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9152" y="824483"/>
            <a:ext cx="242315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96378" y="100660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7217" y="789177"/>
            <a:ext cx="7649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8100" algn="l"/>
                <a:tab pos="5916930" algn="l"/>
                <a:tab pos="7212965" algn="l"/>
              </a:tabLst>
            </a:pPr>
            <a:r>
              <a:rPr sz="2000" dirty="0">
                <a:latin typeface="Times New Roman"/>
                <a:cs typeface="Times New Roman"/>
              </a:rPr>
              <a:t>CPF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	N</a:t>
            </a:r>
            <a:r>
              <a:rPr sz="2000" spc="10" dirty="0">
                <a:latin typeface="Times New Roman"/>
                <a:cs typeface="Times New Roman"/>
              </a:rPr>
              <a:t>ú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ero	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59980" y="856488"/>
            <a:ext cx="242316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04210" y="2887217"/>
            <a:ext cx="1800225" cy="1007744"/>
          </a:xfrm>
          <a:custGeom>
            <a:avLst/>
            <a:gdLst/>
            <a:ahLst/>
            <a:cxnLst/>
            <a:rect l="l" t="t" r="r" b="b"/>
            <a:pathLst>
              <a:path w="1800225" h="1007745">
                <a:moveTo>
                  <a:pt x="899922" y="0"/>
                </a:moveTo>
                <a:lnTo>
                  <a:pt x="0" y="503682"/>
                </a:lnTo>
                <a:lnTo>
                  <a:pt x="899922" y="1007364"/>
                </a:lnTo>
                <a:lnTo>
                  <a:pt x="1799843" y="503682"/>
                </a:lnTo>
                <a:lnTo>
                  <a:pt x="8999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4210" y="2887217"/>
            <a:ext cx="1800225" cy="1007744"/>
          </a:xfrm>
          <a:custGeom>
            <a:avLst/>
            <a:gdLst/>
            <a:ahLst/>
            <a:cxnLst/>
            <a:rect l="l" t="t" r="r" b="b"/>
            <a:pathLst>
              <a:path w="1800225" h="1007745">
                <a:moveTo>
                  <a:pt x="0" y="503682"/>
                </a:moveTo>
                <a:lnTo>
                  <a:pt x="899922" y="0"/>
                </a:lnTo>
                <a:lnTo>
                  <a:pt x="1799843" y="503682"/>
                </a:lnTo>
                <a:lnTo>
                  <a:pt x="899922" y="1007364"/>
                </a:lnTo>
                <a:lnTo>
                  <a:pt x="0" y="50368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42332" y="2202179"/>
            <a:ext cx="2130552" cy="12740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04053" y="2237994"/>
            <a:ext cx="2016125" cy="1154430"/>
          </a:xfrm>
          <a:custGeom>
            <a:avLst/>
            <a:gdLst/>
            <a:ahLst/>
            <a:cxnLst/>
            <a:rect l="l" t="t" r="r" b="b"/>
            <a:pathLst>
              <a:path w="2016125" h="1154429">
                <a:moveTo>
                  <a:pt x="2016125" y="0"/>
                </a:moveTo>
                <a:lnTo>
                  <a:pt x="0" y="11540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04408" y="2307082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4221479"/>
            <a:ext cx="9113520" cy="1600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67639" y="2553461"/>
          <a:ext cx="3041649" cy="1235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29"/>
                <a:gridCol w="1944370"/>
                <a:gridCol w="882650"/>
              </a:tblGrid>
              <a:tr h="445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4017">
                <a:tc rowSpan="2" gridSpan="2">
                  <a:txBody>
                    <a:bodyPr/>
                    <a:lstStyle/>
                    <a:p>
                      <a:pPr marL="636270" marR="556260" indent="-7493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A  FÍSICA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60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(0,1)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93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65175" y="2350007"/>
            <a:ext cx="242316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92401" y="2532126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6003" y="2380488"/>
            <a:ext cx="242316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7217" y="2313558"/>
            <a:ext cx="2655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8100" algn="l"/>
              </a:tabLst>
            </a:pPr>
            <a:r>
              <a:rPr sz="2000" dirty="0">
                <a:latin typeface="Times New Roman"/>
                <a:cs typeface="Times New Roman"/>
              </a:rPr>
              <a:t>CNPJ	</a:t>
            </a:r>
            <a:r>
              <a:rPr sz="3000" baseline="2777" dirty="0">
                <a:latin typeface="Times New Roman"/>
                <a:cs typeface="Times New Roman"/>
              </a:rPr>
              <a:t>Razão</a:t>
            </a:r>
            <a:r>
              <a:rPr sz="3000" spc="-127" baseline="2777" dirty="0">
                <a:latin typeface="Times New Roman"/>
                <a:cs typeface="Times New Roman"/>
              </a:rPr>
              <a:t> </a:t>
            </a:r>
            <a:r>
              <a:rPr sz="3000" baseline="2777" dirty="0">
                <a:latin typeface="Times New Roman"/>
                <a:cs typeface="Times New Roman"/>
              </a:rPr>
              <a:t>Social</a:t>
            </a:r>
            <a:endParaRPr sz="3000" baseline="2777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5379" y="0"/>
            <a:ext cx="6501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 de grau</a:t>
            </a:r>
            <a:r>
              <a:rPr spc="-35" dirty="0"/>
              <a:t> </a:t>
            </a:r>
            <a:r>
              <a:rPr spc="-5" dirty="0"/>
              <a:t>&gt;2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24027"/>
            <a:ext cx="85299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Esta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nova entidade é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ligada através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binário a cada uma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entidades  que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participavam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</a:t>
            </a:r>
            <a:r>
              <a:rPr sz="24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original.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3335" y="4274820"/>
            <a:ext cx="105155" cy="45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5914" y="4367021"/>
            <a:ext cx="0" cy="287655"/>
          </a:xfrm>
          <a:custGeom>
            <a:avLst/>
            <a:gdLst/>
            <a:ahLst/>
            <a:cxnLst/>
            <a:rect l="l" t="t" r="r" b="b"/>
            <a:pathLst>
              <a:path h="287654">
                <a:moveTo>
                  <a:pt x="0" y="0"/>
                </a:moveTo>
                <a:lnTo>
                  <a:pt x="0" y="287273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7797" y="4367021"/>
            <a:ext cx="0" cy="261620"/>
          </a:xfrm>
          <a:custGeom>
            <a:avLst/>
            <a:gdLst/>
            <a:ahLst/>
            <a:cxnLst/>
            <a:rect l="l" t="t" r="r" b="b"/>
            <a:pathLst>
              <a:path h="261620">
                <a:moveTo>
                  <a:pt x="0" y="0"/>
                </a:moveTo>
                <a:lnTo>
                  <a:pt x="0" y="26111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00477" y="2234945"/>
            <a:ext cx="1953895" cy="64770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000" spc="-5" dirty="0">
                <a:latin typeface="Verdana"/>
                <a:cs typeface="Verdana"/>
              </a:rPr>
              <a:t>CIDADE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9905" y="5266182"/>
            <a:ext cx="1663064" cy="647700"/>
          </a:xfrm>
          <a:custGeom>
            <a:avLst/>
            <a:gdLst/>
            <a:ahLst/>
            <a:cxnLst/>
            <a:rect l="l" t="t" r="r" b="b"/>
            <a:pathLst>
              <a:path w="1663064" h="647700">
                <a:moveTo>
                  <a:pt x="0" y="647700"/>
                </a:moveTo>
                <a:lnTo>
                  <a:pt x="1662683" y="647700"/>
                </a:lnTo>
                <a:lnTo>
                  <a:pt x="1662683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19905" y="5266182"/>
            <a:ext cx="1663064" cy="6477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35"/>
              </a:spcBef>
            </a:pPr>
            <a:r>
              <a:rPr sz="2000" spc="-10" dirty="0">
                <a:latin typeface="Verdana"/>
                <a:cs typeface="Verdana"/>
              </a:rPr>
              <a:t>PRODUTO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84191" y="4632959"/>
            <a:ext cx="129539" cy="717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5914" y="4653534"/>
            <a:ext cx="6350" cy="612775"/>
          </a:xfrm>
          <a:custGeom>
            <a:avLst/>
            <a:gdLst/>
            <a:ahLst/>
            <a:cxnLst/>
            <a:rect l="l" t="t" r="r" b="b"/>
            <a:pathLst>
              <a:path w="6350" h="612775">
                <a:moveTo>
                  <a:pt x="0" y="0"/>
                </a:moveTo>
                <a:lnTo>
                  <a:pt x="6350" y="612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19878" y="2234945"/>
            <a:ext cx="2170430" cy="64770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320"/>
              </a:spcBef>
            </a:pPr>
            <a:r>
              <a:rPr sz="2000" spc="-5" dirty="0">
                <a:latin typeface="Verdana"/>
                <a:cs typeface="Verdana"/>
              </a:rPr>
              <a:t>DISTRIBUIDOR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14855" y="2244851"/>
            <a:ext cx="237744" cy="233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25346" y="2715005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679449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14855" y="2609088"/>
            <a:ext cx="237744" cy="231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3016" y="2098590"/>
            <a:ext cx="730885" cy="7524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000" dirty="0">
                <a:latin typeface="Times New Roman"/>
                <a:cs typeface="Times New Roman"/>
              </a:rPr>
              <a:t>código</a:t>
            </a:r>
            <a:endParaRPr sz="2000">
              <a:latin typeface="Times New Roman"/>
              <a:cs typeface="Times New Roman"/>
            </a:endParaRPr>
          </a:p>
          <a:p>
            <a:pPr marL="153035">
              <a:lnSpc>
                <a:spcPct val="100000"/>
              </a:lnSpc>
              <a:spcBef>
                <a:spcPts val="459"/>
              </a:spcBef>
            </a:pP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10105" y="2370582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5">
                <a:moveTo>
                  <a:pt x="681101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47076" y="2176272"/>
            <a:ext cx="236220" cy="2331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76494" y="5365241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679450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0759" y="5216652"/>
            <a:ext cx="234695" cy="233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80958" y="1958187"/>
            <a:ext cx="719455" cy="8902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8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09866" y="2277617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576326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76494" y="5776721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679450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70091" y="5650991"/>
            <a:ext cx="236219" cy="231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85686" y="5075489"/>
            <a:ext cx="720090" cy="85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código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72983" y="2624327"/>
            <a:ext cx="234695" cy="2331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11501" y="4462017"/>
            <a:ext cx="1393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data de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início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96640" y="4535423"/>
            <a:ext cx="236219" cy="2331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37026" y="3717797"/>
            <a:ext cx="2169160" cy="649605"/>
          </a:xfrm>
          <a:custGeom>
            <a:avLst/>
            <a:gdLst/>
            <a:ahLst/>
            <a:cxnLst/>
            <a:rect l="l" t="t" r="r" b="b"/>
            <a:pathLst>
              <a:path w="2169160" h="649604">
                <a:moveTo>
                  <a:pt x="0" y="649224"/>
                </a:moveTo>
                <a:lnTo>
                  <a:pt x="2168652" y="649224"/>
                </a:lnTo>
                <a:lnTo>
                  <a:pt x="2168652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37026" y="3717797"/>
            <a:ext cx="2169160" cy="64960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latin typeface="Verdana"/>
                <a:cs typeface="Verdana"/>
              </a:rPr>
              <a:t>DISTRIBUÇÃO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65397" y="3141726"/>
            <a:ext cx="576580" cy="360045"/>
          </a:xfrm>
          <a:custGeom>
            <a:avLst/>
            <a:gdLst/>
            <a:ahLst/>
            <a:cxnLst/>
            <a:rect l="l" t="t" r="r" b="b"/>
            <a:pathLst>
              <a:path w="576579" h="360045">
                <a:moveTo>
                  <a:pt x="288036" y="0"/>
                </a:moveTo>
                <a:lnTo>
                  <a:pt x="0" y="179832"/>
                </a:lnTo>
                <a:lnTo>
                  <a:pt x="288036" y="359663"/>
                </a:lnTo>
                <a:lnTo>
                  <a:pt x="576072" y="179832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65397" y="3141726"/>
            <a:ext cx="576580" cy="360045"/>
          </a:xfrm>
          <a:custGeom>
            <a:avLst/>
            <a:gdLst/>
            <a:ahLst/>
            <a:cxnLst/>
            <a:rect l="l" t="t" r="r" b="b"/>
            <a:pathLst>
              <a:path w="576579" h="360045">
                <a:moveTo>
                  <a:pt x="0" y="179832"/>
                </a:moveTo>
                <a:lnTo>
                  <a:pt x="288036" y="0"/>
                </a:lnTo>
                <a:lnTo>
                  <a:pt x="576072" y="179832"/>
                </a:lnTo>
                <a:lnTo>
                  <a:pt x="288036" y="359663"/>
                </a:lnTo>
                <a:lnTo>
                  <a:pt x="0" y="1798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29355" y="2854451"/>
            <a:ext cx="531876" cy="4358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7361" y="2882645"/>
            <a:ext cx="431800" cy="332105"/>
          </a:xfrm>
          <a:custGeom>
            <a:avLst/>
            <a:gdLst/>
            <a:ahLst/>
            <a:cxnLst/>
            <a:rect l="l" t="t" r="r" b="b"/>
            <a:pathLst>
              <a:path w="431800" h="332105">
                <a:moveTo>
                  <a:pt x="0" y="0"/>
                </a:moveTo>
                <a:lnTo>
                  <a:pt x="431800" y="33172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39540" y="3384803"/>
            <a:ext cx="408432" cy="4175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96690" y="3417570"/>
            <a:ext cx="288925" cy="300355"/>
          </a:xfrm>
          <a:custGeom>
            <a:avLst/>
            <a:gdLst/>
            <a:ahLst/>
            <a:cxnLst/>
            <a:rect l="l" t="t" r="r" b="b"/>
            <a:pathLst>
              <a:path w="288925" h="300354">
                <a:moveTo>
                  <a:pt x="0" y="0"/>
                </a:moveTo>
                <a:lnTo>
                  <a:pt x="288925" y="300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38394" y="3141726"/>
            <a:ext cx="574675" cy="360045"/>
          </a:xfrm>
          <a:custGeom>
            <a:avLst/>
            <a:gdLst/>
            <a:ahLst/>
            <a:cxnLst/>
            <a:rect l="l" t="t" r="r" b="b"/>
            <a:pathLst>
              <a:path w="574675" h="360045">
                <a:moveTo>
                  <a:pt x="287273" y="0"/>
                </a:moveTo>
                <a:lnTo>
                  <a:pt x="0" y="179832"/>
                </a:lnTo>
                <a:lnTo>
                  <a:pt x="287273" y="359663"/>
                </a:lnTo>
                <a:lnTo>
                  <a:pt x="574547" y="179832"/>
                </a:lnTo>
                <a:lnTo>
                  <a:pt x="2872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38394" y="3141726"/>
            <a:ext cx="574675" cy="360045"/>
          </a:xfrm>
          <a:custGeom>
            <a:avLst/>
            <a:gdLst/>
            <a:ahLst/>
            <a:cxnLst/>
            <a:rect l="l" t="t" r="r" b="b"/>
            <a:pathLst>
              <a:path w="574675" h="360045">
                <a:moveTo>
                  <a:pt x="0" y="179832"/>
                </a:moveTo>
                <a:lnTo>
                  <a:pt x="287273" y="0"/>
                </a:lnTo>
                <a:lnTo>
                  <a:pt x="574547" y="179832"/>
                </a:lnTo>
                <a:lnTo>
                  <a:pt x="287273" y="359663"/>
                </a:lnTo>
                <a:lnTo>
                  <a:pt x="0" y="1798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17108" y="2855976"/>
            <a:ext cx="438912" cy="4343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69685" y="2882645"/>
            <a:ext cx="336550" cy="332105"/>
          </a:xfrm>
          <a:custGeom>
            <a:avLst/>
            <a:gdLst/>
            <a:ahLst/>
            <a:cxnLst/>
            <a:rect l="l" t="t" r="r" b="b"/>
            <a:pathLst>
              <a:path w="336550" h="332105">
                <a:moveTo>
                  <a:pt x="336550" y="0"/>
                </a:moveTo>
                <a:lnTo>
                  <a:pt x="0" y="33172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31891" y="3396996"/>
            <a:ext cx="405384" cy="4053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93614" y="3429761"/>
            <a:ext cx="287655" cy="287655"/>
          </a:xfrm>
          <a:custGeom>
            <a:avLst/>
            <a:gdLst/>
            <a:ahLst/>
            <a:cxnLst/>
            <a:rect l="l" t="t" r="r" b="b"/>
            <a:pathLst>
              <a:path w="287654" h="287654">
                <a:moveTo>
                  <a:pt x="287400" y="0"/>
                </a:moveTo>
                <a:lnTo>
                  <a:pt x="0" y="28727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56353" y="4653534"/>
            <a:ext cx="576580" cy="361315"/>
          </a:xfrm>
          <a:custGeom>
            <a:avLst/>
            <a:gdLst/>
            <a:ahLst/>
            <a:cxnLst/>
            <a:rect l="l" t="t" r="r" b="b"/>
            <a:pathLst>
              <a:path w="576579" h="361314">
                <a:moveTo>
                  <a:pt x="288036" y="0"/>
                </a:moveTo>
                <a:lnTo>
                  <a:pt x="0" y="180594"/>
                </a:lnTo>
                <a:lnTo>
                  <a:pt x="288036" y="361188"/>
                </a:lnTo>
                <a:lnTo>
                  <a:pt x="576072" y="180594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56353" y="4653534"/>
            <a:ext cx="576580" cy="361315"/>
          </a:xfrm>
          <a:custGeom>
            <a:avLst/>
            <a:gdLst/>
            <a:ahLst/>
            <a:cxnLst/>
            <a:rect l="l" t="t" r="r" b="b"/>
            <a:pathLst>
              <a:path w="576579" h="361314">
                <a:moveTo>
                  <a:pt x="0" y="180594"/>
                </a:moveTo>
                <a:lnTo>
                  <a:pt x="288036" y="0"/>
                </a:lnTo>
                <a:lnTo>
                  <a:pt x="576072" y="180594"/>
                </a:lnTo>
                <a:lnTo>
                  <a:pt x="288036" y="361188"/>
                </a:lnTo>
                <a:lnTo>
                  <a:pt x="0" y="18059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796154" y="4374260"/>
            <a:ext cx="60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(</a:t>
            </a:r>
            <a:r>
              <a:rPr sz="1800" spc="-10" dirty="0">
                <a:latin typeface="Verdana"/>
                <a:cs typeface="Verdana"/>
              </a:rPr>
              <a:t>0</a:t>
            </a:r>
            <a:r>
              <a:rPr sz="1800" dirty="0">
                <a:latin typeface="Verdana"/>
                <a:cs typeface="Verdana"/>
              </a:rPr>
              <a:t>,n)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96154" y="4901006"/>
            <a:ext cx="607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(</a:t>
            </a:r>
            <a:r>
              <a:rPr sz="1800" spc="-10" dirty="0">
                <a:latin typeface="Verdana"/>
                <a:cs typeface="Verdana"/>
              </a:rPr>
              <a:t>1</a:t>
            </a:r>
            <a:r>
              <a:rPr sz="1800" dirty="0">
                <a:latin typeface="Verdana"/>
                <a:cs typeface="Verdana"/>
              </a:rPr>
              <a:t>,1)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79522" y="2885059"/>
            <a:ext cx="967105" cy="80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(1,1)</a:t>
            </a:r>
            <a:endParaRPr sz="1800">
              <a:latin typeface="Verdana"/>
              <a:cs typeface="Verdana"/>
            </a:endParaRPr>
          </a:p>
          <a:p>
            <a:pPr marL="372745">
              <a:lnSpc>
                <a:spcPct val="100000"/>
              </a:lnSpc>
              <a:spcBef>
                <a:spcPts val="1810"/>
              </a:spcBef>
            </a:pPr>
            <a:r>
              <a:rPr sz="1800" spc="-5" dirty="0">
                <a:latin typeface="Verdana"/>
                <a:cs typeface="Verdana"/>
              </a:rPr>
              <a:t>(0</a:t>
            </a:r>
            <a:r>
              <a:rPr sz="1800" dirty="0">
                <a:latin typeface="Verdana"/>
                <a:cs typeface="Verdana"/>
              </a:rPr>
              <a:t>,n)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04408" y="2885059"/>
            <a:ext cx="967105" cy="80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(</a:t>
            </a:r>
            <a:r>
              <a:rPr sz="1800" spc="-10" dirty="0">
                <a:latin typeface="Verdana"/>
                <a:cs typeface="Verdana"/>
              </a:rPr>
              <a:t>1</a:t>
            </a:r>
            <a:r>
              <a:rPr sz="1800" dirty="0">
                <a:latin typeface="Verdana"/>
                <a:cs typeface="Verdana"/>
              </a:rPr>
              <a:t>,1)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-5" dirty="0">
                <a:latin typeface="Verdana"/>
                <a:cs typeface="Verdana"/>
              </a:rPr>
              <a:t>(0,n)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09866" y="2736342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576326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886952" y="6672877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6667" y="3352800"/>
            <a:ext cx="969263" cy="124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698" y="0"/>
            <a:ext cx="6469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Relacionamentos mutuamente</a:t>
            </a:r>
            <a:r>
              <a:rPr sz="2800" spc="55" dirty="0"/>
              <a:t> </a:t>
            </a:r>
            <a:r>
              <a:rPr sz="2800" spc="-10" dirty="0"/>
              <a:t>exclusivos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395477" y="1027938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175" y="824483"/>
            <a:ext cx="242316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2401" y="100660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8969" y="1443355"/>
            <a:ext cx="3552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92425" algn="l"/>
              </a:tabLst>
            </a:pPr>
            <a:r>
              <a:rPr sz="2000" spc="-5" dirty="0">
                <a:latin typeface="Verdana"/>
                <a:cs typeface="Verdana"/>
              </a:rPr>
              <a:t>(0</a:t>
            </a:r>
            <a:r>
              <a:rPr sz="2000" spc="5" dirty="0">
                <a:latin typeface="Verdana"/>
                <a:cs typeface="Verdana"/>
              </a:rPr>
              <a:t>,</a:t>
            </a:r>
            <a:r>
              <a:rPr sz="2000" dirty="0">
                <a:latin typeface="Verdana"/>
                <a:cs typeface="Verdana"/>
              </a:rPr>
              <a:t>1)	</a:t>
            </a: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56003" y="856488"/>
            <a:ext cx="242316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594" y="1454658"/>
            <a:ext cx="2159635" cy="792480"/>
          </a:xfrm>
          <a:custGeom>
            <a:avLst/>
            <a:gdLst/>
            <a:ahLst/>
            <a:cxnLst/>
            <a:rect l="l" t="t" r="r" b="b"/>
            <a:pathLst>
              <a:path w="2159635" h="792480">
                <a:moveTo>
                  <a:pt x="0" y="792479"/>
                </a:moveTo>
                <a:lnTo>
                  <a:pt x="2159508" y="792479"/>
                </a:lnTo>
                <a:lnTo>
                  <a:pt x="2159508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0594" y="1454658"/>
            <a:ext cx="2159635" cy="7924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636270" marR="556260" indent="-74930">
              <a:lnSpc>
                <a:spcPct val="100000"/>
              </a:lnSpc>
              <a:spcBef>
                <a:spcPts val="695"/>
              </a:spcBef>
            </a:pPr>
            <a:r>
              <a:rPr sz="2000" spc="-5" dirty="0">
                <a:latin typeface="Verdana"/>
                <a:cs typeface="Verdana"/>
              </a:rPr>
              <a:t>P</a:t>
            </a:r>
            <a:r>
              <a:rPr sz="2000" spc="5" dirty="0">
                <a:latin typeface="Verdana"/>
                <a:cs typeface="Verdana"/>
              </a:rPr>
              <a:t>E</a:t>
            </a:r>
            <a:r>
              <a:rPr sz="2000" spc="-3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A  FÍSICA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7721" y="1445513"/>
            <a:ext cx="1728470" cy="792480"/>
          </a:xfrm>
          <a:custGeom>
            <a:avLst/>
            <a:gdLst/>
            <a:ahLst/>
            <a:cxnLst/>
            <a:rect l="l" t="t" r="r" b="b"/>
            <a:pathLst>
              <a:path w="1728470" h="792480">
                <a:moveTo>
                  <a:pt x="0" y="792479"/>
                </a:moveTo>
                <a:lnTo>
                  <a:pt x="1728216" y="792479"/>
                </a:lnTo>
                <a:lnTo>
                  <a:pt x="1728216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57721" y="1445513"/>
            <a:ext cx="1728470" cy="7924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415925">
              <a:lnSpc>
                <a:spcPct val="100000"/>
              </a:lnSpc>
              <a:spcBef>
                <a:spcPts val="1895"/>
              </a:spcBef>
            </a:pPr>
            <a:r>
              <a:rPr sz="2000" dirty="0">
                <a:latin typeface="Verdana"/>
                <a:cs typeface="Verdana"/>
              </a:rPr>
              <a:t>VENDA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32582" y="1341882"/>
            <a:ext cx="1800225" cy="1009015"/>
          </a:xfrm>
          <a:custGeom>
            <a:avLst/>
            <a:gdLst/>
            <a:ahLst/>
            <a:cxnLst/>
            <a:rect l="l" t="t" r="r" b="b"/>
            <a:pathLst>
              <a:path w="1800225" h="1009014">
                <a:moveTo>
                  <a:pt x="899921" y="0"/>
                </a:moveTo>
                <a:lnTo>
                  <a:pt x="0" y="504443"/>
                </a:lnTo>
                <a:lnTo>
                  <a:pt x="899921" y="1008888"/>
                </a:lnTo>
                <a:lnTo>
                  <a:pt x="1799844" y="504443"/>
                </a:lnTo>
                <a:lnTo>
                  <a:pt x="8999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2582" y="1341882"/>
            <a:ext cx="1800225" cy="1009015"/>
          </a:xfrm>
          <a:custGeom>
            <a:avLst/>
            <a:gdLst/>
            <a:ahLst/>
            <a:cxnLst/>
            <a:rect l="l" t="t" r="r" b="b"/>
            <a:pathLst>
              <a:path w="1800225" h="1009014">
                <a:moveTo>
                  <a:pt x="0" y="504443"/>
                </a:moveTo>
                <a:lnTo>
                  <a:pt x="899921" y="0"/>
                </a:lnTo>
                <a:lnTo>
                  <a:pt x="1799844" y="504443"/>
                </a:lnTo>
                <a:lnTo>
                  <a:pt x="899921" y="1008888"/>
                </a:lnTo>
                <a:lnTo>
                  <a:pt x="0" y="50444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96667" y="1805939"/>
            <a:ext cx="897636" cy="128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0101" y="1844801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80" h="5080">
                <a:moveTo>
                  <a:pt x="0" y="4825"/>
                </a:moveTo>
                <a:lnTo>
                  <a:pt x="79222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88991" y="1801367"/>
            <a:ext cx="1328927" cy="128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32426" y="1840229"/>
            <a:ext cx="1224280" cy="5080"/>
          </a:xfrm>
          <a:custGeom>
            <a:avLst/>
            <a:gdLst/>
            <a:ahLst/>
            <a:cxnLst/>
            <a:rect l="l" t="t" r="r" b="b"/>
            <a:pathLst>
              <a:path w="1224279" h="5080">
                <a:moveTo>
                  <a:pt x="0" y="4699"/>
                </a:moveTo>
                <a:lnTo>
                  <a:pt x="12238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0978" y="1027938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9152" y="824483"/>
            <a:ext cx="242315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96378" y="100660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7217" y="789177"/>
            <a:ext cx="7649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8100" algn="l"/>
                <a:tab pos="5916930" algn="l"/>
                <a:tab pos="7212965" algn="l"/>
              </a:tabLst>
            </a:pPr>
            <a:r>
              <a:rPr sz="2000" dirty="0">
                <a:latin typeface="Times New Roman"/>
                <a:cs typeface="Times New Roman"/>
              </a:rPr>
              <a:t>CPF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	N</a:t>
            </a:r>
            <a:r>
              <a:rPr sz="2000" spc="10" dirty="0">
                <a:latin typeface="Times New Roman"/>
                <a:cs typeface="Times New Roman"/>
              </a:rPr>
              <a:t>ú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ero	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59980" y="856488"/>
            <a:ext cx="242316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04210" y="2887217"/>
            <a:ext cx="1800225" cy="1007744"/>
          </a:xfrm>
          <a:custGeom>
            <a:avLst/>
            <a:gdLst/>
            <a:ahLst/>
            <a:cxnLst/>
            <a:rect l="l" t="t" r="r" b="b"/>
            <a:pathLst>
              <a:path w="1800225" h="1007745">
                <a:moveTo>
                  <a:pt x="899922" y="0"/>
                </a:moveTo>
                <a:lnTo>
                  <a:pt x="0" y="503682"/>
                </a:lnTo>
                <a:lnTo>
                  <a:pt x="899922" y="1007364"/>
                </a:lnTo>
                <a:lnTo>
                  <a:pt x="1799843" y="503682"/>
                </a:lnTo>
                <a:lnTo>
                  <a:pt x="8999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4210" y="2887217"/>
            <a:ext cx="1800225" cy="1007744"/>
          </a:xfrm>
          <a:custGeom>
            <a:avLst/>
            <a:gdLst/>
            <a:ahLst/>
            <a:cxnLst/>
            <a:rect l="l" t="t" r="r" b="b"/>
            <a:pathLst>
              <a:path w="1800225" h="1007745">
                <a:moveTo>
                  <a:pt x="0" y="503682"/>
                </a:moveTo>
                <a:lnTo>
                  <a:pt x="899922" y="0"/>
                </a:lnTo>
                <a:lnTo>
                  <a:pt x="1799843" y="503682"/>
                </a:lnTo>
                <a:lnTo>
                  <a:pt x="899922" y="1007364"/>
                </a:lnTo>
                <a:lnTo>
                  <a:pt x="0" y="50368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42332" y="2202179"/>
            <a:ext cx="2130552" cy="12740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04053" y="2237994"/>
            <a:ext cx="2016125" cy="1154430"/>
          </a:xfrm>
          <a:custGeom>
            <a:avLst/>
            <a:gdLst/>
            <a:ahLst/>
            <a:cxnLst/>
            <a:rect l="l" t="t" r="r" b="b"/>
            <a:pathLst>
              <a:path w="2016125" h="1154429">
                <a:moveTo>
                  <a:pt x="2016125" y="0"/>
                </a:moveTo>
                <a:lnTo>
                  <a:pt x="0" y="11540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67639" y="2553461"/>
          <a:ext cx="3041649" cy="1235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29"/>
                <a:gridCol w="1944370"/>
                <a:gridCol w="882650"/>
              </a:tblGrid>
              <a:tr h="445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4017">
                <a:tc rowSpan="2" gridSpan="2">
                  <a:txBody>
                    <a:bodyPr/>
                    <a:lstStyle/>
                    <a:p>
                      <a:pPr marL="457834" marR="452120" indent="1035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PESSOA 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JUR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Í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DICA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60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(0,1)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93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5804408" y="2307082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5175" y="2350007"/>
            <a:ext cx="242316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92401" y="2532126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56003" y="2380488"/>
            <a:ext cx="242316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7217" y="2313558"/>
            <a:ext cx="2655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8100" algn="l"/>
              </a:tabLst>
            </a:pPr>
            <a:r>
              <a:rPr sz="2000" dirty="0">
                <a:latin typeface="Times New Roman"/>
                <a:cs typeface="Times New Roman"/>
              </a:rPr>
              <a:t>CNPJ	</a:t>
            </a:r>
            <a:r>
              <a:rPr sz="3000" baseline="2777" dirty="0">
                <a:latin typeface="Times New Roman"/>
                <a:cs typeface="Times New Roman"/>
              </a:rPr>
              <a:t>Razão</a:t>
            </a:r>
            <a:r>
              <a:rPr sz="3000" spc="-127" baseline="2777" dirty="0">
                <a:latin typeface="Times New Roman"/>
                <a:cs typeface="Times New Roman"/>
              </a:rPr>
              <a:t> </a:t>
            </a:r>
            <a:r>
              <a:rPr sz="3000" baseline="2777" dirty="0">
                <a:latin typeface="Times New Roman"/>
                <a:cs typeface="Times New Roman"/>
              </a:rPr>
              <a:t>Social</a:t>
            </a:r>
            <a:endParaRPr sz="3000" baseline="2777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8873" y="3963923"/>
            <a:ext cx="6278880" cy="20680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0594" y="4005834"/>
            <a:ext cx="6155690" cy="1945005"/>
          </a:xfrm>
          <a:custGeom>
            <a:avLst/>
            <a:gdLst/>
            <a:ahLst/>
            <a:cxnLst/>
            <a:rect l="l" t="t" r="r" b="b"/>
            <a:pathLst>
              <a:path w="6155690" h="1945004">
                <a:moveTo>
                  <a:pt x="0" y="1944624"/>
                </a:moveTo>
                <a:lnTo>
                  <a:pt x="6155436" y="1944624"/>
                </a:lnTo>
                <a:lnTo>
                  <a:pt x="6155436" y="0"/>
                </a:lnTo>
                <a:lnTo>
                  <a:pt x="0" y="0"/>
                </a:lnTo>
                <a:lnTo>
                  <a:pt x="0" y="1944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0594" y="4005834"/>
            <a:ext cx="6155690" cy="1945005"/>
          </a:xfrm>
          <a:custGeom>
            <a:avLst/>
            <a:gdLst/>
            <a:ahLst/>
            <a:cxnLst/>
            <a:rect l="l" t="t" r="r" b="b"/>
            <a:pathLst>
              <a:path w="6155690" h="1945004">
                <a:moveTo>
                  <a:pt x="0" y="1944624"/>
                </a:moveTo>
                <a:lnTo>
                  <a:pt x="6155436" y="1944624"/>
                </a:lnTo>
                <a:lnTo>
                  <a:pt x="6155436" y="0"/>
                </a:lnTo>
                <a:lnTo>
                  <a:pt x="0" y="0"/>
                </a:lnTo>
                <a:lnTo>
                  <a:pt x="0" y="1944624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8267" y="4028694"/>
            <a:ext cx="48190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704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C2CB8"/>
                </a:solidFill>
                <a:latin typeface="Times New Roman"/>
                <a:cs typeface="Times New Roman"/>
              </a:rPr>
              <a:t>PessoaFísica(</a:t>
            </a:r>
            <a:r>
              <a:rPr sz="2400" u="heavy" spc="-10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CPF</a:t>
            </a:r>
            <a:r>
              <a:rPr sz="2400" spc="-10" dirty="0">
                <a:solidFill>
                  <a:srgbClr val="2C2CB8"/>
                </a:solidFill>
                <a:latin typeface="Times New Roman"/>
                <a:cs typeface="Times New Roman"/>
              </a:rPr>
              <a:t>,Nome)  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PessoaJurídica(</a:t>
            </a:r>
            <a:r>
              <a:rPr sz="24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CNPJ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,RazãoSocial)  </a:t>
            </a:r>
            <a:r>
              <a:rPr sz="2400" spc="-25" dirty="0">
                <a:solidFill>
                  <a:srgbClr val="2C2CB8"/>
                </a:solidFill>
                <a:latin typeface="Times New Roman"/>
                <a:cs typeface="Times New Roman"/>
              </a:rPr>
              <a:t>Venda(</a:t>
            </a:r>
            <a:r>
              <a:rPr sz="2400" u="heavy" spc="-2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Número</a:t>
            </a:r>
            <a:r>
              <a:rPr sz="2400" spc="-25" dirty="0">
                <a:solidFill>
                  <a:srgbClr val="2C2CB8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data, </a:t>
            </a:r>
            <a:r>
              <a:rPr sz="2400" spc="-55" dirty="0">
                <a:solidFill>
                  <a:srgbClr val="2C2CB8"/>
                </a:solidFill>
                <a:latin typeface="Times New Roman"/>
                <a:cs typeface="Times New Roman"/>
              </a:rPr>
              <a:t>CPF,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 CNPJ)</a:t>
            </a:r>
            <a:endParaRPr sz="24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CPF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refencia PessoaFísica  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CNPJ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referencia</a:t>
            </a:r>
            <a:r>
              <a:rPr sz="2400" spc="-7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PessoaJurídica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17698" y="4831841"/>
            <a:ext cx="1583690" cy="360045"/>
          </a:xfrm>
          <a:custGeom>
            <a:avLst/>
            <a:gdLst/>
            <a:ahLst/>
            <a:cxnLst/>
            <a:rect l="l" t="t" r="r" b="b"/>
            <a:pathLst>
              <a:path w="1583689" h="360045">
                <a:moveTo>
                  <a:pt x="0" y="359663"/>
                </a:moveTo>
                <a:lnTo>
                  <a:pt x="1583436" y="359663"/>
                </a:lnTo>
                <a:lnTo>
                  <a:pt x="1583436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53128" y="3713988"/>
            <a:ext cx="2551176" cy="1370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01134" y="3749802"/>
            <a:ext cx="2447925" cy="1260475"/>
          </a:xfrm>
          <a:custGeom>
            <a:avLst/>
            <a:gdLst/>
            <a:ahLst/>
            <a:cxnLst/>
            <a:rect l="l" t="t" r="r" b="b"/>
            <a:pathLst>
              <a:path w="2447925" h="1260475">
                <a:moveTo>
                  <a:pt x="0" y="1260475"/>
                </a:moveTo>
                <a:lnTo>
                  <a:pt x="2447924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927595" y="3380613"/>
            <a:ext cx="11950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Colunas  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opcionais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6" y="0"/>
            <a:ext cx="6469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Relacionamentos mutuamente</a:t>
            </a:r>
            <a:r>
              <a:rPr sz="2800" spc="55" dirty="0"/>
              <a:t> </a:t>
            </a:r>
            <a:r>
              <a:rPr sz="2800" spc="-10" dirty="0"/>
              <a:t>exclusivos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23316" y="2307335"/>
            <a:ext cx="4803648" cy="1347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037" y="2349245"/>
            <a:ext cx="4680585" cy="1224280"/>
          </a:xfrm>
          <a:custGeom>
            <a:avLst/>
            <a:gdLst/>
            <a:ahLst/>
            <a:cxnLst/>
            <a:rect l="l" t="t" r="r" b="b"/>
            <a:pathLst>
              <a:path w="4680585" h="1224279">
                <a:moveTo>
                  <a:pt x="0" y="1223772"/>
                </a:moveTo>
                <a:lnTo>
                  <a:pt x="4680204" y="1223772"/>
                </a:lnTo>
                <a:lnTo>
                  <a:pt x="4680204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037" y="2349245"/>
            <a:ext cx="4680585" cy="1224280"/>
          </a:xfrm>
          <a:custGeom>
            <a:avLst/>
            <a:gdLst/>
            <a:ahLst/>
            <a:cxnLst/>
            <a:rect l="l" t="t" r="r" b="b"/>
            <a:pathLst>
              <a:path w="4680585" h="1224279">
                <a:moveTo>
                  <a:pt x="0" y="1223772"/>
                </a:moveTo>
                <a:lnTo>
                  <a:pt x="4680204" y="1223772"/>
                </a:lnTo>
                <a:lnTo>
                  <a:pt x="4680204" y="0"/>
                </a:lnTo>
                <a:lnTo>
                  <a:pt x="0" y="0"/>
                </a:lnTo>
                <a:lnTo>
                  <a:pt x="0" y="1223772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638094"/>
            <a:ext cx="8987155" cy="48552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Implementação</a:t>
            </a:r>
            <a:r>
              <a:rPr sz="28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alternativa:</a:t>
            </a:r>
            <a:endParaRPr sz="2800">
              <a:latin typeface="Verdana"/>
              <a:cs typeface="Verdana"/>
            </a:endParaRPr>
          </a:p>
          <a:p>
            <a:pPr marL="756285" marR="571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  <a:tab pos="1675130" algn="l"/>
                <a:tab pos="2527300" algn="l"/>
                <a:tab pos="3707129" algn="l"/>
                <a:tab pos="4699635" algn="l"/>
                <a:tab pos="5257165" algn="l"/>
                <a:tab pos="6086475" algn="l"/>
                <a:tab pos="7475220" algn="l"/>
                <a:tab pos="8228330" algn="l"/>
                <a:tab pos="878776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Cria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olu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ú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ic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q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al	apa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eça	CPF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	o  CNPJ do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comprador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695960" marR="3970654">
              <a:lnSpc>
                <a:spcPct val="100000"/>
              </a:lnSpc>
            </a:pPr>
            <a:r>
              <a:rPr sz="2400" spc="-10" dirty="0">
                <a:solidFill>
                  <a:srgbClr val="2C2CB8"/>
                </a:solidFill>
                <a:latin typeface="Times New Roman"/>
                <a:cs typeface="Times New Roman"/>
              </a:rPr>
              <a:t>PessoaFísica(</a:t>
            </a:r>
            <a:r>
              <a:rPr sz="2400" u="heavy" spc="-10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CPF</a:t>
            </a:r>
            <a:r>
              <a:rPr sz="2400" spc="-10" dirty="0">
                <a:solidFill>
                  <a:srgbClr val="2C2CB8"/>
                </a:solidFill>
                <a:latin typeface="Times New Roman"/>
                <a:cs typeface="Times New Roman"/>
              </a:rPr>
              <a:t>,Nome)  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PessoaJurídica(</a:t>
            </a:r>
            <a:r>
              <a:rPr sz="24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CNPJ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,RazãoSocial)  </a:t>
            </a:r>
            <a:r>
              <a:rPr sz="2400" spc="-25" dirty="0">
                <a:solidFill>
                  <a:srgbClr val="2C2CB8"/>
                </a:solidFill>
                <a:latin typeface="Times New Roman"/>
                <a:cs typeface="Times New Roman"/>
              </a:rPr>
              <a:t>Venda(</a:t>
            </a:r>
            <a:r>
              <a:rPr sz="2400" u="heavy" spc="-2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Número</a:t>
            </a:r>
            <a:r>
              <a:rPr sz="2400" spc="-25" dirty="0">
                <a:solidFill>
                  <a:srgbClr val="2C2CB8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data,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 CPF/CNPJ)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Desvantagem:</a:t>
            </a:r>
            <a:endParaRPr sz="28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  <a:tab pos="1548765" algn="l"/>
                <a:tab pos="1926589" algn="l"/>
                <a:tab pos="3347720" algn="l"/>
                <a:tab pos="5164455" algn="l"/>
                <a:tab pos="5728335" algn="l"/>
                <a:tab pos="6813550" algn="l"/>
                <a:tab pos="7577455" algn="l"/>
                <a:tab pos="795845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Nã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	é	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ssív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l	es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eci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f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ic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	SGBD	que	o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am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  CPF/CNPJ é chave</a:t>
            </a:r>
            <a:r>
              <a:rPr sz="2400" i="1" spc="-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estrangeira.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Não referencia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única</a:t>
            </a:r>
            <a:r>
              <a:rPr sz="24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762" y="0"/>
            <a:ext cx="6998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Simulação </a:t>
            </a:r>
            <a:r>
              <a:rPr sz="3200" dirty="0"/>
              <a:t>de </a:t>
            </a:r>
            <a:r>
              <a:rPr sz="3200" spc="-5" dirty="0"/>
              <a:t>atributos</a:t>
            </a:r>
            <a:r>
              <a:rPr sz="3200" spc="-40" dirty="0"/>
              <a:t> </a:t>
            </a:r>
            <a:r>
              <a:rPr sz="3200" dirty="0"/>
              <a:t>multi-valorados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7361" y="3397758"/>
            <a:ext cx="2159635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24130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1900"/>
              </a:spcBef>
            </a:pPr>
            <a:r>
              <a:rPr sz="2000" dirty="0">
                <a:latin typeface="Verdana"/>
                <a:cs typeface="Verdana"/>
              </a:rPr>
              <a:t>CLIENTE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3770" y="2972561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1944" y="2769107"/>
            <a:ext cx="240791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9170" y="2951226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724027"/>
            <a:ext cx="8987155" cy="233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multivalorados não são desejáveis em  DER,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já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não possuem implementação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direta na abordagem</a:t>
            </a:r>
            <a:r>
              <a:rPr sz="2800" i="1" spc="1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relacional.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950">
              <a:latin typeface="Times New Roman"/>
              <a:cs typeface="Times New Roman"/>
            </a:endParaRPr>
          </a:p>
          <a:p>
            <a:pPr marL="83820" algn="ctr">
              <a:lnSpc>
                <a:spcPct val="100000"/>
              </a:lnSpc>
              <a:tabLst>
                <a:tab pos="1379220" algn="l"/>
              </a:tabLst>
            </a:pPr>
            <a:r>
              <a:rPr sz="2000" dirty="0">
                <a:latin typeface="Times New Roman"/>
                <a:cs typeface="Times New Roman"/>
              </a:rPr>
              <a:t>Código	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51247" y="2799588"/>
            <a:ext cx="242315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31870" y="4176521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14750" y="4500117"/>
            <a:ext cx="2529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Número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telefone(0,n)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07664" y="4568952"/>
            <a:ext cx="240791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626" y="33068"/>
            <a:ext cx="6998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Simulação </a:t>
            </a:r>
            <a:r>
              <a:rPr sz="3200" dirty="0"/>
              <a:t>de </a:t>
            </a:r>
            <a:r>
              <a:rPr sz="3200" spc="-5" dirty="0"/>
              <a:t>atributos</a:t>
            </a:r>
            <a:r>
              <a:rPr sz="3200" spc="-40" dirty="0"/>
              <a:t> </a:t>
            </a:r>
            <a:r>
              <a:rPr sz="3200" dirty="0"/>
              <a:t>multi-valorados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037" y="2750057"/>
            <a:ext cx="2159635" cy="792480"/>
          </a:xfrm>
          <a:prstGeom prst="rect">
            <a:avLst/>
          </a:prstGeom>
          <a:solidFill>
            <a:srgbClr val="FFFFFF"/>
          </a:solidFill>
          <a:ln w="25908">
            <a:solidFill>
              <a:srgbClr val="000000"/>
            </a:solidFill>
          </a:ln>
        </p:spPr>
        <p:txBody>
          <a:bodyPr vert="horz" wrap="square" lIns="0" tIns="241300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1900"/>
              </a:spcBef>
            </a:pPr>
            <a:r>
              <a:rPr sz="2000" spc="-5" dirty="0">
                <a:latin typeface="Verdana"/>
                <a:cs typeface="Verdana"/>
              </a:rPr>
              <a:t>CLIENTE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446" y="2323338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619" y="2121407"/>
            <a:ext cx="240792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6845" y="2302001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8923" y="2151888"/>
            <a:ext cx="242316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9546" y="3528821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2070" y="3852164"/>
            <a:ext cx="2529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Número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telefone(0,n)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5339" y="3921252"/>
            <a:ext cx="240791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66103" y="4274820"/>
            <a:ext cx="123444" cy="608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7826" y="429387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2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7361" y="2637282"/>
            <a:ext cx="1301750" cy="433070"/>
          </a:xfrm>
          <a:custGeom>
            <a:avLst/>
            <a:gdLst/>
            <a:ahLst/>
            <a:cxnLst/>
            <a:rect l="l" t="t" r="r" b="b"/>
            <a:pathLst>
              <a:path w="1301750" h="433069">
                <a:moveTo>
                  <a:pt x="1085088" y="0"/>
                </a:moveTo>
                <a:lnTo>
                  <a:pt x="1085088" y="108203"/>
                </a:lnTo>
                <a:lnTo>
                  <a:pt x="0" y="108203"/>
                </a:lnTo>
                <a:lnTo>
                  <a:pt x="0" y="324612"/>
                </a:lnTo>
                <a:lnTo>
                  <a:pt x="1085088" y="324612"/>
                </a:lnTo>
                <a:lnTo>
                  <a:pt x="1085088" y="432815"/>
                </a:lnTo>
                <a:lnTo>
                  <a:pt x="1301496" y="216407"/>
                </a:lnTo>
                <a:lnTo>
                  <a:pt x="1085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7361" y="2637282"/>
            <a:ext cx="1301750" cy="433070"/>
          </a:xfrm>
          <a:custGeom>
            <a:avLst/>
            <a:gdLst/>
            <a:ahLst/>
            <a:cxnLst/>
            <a:rect l="l" t="t" r="r" b="b"/>
            <a:pathLst>
              <a:path w="1301750" h="433069">
                <a:moveTo>
                  <a:pt x="0" y="108203"/>
                </a:moveTo>
                <a:lnTo>
                  <a:pt x="1085088" y="108203"/>
                </a:lnTo>
                <a:lnTo>
                  <a:pt x="1085088" y="0"/>
                </a:lnTo>
                <a:lnTo>
                  <a:pt x="1301496" y="216407"/>
                </a:lnTo>
                <a:lnTo>
                  <a:pt x="1085088" y="432815"/>
                </a:lnTo>
                <a:lnTo>
                  <a:pt x="1085088" y="324612"/>
                </a:lnTo>
                <a:lnTo>
                  <a:pt x="0" y="324612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48834" y="2350770"/>
            <a:ext cx="2159635" cy="79121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1895"/>
              </a:spcBef>
            </a:pPr>
            <a:r>
              <a:rPr sz="2000" spc="-5" dirty="0">
                <a:latin typeface="Verdana"/>
                <a:cs typeface="Verdana"/>
              </a:rPr>
              <a:t>CLIENTE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65241" y="1922526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33415" y="1719072"/>
            <a:ext cx="240791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60642" y="190271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739" y="724027"/>
            <a:ext cx="8985250" cy="169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3298825" algn="l"/>
                <a:tab pos="4011929" algn="l"/>
                <a:tab pos="5693410" algn="l"/>
                <a:tab pos="841438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f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ção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ributo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ultivalorado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 uma entidade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separada.</a:t>
            </a:r>
            <a:endParaRPr sz="2800">
              <a:latin typeface="Verdana"/>
              <a:cs typeface="Verdana"/>
            </a:endParaRPr>
          </a:p>
          <a:p>
            <a:pPr marL="5448935">
              <a:lnSpc>
                <a:spcPct val="100000"/>
              </a:lnSpc>
              <a:spcBef>
                <a:spcPts val="855"/>
              </a:spcBef>
              <a:tabLst>
                <a:tab pos="6746240" algn="l"/>
              </a:tabLst>
            </a:pPr>
            <a:r>
              <a:rPr sz="2000" dirty="0">
                <a:latin typeface="Times New Roman"/>
                <a:cs typeface="Times New Roman"/>
              </a:rPr>
              <a:t>Código	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  <a:p>
            <a:pPr marL="984250">
              <a:lnSpc>
                <a:spcPct val="100000"/>
              </a:lnSpc>
              <a:spcBef>
                <a:spcPts val="750"/>
              </a:spcBef>
              <a:tabLst>
                <a:tab pos="2281555" algn="l"/>
              </a:tabLst>
            </a:pPr>
            <a:r>
              <a:rPr sz="2000" dirty="0">
                <a:latin typeface="Times New Roman"/>
                <a:cs typeface="Times New Roman"/>
              </a:rPr>
              <a:t>Código	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25768" y="1751076"/>
            <a:ext cx="240791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20461" y="4725161"/>
            <a:ext cx="2161540" cy="792480"/>
          </a:xfrm>
          <a:custGeom>
            <a:avLst/>
            <a:gdLst/>
            <a:ahLst/>
            <a:cxnLst/>
            <a:rect l="l" t="t" r="r" b="b"/>
            <a:pathLst>
              <a:path w="2161540" h="792479">
                <a:moveTo>
                  <a:pt x="0" y="792479"/>
                </a:moveTo>
                <a:lnTo>
                  <a:pt x="2161032" y="792479"/>
                </a:lnTo>
                <a:lnTo>
                  <a:pt x="2161032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20461" y="4725161"/>
            <a:ext cx="2161540" cy="7924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41300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900"/>
              </a:spcBef>
            </a:pPr>
            <a:r>
              <a:rPr sz="2000" dirty="0">
                <a:latin typeface="Verdana"/>
                <a:cs typeface="Verdana"/>
              </a:rPr>
              <a:t>TELEFONE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66103" y="3122676"/>
            <a:ext cx="123444" cy="6065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27826" y="3141726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0"/>
                </a:moveTo>
                <a:lnTo>
                  <a:pt x="0" y="50317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55741" y="3455670"/>
            <a:ext cx="1369060" cy="864235"/>
          </a:xfrm>
          <a:custGeom>
            <a:avLst/>
            <a:gdLst/>
            <a:ahLst/>
            <a:cxnLst/>
            <a:rect l="l" t="t" r="r" b="b"/>
            <a:pathLst>
              <a:path w="1369059" h="864235">
                <a:moveTo>
                  <a:pt x="684276" y="0"/>
                </a:moveTo>
                <a:lnTo>
                  <a:pt x="0" y="432053"/>
                </a:lnTo>
                <a:lnTo>
                  <a:pt x="684276" y="864107"/>
                </a:lnTo>
                <a:lnTo>
                  <a:pt x="1368552" y="432053"/>
                </a:lnTo>
                <a:lnTo>
                  <a:pt x="684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5741" y="3455670"/>
            <a:ext cx="1369060" cy="864235"/>
          </a:xfrm>
          <a:custGeom>
            <a:avLst/>
            <a:gdLst/>
            <a:ahLst/>
            <a:cxnLst/>
            <a:rect l="l" t="t" r="r" b="b"/>
            <a:pathLst>
              <a:path w="1369059" h="864235">
                <a:moveTo>
                  <a:pt x="0" y="432053"/>
                </a:moveTo>
                <a:lnTo>
                  <a:pt x="684276" y="0"/>
                </a:lnTo>
                <a:lnTo>
                  <a:pt x="1368552" y="432053"/>
                </a:lnTo>
                <a:lnTo>
                  <a:pt x="684276" y="864107"/>
                </a:lnTo>
                <a:lnTo>
                  <a:pt x="0" y="43205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17541" y="4869941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503174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59808" y="4759452"/>
            <a:ext cx="242315" cy="242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43376" y="4677917"/>
            <a:ext cx="857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ú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0" name="object 30"/>
          <p:cNvSpPr txBox="1"/>
          <p:nvPr/>
        </p:nvSpPr>
        <p:spPr>
          <a:xfrm>
            <a:off x="6307582" y="4252086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07582" y="3172460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6" y="7189"/>
            <a:ext cx="6998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Simulação </a:t>
            </a:r>
            <a:r>
              <a:rPr sz="3200" dirty="0"/>
              <a:t>de </a:t>
            </a:r>
            <a:r>
              <a:rPr sz="3200" spc="-5" dirty="0"/>
              <a:t>atributos</a:t>
            </a:r>
            <a:r>
              <a:rPr sz="3200" spc="-40" dirty="0"/>
              <a:t> </a:t>
            </a:r>
            <a:r>
              <a:rPr sz="3200" dirty="0"/>
              <a:t>multi-valorados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5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3298825" algn="l"/>
                <a:tab pos="4011929" algn="l"/>
                <a:tab pos="5693410" algn="l"/>
                <a:tab pos="841438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f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ção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ributo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ultivalorado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 uma entidade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separada.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9619" y="1863851"/>
            <a:ext cx="240792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0442" y="1827657"/>
            <a:ext cx="194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9370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8923" y="1894332"/>
            <a:ext cx="242316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1111" y="2886455"/>
            <a:ext cx="1185672" cy="123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5061" y="2492501"/>
            <a:ext cx="1369060" cy="866140"/>
          </a:xfrm>
          <a:custGeom>
            <a:avLst/>
            <a:gdLst/>
            <a:ahLst/>
            <a:cxnLst/>
            <a:rect l="l" t="t" r="r" b="b"/>
            <a:pathLst>
              <a:path w="1369060" h="866139">
                <a:moveTo>
                  <a:pt x="684276" y="0"/>
                </a:moveTo>
                <a:lnTo>
                  <a:pt x="0" y="432815"/>
                </a:lnTo>
                <a:lnTo>
                  <a:pt x="684276" y="865632"/>
                </a:lnTo>
                <a:lnTo>
                  <a:pt x="1368552" y="432815"/>
                </a:lnTo>
                <a:lnTo>
                  <a:pt x="684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5061" y="2492501"/>
            <a:ext cx="1369060" cy="866140"/>
          </a:xfrm>
          <a:custGeom>
            <a:avLst/>
            <a:gdLst/>
            <a:ahLst/>
            <a:cxnLst/>
            <a:rect l="l" t="t" r="r" b="b"/>
            <a:pathLst>
              <a:path w="1369060" h="866139">
                <a:moveTo>
                  <a:pt x="0" y="432815"/>
                </a:moveTo>
                <a:lnTo>
                  <a:pt x="684276" y="0"/>
                </a:lnTo>
                <a:lnTo>
                  <a:pt x="1368552" y="432815"/>
                </a:lnTo>
                <a:lnTo>
                  <a:pt x="684276" y="865632"/>
                </a:lnTo>
                <a:lnTo>
                  <a:pt x="0" y="4328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280659" y="2061210"/>
          <a:ext cx="3238500" cy="1223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865"/>
                <a:gridCol w="1021080"/>
                <a:gridCol w="1138555"/>
              </a:tblGrid>
              <a:tr h="43129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2815"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TELEFONE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1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284719" y="1845564"/>
            <a:ext cx="240791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72083" y="2047494"/>
          <a:ext cx="3240405" cy="1237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1295400"/>
                <a:gridCol w="647700"/>
                <a:gridCol w="1080770"/>
              </a:tblGrid>
              <a:tr h="445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2815">
                <a:tc rowSpan="2" gridSpan="3"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CLIENTE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1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66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604886" y="1784426"/>
            <a:ext cx="85851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ú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50179" y="2886455"/>
            <a:ext cx="1184148" cy="123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" y="3788664"/>
            <a:ext cx="9113519" cy="1584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6" y="0"/>
            <a:ext cx="6998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Simulação </a:t>
            </a:r>
            <a:r>
              <a:rPr sz="3200" dirty="0"/>
              <a:t>de </a:t>
            </a:r>
            <a:r>
              <a:rPr sz="3200" spc="-5" dirty="0"/>
              <a:t>atributos</a:t>
            </a:r>
            <a:r>
              <a:rPr sz="3200" spc="-40" dirty="0"/>
              <a:t> </a:t>
            </a:r>
            <a:r>
              <a:rPr sz="3200" dirty="0"/>
              <a:t>multi-valorados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5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3298825" algn="l"/>
                <a:tab pos="4011929" algn="l"/>
                <a:tab pos="5693410" algn="l"/>
                <a:tab pos="841438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f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ção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ributo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ultivalorado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 uma entidade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separada.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9619" y="1863851"/>
            <a:ext cx="240792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0442" y="1827657"/>
            <a:ext cx="194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9370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8923" y="1894332"/>
            <a:ext cx="242316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1111" y="2886455"/>
            <a:ext cx="1185672" cy="123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5061" y="2492501"/>
            <a:ext cx="1369060" cy="866140"/>
          </a:xfrm>
          <a:custGeom>
            <a:avLst/>
            <a:gdLst/>
            <a:ahLst/>
            <a:cxnLst/>
            <a:rect l="l" t="t" r="r" b="b"/>
            <a:pathLst>
              <a:path w="1369060" h="866139">
                <a:moveTo>
                  <a:pt x="684276" y="0"/>
                </a:moveTo>
                <a:lnTo>
                  <a:pt x="0" y="432815"/>
                </a:lnTo>
                <a:lnTo>
                  <a:pt x="684276" y="865632"/>
                </a:lnTo>
                <a:lnTo>
                  <a:pt x="1368552" y="432815"/>
                </a:lnTo>
                <a:lnTo>
                  <a:pt x="684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5061" y="2492501"/>
            <a:ext cx="1369060" cy="866140"/>
          </a:xfrm>
          <a:custGeom>
            <a:avLst/>
            <a:gdLst/>
            <a:ahLst/>
            <a:cxnLst/>
            <a:rect l="l" t="t" r="r" b="b"/>
            <a:pathLst>
              <a:path w="1369060" h="866139">
                <a:moveTo>
                  <a:pt x="0" y="432815"/>
                </a:moveTo>
                <a:lnTo>
                  <a:pt x="684276" y="0"/>
                </a:lnTo>
                <a:lnTo>
                  <a:pt x="1368552" y="432815"/>
                </a:lnTo>
                <a:lnTo>
                  <a:pt x="684276" y="865632"/>
                </a:lnTo>
                <a:lnTo>
                  <a:pt x="0" y="4328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280659" y="2061210"/>
          <a:ext cx="3238500" cy="1223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865"/>
                <a:gridCol w="1021080"/>
                <a:gridCol w="1138555"/>
              </a:tblGrid>
              <a:tr h="43129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2815"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TELEFONE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1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284719" y="1845564"/>
            <a:ext cx="240791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72083" y="2047494"/>
          <a:ext cx="3240405" cy="1237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1295400"/>
                <a:gridCol w="647700"/>
                <a:gridCol w="1080770"/>
              </a:tblGrid>
              <a:tr h="445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2815">
                <a:tc rowSpan="2" gridSpan="3"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CLIENTE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1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66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604886" y="1784426"/>
            <a:ext cx="85851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ú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50179" y="2886455"/>
            <a:ext cx="1184148" cy="123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6908" y="4035552"/>
            <a:ext cx="5091684" cy="1636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8630" y="4077461"/>
            <a:ext cx="4968240" cy="1513840"/>
          </a:xfrm>
          <a:custGeom>
            <a:avLst/>
            <a:gdLst/>
            <a:ahLst/>
            <a:cxnLst/>
            <a:rect l="l" t="t" r="r" b="b"/>
            <a:pathLst>
              <a:path w="4968240" h="1513839">
                <a:moveTo>
                  <a:pt x="0" y="1513332"/>
                </a:moveTo>
                <a:lnTo>
                  <a:pt x="4968240" y="1513332"/>
                </a:lnTo>
                <a:lnTo>
                  <a:pt x="4968240" y="0"/>
                </a:lnTo>
                <a:lnTo>
                  <a:pt x="0" y="0"/>
                </a:lnTo>
                <a:lnTo>
                  <a:pt x="0" y="1513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630" y="4077461"/>
            <a:ext cx="4968240" cy="1513840"/>
          </a:xfrm>
          <a:custGeom>
            <a:avLst/>
            <a:gdLst/>
            <a:ahLst/>
            <a:cxnLst/>
            <a:rect l="l" t="t" r="r" b="b"/>
            <a:pathLst>
              <a:path w="4968240" h="1513839">
                <a:moveTo>
                  <a:pt x="0" y="1513332"/>
                </a:moveTo>
                <a:lnTo>
                  <a:pt x="4968240" y="1513332"/>
                </a:lnTo>
                <a:lnTo>
                  <a:pt x="4968240" y="0"/>
                </a:lnTo>
                <a:lnTo>
                  <a:pt x="0" y="0"/>
                </a:lnTo>
                <a:lnTo>
                  <a:pt x="0" y="1513332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8630" y="4173092"/>
            <a:ext cx="49682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11430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Cliente(</a:t>
            </a:r>
            <a:r>
              <a:rPr sz="24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CodCliente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,Nome)  </a:t>
            </a:r>
            <a:r>
              <a:rPr sz="2400" spc="-175" dirty="0">
                <a:solidFill>
                  <a:srgbClr val="2C2CB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el</a:t>
            </a:r>
            <a:r>
              <a:rPr sz="2400" spc="5" dirty="0">
                <a:solidFill>
                  <a:srgbClr val="2C2CB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fone(</a:t>
            </a:r>
            <a:r>
              <a:rPr sz="24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CodCli</a:t>
            </a:r>
            <a:r>
              <a:rPr sz="2400" u="heavy" spc="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nt</a:t>
            </a:r>
            <a:r>
              <a:rPr sz="2400" u="heavy" spc="-10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,Nú</a:t>
            </a:r>
            <a:r>
              <a:rPr sz="2400" u="heavy" spc="-1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4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heavy" spc="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400" u="heavy" spc="-2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005205">
              <a:lnSpc>
                <a:spcPct val="100000"/>
              </a:lnSpc>
            </a:pP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CodCliente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referencia</a:t>
            </a:r>
            <a:r>
              <a:rPr sz="2400" spc="-7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Cliente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784" y="0"/>
            <a:ext cx="6998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Simulação </a:t>
            </a:r>
            <a:r>
              <a:rPr sz="3200" dirty="0"/>
              <a:t>de </a:t>
            </a:r>
            <a:r>
              <a:rPr sz="3200" spc="-5" dirty="0"/>
              <a:t>atributos</a:t>
            </a:r>
            <a:r>
              <a:rPr sz="3200" spc="-40" dirty="0"/>
              <a:t> </a:t>
            </a:r>
            <a:r>
              <a:rPr sz="3200" dirty="0"/>
              <a:t>multi-valorados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66572" y="723899"/>
            <a:ext cx="5091684" cy="1635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294" y="765809"/>
            <a:ext cx="4968240" cy="1511935"/>
          </a:xfrm>
          <a:custGeom>
            <a:avLst/>
            <a:gdLst/>
            <a:ahLst/>
            <a:cxnLst/>
            <a:rect l="l" t="t" r="r" b="b"/>
            <a:pathLst>
              <a:path w="4968240" h="1511935">
                <a:moveTo>
                  <a:pt x="0" y="1511808"/>
                </a:moveTo>
                <a:lnTo>
                  <a:pt x="4968239" y="1511808"/>
                </a:lnTo>
                <a:lnTo>
                  <a:pt x="4968239" y="0"/>
                </a:lnTo>
                <a:lnTo>
                  <a:pt x="0" y="0"/>
                </a:lnTo>
                <a:lnTo>
                  <a:pt x="0" y="1511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294" y="765809"/>
            <a:ext cx="4968240" cy="1511935"/>
          </a:xfrm>
          <a:custGeom>
            <a:avLst/>
            <a:gdLst/>
            <a:ahLst/>
            <a:cxnLst/>
            <a:rect l="l" t="t" r="r" b="b"/>
            <a:pathLst>
              <a:path w="4968240" h="1511935">
                <a:moveTo>
                  <a:pt x="0" y="1511808"/>
                </a:moveTo>
                <a:lnTo>
                  <a:pt x="4968239" y="1511808"/>
                </a:lnTo>
                <a:lnTo>
                  <a:pt x="4968239" y="0"/>
                </a:lnTo>
                <a:lnTo>
                  <a:pt x="0" y="0"/>
                </a:lnTo>
                <a:lnTo>
                  <a:pt x="0" y="151180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859282"/>
            <a:ext cx="8989060" cy="476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9469" marR="44151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Cliente(</a:t>
            </a:r>
            <a:r>
              <a:rPr sz="24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CodCliente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,Nome)  </a:t>
            </a:r>
            <a:r>
              <a:rPr sz="2400" spc="-175" dirty="0">
                <a:solidFill>
                  <a:srgbClr val="2C2CB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el</a:t>
            </a:r>
            <a:r>
              <a:rPr sz="2400" spc="5" dirty="0">
                <a:solidFill>
                  <a:srgbClr val="2C2CB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fone</a:t>
            </a:r>
            <a:r>
              <a:rPr sz="2400" spc="5" dirty="0">
                <a:solidFill>
                  <a:srgbClr val="2C2CB8"/>
                </a:solidFill>
                <a:latin typeface="Times New Roman"/>
                <a:cs typeface="Times New Roman"/>
              </a:rPr>
              <a:t>(</a:t>
            </a:r>
            <a:r>
              <a:rPr sz="24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</a:t>
            </a:r>
            <a:r>
              <a:rPr sz="2400" u="heavy" spc="-10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4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400" u="heavy" spc="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4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ent</a:t>
            </a:r>
            <a:r>
              <a:rPr sz="2400" u="heavy" spc="-1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,Nú</a:t>
            </a:r>
            <a:r>
              <a:rPr sz="2400" u="heavy" spc="-2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4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er</a:t>
            </a:r>
            <a:r>
              <a:rPr sz="2400" u="heavy" spc="10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754505">
              <a:lnSpc>
                <a:spcPct val="100000"/>
              </a:lnSpc>
            </a:pP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CodCliente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referencia</a:t>
            </a:r>
            <a:r>
              <a:rPr sz="2400" spc="-5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Cliente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marR="889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Esta implementação pode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trazer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problemas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performance,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pois:</a:t>
            </a:r>
            <a:endParaRPr sz="2800">
              <a:latin typeface="Verdana"/>
              <a:cs typeface="Verdana"/>
            </a:endParaRPr>
          </a:p>
          <a:p>
            <a:pPr marL="756285" marR="6350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  <a:tab pos="1519555" algn="l"/>
                <a:tab pos="2498090" algn="l"/>
                <a:tab pos="3030220" algn="l"/>
                <a:tab pos="4380865" algn="l"/>
                <a:tab pos="5133975" algn="l"/>
                <a:tab pos="6690359" algn="l"/>
                <a:tab pos="7600315" algn="l"/>
                <a:tab pos="8354695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São	rar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clien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es	que	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suem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mai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qu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	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ois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telefones;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  <a:tab pos="1618615" algn="l"/>
                <a:tab pos="2265045" algn="l"/>
                <a:tab pos="3969385" algn="l"/>
                <a:tab pos="4617085" algn="l"/>
                <a:tab pos="5327650" algn="l"/>
                <a:tab pos="6701155" algn="l"/>
                <a:tab pos="7153275" algn="l"/>
                <a:tab pos="860298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Nã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	há	c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ns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lta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	usan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	o	nú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	de</a:t>
            </a:r>
            <a:endParaRPr sz="2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telefone como critério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seleção.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831" y="0"/>
            <a:ext cx="6998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Simulação </a:t>
            </a:r>
            <a:r>
              <a:rPr sz="3200" dirty="0"/>
              <a:t>de </a:t>
            </a:r>
            <a:r>
              <a:rPr sz="3200" spc="-5" dirty="0"/>
              <a:t>atributos</a:t>
            </a:r>
            <a:r>
              <a:rPr sz="3200" spc="-40" dirty="0"/>
              <a:t> </a:t>
            </a:r>
            <a:r>
              <a:rPr sz="3200" dirty="0"/>
              <a:t>multi-valorados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66572" y="723899"/>
            <a:ext cx="5091684" cy="1635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294" y="765809"/>
            <a:ext cx="4968240" cy="1511935"/>
          </a:xfrm>
          <a:custGeom>
            <a:avLst/>
            <a:gdLst/>
            <a:ahLst/>
            <a:cxnLst/>
            <a:rect l="l" t="t" r="r" b="b"/>
            <a:pathLst>
              <a:path w="4968240" h="1511935">
                <a:moveTo>
                  <a:pt x="0" y="1511808"/>
                </a:moveTo>
                <a:lnTo>
                  <a:pt x="4968239" y="1511808"/>
                </a:lnTo>
                <a:lnTo>
                  <a:pt x="4968239" y="0"/>
                </a:lnTo>
                <a:lnTo>
                  <a:pt x="0" y="0"/>
                </a:lnTo>
                <a:lnTo>
                  <a:pt x="0" y="1511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294" y="765809"/>
            <a:ext cx="4968240" cy="1511935"/>
          </a:xfrm>
          <a:custGeom>
            <a:avLst/>
            <a:gdLst/>
            <a:ahLst/>
            <a:cxnLst/>
            <a:rect l="l" t="t" r="r" b="b"/>
            <a:pathLst>
              <a:path w="4968240" h="1511935">
                <a:moveTo>
                  <a:pt x="0" y="1511808"/>
                </a:moveTo>
                <a:lnTo>
                  <a:pt x="4968239" y="1511808"/>
                </a:lnTo>
                <a:lnTo>
                  <a:pt x="4968239" y="0"/>
                </a:lnTo>
                <a:lnTo>
                  <a:pt x="0" y="0"/>
                </a:lnTo>
                <a:lnTo>
                  <a:pt x="0" y="151180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316" y="4325111"/>
            <a:ext cx="6172200" cy="77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037" y="4367021"/>
            <a:ext cx="6049010" cy="647700"/>
          </a:xfrm>
          <a:custGeom>
            <a:avLst/>
            <a:gdLst/>
            <a:ahLst/>
            <a:cxnLst/>
            <a:rect l="l" t="t" r="r" b="b"/>
            <a:pathLst>
              <a:path w="6049009" h="647700">
                <a:moveTo>
                  <a:pt x="0" y="647700"/>
                </a:moveTo>
                <a:lnTo>
                  <a:pt x="6048756" y="647700"/>
                </a:lnTo>
                <a:lnTo>
                  <a:pt x="604875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037" y="4367021"/>
            <a:ext cx="6049010" cy="647700"/>
          </a:xfrm>
          <a:custGeom>
            <a:avLst/>
            <a:gdLst/>
            <a:ahLst/>
            <a:cxnLst/>
            <a:rect l="l" t="t" r="r" b="b"/>
            <a:pathLst>
              <a:path w="6049009" h="647700">
                <a:moveTo>
                  <a:pt x="0" y="647700"/>
                </a:moveTo>
                <a:lnTo>
                  <a:pt x="6048756" y="647700"/>
                </a:lnTo>
                <a:lnTo>
                  <a:pt x="6048756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859282"/>
            <a:ext cx="8987155" cy="399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9469" marR="44132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Cliente(</a:t>
            </a:r>
            <a:r>
              <a:rPr sz="24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CodCliente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,Nome)  </a:t>
            </a:r>
            <a:r>
              <a:rPr sz="2400" spc="-175" dirty="0">
                <a:solidFill>
                  <a:srgbClr val="2C2CB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el</a:t>
            </a:r>
            <a:r>
              <a:rPr sz="2400" spc="5" dirty="0">
                <a:solidFill>
                  <a:srgbClr val="2C2CB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fone</a:t>
            </a:r>
            <a:r>
              <a:rPr sz="2400" spc="5" dirty="0">
                <a:solidFill>
                  <a:srgbClr val="2C2CB8"/>
                </a:solidFill>
                <a:latin typeface="Times New Roman"/>
                <a:cs typeface="Times New Roman"/>
              </a:rPr>
              <a:t>(</a:t>
            </a:r>
            <a:r>
              <a:rPr sz="24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</a:t>
            </a:r>
            <a:r>
              <a:rPr sz="2400" u="heavy" spc="-10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4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400" u="heavy" spc="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4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ent</a:t>
            </a:r>
            <a:r>
              <a:rPr sz="2400" u="heavy" spc="-1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,Nú</a:t>
            </a:r>
            <a:r>
              <a:rPr sz="2400" u="heavy" spc="-2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400" u="heavy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er</a:t>
            </a:r>
            <a:r>
              <a:rPr sz="2400" u="heavy" spc="10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754505">
              <a:lnSpc>
                <a:spcPct val="100000"/>
              </a:lnSpc>
            </a:pP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CodCliente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referencia</a:t>
            </a:r>
            <a:r>
              <a:rPr sz="2400" spc="-5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Cliente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isso, uma implementação “desnormalizada”  como mostrada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abaixo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 permitir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maior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performance.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696595">
              <a:lnSpc>
                <a:spcPct val="100000"/>
              </a:lnSpc>
            </a:pP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Cliente(</a:t>
            </a:r>
            <a:r>
              <a:rPr sz="24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CodCliente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,Nome, </a:t>
            </a:r>
            <a:r>
              <a:rPr sz="2400" spc="-25" dirty="0">
                <a:solidFill>
                  <a:srgbClr val="2C2CB8"/>
                </a:solidFill>
                <a:latin typeface="Times New Roman"/>
                <a:cs typeface="Times New Roman"/>
              </a:rPr>
              <a:t>NumTel1,</a:t>
            </a:r>
            <a:r>
              <a:rPr sz="2400" spc="-1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C2CB8"/>
                </a:solidFill>
                <a:latin typeface="Times New Roman"/>
                <a:cs typeface="Times New Roman"/>
              </a:rPr>
              <a:t>NumTel2)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831" y="0"/>
            <a:ext cx="6998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Simulação </a:t>
            </a:r>
            <a:r>
              <a:rPr sz="3200" dirty="0"/>
              <a:t>de </a:t>
            </a:r>
            <a:r>
              <a:rPr sz="3200" spc="-5" dirty="0"/>
              <a:t>atributos</a:t>
            </a:r>
            <a:r>
              <a:rPr sz="3200" spc="-40" dirty="0"/>
              <a:t> </a:t>
            </a:r>
            <a:r>
              <a:rPr sz="3200" dirty="0"/>
              <a:t>multi-valorados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78536" y="795527"/>
            <a:ext cx="6172199" cy="771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258" y="837438"/>
            <a:ext cx="6049010" cy="647700"/>
          </a:xfrm>
          <a:custGeom>
            <a:avLst/>
            <a:gdLst/>
            <a:ahLst/>
            <a:cxnLst/>
            <a:rect l="l" t="t" r="r" b="b"/>
            <a:pathLst>
              <a:path w="6049009" h="647700">
                <a:moveTo>
                  <a:pt x="0" y="647700"/>
                </a:moveTo>
                <a:lnTo>
                  <a:pt x="6048755" y="647700"/>
                </a:lnTo>
                <a:lnTo>
                  <a:pt x="604875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0258" y="837438"/>
            <a:ext cx="6049010" cy="647700"/>
          </a:xfrm>
          <a:custGeom>
            <a:avLst/>
            <a:gdLst/>
            <a:ahLst/>
            <a:cxnLst/>
            <a:rect l="l" t="t" r="r" b="b"/>
            <a:pathLst>
              <a:path w="6049009" h="647700">
                <a:moveTo>
                  <a:pt x="0" y="647700"/>
                </a:moveTo>
                <a:lnTo>
                  <a:pt x="6048755" y="647700"/>
                </a:lnTo>
                <a:lnTo>
                  <a:pt x="604875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930655"/>
            <a:ext cx="8987155" cy="442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Cliente(</a:t>
            </a:r>
            <a:r>
              <a:rPr sz="24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CodCliente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,Nome, </a:t>
            </a:r>
            <a:r>
              <a:rPr sz="2400" spc="-25" dirty="0">
                <a:solidFill>
                  <a:srgbClr val="2C2CB8"/>
                </a:solidFill>
                <a:latin typeface="Times New Roman"/>
                <a:cs typeface="Times New Roman"/>
              </a:rPr>
              <a:t>NumTel1,</a:t>
            </a:r>
            <a:r>
              <a:rPr sz="2400" spc="-1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C2CB8"/>
                </a:solidFill>
                <a:latin typeface="Times New Roman"/>
                <a:cs typeface="Times New Roman"/>
              </a:rPr>
              <a:t>NumTel2)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Isso permite que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telefones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cliente  sejam obtidos mais rapidamente, já que  encontram-se todos dentro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mesma linha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Implica em menos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espaço ocupado, já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o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espaço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necessário à implementação da chave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tabela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Telefone,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spc="1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considerável.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0051" y="0"/>
            <a:ext cx="5761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Informações</a:t>
            </a:r>
            <a:r>
              <a:rPr spc="-55" dirty="0"/>
              <a:t> </a:t>
            </a:r>
            <a:r>
              <a:rPr spc="-10" dirty="0"/>
              <a:t>redundantes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71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Vimos que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informações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redundantes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obtidas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através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outras existentes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BD,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eliminadas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modelo  conceitual.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7489" y="2882264"/>
            <a:ext cx="32467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95"/>
              </a:spcBef>
              <a:tabLst>
                <a:tab pos="843280" algn="l"/>
                <a:tab pos="261747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rf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e,  red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nd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ntes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882264"/>
            <a:ext cx="550926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876425" algn="l"/>
                <a:tab pos="2769870" algn="l"/>
                <a:tab pos="3322954" algn="l"/>
                <a:tab pos="375729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Entretanto,	por	questões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muita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veze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,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nf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rma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ões  reinseridas no</a:t>
            </a:r>
            <a:r>
              <a:rPr sz="28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esquema.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613909"/>
            <a:ext cx="89846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717675" algn="l"/>
                <a:tab pos="3478529" algn="l"/>
                <a:tab pos="4853305" algn="l"/>
                <a:tab pos="7072630" algn="l"/>
                <a:tab pos="835787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Isso	oc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rre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utos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 frequentemente utilizados em</a:t>
            </a:r>
            <a:r>
              <a:rPr sz="2800" i="1" spc="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consultas.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721" y="0"/>
            <a:ext cx="6501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 de grau</a:t>
            </a:r>
            <a:r>
              <a:rPr spc="-35" dirty="0"/>
              <a:t> </a:t>
            </a:r>
            <a:r>
              <a:rPr spc="-5" dirty="0"/>
              <a:t>&gt;2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24027"/>
            <a:ext cx="85305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regras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implementação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entidades e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binários apresentadas na aula 7 são  aplicadas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às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entidades e aos relacionamentos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binários assim</a:t>
            </a:r>
            <a:r>
              <a:rPr sz="24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criados.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" y="2781300"/>
            <a:ext cx="9115044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6952" y="6672877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2411" y="0"/>
            <a:ext cx="5761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Informações</a:t>
            </a:r>
            <a:r>
              <a:rPr spc="-55" dirty="0"/>
              <a:t> </a:t>
            </a:r>
            <a:r>
              <a:rPr spc="-10" dirty="0"/>
              <a:t>redundantes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5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148080" algn="l"/>
                <a:tab pos="2540000" algn="l"/>
                <a:tab pos="3751579" algn="l"/>
                <a:tab pos="4844415" algn="l"/>
                <a:tab pos="5614035" algn="l"/>
                <a:tab pos="6679565" algn="l"/>
                <a:tab pos="853630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g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ais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eficiente,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1150747"/>
            <a:ext cx="86429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384300" algn="l"/>
                <a:tab pos="2027555" algn="l"/>
                <a:tab pos="2169160" algn="l"/>
                <a:tab pos="3368675" algn="l"/>
                <a:tab pos="4158615" algn="l"/>
                <a:tab pos="4451350" algn="l"/>
                <a:tab pos="5172075" algn="l"/>
                <a:tab pos="6771005" algn="l"/>
                <a:tab pos="819340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vista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perf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obal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sistema,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armazenar	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	atributo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4269" y="1577467"/>
            <a:ext cx="1569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derivado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2003882"/>
            <a:ext cx="3333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redundantemente.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1583" y="3232404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3016" y="3196589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8670" y="3196589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72411" y="3262884"/>
            <a:ext cx="242316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3076" y="4255008"/>
            <a:ext cx="1184148" cy="123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5502" y="3861053"/>
            <a:ext cx="1369060" cy="864235"/>
          </a:xfrm>
          <a:custGeom>
            <a:avLst/>
            <a:gdLst/>
            <a:ahLst/>
            <a:cxnLst/>
            <a:rect l="l" t="t" r="r" b="b"/>
            <a:pathLst>
              <a:path w="1369060" h="864235">
                <a:moveTo>
                  <a:pt x="684276" y="0"/>
                </a:moveTo>
                <a:lnTo>
                  <a:pt x="0" y="432054"/>
                </a:lnTo>
                <a:lnTo>
                  <a:pt x="684276" y="864108"/>
                </a:lnTo>
                <a:lnTo>
                  <a:pt x="1368552" y="432054"/>
                </a:lnTo>
                <a:lnTo>
                  <a:pt x="684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5502" y="3861053"/>
            <a:ext cx="1369060" cy="864235"/>
          </a:xfrm>
          <a:custGeom>
            <a:avLst/>
            <a:gdLst/>
            <a:ahLst/>
            <a:cxnLst/>
            <a:rect l="l" t="t" r="r" b="b"/>
            <a:pathLst>
              <a:path w="1369060" h="864235">
                <a:moveTo>
                  <a:pt x="0" y="432054"/>
                </a:moveTo>
                <a:lnTo>
                  <a:pt x="684276" y="0"/>
                </a:lnTo>
                <a:lnTo>
                  <a:pt x="1368552" y="432054"/>
                </a:lnTo>
                <a:lnTo>
                  <a:pt x="684276" y="864108"/>
                </a:lnTo>
                <a:lnTo>
                  <a:pt x="0" y="432054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991100" y="3417570"/>
          <a:ext cx="3239769" cy="1235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040"/>
                <a:gridCol w="332104"/>
                <a:gridCol w="1368425"/>
                <a:gridCol w="457200"/>
              </a:tblGrid>
              <a:tr h="44348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2816"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RESERVA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1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82524" y="3416046"/>
          <a:ext cx="3241040" cy="1669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216535"/>
                <a:gridCol w="1080770"/>
                <a:gridCol w="647700"/>
                <a:gridCol w="1079500"/>
              </a:tblGrid>
              <a:tr h="445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2816">
                <a:tc rowSpan="2"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VOO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1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663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31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705612" y="5052059"/>
            <a:ext cx="242316" cy="242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14171" y="5004942"/>
            <a:ext cx="11601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Número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endParaRPr sz="20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reservas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60620" y="4255008"/>
            <a:ext cx="1185672" cy="123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38261" y="3166363"/>
            <a:ext cx="1113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Passageiro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50480" y="3230879"/>
            <a:ext cx="242316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88023" y="3200400"/>
            <a:ext cx="242315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96633" y="3106038"/>
            <a:ext cx="857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ú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5233" y="0"/>
            <a:ext cx="5761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Informações</a:t>
            </a:r>
            <a:r>
              <a:rPr spc="-55" dirty="0"/>
              <a:t> </a:t>
            </a:r>
            <a:r>
              <a:rPr spc="-10" dirty="0"/>
              <a:t>redundantes</a:t>
            </a:r>
          </a:p>
        </p:txBody>
      </p:sp>
      <p:sp>
        <p:nvSpPr>
          <p:cNvPr id="3" name="object 3"/>
          <p:cNvSpPr/>
          <p:nvPr/>
        </p:nvSpPr>
        <p:spPr>
          <a:xfrm>
            <a:off x="336804" y="856488"/>
            <a:ext cx="242316" cy="240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540" y="819403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4270" y="819403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27632" y="886967"/>
            <a:ext cx="242316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1314" y="1485138"/>
            <a:ext cx="2159635" cy="792480"/>
          </a:xfrm>
          <a:custGeom>
            <a:avLst/>
            <a:gdLst/>
            <a:ahLst/>
            <a:cxnLst/>
            <a:rect l="l" t="t" r="r" b="b"/>
            <a:pathLst>
              <a:path w="2159634" h="792480">
                <a:moveTo>
                  <a:pt x="0" y="792479"/>
                </a:moveTo>
                <a:lnTo>
                  <a:pt x="2159508" y="792479"/>
                </a:lnTo>
                <a:lnTo>
                  <a:pt x="2159508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41314" y="1485138"/>
            <a:ext cx="2159635" cy="7924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895"/>
              </a:spcBef>
            </a:pPr>
            <a:r>
              <a:rPr sz="2000" spc="-10" dirty="0">
                <a:latin typeface="Verdana"/>
                <a:cs typeface="Verdana"/>
              </a:rPr>
              <a:t>RESERVA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8295" y="1877567"/>
            <a:ext cx="1185671" cy="123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93770" y="1485138"/>
            <a:ext cx="1367155" cy="866140"/>
          </a:xfrm>
          <a:custGeom>
            <a:avLst/>
            <a:gdLst/>
            <a:ahLst/>
            <a:cxnLst/>
            <a:rect l="l" t="t" r="r" b="b"/>
            <a:pathLst>
              <a:path w="1367154" h="866139">
                <a:moveTo>
                  <a:pt x="683513" y="0"/>
                </a:moveTo>
                <a:lnTo>
                  <a:pt x="0" y="432815"/>
                </a:lnTo>
                <a:lnTo>
                  <a:pt x="683513" y="865632"/>
                </a:lnTo>
                <a:lnTo>
                  <a:pt x="1367027" y="432815"/>
                </a:lnTo>
                <a:lnTo>
                  <a:pt x="6835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93770" y="1485138"/>
            <a:ext cx="1367155" cy="866140"/>
          </a:xfrm>
          <a:custGeom>
            <a:avLst/>
            <a:gdLst/>
            <a:ahLst/>
            <a:cxnLst/>
            <a:rect l="l" t="t" r="r" b="b"/>
            <a:pathLst>
              <a:path w="1367154" h="866139">
                <a:moveTo>
                  <a:pt x="0" y="432815"/>
                </a:moveTo>
                <a:lnTo>
                  <a:pt x="683513" y="0"/>
                </a:lnTo>
                <a:lnTo>
                  <a:pt x="1367027" y="432815"/>
                </a:lnTo>
                <a:lnTo>
                  <a:pt x="683513" y="865632"/>
                </a:lnTo>
                <a:lnTo>
                  <a:pt x="0" y="4328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39268" y="1038605"/>
          <a:ext cx="3240405" cy="1670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216535"/>
                <a:gridCol w="1078865"/>
                <a:gridCol w="647700"/>
                <a:gridCol w="1080770"/>
              </a:tblGrid>
              <a:tr h="4465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1291">
                <a:tc rowSpan="2"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VOO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06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188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06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31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60831" y="2676144"/>
            <a:ext cx="242316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39" y="2628138"/>
            <a:ext cx="8987155" cy="164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4405" marR="7038975" indent="-15176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Número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  reservas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18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ponto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vista conceitual, o atributo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número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reservas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</a:t>
            </a:r>
            <a:r>
              <a:rPr sz="2800" i="1" spc="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eliminado.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8082" y="151460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17364" y="1877567"/>
            <a:ext cx="1185672" cy="123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60797" y="1916429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0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75070" y="1053846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43621" y="100660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95386" y="789177"/>
            <a:ext cx="1113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Passageiro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07223" y="856488"/>
            <a:ext cx="242315" cy="240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44767" y="824483"/>
            <a:ext cx="240791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52108" y="728852"/>
            <a:ext cx="857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ú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5233" y="-8701"/>
            <a:ext cx="5761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Informações</a:t>
            </a:r>
            <a:r>
              <a:rPr spc="-55" dirty="0"/>
              <a:t> </a:t>
            </a:r>
            <a:r>
              <a:rPr spc="-10" dirty="0"/>
              <a:t>redundantes</a:t>
            </a:r>
          </a:p>
        </p:txBody>
      </p:sp>
      <p:sp>
        <p:nvSpPr>
          <p:cNvPr id="3" name="object 3"/>
          <p:cNvSpPr/>
          <p:nvPr/>
        </p:nvSpPr>
        <p:spPr>
          <a:xfrm>
            <a:off x="336804" y="699516"/>
            <a:ext cx="242316" cy="240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540" y="663956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4270" y="663956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27632" y="728472"/>
            <a:ext cx="242316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1314" y="1328166"/>
            <a:ext cx="2159635" cy="792480"/>
          </a:xfrm>
          <a:custGeom>
            <a:avLst/>
            <a:gdLst/>
            <a:ahLst/>
            <a:cxnLst/>
            <a:rect l="l" t="t" r="r" b="b"/>
            <a:pathLst>
              <a:path w="2159634" h="792480">
                <a:moveTo>
                  <a:pt x="0" y="792479"/>
                </a:moveTo>
                <a:lnTo>
                  <a:pt x="2159508" y="792479"/>
                </a:lnTo>
                <a:lnTo>
                  <a:pt x="2159508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41314" y="1328166"/>
            <a:ext cx="2159635" cy="7924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889"/>
              </a:spcBef>
            </a:pPr>
            <a:r>
              <a:rPr sz="2000" spc="-10" dirty="0">
                <a:latin typeface="Verdana"/>
                <a:cs typeface="Verdana"/>
              </a:rPr>
              <a:t>RESERVA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8295" y="1722120"/>
            <a:ext cx="1185671" cy="123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93770" y="1328166"/>
            <a:ext cx="1367155" cy="866140"/>
          </a:xfrm>
          <a:custGeom>
            <a:avLst/>
            <a:gdLst/>
            <a:ahLst/>
            <a:cxnLst/>
            <a:rect l="l" t="t" r="r" b="b"/>
            <a:pathLst>
              <a:path w="1367154" h="866139">
                <a:moveTo>
                  <a:pt x="683513" y="0"/>
                </a:moveTo>
                <a:lnTo>
                  <a:pt x="0" y="432816"/>
                </a:lnTo>
                <a:lnTo>
                  <a:pt x="683513" y="865632"/>
                </a:lnTo>
                <a:lnTo>
                  <a:pt x="1367027" y="432816"/>
                </a:lnTo>
                <a:lnTo>
                  <a:pt x="6835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93770" y="1328166"/>
            <a:ext cx="1367155" cy="866140"/>
          </a:xfrm>
          <a:custGeom>
            <a:avLst/>
            <a:gdLst/>
            <a:ahLst/>
            <a:cxnLst/>
            <a:rect l="l" t="t" r="r" b="b"/>
            <a:pathLst>
              <a:path w="1367154" h="866139">
                <a:moveTo>
                  <a:pt x="0" y="432816"/>
                </a:moveTo>
                <a:lnTo>
                  <a:pt x="683513" y="0"/>
                </a:lnTo>
                <a:lnTo>
                  <a:pt x="1367027" y="432816"/>
                </a:lnTo>
                <a:lnTo>
                  <a:pt x="683513" y="865632"/>
                </a:lnTo>
                <a:lnTo>
                  <a:pt x="0" y="43281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39268" y="881633"/>
          <a:ext cx="3240405" cy="167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216535"/>
                <a:gridCol w="1078865"/>
                <a:gridCol w="647700"/>
                <a:gridCol w="1080770"/>
              </a:tblGrid>
              <a:tr h="4465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2815">
                <a:tc rowSpan="2"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VOO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00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663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00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31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60831" y="2519172"/>
            <a:ext cx="242316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39" y="2470785"/>
            <a:ext cx="8989060" cy="3288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4405" marR="7040880" indent="-15176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Número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  reservas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Entretanto,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ponto de vista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performance,  provavelmente seria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importante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manter uma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coluna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 este valor, visto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seria  necessário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grande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número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buscas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BD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sua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computação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demandaria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tempo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excessivo.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8082" y="1357376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17364" y="1722120"/>
            <a:ext cx="1185672" cy="123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60797" y="1760982"/>
            <a:ext cx="1081405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0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75070" y="89687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43621" y="8496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95386" y="631647"/>
            <a:ext cx="11144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Pass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geiro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07223" y="699516"/>
            <a:ext cx="242315" cy="240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44767" y="667512"/>
            <a:ext cx="240791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52108" y="573405"/>
            <a:ext cx="857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ú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73" y="4180332"/>
            <a:ext cx="9025126" cy="1994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594" y="4222241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594" y="4222241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7044" y="0"/>
            <a:ext cx="70167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Colunas adicionais dentro de </a:t>
            </a:r>
            <a:r>
              <a:rPr sz="2600" spc="-5" dirty="0"/>
              <a:t>tabela </a:t>
            </a:r>
            <a:r>
              <a:rPr sz="2600" dirty="0"/>
              <a:t>de</a:t>
            </a:r>
            <a:r>
              <a:rPr sz="2600" spc="-70" dirty="0"/>
              <a:t> </a:t>
            </a:r>
            <a:r>
              <a:rPr sz="2600" spc="-5" dirty="0"/>
              <a:t>entidade</a:t>
            </a:r>
            <a:endParaRPr sz="2600" dirty="0"/>
          </a:p>
        </p:txBody>
      </p:sp>
      <p:sp>
        <p:nvSpPr>
          <p:cNvPr id="6" name="object 6"/>
          <p:cNvSpPr txBox="1"/>
          <p:nvPr/>
        </p:nvSpPr>
        <p:spPr>
          <a:xfrm>
            <a:off x="78739" y="1012952"/>
            <a:ext cx="8989695" cy="2818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635885" algn="l"/>
                <a:tab pos="3997960" algn="l"/>
                <a:tab pos="6440170" algn="l"/>
                <a:tab pos="852995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Inser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segui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no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cardinalidade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máxima</a:t>
            </a:r>
            <a:r>
              <a:rPr sz="2800" i="1" spc="1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1:</a:t>
            </a:r>
            <a:endParaRPr sz="2800">
              <a:latin typeface="Verdana"/>
              <a:cs typeface="Verdana"/>
            </a:endParaRPr>
          </a:p>
          <a:p>
            <a:pPr marL="756285" marR="7620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  <a:tab pos="2170430" algn="l"/>
                <a:tab pos="4914265" algn="l"/>
                <a:tab pos="5485765" algn="l"/>
                <a:tab pos="7583170" algn="l"/>
                <a:tab pos="81610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Col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unas	c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rres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den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es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ide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f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cador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o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tra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  <a:tab pos="2515235" algn="l"/>
                <a:tab pos="5604510" algn="l"/>
                <a:tab pos="6680834" algn="l"/>
                <a:tab pos="859726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Col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unas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co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es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onde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os	a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rib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do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48990" y="4437126"/>
            <a:ext cx="2376170" cy="792480"/>
          </a:xfrm>
          <a:custGeom>
            <a:avLst/>
            <a:gdLst/>
            <a:ahLst/>
            <a:cxnLst/>
            <a:rect l="l" t="t" r="r" b="b"/>
            <a:pathLst>
              <a:path w="2376170" h="792479">
                <a:moveTo>
                  <a:pt x="1187958" y="0"/>
                </a:moveTo>
                <a:lnTo>
                  <a:pt x="0" y="396240"/>
                </a:lnTo>
                <a:lnTo>
                  <a:pt x="1187958" y="792480"/>
                </a:lnTo>
                <a:lnTo>
                  <a:pt x="2375916" y="396240"/>
                </a:lnTo>
                <a:lnTo>
                  <a:pt x="11879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8990" y="4437126"/>
            <a:ext cx="2376170" cy="792480"/>
          </a:xfrm>
          <a:custGeom>
            <a:avLst/>
            <a:gdLst/>
            <a:ahLst/>
            <a:cxnLst/>
            <a:rect l="l" t="t" r="r" b="b"/>
            <a:pathLst>
              <a:path w="2376170" h="792479">
                <a:moveTo>
                  <a:pt x="0" y="396240"/>
                </a:moveTo>
                <a:lnTo>
                  <a:pt x="1187958" y="0"/>
                </a:lnTo>
                <a:lnTo>
                  <a:pt x="2375916" y="396240"/>
                </a:lnTo>
                <a:lnTo>
                  <a:pt x="1187958" y="792480"/>
                </a:lnTo>
                <a:lnTo>
                  <a:pt x="0" y="39624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17385" y="4437126"/>
            <a:ext cx="1871980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EMPREGADO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24905" y="483336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2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2524" y="4424171"/>
          <a:ext cx="2954654" cy="1224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070"/>
                <a:gridCol w="1216660"/>
                <a:gridCol w="439419"/>
                <a:gridCol w="865505"/>
              </a:tblGrid>
              <a:tr h="397763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DEPARTAMENTO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930777" y="4658614"/>
            <a:ext cx="1226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7136" y="5649467"/>
            <a:ext cx="242315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7044" y="5573369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53021" y="5212841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7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31864" y="5631179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12406" y="5555996"/>
            <a:ext cx="776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23288" y="5631179"/>
            <a:ext cx="240792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03195" y="5555996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21573" y="5212841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7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00416" y="5631179"/>
            <a:ext cx="240791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15917" y="5028438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94759" y="5446776"/>
            <a:ext cx="242315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75303" y="5371287"/>
            <a:ext cx="13023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lotação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86952" y="6672877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4408" y="4468114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81213" y="5541670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23744"/>
            <a:ext cx="9026653" cy="1994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2565654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2565654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533" y="0"/>
            <a:ext cx="70167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Colunas adicionais dentro de </a:t>
            </a:r>
            <a:r>
              <a:rPr sz="2600" spc="-5" dirty="0"/>
              <a:t>tabela </a:t>
            </a:r>
            <a:r>
              <a:rPr sz="2600" dirty="0"/>
              <a:t>de</a:t>
            </a:r>
            <a:r>
              <a:rPr sz="2600" spc="-70" dirty="0"/>
              <a:t> </a:t>
            </a:r>
            <a:r>
              <a:rPr sz="2600" spc="-5" dirty="0"/>
              <a:t>entidade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64414" y="724027"/>
            <a:ext cx="8988425" cy="168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635885" algn="l"/>
                <a:tab pos="3997960" algn="l"/>
                <a:tab pos="6440170" algn="l"/>
                <a:tab pos="852995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seguint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no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 cardinalidade máxima</a:t>
            </a:r>
            <a:r>
              <a:rPr sz="2800" i="1" spc="1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1:</a:t>
            </a:r>
            <a:endParaRPr sz="2800">
              <a:latin typeface="Verdana"/>
              <a:cs typeface="Verdana"/>
            </a:endParaRPr>
          </a:p>
          <a:p>
            <a:pPr marL="756285" marR="6350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  <a:tab pos="2170430" algn="l"/>
                <a:tab pos="4914265" algn="l"/>
                <a:tab pos="5485765" algn="l"/>
                <a:tab pos="7583805" algn="l"/>
                <a:tab pos="81610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Col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unas	corres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ide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f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cador	da	o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tra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66694" y="2926842"/>
            <a:ext cx="2376170" cy="792480"/>
          </a:xfrm>
          <a:custGeom>
            <a:avLst/>
            <a:gdLst/>
            <a:ahLst/>
            <a:cxnLst/>
            <a:rect l="l" t="t" r="r" b="b"/>
            <a:pathLst>
              <a:path w="2376170" h="792479">
                <a:moveTo>
                  <a:pt x="1187957" y="0"/>
                </a:moveTo>
                <a:lnTo>
                  <a:pt x="0" y="396240"/>
                </a:lnTo>
                <a:lnTo>
                  <a:pt x="1187957" y="792480"/>
                </a:lnTo>
                <a:lnTo>
                  <a:pt x="2375916" y="396240"/>
                </a:lnTo>
                <a:lnTo>
                  <a:pt x="11879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6694" y="2926842"/>
            <a:ext cx="2376170" cy="792480"/>
          </a:xfrm>
          <a:custGeom>
            <a:avLst/>
            <a:gdLst/>
            <a:ahLst/>
            <a:cxnLst/>
            <a:rect l="l" t="t" r="r" b="b"/>
            <a:pathLst>
              <a:path w="2376170" h="792479">
                <a:moveTo>
                  <a:pt x="0" y="396240"/>
                </a:moveTo>
                <a:lnTo>
                  <a:pt x="1187957" y="0"/>
                </a:lnTo>
                <a:lnTo>
                  <a:pt x="2375916" y="396240"/>
                </a:lnTo>
                <a:lnTo>
                  <a:pt x="1187957" y="792480"/>
                </a:lnTo>
                <a:lnTo>
                  <a:pt x="0" y="39624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35090" y="2926842"/>
            <a:ext cx="1871980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EMPREGADO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42609" y="3321558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2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0227" y="2913888"/>
          <a:ext cx="2954019" cy="1224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070"/>
                <a:gridCol w="1214755"/>
                <a:gridCol w="440689"/>
                <a:gridCol w="865505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DEPARTAMENTO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3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848227" y="3146806"/>
            <a:ext cx="1226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840" y="4137659"/>
            <a:ext cx="240792" cy="242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4443" y="4061840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69202" y="370103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9567" y="4119371"/>
            <a:ext cx="240791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30110" y="4043883"/>
            <a:ext cx="776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40992" y="4119371"/>
            <a:ext cx="240792" cy="242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20645" y="4043883"/>
            <a:ext cx="646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37754" y="370103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18119" y="4119371"/>
            <a:ext cx="240791" cy="242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33621" y="3518153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12464" y="3938015"/>
            <a:ext cx="240791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92626" y="3861257"/>
            <a:ext cx="13023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lotação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1858" y="2956306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98663" y="4061840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25217" y="5084826"/>
            <a:ext cx="3526790" cy="1082040"/>
          </a:xfrm>
          <a:custGeom>
            <a:avLst/>
            <a:gdLst/>
            <a:ahLst/>
            <a:cxnLst/>
            <a:rect l="l" t="t" r="r" b="b"/>
            <a:pathLst>
              <a:path w="3526790" h="1082039">
                <a:moveTo>
                  <a:pt x="0" y="1082040"/>
                </a:moveTo>
                <a:lnTo>
                  <a:pt x="3526535" y="1082040"/>
                </a:lnTo>
                <a:lnTo>
                  <a:pt x="3526535" y="0"/>
                </a:lnTo>
                <a:lnTo>
                  <a:pt x="0" y="0"/>
                </a:lnTo>
                <a:lnTo>
                  <a:pt x="0" y="1082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25217" y="5084826"/>
            <a:ext cx="3526790" cy="1082040"/>
          </a:xfrm>
          <a:custGeom>
            <a:avLst/>
            <a:gdLst/>
            <a:ahLst/>
            <a:cxnLst/>
            <a:rect l="l" t="t" r="r" b="b"/>
            <a:pathLst>
              <a:path w="3526790" h="1082039">
                <a:moveTo>
                  <a:pt x="0" y="1082040"/>
                </a:moveTo>
                <a:lnTo>
                  <a:pt x="3526535" y="1082040"/>
                </a:lnTo>
                <a:lnTo>
                  <a:pt x="3526535" y="0"/>
                </a:lnTo>
                <a:lnTo>
                  <a:pt x="0" y="0"/>
                </a:lnTo>
                <a:lnTo>
                  <a:pt x="0" y="108204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24075" y="5084800"/>
            <a:ext cx="1351280" cy="365760"/>
          </a:xfrm>
          <a:custGeom>
            <a:avLst/>
            <a:gdLst/>
            <a:ahLst/>
            <a:cxnLst/>
            <a:rect l="l" t="t" r="r" b="b"/>
            <a:pathLst>
              <a:path w="1351279" h="365760">
                <a:moveTo>
                  <a:pt x="0" y="365658"/>
                </a:moveTo>
                <a:lnTo>
                  <a:pt x="1350899" y="365658"/>
                </a:lnTo>
                <a:lnTo>
                  <a:pt x="1350899" y="0"/>
                </a:lnTo>
                <a:lnTo>
                  <a:pt x="0" y="0"/>
                </a:lnTo>
                <a:lnTo>
                  <a:pt x="0" y="365658"/>
                </a:lnTo>
                <a:close/>
              </a:path>
            </a:pathLst>
          </a:custGeom>
          <a:solidFill>
            <a:srgbClr val="FFB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74973" y="5084800"/>
            <a:ext cx="1000760" cy="365760"/>
          </a:xfrm>
          <a:custGeom>
            <a:avLst/>
            <a:gdLst/>
            <a:ahLst/>
            <a:cxnLst/>
            <a:rect l="l" t="t" r="r" b="b"/>
            <a:pathLst>
              <a:path w="1000760" h="365760">
                <a:moveTo>
                  <a:pt x="0" y="365658"/>
                </a:moveTo>
                <a:lnTo>
                  <a:pt x="1000683" y="365658"/>
                </a:lnTo>
                <a:lnTo>
                  <a:pt x="1000683" y="0"/>
                </a:lnTo>
                <a:lnTo>
                  <a:pt x="0" y="0"/>
                </a:lnTo>
                <a:lnTo>
                  <a:pt x="0" y="365658"/>
                </a:lnTo>
                <a:close/>
              </a:path>
            </a:pathLst>
          </a:custGeom>
          <a:solidFill>
            <a:srgbClr val="FFB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75734" y="5084800"/>
            <a:ext cx="1176020" cy="365760"/>
          </a:xfrm>
          <a:custGeom>
            <a:avLst/>
            <a:gdLst/>
            <a:ahLst/>
            <a:cxnLst/>
            <a:rect l="l" t="t" r="r" b="b"/>
            <a:pathLst>
              <a:path w="1176020" h="365760">
                <a:moveTo>
                  <a:pt x="0" y="365658"/>
                </a:moveTo>
                <a:lnTo>
                  <a:pt x="1175804" y="365658"/>
                </a:lnTo>
                <a:lnTo>
                  <a:pt x="1175804" y="0"/>
                </a:lnTo>
                <a:lnTo>
                  <a:pt x="0" y="0"/>
                </a:lnTo>
                <a:lnTo>
                  <a:pt x="0" y="365658"/>
                </a:lnTo>
                <a:close/>
              </a:path>
            </a:pathLst>
          </a:custGeom>
          <a:solidFill>
            <a:srgbClr val="FFB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75734" y="5450420"/>
            <a:ext cx="1176020" cy="365760"/>
          </a:xfrm>
          <a:custGeom>
            <a:avLst/>
            <a:gdLst/>
            <a:ahLst/>
            <a:cxnLst/>
            <a:rect l="l" t="t" r="r" b="b"/>
            <a:pathLst>
              <a:path w="1176020" h="365760">
                <a:moveTo>
                  <a:pt x="0" y="365658"/>
                </a:moveTo>
                <a:lnTo>
                  <a:pt x="1175804" y="365658"/>
                </a:lnTo>
                <a:lnTo>
                  <a:pt x="1175804" y="0"/>
                </a:lnTo>
                <a:lnTo>
                  <a:pt x="0" y="0"/>
                </a:lnTo>
                <a:lnTo>
                  <a:pt x="0" y="365658"/>
                </a:lnTo>
                <a:close/>
              </a:path>
            </a:pathLst>
          </a:custGeom>
          <a:solidFill>
            <a:srgbClr val="2C2CB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117725" y="5078476"/>
          <a:ext cx="3527424" cy="1096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645"/>
                <a:gridCol w="1000759"/>
                <a:gridCol w="1176020"/>
              </a:tblGrid>
              <a:tr h="3656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CodEmp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Nome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CodDept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</a:tcPr>
                </a:tc>
              </a:tr>
              <a:tr h="36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</a:tcPr>
                </a:tc>
              </a:tr>
              <a:tr h="3656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2130044" y="4756480"/>
            <a:ext cx="1494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EMPREGADO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51347" y="4978908"/>
            <a:ext cx="990600" cy="990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24144" y="5228844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4">
                <a:moveTo>
                  <a:pt x="188531" y="134683"/>
                </a:moveTo>
                <a:lnTo>
                  <a:pt x="134683" y="188531"/>
                </a:lnTo>
                <a:lnTo>
                  <a:pt x="620776" y="674636"/>
                </a:lnTo>
                <a:lnTo>
                  <a:pt x="674623" y="620763"/>
                </a:lnTo>
                <a:lnTo>
                  <a:pt x="188531" y="134683"/>
                </a:lnTo>
                <a:close/>
              </a:path>
              <a:path w="675004" h="675004">
                <a:moveTo>
                  <a:pt x="0" y="0"/>
                </a:moveTo>
                <a:lnTo>
                  <a:pt x="80771" y="242442"/>
                </a:lnTo>
                <a:lnTo>
                  <a:pt x="134683" y="188531"/>
                </a:lnTo>
                <a:lnTo>
                  <a:pt x="107822" y="161670"/>
                </a:lnTo>
                <a:lnTo>
                  <a:pt x="161670" y="107822"/>
                </a:lnTo>
                <a:lnTo>
                  <a:pt x="215391" y="107822"/>
                </a:lnTo>
                <a:lnTo>
                  <a:pt x="242442" y="80771"/>
                </a:lnTo>
                <a:lnTo>
                  <a:pt x="0" y="0"/>
                </a:lnTo>
                <a:close/>
              </a:path>
              <a:path w="675004" h="675004">
                <a:moveTo>
                  <a:pt x="161670" y="107822"/>
                </a:moveTo>
                <a:lnTo>
                  <a:pt x="107822" y="161670"/>
                </a:lnTo>
                <a:lnTo>
                  <a:pt x="134683" y="188531"/>
                </a:lnTo>
                <a:lnTo>
                  <a:pt x="188531" y="134683"/>
                </a:lnTo>
                <a:lnTo>
                  <a:pt x="161670" y="107822"/>
                </a:lnTo>
                <a:close/>
              </a:path>
              <a:path w="675004" h="675004">
                <a:moveTo>
                  <a:pt x="215391" y="107822"/>
                </a:moveTo>
                <a:lnTo>
                  <a:pt x="161670" y="107822"/>
                </a:lnTo>
                <a:lnTo>
                  <a:pt x="188531" y="134683"/>
                </a:lnTo>
                <a:lnTo>
                  <a:pt x="215391" y="10782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856732" y="5876544"/>
            <a:ext cx="2303145" cy="37084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5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359"/>
              </a:spcBef>
            </a:pPr>
            <a:r>
              <a:rPr sz="1800" spc="-10" dirty="0">
                <a:latin typeface="Verdana"/>
                <a:cs typeface="Verdana"/>
              </a:rPr>
              <a:t>Chave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estrangeira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27220" y="5084064"/>
            <a:ext cx="1224280" cy="1082040"/>
          </a:xfrm>
          <a:custGeom>
            <a:avLst/>
            <a:gdLst/>
            <a:ahLst/>
            <a:cxnLst/>
            <a:rect l="l" t="t" r="r" b="b"/>
            <a:pathLst>
              <a:path w="1224279" h="1082039">
                <a:moveTo>
                  <a:pt x="0" y="180340"/>
                </a:moveTo>
                <a:lnTo>
                  <a:pt x="6444" y="132409"/>
                </a:lnTo>
                <a:lnTo>
                  <a:pt x="24628" y="89332"/>
                </a:lnTo>
                <a:lnTo>
                  <a:pt x="52831" y="52831"/>
                </a:lnTo>
                <a:lnTo>
                  <a:pt x="89332" y="24628"/>
                </a:lnTo>
                <a:lnTo>
                  <a:pt x="132409" y="6444"/>
                </a:lnTo>
                <a:lnTo>
                  <a:pt x="180339" y="0"/>
                </a:lnTo>
                <a:lnTo>
                  <a:pt x="1043431" y="0"/>
                </a:lnTo>
                <a:lnTo>
                  <a:pt x="1091362" y="6444"/>
                </a:lnTo>
                <a:lnTo>
                  <a:pt x="1134439" y="24628"/>
                </a:lnTo>
                <a:lnTo>
                  <a:pt x="1170939" y="52832"/>
                </a:lnTo>
                <a:lnTo>
                  <a:pt x="1199143" y="89332"/>
                </a:lnTo>
                <a:lnTo>
                  <a:pt x="1217327" y="132409"/>
                </a:lnTo>
                <a:lnTo>
                  <a:pt x="1223771" y="180340"/>
                </a:lnTo>
                <a:lnTo>
                  <a:pt x="1223771" y="901700"/>
                </a:lnTo>
                <a:lnTo>
                  <a:pt x="1217327" y="949639"/>
                </a:lnTo>
                <a:lnTo>
                  <a:pt x="1199143" y="992718"/>
                </a:lnTo>
                <a:lnTo>
                  <a:pt x="1170939" y="1029217"/>
                </a:lnTo>
                <a:lnTo>
                  <a:pt x="1134439" y="1057417"/>
                </a:lnTo>
                <a:lnTo>
                  <a:pt x="1091362" y="1075597"/>
                </a:lnTo>
                <a:lnTo>
                  <a:pt x="1043431" y="1082040"/>
                </a:lnTo>
                <a:lnTo>
                  <a:pt x="180339" y="1082040"/>
                </a:lnTo>
                <a:lnTo>
                  <a:pt x="132409" y="1075597"/>
                </a:lnTo>
                <a:lnTo>
                  <a:pt x="89332" y="1057417"/>
                </a:lnTo>
                <a:lnTo>
                  <a:pt x="52831" y="1029217"/>
                </a:lnTo>
                <a:lnTo>
                  <a:pt x="24628" y="992718"/>
                </a:lnTo>
                <a:lnTo>
                  <a:pt x="6444" y="949639"/>
                </a:lnTo>
                <a:lnTo>
                  <a:pt x="0" y="901700"/>
                </a:lnTo>
                <a:lnTo>
                  <a:pt x="0" y="180340"/>
                </a:lnTo>
                <a:close/>
              </a:path>
            </a:pathLst>
          </a:custGeom>
          <a:ln w="761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9719" y="4379976"/>
            <a:ext cx="3060192" cy="856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13153" y="4398898"/>
            <a:ext cx="2743835" cy="613410"/>
          </a:xfrm>
          <a:custGeom>
            <a:avLst/>
            <a:gdLst/>
            <a:ahLst/>
            <a:cxnLst/>
            <a:rect l="l" t="t" r="r" b="b"/>
            <a:pathLst>
              <a:path w="2743835" h="613410">
                <a:moveTo>
                  <a:pt x="2512016" y="538315"/>
                </a:moveTo>
                <a:lnTo>
                  <a:pt x="2498217" y="613282"/>
                </a:lnTo>
                <a:lnTo>
                  <a:pt x="2733607" y="545211"/>
                </a:lnTo>
                <a:lnTo>
                  <a:pt x="2549398" y="545211"/>
                </a:lnTo>
                <a:lnTo>
                  <a:pt x="2512016" y="538315"/>
                </a:lnTo>
                <a:close/>
              </a:path>
              <a:path w="2743835" h="613410">
                <a:moveTo>
                  <a:pt x="2525811" y="463376"/>
                </a:moveTo>
                <a:lnTo>
                  <a:pt x="2512016" y="538315"/>
                </a:lnTo>
                <a:lnTo>
                  <a:pt x="2549398" y="545211"/>
                </a:lnTo>
                <a:lnTo>
                  <a:pt x="2563241" y="470281"/>
                </a:lnTo>
                <a:lnTo>
                  <a:pt x="2525811" y="463376"/>
                </a:lnTo>
                <a:close/>
              </a:path>
              <a:path w="2743835" h="613410">
                <a:moveTo>
                  <a:pt x="2539619" y="388365"/>
                </a:moveTo>
                <a:lnTo>
                  <a:pt x="2525811" y="463376"/>
                </a:lnTo>
                <a:lnTo>
                  <a:pt x="2563241" y="470281"/>
                </a:lnTo>
                <a:lnTo>
                  <a:pt x="2549398" y="545211"/>
                </a:lnTo>
                <a:lnTo>
                  <a:pt x="2733607" y="545211"/>
                </a:lnTo>
                <a:lnTo>
                  <a:pt x="2743708" y="542289"/>
                </a:lnTo>
                <a:lnTo>
                  <a:pt x="2539619" y="388365"/>
                </a:lnTo>
                <a:close/>
              </a:path>
              <a:path w="2743835" h="613410">
                <a:moveTo>
                  <a:pt x="13716" y="0"/>
                </a:moveTo>
                <a:lnTo>
                  <a:pt x="0" y="74930"/>
                </a:lnTo>
                <a:lnTo>
                  <a:pt x="2512016" y="538315"/>
                </a:lnTo>
                <a:lnTo>
                  <a:pt x="2525811" y="463376"/>
                </a:lnTo>
                <a:lnTo>
                  <a:pt x="1371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886952" y="6672877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73" y="2523744"/>
            <a:ext cx="9025126" cy="1994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594" y="2565654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594" y="2565654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2425" y="0"/>
            <a:ext cx="70167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Colunas adicionais dentro de </a:t>
            </a:r>
            <a:r>
              <a:rPr sz="2600" spc="-5" dirty="0"/>
              <a:t>tabela </a:t>
            </a:r>
            <a:r>
              <a:rPr sz="2600" dirty="0"/>
              <a:t>de</a:t>
            </a:r>
            <a:r>
              <a:rPr sz="2600" spc="-70" dirty="0"/>
              <a:t> </a:t>
            </a:r>
            <a:r>
              <a:rPr sz="2600" spc="-5" dirty="0"/>
              <a:t>entidade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64414" y="724027"/>
            <a:ext cx="8989695" cy="168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635885" algn="l"/>
                <a:tab pos="3997960" algn="l"/>
                <a:tab pos="6440170" algn="l"/>
                <a:tab pos="852995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seguint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no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 cardinalidade máxima</a:t>
            </a:r>
            <a:r>
              <a:rPr sz="2800" i="1" spc="1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1:</a:t>
            </a:r>
            <a:endParaRPr sz="28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  <a:tab pos="2515235" algn="l"/>
                <a:tab pos="5604510" algn="l"/>
                <a:tab pos="6680834" algn="l"/>
                <a:tab pos="859726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Col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unas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co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es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onde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os	a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rib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do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5002" y="2926842"/>
            <a:ext cx="2377440" cy="792480"/>
          </a:xfrm>
          <a:custGeom>
            <a:avLst/>
            <a:gdLst/>
            <a:ahLst/>
            <a:cxnLst/>
            <a:rect l="l" t="t" r="r" b="b"/>
            <a:pathLst>
              <a:path w="2377440" h="792479">
                <a:moveTo>
                  <a:pt x="1188720" y="0"/>
                </a:moveTo>
                <a:lnTo>
                  <a:pt x="0" y="396240"/>
                </a:lnTo>
                <a:lnTo>
                  <a:pt x="1188720" y="792480"/>
                </a:lnTo>
                <a:lnTo>
                  <a:pt x="2377440" y="396240"/>
                </a:lnTo>
                <a:lnTo>
                  <a:pt x="1188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5002" y="2926842"/>
            <a:ext cx="2377440" cy="792480"/>
          </a:xfrm>
          <a:custGeom>
            <a:avLst/>
            <a:gdLst/>
            <a:ahLst/>
            <a:cxnLst/>
            <a:rect l="l" t="t" r="r" b="b"/>
            <a:pathLst>
              <a:path w="2377440" h="792479">
                <a:moveTo>
                  <a:pt x="0" y="396240"/>
                </a:moveTo>
                <a:lnTo>
                  <a:pt x="1188720" y="0"/>
                </a:lnTo>
                <a:lnTo>
                  <a:pt x="2377440" y="396240"/>
                </a:lnTo>
                <a:lnTo>
                  <a:pt x="1188720" y="792480"/>
                </a:lnTo>
                <a:lnTo>
                  <a:pt x="0" y="39624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14921" y="2926842"/>
            <a:ext cx="1871980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EMPREGADO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22441" y="3321558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0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80059" y="2913888"/>
          <a:ext cx="2952113" cy="1224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/>
                <a:gridCol w="1216024"/>
                <a:gridCol w="440055"/>
                <a:gridCol w="864869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DEPARTAMENTO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3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027423" y="3146806"/>
            <a:ext cx="1228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3148" y="4137659"/>
            <a:ext cx="242315" cy="242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83970" y="4061840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49033" y="370103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7876" y="4119371"/>
            <a:ext cx="242316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09307" y="4043883"/>
            <a:ext cx="776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19300" y="4119371"/>
            <a:ext cx="242316" cy="242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00097" y="4043883"/>
            <a:ext cx="646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17585" y="370103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96428" y="4119371"/>
            <a:ext cx="242316" cy="242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1929" y="3518153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0771" y="3938015"/>
            <a:ext cx="242315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71950" y="3861257"/>
            <a:ext cx="13055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lotação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01054" y="2956306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65414" y="4063365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56510" y="5301234"/>
            <a:ext cx="4753610" cy="1082040"/>
          </a:xfrm>
          <a:custGeom>
            <a:avLst/>
            <a:gdLst/>
            <a:ahLst/>
            <a:cxnLst/>
            <a:rect l="l" t="t" r="r" b="b"/>
            <a:pathLst>
              <a:path w="4753609" h="1082039">
                <a:moveTo>
                  <a:pt x="0" y="1082040"/>
                </a:moveTo>
                <a:lnTo>
                  <a:pt x="4753355" y="1082040"/>
                </a:lnTo>
                <a:lnTo>
                  <a:pt x="4753355" y="0"/>
                </a:lnTo>
                <a:lnTo>
                  <a:pt x="0" y="0"/>
                </a:lnTo>
                <a:lnTo>
                  <a:pt x="0" y="1082040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549525" y="5294376"/>
          <a:ext cx="4755514" cy="1098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630"/>
                <a:gridCol w="1000125"/>
                <a:gridCol w="1308099"/>
                <a:gridCol w="1216660"/>
              </a:tblGrid>
              <a:tr h="3661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CodEmp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Nome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CodDept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DataLota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</a:tr>
              <a:tr h="366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</a:tr>
              <a:tr h="366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2563748" y="4901006"/>
            <a:ext cx="1492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MP</a:t>
            </a:r>
            <a:r>
              <a:rPr sz="1800" spc="-5" dirty="0">
                <a:latin typeface="Verdana"/>
                <a:cs typeface="Verdana"/>
              </a:rPr>
              <a:t>RE</a:t>
            </a:r>
            <a:r>
              <a:rPr sz="1800" spc="-10" dirty="0">
                <a:latin typeface="Verdana"/>
                <a:cs typeface="Verdana"/>
              </a:rPr>
              <a:t>G</a:t>
            </a:r>
            <a:r>
              <a:rPr sz="1800" dirty="0">
                <a:latin typeface="Verdana"/>
                <a:cs typeface="Verdana"/>
              </a:rPr>
              <a:t>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85332" y="5300471"/>
            <a:ext cx="1224280" cy="1082040"/>
          </a:xfrm>
          <a:custGeom>
            <a:avLst/>
            <a:gdLst/>
            <a:ahLst/>
            <a:cxnLst/>
            <a:rect l="l" t="t" r="r" b="b"/>
            <a:pathLst>
              <a:path w="1224279" h="1082039">
                <a:moveTo>
                  <a:pt x="0" y="180339"/>
                </a:moveTo>
                <a:lnTo>
                  <a:pt x="6444" y="132409"/>
                </a:lnTo>
                <a:lnTo>
                  <a:pt x="24628" y="89332"/>
                </a:lnTo>
                <a:lnTo>
                  <a:pt x="52831" y="52831"/>
                </a:lnTo>
                <a:lnTo>
                  <a:pt x="89332" y="24628"/>
                </a:lnTo>
                <a:lnTo>
                  <a:pt x="132409" y="6444"/>
                </a:lnTo>
                <a:lnTo>
                  <a:pt x="180339" y="0"/>
                </a:lnTo>
                <a:lnTo>
                  <a:pt x="1043432" y="0"/>
                </a:lnTo>
                <a:lnTo>
                  <a:pt x="1091362" y="6444"/>
                </a:lnTo>
                <a:lnTo>
                  <a:pt x="1134439" y="24628"/>
                </a:lnTo>
                <a:lnTo>
                  <a:pt x="1170939" y="52831"/>
                </a:lnTo>
                <a:lnTo>
                  <a:pt x="1199143" y="89332"/>
                </a:lnTo>
                <a:lnTo>
                  <a:pt x="1217327" y="132409"/>
                </a:lnTo>
                <a:lnTo>
                  <a:pt x="1223771" y="180339"/>
                </a:lnTo>
                <a:lnTo>
                  <a:pt x="1223771" y="901699"/>
                </a:lnTo>
                <a:lnTo>
                  <a:pt x="1217327" y="949639"/>
                </a:lnTo>
                <a:lnTo>
                  <a:pt x="1199143" y="992718"/>
                </a:lnTo>
                <a:lnTo>
                  <a:pt x="1170939" y="1029217"/>
                </a:lnTo>
                <a:lnTo>
                  <a:pt x="1134439" y="1057417"/>
                </a:lnTo>
                <a:lnTo>
                  <a:pt x="1091362" y="1075597"/>
                </a:lnTo>
                <a:lnTo>
                  <a:pt x="1043432" y="1082039"/>
                </a:lnTo>
                <a:lnTo>
                  <a:pt x="180339" y="1082039"/>
                </a:lnTo>
                <a:lnTo>
                  <a:pt x="132409" y="1075597"/>
                </a:lnTo>
                <a:lnTo>
                  <a:pt x="89332" y="1057417"/>
                </a:lnTo>
                <a:lnTo>
                  <a:pt x="52831" y="1029217"/>
                </a:lnTo>
                <a:lnTo>
                  <a:pt x="24628" y="992718"/>
                </a:lnTo>
                <a:lnTo>
                  <a:pt x="6444" y="949639"/>
                </a:lnTo>
                <a:lnTo>
                  <a:pt x="0" y="901699"/>
                </a:lnTo>
                <a:lnTo>
                  <a:pt x="0" y="180339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14315" y="4172584"/>
            <a:ext cx="1014730" cy="946785"/>
          </a:xfrm>
          <a:custGeom>
            <a:avLst/>
            <a:gdLst/>
            <a:ahLst/>
            <a:cxnLst/>
            <a:rect l="l" t="t" r="r" b="b"/>
            <a:pathLst>
              <a:path w="1014729" h="946785">
                <a:moveTo>
                  <a:pt x="44196" y="0"/>
                </a:moveTo>
                <a:lnTo>
                  <a:pt x="0" y="47751"/>
                </a:lnTo>
                <a:lnTo>
                  <a:pt x="944372" y="922908"/>
                </a:lnTo>
                <a:lnTo>
                  <a:pt x="922274" y="946657"/>
                </a:lnTo>
                <a:lnTo>
                  <a:pt x="1014222" y="943228"/>
                </a:lnTo>
                <a:lnTo>
                  <a:pt x="1011589" y="875157"/>
                </a:lnTo>
                <a:lnTo>
                  <a:pt x="988568" y="875157"/>
                </a:lnTo>
                <a:lnTo>
                  <a:pt x="44196" y="0"/>
                </a:lnTo>
                <a:close/>
              </a:path>
              <a:path w="1014729" h="946785">
                <a:moveTo>
                  <a:pt x="1010665" y="851281"/>
                </a:moveTo>
                <a:lnTo>
                  <a:pt x="988568" y="875157"/>
                </a:lnTo>
                <a:lnTo>
                  <a:pt x="1011589" y="875157"/>
                </a:lnTo>
                <a:lnTo>
                  <a:pt x="1010665" y="8512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14315" y="4172584"/>
            <a:ext cx="1014730" cy="946785"/>
          </a:xfrm>
          <a:custGeom>
            <a:avLst/>
            <a:gdLst/>
            <a:ahLst/>
            <a:cxnLst/>
            <a:rect l="l" t="t" r="r" b="b"/>
            <a:pathLst>
              <a:path w="1014729" h="946785">
                <a:moveTo>
                  <a:pt x="0" y="47751"/>
                </a:moveTo>
                <a:lnTo>
                  <a:pt x="944372" y="922908"/>
                </a:lnTo>
                <a:lnTo>
                  <a:pt x="922274" y="946657"/>
                </a:lnTo>
                <a:lnTo>
                  <a:pt x="1014222" y="943228"/>
                </a:lnTo>
                <a:lnTo>
                  <a:pt x="1010665" y="851281"/>
                </a:lnTo>
                <a:lnTo>
                  <a:pt x="988568" y="875157"/>
                </a:lnTo>
                <a:lnTo>
                  <a:pt x="44196" y="0"/>
                </a:lnTo>
                <a:lnTo>
                  <a:pt x="0" y="47751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86952" y="6672877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8459" y="0"/>
            <a:ext cx="6501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 de grau</a:t>
            </a:r>
            <a:r>
              <a:rPr spc="-35" dirty="0"/>
              <a:t> </a:t>
            </a:r>
            <a:r>
              <a:rPr spc="-5" dirty="0"/>
              <a:t>&gt;2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963" y="3668014"/>
            <a:ext cx="3172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Produto</a:t>
            </a:r>
            <a:r>
              <a:rPr sz="2400" spc="-7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(</a:t>
            </a:r>
            <a:r>
              <a:rPr sz="24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CodProd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,Nome) 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Cidade</a:t>
            </a:r>
            <a:r>
              <a:rPr sz="2400" spc="-2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(</a:t>
            </a:r>
            <a:r>
              <a:rPr sz="24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CodCid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,Nome)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63" y="4399915"/>
            <a:ext cx="662685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Distribuidor</a:t>
            </a:r>
            <a:r>
              <a:rPr sz="2400" spc="-3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C2CB8"/>
                </a:solidFill>
                <a:latin typeface="Times New Roman"/>
                <a:cs typeface="Times New Roman"/>
              </a:rPr>
              <a:t>(</a:t>
            </a:r>
            <a:r>
              <a:rPr sz="2400" u="heavy" spc="-10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CodDistr</a:t>
            </a:r>
            <a:r>
              <a:rPr sz="2400" spc="-10" dirty="0">
                <a:solidFill>
                  <a:srgbClr val="2C2CB8"/>
                </a:solidFill>
                <a:latin typeface="Times New Roman"/>
                <a:cs typeface="Times New Roman"/>
              </a:rPr>
              <a:t>,Nome)</a:t>
            </a:r>
            <a:endParaRPr sz="2400">
              <a:latin typeface="Times New Roman"/>
              <a:cs typeface="Times New Roman"/>
            </a:endParaRPr>
          </a:p>
          <a:p>
            <a:pPr marL="927100" marR="5080" indent="-915035">
              <a:lnSpc>
                <a:spcPct val="100000"/>
              </a:lnSpc>
            </a:pP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Distribuição 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(</a:t>
            </a:r>
            <a:r>
              <a:rPr sz="2400" u="heavy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CodProd, CodCid, </a:t>
            </a:r>
            <a:r>
              <a:rPr sz="2400" u="heavy" spc="-1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Times New Roman"/>
                <a:cs typeface="Times New Roman"/>
              </a:rPr>
              <a:t>CodDistr</a:t>
            </a:r>
            <a:r>
              <a:rPr sz="2400" spc="-15" dirty="0">
                <a:solidFill>
                  <a:srgbClr val="2C2CB8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dataInicio)  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CodProd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referencia</a:t>
            </a:r>
            <a:r>
              <a:rPr sz="2400" spc="-2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Produto</a:t>
            </a:r>
            <a:endParaRPr sz="2400">
              <a:latin typeface="Times New Roman"/>
              <a:cs typeface="Times New Roman"/>
            </a:endParaRPr>
          </a:p>
          <a:p>
            <a:pPr marL="927100" marR="1714500">
              <a:lnSpc>
                <a:spcPct val="100000"/>
              </a:lnSpc>
            </a:pP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CodCid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referencia Cidade  </a:t>
            </a:r>
            <a:r>
              <a:rPr sz="2400" spc="-5" dirty="0">
                <a:solidFill>
                  <a:srgbClr val="2C2CB8"/>
                </a:solidFill>
                <a:latin typeface="Times New Roman"/>
                <a:cs typeface="Times New Roman"/>
              </a:rPr>
              <a:t>CodDistr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referencia</a:t>
            </a:r>
            <a:r>
              <a:rPr sz="2400" spc="-8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Distribuidor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20184" y="2834639"/>
            <a:ext cx="105155" cy="45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761" y="2926842"/>
            <a:ext cx="0" cy="287655"/>
          </a:xfrm>
          <a:custGeom>
            <a:avLst/>
            <a:gdLst/>
            <a:ahLst/>
            <a:cxnLst/>
            <a:rect l="l" t="t" r="r" b="b"/>
            <a:pathLst>
              <a:path h="287655">
                <a:moveTo>
                  <a:pt x="0" y="0"/>
                </a:moveTo>
                <a:lnTo>
                  <a:pt x="0" y="287147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44646" y="2926842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11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27326" y="794766"/>
            <a:ext cx="1953895" cy="64770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325"/>
              </a:spcBef>
            </a:pPr>
            <a:r>
              <a:rPr sz="2000" spc="-5" dirty="0">
                <a:latin typeface="Verdana"/>
                <a:cs typeface="Verdana"/>
              </a:rPr>
              <a:t>CIDADE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46753" y="3826002"/>
            <a:ext cx="1663064" cy="647700"/>
          </a:xfrm>
          <a:custGeom>
            <a:avLst/>
            <a:gdLst/>
            <a:ahLst/>
            <a:cxnLst/>
            <a:rect l="l" t="t" r="r" b="b"/>
            <a:pathLst>
              <a:path w="1663064" h="647700">
                <a:moveTo>
                  <a:pt x="0" y="647700"/>
                </a:moveTo>
                <a:lnTo>
                  <a:pt x="1662683" y="647700"/>
                </a:lnTo>
                <a:lnTo>
                  <a:pt x="1662683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46753" y="3826002"/>
            <a:ext cx="1663064" cy="6477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35"/>
              </a:spcBef>
            </a:pPr>
            <a:r>
              <a:rPr sz="2000" spc="-10" dirty="0">
                <a:latin typeface="Verdana"/>
                <a:cs typeface="Verdana"/>
              </a:rPr>
              <a:t>PRODUTO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1040" y="3192779"/>
            <a:ext cx="129539" cy="717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761" y="3213354"/>
            <a:ext cx="6350" cy="612775"/>
          </a:xfrm>
          <a:custGeom>
            <a:avLst/>
            <a:gdLst/>
            <a:ahLst/>
            <a:cxnLst/>
            <a:rect l="l" t="t" r="r" b="b"/>
            <a:pathLst>
              <a:path w="6350" h="612775">
                <a:moveTo>
                  <a:pt x="0" y="0"/>
                </a:moveTo>
                <a:lnTo>
                  <a:pt x="6350" y="612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46726" y="794766"/>
            <a:ext cx="2170430" cy="64770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325"/>
              </a:spcBef>
            </a:pPr>
            <a:r>
              <a:rPr sz="2000" spc="-5" dirty="0">
                <a:latin typeface="Verdana"/>
                <a:cs typeface="Verdana"/>
              </a:rPr>
              <a:t>DISTRIBUIDOR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41703" y="804672"/>
            <a:ext cx="237744" cy="2331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52194" y="1274825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679450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1703" y="1168908"/>
            <a:ext cx="237744" cy="231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0168" y="658410"/>
            <a:ext cx="729615" cy="7524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000" dirty="0">
                <a:latin typeface="Times New Roman"/>
                <a:cs typeface="Times New Roman"/>
              </a:rPr>
              <a:t>código</a:t>
            </a:r>
            <a:endParaRPr sz="2000">
              <a:latin typeface="Times New Roman"/>
              <a:cs typeface="Times New Roman"/>
            </a:endParaRPr>
          </a:p>
          <a:p>
            <a:pPr marL="153035">
              <a:lnSpc>
                <a:spcPct val="100000"/>
              </a:lnSpc>
              <a:spcBef>
                <a:spcPts val="459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36953" y="930402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5">
                <a:moveTo>
                  <a:pt x="681101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3923" y="737616"/>
            <a:ext cx="236220" cy="231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03341" y="3925061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679450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07608" y="3776471"/>
            <a:ext cx="236219" cy="233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107806" y="518007"/>
            <a:ext cx="719455" cy="8902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8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36714" y="837438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576326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03341" y="4336541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679450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96940" y="4210811"/>
            <a:ext cx="236219" cy="231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12789" y="3635283"/>
            <a:ext cx="720090" cy="85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código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99831" y="1184147"/>
            <a:ext cx="236220" cy="2331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38350" y="3021838"/>
            <a:ext cx="1393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 de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início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23488" y="3096767"/>
            <a:ext cx="236219" cy="2316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5397" y="2277617"/>
            <a:ext cx="2167255" cy="649605"/>
          </a:xfrm>
          <a:custGeom>
            <a:avLst/>
            <a:gdLst/>
            <a:ahLst/>
            <a:cxnLst/>
            <a:rect l="l" t="t" r="r" b="b"/>
            <a:pathLst>
              <a:path w="2167254" h="649605">
                <a:moveTo>
                  <a:pt x="0" y="649224"/>
                </a:moveTo>
                <a:lnTo>
                  <a:pt x="2167128" y="649224"/>
                </a:lnTo>
                <a:lnTo>
                  <a:pt x="2167128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65397" y="2277617"/>
            <a:ext cx="2167255" cy="64960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latin typeface="Verdana"/>
                <a:cs typeface="Verdana"/>
              </a:rPr>
              <a:t>DISTRIBUÇÃO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92246" y="1703070"/>
            <a:ext cx="576580" cy="358140"/>
          </a:xfrm>
          <a:custGeom>
            <a:avLst/>
            <a:gdLst/>
            <a:ahLst/>
            <a:cxnLst/>
            <a:rect l="l" t="t" r="r" b="b"/>
            <a:pathLst>
              <a:path w="576579" h="358139">
                <a:moveTo>
                  <a:pt x="288036" y="0"/>
                </a:moveTo>
                <a:lnTo>
                  <a:pt x="0" y="179069"/>
                </a:lnTo>
                <a:lnTo>
                  <a:pt x="288036" y="358139"/>
                </a:lnTo>
                <a:lnTo>
                  <a:pt x="576071" y="179069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92246" y="1703070"/>
            <a:ext cx="576580" cy="358140"/>
          </a:xfrm>
          <a:custGeom>
            <a:avLst/>
            <a:gdLst/>
            <a:ahLst/>
            <a:cxnLst/>
            <a:rect l="l" t="t" r="r" b="b"/>
            <a:pathLst>
              <a:path w="576579" h="358139">
                <a:moveTo>
                  <a:pt x="0" y="179069"/>
                </a:moveTo>
                <a:lnTo>
                  <a:pt x="288036" y="0"/>
                </a:lnTo>
                <a:lnTo>
                  <a:pt x="576071" y="179069"/>
                </a:lnTo>
                <a:lnTo>
                  <a:pt x="288036" y="358139"/>
                </a:lnTo>
                <a:lnTo>
                  <a:pt x="0" y="17906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56204" y="1414272"/>
            <a:ext cx="531876" cy="4358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4210" y="1442466"/>
            <a:ext cx="431800" cy="332105"/>
          </a:xfrm>
          <a:custGeom>
            <a:avLst/>
            <a:gdLst/>
            <a:ahLst/>
            <a:cxnLst/>
            <a:rect l="l" t="t" r="r" b="b"/>
            <a:pathLst>
              <a:path w="431800" h="332105">
                <a:moveTo>
                  <a:pt x="0" y="0"/>
                </a:moveTo>
                <a:lnTo>
                  <a:pt x="431800" y="33185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66388" y="1944623"/>
            <a:ext cx="408432" cy="4175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23538" y="1977389"/>
            <a:ext cx="288925" cy="300355"/>
          </a:xfrm>
          <a:custGeom>
            <a:avLst/>
            <a:gdLst/>
            <a:ahLst/>
            <a:cxnLst/>
            <a:rect l="l" t="t" r="r" b="b"/>
            <a:pathLst>
              <a:path w="288925" h="300355">
                <a:moveTo>
                  <a:pt x="0" y="0"/>
                </a:moveTo>
                <a:lnTo>
                  <a:pt x="288925" y="29997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65241" y="1703070"/>
            <a:ext cx="574675" cy="358140"/>
          </a:xfrm>
          <a:custGeom>
            <a:avLst/>
            <a:gdLst/>
            <a:ahLst/>
            <a:cxnLst/>
            <a:rect l="l" t="t" r="r" b="b"/>
            <a:pathLst>
              <a:path w="574675" h="358139">
                <a:moveTo>
                  <a:pt x="287274" y="0"/>
                </a:moveTo>
                <a:lnTo>
                  <a:pt x="0" y="179069"/>
                </a:lnTo>
                <a:lnTo>
                  <a:pt x="287274" y="358139"/>
                </a:lnTo>
                <a:lnTo>
                  <a:pt x="574548" y="179069"/>
                </a:lnTo>
                <a:lnTo>
                  <a:pt x="2872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65241" y="1703070"/>
            <a:ext cx="574675" cy="358140"/>
          </a:xfrm>
          <a:custGeom>
            <a:avLst/>
            <a:gdLst/>
            <a:ahLst/>
            <a:cxnLst/>
            <a:rect l="l" t="t" r="r" b="b"/>
            <a:pathLst>
              <a:path w="574675" h="358139">
                <a:moveTo>
                  <a:pt x="0" y="179069"/>
                </a:moveTo>
                <a:lnTo>
                  <a:pt x="287274" y="0"/>
                </a:lnTo>
                <a:lnTo>
                  <a:pt x="574548" y="179069"/>
                </a:lnTo>
                <a:lnTo>
                  <a:pt x="287274" y="358139"/>
                </a:lnTo>
                <a:lnTo>
                  <a:pt x="0" y="17906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43955" y="1415796"/>
            <a:ext cx="438912" cy="4343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96534" y="1442466"/>
            <a:ext cx="336550" cy="332105"/>
          </a:xfrm>
          <a:custGeom>
            <a:avLst/>
            <a:gdLst/>
            <a:ahLst/>
            <a:cxnLst/>
            <a:rect l="l" t="t" r="r" b="b"/>
            <a:pathLst>
              <a:path w="336550" h="332105">
                <a:moveTo>
                  <a:pt x="336550" y="0"/>
                </a:moveTo>
                <a:lnTo>
                  <a:pt x="0" y="33185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58740" y="1956816"/>
            <a:ext cx="405384" cy="4053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20461" y="1989582"/>
            <a:ext cx="287655" cy="287655"/>
          </a:xfrm>
          <a:custGeom>
            <a:avLst/>
            <a:gdLst/>
            <a:ahLst/>
            <a:cxnLst/>
            <a:rect l="l" t="t" r="r" b="b"/>
            <a:pathLst>
              <a:path w="287654" h="287655">
                <a:moveTo>
                  <a:pt x="287400" y="0"/>
                </a:moveTo>
                <a:lnTo>
                  <a:pt x="0" y="2872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83202" y="3213354"/>
            <a:ext cx="577850" cy="361315"/>
          </a:xfrm>
          <a:custGeom>
            <a:avLst/>
            <a:gdLst/>
            <a:ahLst/>
            <a:cxnLst/>
            <a:rect l="l" t="t" r="r" b="b"/>
            <a:pathLst>
              <a:path w="577850" h="361314">
                <a:moveTo>
                  <a:pt x="288798" y="0"/>
                </a:moveTo>
                <a:lnTo>
                  <a:pt x="0" y="180594"/>
                </a:lnTo>
                <a:lnTo>
                  <a:pt x="288798" y="361188"/>
                </a:lnTo>
                <a:lnTo>
                  <a:pt x="577596" y="180594"/>
                </a:lnTo>
                <a:lnTo>
                  <a:pt x="288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83202" y="3213354"/>
            <a:ext cx="577850" cy="361315"/>
          </a:xfrm>
          <a:custGeom>
            <a:avLst/>
            <a:gdLst/>
            <a:ahLst/>
            <a:cxnLst/>
            <a:rect l="l" t="t" r="r" b="b"/>
            <a:pathLst>
              <a:path w="577850" h="361314">
                <a:moveTo>
                  <a:pt x="0" y="180594"/>
                </a:moveTo>
                <a:lnTo>
                  <a:pt x="288798" y="0"/>
                </a:lnTo>
                <a:lnTo>
                  <a:pt x="577596" y="180594"/>
                </a:lnTo>
                <a:lnTo>
                  <a:pt x="288798" y="361188"/>
                </a:lnTo>
                <a:lnTo>
                  <a:pt x="0" y="18059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723003" y="2934080"/>
            <a:ext cx="60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(</a:t>
            </a:r>
            <a:r>
              <a:rPr sz="1800" spc="-10" dirty="0">
                <a:latin typeface="Verdana"/>
                <a:cs typeface="Verdana"/>
              </a:rPr>
              <a:t>0</a:t>
            </a:r>
            <a:r>
              <a:rPr sz="1800" dirty="0">
                <a:latin typeface="Verdana"/>
                <a:cs typeface="Verdana"/>
              </a:rPr>
              <a:t>,n)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23003" y="3461384"/>
            <a:ext cx="60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(</a:t>
            </a:r>
            <a:r>
              <a:rPr sz="1800" spc="-10" dirty="0">
                <a:latin typeface="Verdana"/>
                <a:cs typeface="Verdana"/>
              </a:rPr>
              <a:t>1</a:t>
            </a:r>
            <a:r>
              <a:rPr sz="1800" dirty="0">
                <a:latin typeface="Verdana"/>
                <a:cs typeface="Verdana"/>
              </a:rPr>
              <a:t>,1)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06370" y="1444878"/>
            <a:ext cx="967105" cy="80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(1,1)</a:t>
            </a:r>
            <a:endParaRPr sz="1800">
              <a:latin typeface="Verdana"/>
              <a:cs typeface="Verdana"/>
            </a:endParaRPr>
          </a:p>
          <a:p>
            <a:pPr marL="373380">
              <a:lnSpc>
                <a:spcPct val="100000"/>
              </a:lnSpc>
              <a:spcBef>
                <a:spcPts val="1815"/>
              </a:spcBef>
            </a:pPr>
            <a:r>
              <a:rPr sz="1800" spc="-5" dirty="0">
                <a:latin typeface="Verdana"/>
                <a:cs typeface="Verdana"/>
              </a:rPr>
              <a:t>(</a:t>
            </a:r>
            <a:r>
              <a:rPr sz="1800" spc="-10" dirty="0">
                <a:latin typeface="Verdana"/>
                <a:cs typeface="Verdana"/>
              </a:rPr>
              <a:t>0</a:t>
            </a:r>
            <a:r>
              <a:rPr sz="1800" dirty="0">
                <a:latin typeface="Verdana"/>
                <a:cs typeface="Verdana"/>
              </a:rPr>
              <a:t>,n)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31255" y="1444878"/>
            <a:ext cx="967740" cy="80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(1</a:t>
            </a:r>
            <a:r>
              <a:rPr sz="1800" dirty="0">
                <a:latin typeface="Verdana"/>
                <a:cs typeface="Verdana"/>
              </a:rPr>
              <a:t>,1)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15"/>
              </a:spcBef>
            </a:pPr>
            <a:r>
              <a:rPr sz="1800" spc="-5" dirty="0">
                <a:latin typeface="Verdana"/>
                <a:cs typeface="Verdana"/>
              </a:rPr>
              <a:t>(0,n)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236714" y="1296161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576326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886952" y="6672877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2068</Words>
  <Application>Microsoft Office PowerPoint</Application>
  <PresentationFormat>Apresentação na tela (4:3)</PresentationFormat>
  <Paragraphs>710</Paragraphs>
  <Slides>52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3" baseType="lpstr">
      <vt:lpstr>Office Theme</vt:lpstr>
      <vt:lpstr>Apresentação do PowerPoint</vt:lpstr>
      <vt:lpstr>Relacionamentos de grau &gt;2</vt:lpstr>
      <vt:lpstr>Relacionamentos de grau &gt;2</vt:lpstr>
      <vt:lpstr>Relacionamentos de grau &gt;2</vt:lpstr>
      <vt:lpstr>Relacionamentos de grau &gt;2</vt:lpstr>
      <vt:lpstr>Colunas adicionais dentro de tabela de entidade</vt:lpstr>
      <vt:lpstr>Colunas adicionais dentro de tabela de entidade</vt:lpstr>
      <vt:lpstr>Colunas adicionais dentro de tabela de entidade</vt:lpstr>
      <vt:lpstr>Relacionamentos de grau &gt;2</vt:lpstr>
      <vt:lpstr>Generalização/Especialização</vt:lpstr>
      <vt:lpstr>Uma tabela por hierarquia</vt:lpstr>
      <vt:lpstr>Uma tabela por hierarquia</vt:lpstr>
      <vt:lpstr>Uma tabela por hierarquia</vt:lpstr>
      <vt:lpstr>Uma tabela por hierarquia</vt:lpstr>
      <vt:lpstr>Uma tabela por hierarquia</vt:lpstr>
      <vt:lpstr>Uma tabela por hierarquia</vt:lpstr>
      <vt:lpstr>Uma tabela por hierarquia</vt:lpstr>
      <vt:lpstr>Uma tabela por hierarquia</vt:lpstr>
      <vt:lpstr>Uma tabela por hierarquia</vt:lpstr>
      <vt:lpstr>Uma tabela por hierarquia</vt:lpstr>
      <vt:lpstr>Uma tabela por hierarquia</vt:lpstr>
      <vt:lpstr>Uma tabela por hierarquia</vt:lpstr>
      <vt:lpstr>Uma tabela por hierarquia</vt:lpstr>
      <vt:lpstr>Uma tabela por entidade especializada</vt:lpstr>
      <vt:lpstr>Uma tabela por entidade especializada</vt:lpstr>
      <vt:lpstr>Uma tabela por entidade especializada</vt:lpstr>
      <vt:lpstr>Uma tabela por entidade especializada</vt:lpstr>
      <vt:lpstr>Uma tabela por entidade especializada</vt:lpstr>
      <vt:lpstr>Uma tabela por entidade especializada</vt:lpstr>
      <vt:lpstr>Uma tabela por entidade especializada</vt:lpstr>
      <vt:lpstr>Uma tabela por entidade especializada</vt:lpstr>
      <vt:lpstr>Uma tabela por entidade especializada</vt:lpstr>
      <vt:lpstr>Comparação entre alternativas</vt:lpstr>
      <vt:lpstr>Comparação entre alternativas</vt:lpstr>
      <vt:lpstr>Refinamento do modelo relacional</vt:lpstr>
      <vt:lpstr>Refinamento do modelo relacional</vt:lpstr>
      <vt:lpstr>Apresentação do PowerPoint</vt:lpstr>
      <vt:lpstr>Relacionamentos mutuamente exclusivos</vt:lpstr>
      <vt:lpstr>Relacionamentos mutuamente exclusivos</vt:lpstr>
      <vt:lpstr>Relacionamentos mutuamente exclusivos</vt:lpstr>
      <vt:lpstr>Relacionamentos mutuamente exclusivos</vt:lpstr>
      <vt:lpstr>Simulação de atributos multi-valorados</vt:lpstr>
      <vt:lpstr>Simulação de atributos multi-valorados</vt:lpstr>
      <vt:lpstr>Simulação de atributos multi-valorados</vt:lpstr>
      <vt:lpstr>Simulação de atributos multi-valorados</vt:lpstr>
      <vt:lpstr>Simulação de atributos multi-valorados</vt:lpstr>
      <vt:lpstr>Simulação de atributos multi-valorados</vt:lpstr>
      <vt:lpstr>Simulação de atributos multi-valorados</vt:lpstr>
      <vt:lpstr>Informações redundantes</vt:lpstr>
      <vt:lpstr>Informações redundantes</vt:lpstr>
      <vt:lpstr>Informações redundantes</vt:lpstr>
      <vt:lpstr>Informações redundantes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domínio médico-hospitalar</dc:title>
  <dc:creator>Marcelo Schots</dc:creator>
  <cp:lastModifiedBy>Lucas Santos</cp:lastModifiedBy>
  <cp:revision>7</cp:revision>
  <dcterms:created xsi:type="dcterms:W3CDTF">2021-01-12T23:07:11Z</dcterms:created>
  <dcterms:modified xsi:type="dcterms:W3CDTF">2021-01-14T20:50:36Z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2021-01-12T00:00:00Z</vt:filetime>
  </property>
</Properties>
</file>