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4082" y="-80645"/>
            <a:ext cx="42758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273" y="-80645"/>
            <a:ext cx="70454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6270" y="3315461"/>
            <a:ext cx="5331459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1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369420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276600" y="3639538"/>
            <a:ext cx="533400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Restrições de Integridade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4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2862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210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</a:t>
            </a:r>
            <a:r>
              <a:rPr dirty="0"/>
              <a:t>A</a:t>
            </a:r>
            <a:r>
              <a:rPr spc="-5" dirty="0"/>
              <a:t>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possível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definir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padrão para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atributo, 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isto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basta adicionar à cláusula  </a:t>
            </a:r>
            <a:r>
              <a:rPr sz="2800" b="1" i="1" spc="-10" dirty="0">
                <a:solidFill>
                  <a:srgbClr val="5F5F5F"/>
                </a:solidFill>
                <a:latin typeface="Verdana"/>
                <a:cs typeface="Verdana"/>
              </a:rPr>
              <a:t>DEFAULT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&lt;valor&gt;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nenhuma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cláusula default for especificada, o  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padrão será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NULL 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atributos que não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possuem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restrição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NOT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NULL.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6879"/>
            <a:ext cx="9144000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0"/>
            <a:ext cx="210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</a:t>
            </a:r>
            <a:r>
              <a:rPr dirty="0"/>
              <a:t>A</a:t>
            </a:r>
            <a:r>
              <a:rPr spc="-5" dirty="0"/>
              <a:t>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75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514" y="3573221"/>
            <a:ext cx="190500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95"/>
              </a:spcBef>
              <a:tabLst>
                <a:tab pos="167830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o_al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573221"/>
            <a:ext cx="686625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 nenhum 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especificado  inserção de 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aluno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coluna  receberá o valor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11" y="1629155"/>
            <a:ext cx="8424672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416" y="5084064"/>
            <a:ext cx="7220711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0"/>
            <a:ext cx="210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</a:t>
            </a:r>
            <a:r>
              <a:rPr dirty="0"/>
              <a:t>A</a:t>
            </a:r>
            <a:r>
              <a:rPr spc="-5" dirty="0"/>
              <a:t>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inserirmos um novo aluno sem especificar o  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campo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tipo_aluno ele  automaticamente receberá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valor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default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1.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852927"/>
            <a:ext cx="8432292" cy="273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0"/>
            <a:ext cx="210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</a:t>
            </a:r>
            <a:r>
              <a:rPr dirty="0"/>
              <a:t>A</a:t>
            </a:r>
            <a:r>
              <a:rPr spc="-5" dirty="0"/>
              <a:t>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25090" algn="l"/>
                <a:tab pos="3370579" algn="l"/>
                <a:tab pos="5301615" algn="l"/>
                <a:tab pos="6446520" algn="l"/>
                <a:tab pos="6965950" algn="l"/>
                <a:tab pos="85375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Decl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AU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ós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8843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2781300"/>
            <a:ext cx="8092440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" y="4581144"/>
            <a:ext cx="8935212" cy="3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0"/>
            <a:ext cx="210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</a:t>
            </a:r>
            <a:r>
              <a:rPr dirty="0"/>
              <a:t>A</a:t>
            </a:r>
            <a:r>
              <a:rPr spc="-5" dirty="0"/>
              <a:t>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08090" y="1777619"/>
            <a:ext cx="913130" cy="1033144"/>
            <a:chOff x="6308090" y="1777619"/>
            <a:chExt cx="913130" cy="1033144"/>
          </a:xfrm>
        </p:grpSpPr>
        <p:sp>
          <p:nvSpPr>
            <p:cNvPr id="4" name="object 4"/>
            <p:cNvSpPr/>
            <p:nvPr/>
          </p:nvSpPr>
          <p:spPr>
            <a:xfrm>
              <a:off x="6320790" y="1790319"/>
              <a:ext cx="887730" cy="1007744"/>
            </a:xfrm>
            <a:custGeom>
              <a:avLst/>
              <a:gdLst/>
              <a:ahLst/>
              <a:cxnLst/>
              <a:rect l="l" t="t" r="r" b="b"/>
              <a:pathLst>
                <a:path w="887729" h="1007744">
                  <a:moveTo>
                    <a:pt x="344932" y="0"/>
                  </a:moveTo>
                  <a:lnTo>
                    <a:pt x="0" y="233806"/>
                  </a:lnTo>
                  <a:lnTo>
                    <a:pt x="370205" y="779779"/>
                  </a:lnTo>
                  <a:lnTo>
                    <a:pt x="197738" y="896746"/>
                  </a:lnTo>
                  <a:lnTo>
                    <a:pt x="776478" y="1007744"/>
                  </a:lnTo>
                  <a:lnTo>
                    <a:pt x="887603" y="429005"/>
                  </a:lnTo>
                  <a:lnTo>
                    <a:pt x="715137" y="545972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0790" y="1790319"/>
              <a:ext cx="887730" cy="1007744"/>
            </a:xfrm>
            <a:custGeom>
              <a:avLst/>
              <a:gdLst/>
              <a:ahLst/>
              <a:cxnLst/>
              <a:rect l="l" t="t" r="r" b="b"/>
              <a:pathLst>
                <a:path w="887729" h="1007744">
                  <a:moveTo>
                    <a:pt x="197738" y="896746"/>
                  </a:moveTo>
                  <a:lnTo>
                    <a:pt x="370205" y="779779"/>
                  </a:lnTo>
                  <a:lnTo>
                    <a:pt x="0" y="233806"/>
                  </a:lnTo>
                  <a:lnTo>
                    <a:pt x="344932" y="0"/>
                  </a:lnTo>
                  <a:lnTo>
                    <a:pt x="715137" y="545972"/>
                  </a:lnTo>
                  <a:lnTo>
                    <a:pt x="887603" y="429005"/>
                  </a:lnTo>
                  <a:lnTo>
                    <a:pt x="776478" y="1007744"/>
                  </a:lnTo>
                  <a:lnTo>
                    <a:pt x="197738" y="896746"/>
                  </a:lnTo>
                  <a:close/>
                </a:path>
              </a:pathLst>
            </a:custGeom>
            <a:ln w="254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74616" y="1084275"/>
            <a:ext cx="2292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Esta coluna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possui</a:t>
            </a:r>
            <a:endParaRPr sz="24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o valor default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‘?’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3069335"/>
            <a:ext cx="7772400" cy="204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509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Restrições de chave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 e restrições de integridade  referencial são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muito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importantes, existem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cláusulas especiais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dentro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instrução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CREATE  TABLE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especificá-las.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 dirty="0">
              <a:latin typeface="Verdana"/>
              <a:cs typeface="Verdana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cláusula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PRIMARY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KEY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mais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que compõem a chave primária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relação.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8149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PRIMARY KEY (chave</a:t>
            </a:r>
            <a:r>
              <a:rPr spc="-25" dirty="0"/>
              <a:t> </a:t>
            </a:r>
            <a:r>
              <a:rPr spc="-5" dirty="0"/>
              <a:t>primária)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primária: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uma chave escolhida dentre  as chaves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candidatas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contém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conter valores nulos e nem valores  repetidos.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contidos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nesta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capazes de representar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univocamente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tuplas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contidas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1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879" y="0"/>
            <a:ext cx="783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PRIMARY KEY (chave</a:t>
            </a:r>
            <a:r>
              <a:rPr spc="-25" dirty="0"/>
              <a:t> </a:t>
            </a:r>
            <a:r>
              <a:rPr spc="-5" dirty="0"/>
              <a:t>primária)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24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Exemplos: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6870" y="1991867"/>
            <a:ext cx="844550" cy="828675"/>
            <a:chOff x="1626870" y="1991867"/>
            <a:chExt cx="844550" cy="828675"/>
          </a:xfrm>
        </p:grpSpPr>
        <p:sp>
          <p:nvSpPr>
            <p:cNvPr id="5" name="object 5"/>
            <p:cNvSpPr/>
            <p:nvPr/>
          </p:nvSpPr>
          <p:spPr>
            <a:xfrm>
              <a:off x="1639570" y="2004567"/>
              <a:ext cx="819150" cy="803275"/>
            </a:xfrm>
            <a:custGeom>
              <a:avLst/>
              <a:gdLst/>
              <a:ahLst/>
              <a:cxnLst/>
              <a:rect l="l" t="t" r="r" b="b"/>
              <a:pathLst>
                <a:path w="819150" h="803275">
                  <a:moveTo>
                    <a:pt x="547751" y="0"/>
                  </a:moveTo>
                  <a:lnTo>
                    <a:pt x="153416" y="369697"/>
                  </a:lnTo>
                  <a:lnTo>
                    <a:pt x="18034" y="225298"/>
                  </a:lnTo>
                  <a:lnTo>
                    <a:pt x="0" y="785114"/>
                  </a:lnTo>
                  <a:lnTo>
                    <a:pt x="559943" y="803148"/>
                  </a:lnTo>
                  <a:lnTo>
                    <a:pt x="424434" y="658622"/>
                  </a:lnTo>
                  <a:lnTo>
                    <a:pt x="818642" y="288925"/>
                  </a:lnTo>
                  <a:lnTo>
                    <a:pt x="54775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9570" y="2004567"/>
              <a:ext cx="819150" cy="803275"/>
            </a:xfrm>
            <a:custGeom>
              <a:avLst/>
              <a:gdLst/>
              <a:ahLst/>
              <a:cxnLst/>
              <a:rect l="l" t="t" r="r" b="b"/>
              <a:pathLst>
                <a:path w="819150" h="803275">
                  <a:moveTo>
                    <a:pt x="18034" y="225298"/>
                  </a:moveTo>
                  <a:lnTo>
                    <a:pt x="153416" y="369697"/>
                  </a:lnTo>
                  <a:lnTo>
                    <a:pt x="547751" y="0"/>
                  </a:lnTo>
                  <a:lnTo>
                    <a:pt x="818642" y="288925"/>
                  </a:lnTo>
                  <a:lnTo>
                    <a:pt x="424434" y="658622"/>
                  </a:lnTo>
                  <a:lnTo>
                    <a:pt x="559943" y="803148"/>
                  </a:lnTo>
                  <a:lnTo>
                    <a:pt x="0" y="785114"/>
                  </a:lnTo>
                  <a:lnTo>
                    <a:pt x="18034" y="225298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3273" y="1883409"/>
            <a:ext cx="210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973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6344" y="1926335"/>
            <a:ext cx="8669020" cy="3846829"/>
            <a:chOff x="466344" y="1926335"/>
            <a:chExt cx="8669020" cy="3846829"/>
          </a:xfrm>
        </p:grpSpPr>
        <p:sp>
          <p:nvSpPr>
            <p:cNvPr id="9" name="object 9"/>
            <p:cNvSpPr/>
            <p:nvPr/>
          </p:nvSpPr>
          <p:spPr>
            <a:xfrm>
              <a:off x="8004810" y="1939289"/>
              <a:ext cx="792480" cy="935990"/>
            </a:xfrm>
            <a:custGeom>
              <a:avLst/>
              <a:gdLst/>
              <a:ahLst/>
              <a:cxnLst/>
              <a:rect l="l" t="t" r="r" b="b"/>
              <a:pathLst>
                <a:path w="792479" h="935989">
                  <a:moveTo>
                    <a:pt x="594360" y="0"/>
                  </a:moveTo>
                  <a:lnTo>
                    <a:pt x="198120" y="0"/>
                  </a:lnTo>
                  <a:lnTo>
                    <a:pt x="198120" y="539496"/>
                  </a:lnTo>
                  <a:lnTo>
                    <a:pt x="0" y="539496"/>
                  </a:lnTo>
                  <a:lnTo>
                    <a:pt x="396240" y="935736"/>
                  </a:lnTo>
                  <a:lnTo>
                    <a:pt x="792480" y="539496"/>
                  </a:lnTo>
                  <a:lnTo>
                    <a:pt x="594360" y="539496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4810" y="1939289"/>
              <a:ext cx="792480" cy="935990"/>
            </a:xfrm>
            <a:custGeom>
              <a:avLst/>
              <a:gdLst/>
              <a:ahLst/>
              <a:cxnLst/>
              <a:rect l="l" t="t" r="r" b="b"/>
              <a:pathLst>
                <a:path w="792479" h="935989">
                  <a:moveTo>
                    <a:pt x="0" y="539496"/>
                  </a:moveTo>
                  <a:lnTo>
                    <a:pt x="198120" y="539496"/>
                  </a:lnTo>
                  <a:lnTo>
                    <a:pt x="198120" y="0"/>
                  </a:lnTo>
                  <a:lnTo>
                    <a:pt x="594360" y="0"/>
                  </a:lnTo>
                  <a:lnTo>
                    <a:pt x="594360" y="539496"/>
                  </a:lnTo>
                  <a:lnTo>
                    <a:pt x="792480" y="539496"/>
                  </a:lnTo>
                  <a:lnTo>
                    <a:pt x="396240" y="935736"/>
                  </a:lnTo>
                  <a:lnTo>
                    <a:pt x="0" y="539496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6344" y="2924555"/>
              <a:ext cx="8668512" cy="2848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84034" y="1421384"/>
            <a:ext cx="221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Chave</a:t>
            </a:r>
            <a:r>
              <a:rPr sz="2400" b="1" spc="-30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candidata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7317"/>
            <a:ext cx="3941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PRIMARY 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7320" y="2279142"/>
            <a:ext cx="844550" cy="828675"/>
            <a:chOff x="1017320" y="2279142"/>
            <a:chExt cx="844550" cy="828675"/>
          </a:xfrm>
        </p:grpSpPr>
        <p:sp>
          <p:nvSpPr>
            <p:cNvPr id="4" name="object 4"/>
            <p:cNvSpPr/>
            <p:nvPr/>
          </p:nvSpPr>
          <p:spPr>
            <a:xfrm>
              <a:off x="1030020" y="2291842"/>
              <a:ext cx="819150" cy="803275"/>
            </a:xfrm>
            <a:custGeom>
              <a:avLst/>
              <a:gdLst/>
              <a:ahLst/>
              <a:cxnLst/>
              <a:rect l="l" t="t" r="r" b="b"/>
              <a:pathLst>
                <a:path w="819150" h="803275">
                  <a:moveTo>
                    <a:pt x="547700" y="0"/>
                  </a:moveTo>
                  <a:lnTo>
                    <a:pt x="153415" y="369824"/>
                  </a:lnTo>
                  <a:lnTo>
                    <a:pt x="17945" y="225425"/>
                  </a:lnTo>
                  <a:lnTo>
                    <a:pt x="0" y="785241"/>
                  </a:lnTo>
                  <a:lnTo>
                    <a:pt x="559892" y="803148"/>
                  </a:lnTo>
                  <a:lnTo>
                    <a:pt x="424383" y="658749"/>
                  </a:lnTo>
                  <a:lnTo>
                    <a:pt x="818591" y="288925"/>
                  </a:lnTo>
                  <a:lnTo>
                    <a:pt x="5477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0020" y="2291842"/>
              <a:ext cx="819150" cy="803275"/>
            </a:xfrm>
            <a:custGeom>
              <a:avLst/>
              <a:gdLst/>
              <a:ahLst/>
              <a:cxnLst/>
              <a:rect l="l" t="t" r="r" b="b"/>
              <a:pathLst>
                <a:path w="819150" h="803275">
                  <a:moveTo>
                    <a:pt x="17945" y="225425"/>
                  </a:moveTo>
                  <a:lnTo>
                    <a:pt x="153415" y="369824"/>
                  </a:lnTo>
                  <a:lnTo>
                    <a:pt x="547700" y="0"/>
                  </a:lnTo>
                  <a:lnTo>
                    <a:pt x="818591" y="288925"/>
                  </a:lnTo>
                  <a:lnTo>
                    <a:pt x="424383" y="658749"/>
                  </a:lnTo>
                  <a:lnTo>
                    <a:pt x="559892" y="803148"/>
                  </a:lnTo>
                  <a:lnTo>
                    <a:pt x="0" y="785241"/>
                  </a:lnTo>
                  <a:lnTo>
                    <a:pt x="17945" y="225425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012952"/>
            <a:ext cx="3865245" cy="137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Exemplos: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Verdana"/>
              <a:cs typeface="Verdana"/>
            </a:endParaRPr>
          </a:p>
          <a:p>
            <a:pPr marL="1776730">
              <a:lnSpc>
                <a:spcPct val="100000"/>
              </a:lnSpc>
            </a:pP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973"/>
                </a:solidFill>
                <a:latin typeface="Times New Roman"/>
                <a:cs typeface="Times New Roman"/>
              </a:rPr>
              <a:t>primária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444" y="3357371"/>
            <a:ext cx="9020555" cy="2066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246" y="0"/>
            <a:ext cx="5947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PRIMARY </a:t>
            </a:r>
            <a:r>
              <a:rPr dirty="0"/>
              <a:t>KEY-</a:t>
            </a:r>
            <a:r>
              <a:rPr spc="-80" dirty="0"/>
              <a:t> </a:t>
            </a:r>
            <a:r>
              <a:rPr spc="-5" dirty="0"/>
              <a:t>Declaração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287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24865" algn="l"/>
                <a:tab pos="2495550" algn="l"/>
                <a:tab pos="3867150" algn="l"/>
                <a:tab pos="4324350" algn="l"/>
                <a:tab pos="6191885" algn="l"/>
                <a:tab pos="7125970" algn="l"/>
                <a:tab pos="876173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í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nir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RIMA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Y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KEY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 após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8255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Declaração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PRIMARY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KEY durante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criação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2984"/>
            <a:ext cx="9144000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224" y="-2875"/>
            <a:ext cx="2496820" cy="56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Descrição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2503"/>
            <a:ext cx="89877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As restrições básicas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integridade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podem ser 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definidas no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comando SQL como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parte da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criação 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7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Elas podem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ser usadas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para impor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regras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nível da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tabela, sempre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que uma operação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 incluir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uma nova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linha,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remover ou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modificar 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linha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existente for</a:t>
            </a:r>
            <a:r>
              <a:rPr sz="27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executada.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Possibilitam,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ainda,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impedir que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seja  removida se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houver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dependências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outras 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tabelas.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636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PRIMARY 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21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chave primária tiver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único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atributo,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cláusula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acompanhar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diretamente.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573651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 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colocada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declaração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1" y="3357371"/>
            <a:ext cx="8612124" cy="1223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416" y="5448298"/>
            <a:ext cx="787908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0"/>
            <a:ext cx="3636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PRIMARY 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04569" algn="l"/>
                <a:tab pos="1412875" algn="l"/>
                <a:tab pos="2707640" algn="l"/>
                <a:tab pos="3241040" algn="l"/>
                <a:tab pos="4245610" algn="l"/>
                <a:tab pos="5162550" algn="l"/>
                <a:tab pos="6443345" algn="l"/>
                <a:tab pos="6851650" algn="l"/>
                <a:tab pos="85363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tive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rç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 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feita da seguinte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3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220083"/>
            <a:ext cx="275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5013959"/>
            <a:ext cx="8574024" cy="935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069335"/>
            <a:ext cx="9144000" cy="842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5397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Nomeando </a:t>
            </a:r>
            <a:r>
              <a:rPr spc="-5" dirty="0"/>
              <a:t>as</a:t>
            </a:r>
            <a:r>
              <a:rPr spc="-30" dirty="0"/>
              <a:t> </a:t>
            </a:r>
            <a:r>
              <a:rPr spc="-5" dirty="0"/>
              <a:t>restrições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nomes de todas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dentro de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esquema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particular precisam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exclusivos.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nome de restrição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usado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identificar  a restrição em particular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 deva ser  removida mais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tarde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substituída por</a:t>
            </a:r>
            <a:r>
              <a:rPr sz="2800" i="1" spc="1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" y="4076700"/>
            <a:ext cx="8967216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0"/>
            <a:ext cx="186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UNIQUE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1795" y="2363342"/>
            <a:ext cx="844550" cy="828675"/>
            <a:chOff x="1661795" y="2363342"/>
            <a:chExt cx="844550" cy="828675"/>
          </a:xfrm>
        </p:grpSpPr>
        <p:sp>
          <p:nvSpPr>
            <p:cNvPr id="4" name="object 4"/>
            <p:cNvSpPr/>
            <p:nvPr/>
          </p:nvSpPr>
          <p:spPr>
            <a:xfrm>
              <a:off x="1674495" y="2376042"/>
              <a:ext cx="819150" cy="803275"/>
            </a:xfrm>
            <a:custGeom>
              <a:avLst/>
              <a:gdLst/>
              <a:ahLst/>
              <a:cxnLst/>
              <a:rect l="l" t="t" r="r" b="b"/>
              <a:pathLst>
                <a:path w="819150" h="803275">
                  <a:moveTo>
                    <a:pt x="547751" y="0"/>
                  </a:moveTo>
                  <a:lnTo>
                    <a:pt x="153416" y="369697"/>
                  </a:lnTo>
                  <a:lnTo>
                    <a:pt x="18034" y="225298"/>
                  </a:lnTo>
                  <a:lnTo>
                    <a:pt x="0" y="785114"/>
                  </a:lnTo>
                  <a:lnTo>
                    <a:pt x="559943" y="803148"/>
                  </a:lnTo>
                  <a:lnTo>
                    <a:pt x="424434" y="658622"/>
                  </a:lnTo>
                  <a:lnTo>
                    <a:pt x="818642" y="288925"/>
                  </a:lnTo>
                  <a:lnTo>
                    <a:pt x="54775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4495" y="2376042"/>
              <a:ext cx="819150" cy="803275"/>
            </a:xfrm>
            <a:custGeom>
              <a:avLst/>
              <a:gdLst/>
              <a:ahLst/>
              <a:cxnLst/>
              <a:rect l="l" t="t" r="r" b="b"/>
              <a:pathLst>
                <a:path w="819150" h="803275">
                  <a:moveTo>
                    <a:pt x="18034" y="225298"/>
                  </a:moveTo>
                  <a:lnTo>
                    <a:pt x="153416" y="369697"/>
                  </a:lnTo>
                  <a:lnTo>
                    <a:pt x="547751" y="0"/>
                  </a:lnTo>
                  <a:lnTo>
                    <a:pt x="818642" y="288925"/>
                  </a:lnTo>
                  <a:lnTo>
                    <a:pt x="424434" y="658622"/>
                  </a:lnTo>
                  <a:lnTo>
                    <a:pt x="559943" y="803148"/>
                  </a:lnTo>
                  <a:lnTo>
                    <a:pt x="0" y="785114"/>
                  </a:lnTo>
                  <a:lnTo>
                    <a:pt x="18034" y="225298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799831" y="2310383"/>
            <a:ext cx="818515" cy="963294"/>
            <a:chOff x="7799831" y="2310383"/>
            <a:chExt cx="818515" cy="963294"/>
          </a:xfrm>
        </p:grpSpPr>
        <p:sp>
          <p:nvSpPr>
            <p:cNvPr id="7" name="object 7"/>
            <p:cNvSpPr/>
            <p:nvPr/>
          </p:nvSpPr>
          <p:spPr>
            <a:xfrm>
              <a:off x="7812785" y="2323337"/>
              <a:ext cx="792480" cy="937260"/>
            </a:xfrm>
            <a:custGeom>
              <a:avLst/>
              <a:gdLst/>
              <a:ahLst/>
              <a:cxnLst/>
              <a:rect l="l" t="t" r="r" b="b"/>
              <a:pathLst>
                <a:path w="792479" h="937260">
                  <a:moveTo>
                    <a:pt x="594360" y="0"/>
                  </a:moveTo>
                  <a:lnTo>
                    <a:pt x="198120" y="0"/>
                  </a:lnTo>
                  <a:lnTo>
                    <a:pt x="198120" y="541020"/>
                  </a:lnTo>
                  <a:lnTo>
                    <a:pt x="0" y="541020"/>
                  </a:lnTo>
                  <a:lnTo>
                    <a:pt x="396240" y="937260"/>
                  </a:lnTo>
                  <a:lnTo>
                    <a:pt x="792480" y="541020"/>
                  </a:lnTo>
                  <a:lnTo>
                    <a:pt x="594360" y="54102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2785" y="2323337"/>
              <a:ext cx="792480" cy="937260"/>
            </a:xfrm>
            <a:custGeom>
              <a:avLst/>
              <a:gdLst/>
              <a:ahLst/>
              <a:cxnLst/>
              <a:rect l="l" t="t" r="r" b="b"/>
              <a:pathLst>
                <a:path w="792479" h="937260">
                  <a:moveTo>
                    <a:pt x="0" y="541020"/>
                  </a:moveTo>
                  <a:lnTo>
                    <a:pt x="198120" y="541020"/>
                  </a:lnTo>
                  <a:lnTo>
                    <a:pt x="198120" y="0"/>
                  </a:lnTo>
                  <a:lnTo>
                    <a:pt x="594360" y="0"/>
                  </a:lnTo>
                  <a:lnTo>
                    <a:pt x="594360" y="541020"/>
                  </a:lnTo>
                  <a:lnTo>
                    <a:pt x="792480" y="541020"/>
                  </a:lnTo>
                  <a:lnTo>
                    <a:pt x="396240" y="937260"/>
                  </a:lnTo>
                  <a:lnTo>
                    <a:pt x="0" y="541020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1012952"/>
            <a:ext cx="892937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Usada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especificar as chaves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candidatas.</a:t>
            </a:r>
            <a:endParaRPr sz="2800">
              <a:latin typeface="Verdana"/>
              <a:cs typeface="Verdana"/>
            </a:endParaRPr>
          </a:p>
          <a:p>
            <a:pPr marL="6722109">
              <a:lnSpc>
                <a:spcPct val="100000"/>
              </a:lnSpc>
              <a:spcBef>
                <a:spcPts val="2785"/>
              </a:spcBef>
            </a:pP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Chave</a:t>
            </a:r>
            <a:r>
              <a:rPr sz="2400" b="1" spc="-2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candidata</a:t>
            </a:r>
            <a:endParaRPr sz="2400">
              <a:latin typeface="Times New Roman"/>
              <a:cs typeface="Times New Roman"/>
            </a:endParaRPr>
          </a:p>
          <a:p>
            <a:pPr marL="2497455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Chave</a:t>
            </a:r>
            <a:r>
              <a:rPr sz="2400" b="1" spc="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9973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012" y="3500628"/>
            <a:ext cx="8666987" cy="2848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39" y="0"/>
            <a:ext cx="4820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UNIQUE -</a:t>
            </a:r>
            <a:r>
              <a:rPr spc="-70" dirty="0"/>
              <a:t> </a:t>
            </a:r>
            <a:r>
              <a:rPr spc="-5" dirty="0"/>
              <a:t>Declaração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06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possível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UNIQUE durante a criação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 após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2564130" algn="l"/>
                <a:tab pos="3243580" algn="l"/>
                <a:tab pos="4931410" algn="l"/>
                <a:tab pos="6568440" algn="l"/>
                <a:tab pos="7026909" algn="l"/>
                <a:tab pos="85375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Decl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UNIQ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9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93108"/>
            <a:ext cx="9144000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311" y="0"/>
            <a:ext cx="186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5842" y="796798"/>
            <a:ext cx="125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02311" y="796798"/>
            <a:ext cx="7167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184275" algn="l"/>
                <a:tab pos="3216275" algn="l"/>
                <a:tab pos="541909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cl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UNIQ</a:t>
            </a:r>
            <a:r>
              <a:rPr sz="2800" b="1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b="1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ecifica  alternativas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(candidatas),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11" y="5013959"/>
            <a:ext cx="6316979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59" y="1844039"/>
            <a:ext cx="8688324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0"/>
            <a:ext cx="186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 cláusula também pode ser especificada  diretamente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chave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candidata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 esta  for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único atributo,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como 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 a  seguir: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2924555"/>
            <a:ext cx="8470392" cy="2089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715" y="5300471"/>
            <a:ext cx="6819900" cy="431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86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04569" algn="l"/>
                <a:tab pos="1412875" algn="l"/>
                <a:tab pos="2707640" algn="l"/>
                <a:tab pos="3241040" algn="l"/>
                <a:tab pos="4245610" algn="l"/>
                <a:tab pos="5162550" algn="l"/>
                <a:tab pos="6443345" algn="l"/>
                <a:tab pos="6851650" algn="l"/>
                <a:tab pos="85363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tive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rç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 candidata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feita da seguinte</a:t>
            </a:r>
            <a:r>
              <a:rPr sz="2800" i="1" spc="1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66386"/>
            <a:ext cx="275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4" y="5084064"/>
            <a:ext cx="8889492" cy="43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7" y="3140964"/>
            <a:ext cx="9133332" cy="844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1464310"/>
            <a:ext cx="4782185" cy="2660015"/>
            <a:chOff x="611123" y="1464310"/>
            <a:chExt cx="4782185" cy="2660015"/>
          </a:xfrm>
        </p:grpSpPr>
        <p:sp>
          <p:nvSpPr>
            <p:cNvPr id="3" name="object 3"/>
            <p:cNvSpPr/>
            <p:nvPr/>
          </p:nvSpPr>
          <p:spPr>
            <a:xfrm>
              <a:off x="611123" y="2133600"/>
              <a:ext cx="4466844" cy="1990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8576" y="1477010"/>
              <a:ext cx="772160" cy="738505"/>
            </a:xfrm>
            <a:custGeom>
              <a:avLst/>
              <a:gdLst/>
              <a:ahLst/>
              <a:cxnLst/>
              <a:rect l="l" t="t" r="r" b="b"/>
              <a:pathLst>
                <a:path w="772160" h="738505">
                  <a:moveTo>
                    <a:pt x="536321" y="0"/>
                  </a:moveTo>
                  <a:lnTo>
                    <a:pt x="155194" y="328675"/>
                  </a:lnTo>
                  <a:lnTo>
                    <a:pt x="37464" y="192277"/>
                  </a:lnTo>
                  <a:lnTo>
                    <a:pt x="0" y="700404"/>
                  </a:lnTo>
                  <a:lnTo>
                    <a:pt x="508253" y="737997"/>
                  </a:lnTo>
                  <a:lnTo>
                    <a:pt x="390525" y="601599"/>
                  </a:lnTo>
                  <a:lnTo>
                    <a:pt x="771651" y="272923"/>
                  </a:lnTo>
                  <a:lnTo>
                    <a:pt x="53632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08576" y="1477010"/>
              <a:ext cx="772160" cy="738505"/>
            </a:xfrm>
            <a:custGeom>
              <a:avLst/>
              <a:gdLst/>
              <a:ahLst/>
              <a:cxnLst/>
              <a:rect l="l" t="t" r="r" b="b"/>
              <a:pathLst>
                <a:path w="772160" h="738505">
                  <a:moveTo>
                    <a:pt x="37464" y="192277"/>
                  </a:moveTo>
                  <a:lnTo>
                    <a:pt x="155194" y="328675"/>
                  </a:lnTo>
                  <a:lnTo>
                    <a:pt x="536321" y="0"/>
                  </a:lnTo>
                  <a:lnTo>
                    <a:pt x="771651" y="272923"/>
                  </a:lnTo>
                  <a:lnTo>
                    <a:pt x="390525" y="601599"/>
                  </a:lnTo>
                  <a:lnTo>
                    <a:pt x="508253" y="737997"/>
                  </a:lnTo>
                  <a:lnTo>
                    <a:pt x="0" y="700404"/>
                  </a:lnTo>
                  <a:lnTo>
                    <a:pt x="37464" y="192277"/>
                  </a:lnTo>
                  <a:close/>
                </a:path>
              </a:pathLst>
            </a:custGeom>
            <a:ln w="254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9228" y="0"/>
            <a:ext cx="690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FOREIGN </a:t>
            </a:r>
            <a:r>
              <a:rPr sz="3600" dirty="0"/>
              <a:t>KEY </a:t>
            </a:r>
            <a:r>
              <a:rPr sz="3600" spc="-5" dirty="0"/>
              <a:t>(chave</a:t>
            </a:r>
            <a:r>
              <a:rPr sz="3600" spc="-10" dirty="0"/>
              <a:t> </a:t>
            </a:r>
            <a:r>
              <a:rPr sz="3600" spc="-5" dirty="0"/>
              <a:t>estrangeira)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5638800" y="3345179"/>
            <a:ext cx="746760" cy="890269"/>
            <a:chOff x="5638800" y="3345179"/>
            <a:chExt cx="746760" cy="890269"/>
          </a:xfrm>
        </p:grpSpPr>
        <p:sp>
          <p:nvSpPr>
            <p:cNvPr id="8" name="object 8"/>
            <p:cNvSpPr/>
            <p:nvPr/>
          </p:nvSpPr>
          <p:spPr>
            <a:xfrm>
              <a:off x="5651753" y="3358133"/>
              <a:ext cx="721360" cy="864235"/>
            </a:xfrm>
            <a:custGeom>
              <a:avLst/>
              <a:gdLst/>
              <a:ahLst/>
              <a:cxnLst/>
              <a:rect l="l" t="t" r="r" b="b"/>
              <a:pathLst>
                <a:path w="721360" h="864235">
                  <a:moveTo>
                    <a:pt x="540638" y="0"/>
                  </a:moveTo>
                  <a:lnTo>
                    <a:pt x="180212" y="0"/>
                  </a:lnTo>
                  <a:lnTo>
                    <a:pt x="180212" y="503681"/>
                  </a:lnTo>
                  <a:lnTo>
                    <a:pt x="0" y="503681"/>
                  </a:lnTo>
                  <a:lnTo>
                    <a:pt x="360425" y="864107"/>
                  </a:lnTo>
                  <a:lnTo>
                    <a:pt x="720851" y="503681"/>
                  </a:lnTo>
                  <a:lnTo>
                    <a:pt x="540638" y="503681"/>
                  </a:lnTo>
                  <a:lnTo>
                    <a:pt x="54063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1753" y="3358133"/>
              <a:ext cx="721360" cy="864235"/>
            </a:xfrm>
            <a:custGeom>
              <a:avLst/>
              <a:gdLst/>
              <a:ahLst/>
              <a:cxnLst/>
              <a:rect l="l" t="t" r="r" b="b"/>
              <a:pathLst>
                <a:path w="721360" h="864235">
                  <a:moveTo>
                    <a:pt x="0" y="503681"/>
                  </a:moveTo>
                  <a:lnTo>
                    <a:pt x="180212" y="503681"/>
                  </a:lnTo>
                  <a:lnTo>
                    <a:pt x="180212" y="0"/>
                  </a:lnTo>
                  <a:lnTo>
                    <a:pt x="540638" y="0"/>
                  </a:lnTo>
                  <a:lnTo>
                    <a:pt x="540638" y="503681"/>
                  </a:lnTo>
                  <a:lnTo>
                    <a:pt x="720851" y="503681"/>
                  </a:lnTo>
                  <a:lnTo>
                    <a:pt x="360425" y="864107"/>
                  </a:lnTo>
                  <a:lnTo>
                    <a:pt x="0" y="503681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56453" y="2893314"/>
            <a:ext cx="210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CB582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3CB58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CB582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3258" y="1476883"/>
            <a:ext cx="240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estrangeira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1012952"/>
            <a:ext cx="4324350" cy="74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065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2235200">
              <a:lnSpc>
                <a:spcPts val="2585"/>
              </a:lnSpc>
            </a:pPr>
            <a:r>
              <a:rPr sz="2400" b="1" spc="-5" dirty="0">
                <a:solidFill>
                  <a:srgbClr val="3CB582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3CB58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CB582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8751" y="1592833"/>
            <a:ext cx="796925" cy="763905"/>
            <a:chOff x="1698751" y="1592833"/>
            <a:chExt cx="796925" cy="763905"/>
          </a:xfrm>
        </p:grpSpPr>
        <p:sp>
          <p:nvSpPr>
            <p:cNvPr id="14" name="object 14"/>
            <p:cNvSpPr/>
            <p:nvPr/>
          </p:nvSpPr>
          <p:spPr>
            <a:xfrm>
              <a:off x="1711451" y="1605533"/>
              <a:ext cx="771525" cy="738505"/>
            </a:xfrm>
            <a:custGeom>
              <a:avLst/>
              <a:gdLst/>
              <a:ahLst/>
              <a:cxnLst/>
              <a:rect l="l" t="t" r="r" b="b"/>
              <a:pathLst>
                <a:path w="771525" h="738505">
                  <a:moveTo>
                    <a:pt x="536067" y="0"/>
                  </a:moveTo>
                  <a:lnTo>
                    <a:pt x="155067" y="328802"/>
                  </a:lnTo>
                  <a:lnTo>
                    <a:pt x="37337" y="192404"/>
                  </a:lnTo>
                  <a:lnTo>
                    <a:pt x="0" y="700658"/>
                  </a:lnTo>
                  <a:lnTo>
                    <a:pt x="508254" y="737996"/>
                  </a:lnTo>
                  <a:lnTo>
                    <a:pt x="390525" y="601599"/>
                  </a:lnTo>
                  <a:lnTo>
                    <a:pt x="771525" y="272795"/>
                  </a:lnTo>
                  <a:lnTo>
                    <a:pt x="53606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1451" y="1605533"/>
              <a:ext cx="771525" cy="738505"/>
            </a:xfrm>
            <a:custGeom>
              <a:avLst/>
              <a:gdLst/>
              <a:ahLst/>
              <a:cxnLst/>
              <a:rect l="l" t="t" r="r" b="b"/>
              <a:pathLst>
                <a:path w="771525" h="738505">
                  <a:moveTo>
                    <a:pt x="37337" y="192404"/>
                  </a:moveTo>
                  <a:lnTo>
                    <a:pt x="155067" y="328802"/>
                  </a:lnTo>
                  <a:lnTo>
                    <a:pt x="536067" y="0"/>
                  </a:lnTo>
                  <a:lnTo>
                    <a:pt x="771525" y="272795"/>
                  </a:lnTo>
                  <a:lnTo>
                    <a:pt x="390525" y="601599"/>
                  </a:lnTo>
                  <a:lnTo>
                    <a:pt x="508254" y="737996"/>
                  </a:lnTo>
                  <a:lnTo>
                    <a:pt x="0" y="700658"/>
                  </a:lnTo>
                  <a:lnTo>
                    <a:pt x="37337" y="192404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43628" y="4366259"/>
            <a:ext cx="4123944" cy="2266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3151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FOREIGN</a:t>
            </a:r>
            <a:r>
              <a:rPr spc="-45" dirty="0"/>
              <a:t> </a:t>
            </a:r>
            <a:r>
              <a:rPr spc="-5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287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20419" algn="l"/>
                <a:tab pos="2486660" algn="l"/>
                <a:tab pos="3853179" algn="l"/>
                <a:tab pos="4307840" algn="l"/>
                <a:tab pos="6198235" algn="l"/>
                <a:tab pos="7129145" algn="l"/>
                <a:tab pos="87598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í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nir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F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OREI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KEY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 após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6985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Declaração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FOREIGN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KEY durante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criação  da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7" y="3933444"/>
            <a:ext cx="9118092" cy="78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Restrições básicas de</a:t>
            </a:r>
            <a:r>
              <a:rPr sz="3600" spc="-60" dirty="0"/>
              <a:t> </a:t>
            </a:r>
            <a:r>
              <a:rPr sz="3600" spc="-5" dirty="0"/>
              <a:t>integridade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520430" cy="362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restrições básicas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 são: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NOT NULL;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PRIMARY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KEY;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UNIQUE;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1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FOREIGN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KEY.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313"/>
            <a:ext cx="704545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</a:t>
            </a:r>
            <a:r>
              <a:rPr spc="-6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97890" algn="l"/>
                <a:tab pos="3213100" algn="l"/>
                <a:tab pos="5397500" algn="l"/>
                <a:tab pos="5909310" algn="l"/>
                <a:tab pos="838390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pecifi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 meio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cláusula </a:t>
            </a:r>
            <a:r>
              <a:rPr sz="2800" b="1" i="1" spc="-10" dirty="0">
                <a:solidFill>
                  <a:srgbClr val="5F5F5F"/>
                </a:solidFill>
                <a:latin typeface="Verdana"/>
                <a:cs typeface="Verdana"/>
              </a:rPr>
              <a:t>FOREIGN</a:t>
            </a:r>
            <a:r>
              <a:rPr sz="2800" b="1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KEY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1" y="2060448"/>
            <a:ext cx="8499348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715" y="4797552"/>
            <a:ext cx="7362444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79" y="76200"/>
            <a:ext cx="704545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</a:t>
            </a:r>
            <a:r>
              <a:rPr spc="-6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04569" algn="l"/>
                <a:tab pos="1412875" algn="l"/>
                <a:tab pos="2707640" algn="l"/>
                <a:tab pos="3241040" algn="l"/>
                <a:tab pos="4245610" algn="l"/>
                <a:tab pos="5162550" algn="l"/>
                <a:tab pos="6443345" algn="l"/>
                <a:tab pos="6851650" algn="l"/>
                <a:tab pos="85363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j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tive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rç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 é feita da seguinte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66386"/>
            <a:ext cx="275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715" y="5157215"/>
            <a:ext cx="8458200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" y="3140964"/>
            <a:ext cx="9113520" cy="737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01" y="76200"/>
            <a:ext cx="690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FOREIGN </a:t>
            </a:r>
            <a:r>
              <a:rPr sz="3600" dirty="0"/>
              <a:t>KEY </a:t>
            </a:r>
            <a:r>
              <a:rPr sz="3600" spc="-5" dirty="0"/>
              <a:t>(chave</a:t>
            </a:r>
            <a:r>
              <a:rPr sz="3600" spc="-10" dirty="0"/>
              <a:t> </a:t>
            </a:r>
            <a:r>
              <a:rPr sz="3600" spc="-5" dirty="0"/>
              <a:t>estrangeira)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05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1988820"/>
            <a:ext cx="8839200" cy="23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611" y="3357371"/>
            <a:ext cx="8705215" cy="2197735"/>
            <a:chOff x="324611" y="3357371"/>
            <a:chExt cx="8705215" cy="2197735"/>
          </a:xfrm>
        </p:grpSpPr>
        <p:sp>
          <p:nvSpPr>
            <p:cNvPr id="3" name="object 3"/>
            <p:cNvSpPr/>
            <p:nvPr/>
          </p:nvSpPr>
          <p:spPr>
            <a:xfrm>
              <a:off x="324611" y="3357371"/>
              <a:ext cx="8705088" cy="2197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3478" y="4073397"/>
              <a:ext cx="916940" cy="941069"/>
            </a:xfrm>
            <a:custGeom>
              <a:avLst/>
              <a:gdLst/>
              <a:ahLst/>
              <a:cxnLst/>
              <a:rect l="l" t="t" r="r" b="b"/>
              <a:pathLst>
                <a:path w="916939" h="941070">
                  <a:moveTo>
                    <a:pt x="598805" y="0"/>
                  </a:moveTo>
                  <a:lnTo>
                    <a:pt x="158876" y="476503"/>
                  </a:lnTo>
                  <a:lnTo>
                    <a:pt x="0" y="329691"/>
                  </a:lnTo>
                  <a:lnTo>
                    <a:pt x="24384" y="941069"/>
                  </a:lnTo>
                  <a:lnTo>
                    <a:pt x="635762" y="916558"/>
                  </a:lnTo>
                  <a:lnTo>
                    <a:pt x="476758" y="769874"/>
                  </a:lnTo>
                  <a:lnTo>
                    <a:pt x="916686" y="293369"/>
                  </a:lnTo>
                  <a:lnTo>
                    <a:pt x="59880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3478" y="4073397"/>
              <a:ext cx="916940" cy="941069"/>
            </a:xfrm>
            <a:custGeom>
              <a:avLst/>
              <a:gdLst/>
              <a:ahLst/>
              <a:cxnLst/>
              <a:rect l="l" t="t" r="r" b="b"/>
              <a:pathLst>
                <a:path w="916939" h="941070">
                  <a:moveTo>
                    <a:pt x="0" y="329691"/>
                  </a:moveTo>
                  <a:lnTo>
                    <a:pt x="158876" y="476503"/>
                  </a:lnTo>
                  <a:lnTo>
                    <a:pt x="598805" y="0"/>
                  </a:lnTo>
                  <a:lnTo>
                    <a:pt x="916686" y="293369"/>
                  </a:lnTo>
                  <a:lnTo>
                    <a:pt x="476758" y="769874"/>
                  </a:lnTo>
                  <a:lnTo>
                    <a:pt x="635762" y="916558"/>
                  </a:lnTo>
                  <a:lnTo>
                    <a:pt x="24384" y="941069"/>
                  </a:lnTo>
                  <a:lnTo>
                    <a:pt x="0" y="329691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76200"/>
            <a:ext cx="690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FOREIGN </a:t>
            </a:r>
            <a:r>
              <a:rPr sz="3600" dirty="0"/>
              <a:t>KEY </a:t>
            </a:r>
            <a:r>
              <a:rPr sz="3600" spc="-5" dirty="0"/>
              <a:t>(chave</a:t>
            </a:r>
            <a:r>
              <a:rPr sz="3600" spc="-10" dirty="0"/>
              <a:t> </a:t>
            </a:r>
            <a:r>
              <a:rPr sz="3600" spc="-5" dirty="0"/>
              <a:t>estrangeira)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8739" y="1012952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Caso tentássemos inserir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aluno que com o  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curso que 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está cadastrado na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curso,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obteríamos a seguinte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mensagem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376" y="3785615"/>
            <a:ext cx="3636645" cy="8305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337820" marR="257810" indent="-71755">
              <a:lnSpc>
                <a:spcPct val="100000"/>
              </a:lnSpc>
              <a:spcBef>
                <a:spcPts val="285"/>
              </a:spcBef>
            </a:pPr>
            <a:r>
              <a:rPr sz="2400" b="1" spc="-15" dirty="0">
                <a:solidFill>
                  <a:srgbClr val="009973"/>
                </a:solidFill>
                <a:latin typeface="Times New Roman"/>
                <a:cs typeface="Times New Roman"/>
              </a:rPr>
              <a:t>Violação </a:t>
            </a: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de restrição</a:t>
            </a:r>
            <a:r>
              <a:rPr sz="2400" b="1" spc="-75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73"/>
                </a:solidFill>
                <a:latin typeface="Times New Roman"/>
                <a:cs typeface="Times New Roman"/>
              </a:rPr>
              <a:t>de  </a:t>
            </a:r>
            <a:r>
              <a:rPr sz="2400" b="1" dirty="0">
                <a:solidFill>
                  <a:srgbClr val="009973"/>
                </a:solidFill>
                <a:latin typeface="Times New Roman"/>
                <a:cs typeface="Times New Roman"/>
              </a:rPr>
              <a:t>integridade</a:t>
            </a:r>
            <a:r>
              <a:rPr sz="2400" b="1" spc="-70" dirty="0">
                <a:solidFill>
                  <a:srgbClr val="00997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9973"/>
                </a:solidFill>
                <a:latin typeface="Times New Roman"/>
                <a:cs typeface="Times New Roman"/>
              </a:rPr>
              <a:t>referencial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495" y="1196339"/>
            <a:ext cx="8496300" cy="2976880"/>
            <a:chOff x="539495" y="1196339"/>
            <a:chExt cx="8496300" cy="2976880"/>
          </a:xfrm>
        </p:grpSpPr>
        <p:sp>
          <p:nvSpPr>
            <p:cNvPr id="3" name="object 3"/>
            <p:cNvSpPr/>
            <p:nvPr/>
          </p:nvSpPr>
          <p:spPr>
            <a:xfrm>
              <a:off x="539495" y="1196339"/>
              <a:ext cx="8496300" cy="2976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9978" y="2350897"/>
              <a:ext cx="916940" cy="941069"/>
            </a:xfrm>
            <a:custGeom>
              <a:avLst/>
              <a:gdLst/>
              <a:ahLst/>
              <a:cxnLst/>
              <a:rect l="l" t="t" r="r" b="b"/>
              <a:pathLst>
                <a:path w="916939" h="941070">
                  <a:moveTo>
                    <a:pt x="598805" y="0"/>
                  </a:moveTo>
                  <a:lnTo>
                    <a:pt x="159004" y="476503"/>
                  </a:lnTo>
                  <a:lnTo>
                    <a:pt x="0" y="329818"/>
                  </a:lnTo>
                  <a:lnTo>
                    <a:pt x="24511" y="941069"/>
                  </a:lnTo>
                  <a:lnTo>
                    <a:pt x="635762" y="916686"/>
                  </a:lnTo>
                  <a:lnTo>
                    <a:pt x="476885" y="770001"/>
                  </a:lnTo>
                  <a:lnTo>
                    <a:pt x="916686" y="293497"/>
                  </a:lnTo>
                  <a:lnTo>
                    <a:pt x="59880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9978" y="2350897"/>
              <a:ext cx="916940" cy="941069"/>
            </a:xfrm>
            <a:custGeom>
              <a:avLst/>
              <a:gdLst/>
              <a:ahLst/>
              <a:cxnLst/>
              <a:rect l="l" t="t" r="r" b="b"/>
              <a:pathLst>
                <a:path w="916939" h="941070">
                  <a:moveTo>
                    <a:pt x="0" y="329818"/>
                  </a:moveTo>
                  <a:lnTo>
                    <a:pt x="159004" y="476503"/>
                  </a:lnTo>
                  <a:lnTo>
                    <a:pt x="598805" y="0"/>
                  </a:lnTo>
                  <a:lnTo>
                    <a:pt x="916686" y="293497"/>
                  </a:lnTo>
                  <a:lnTo>
                    <a:pt x="476885" y="770001"/>
                  </a:lnTo>
                  <a:lnTo>
                    <a:pt x="635762" y="916686"/>
                  </a:lnTo>
                  <a:lnTo>
                    <a:pt x="24511" y="941069"/>
                  </a:lnTo>
                  <a:lnTo>
                    <a:pt x="0" y="329818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31630"/>
            <a:ext cx="690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FOREIGN </a:t>
            </a:r>
            <a:r>
              <a:rPr sz="3600" dirty="0"/>
              <a:t>KEY </a:t>
            </a:r>
            <a:r>
              <a:rPr sz="3600" spc="-5" dirty="0"/>
              <a:t>(chave</a:t>
            </a:r>
            <a:r>
              <a:rPr sz="3600" spc="-10" dirty="0"/>
              <a:t> </a:t>
            </a:r>
            <a:r>
              <a:rPr sz="3600" spc="-5" dirty="0"/>
              <a:t>estrangeira)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04545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</a:t>
            </a:r>
            <a:r>
              <a:rPr spc="-6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restrição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ser violada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tuplas são inseridas, atualizadas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excluídas.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ação default que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SQL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violação de integridade é </a:t>
            </a:r>
            <a:r>
              <a:rPr sz="2800" b="1" i="1" spc="-10" dirty="0">
                <a:solidFill>
                  <a:srgbClr val="5F5F5F"/>
                </a:solidFill>
                <a:latin typeface="Verdana"/>
                <a:cs typeface="Verdana"/>
              </a:rPr>
              <a:t>rejeitar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operação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atualização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causará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violação, o que  é conhecido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opção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RESTRICT.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04545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</a:t>
            </a:r>
            <a:r>
              <a:rPr spc="-6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projetista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especificar uma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 para ser tomada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conectando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cláusula de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ação </a:t>
            </a:r>
            <a:r>
              <a:rPr sz="2800" b="1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disparo referencial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qualquer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restrição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1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opções incluem SET NULL, CASCADE 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RESTRICT.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opção 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qualificada com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ON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DELETE ou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ON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UPDATE.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42786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spcBef>
                <a:spcPts val="95"/>
              </a:spcBef>
            </a:pPr>
            <a:r>
              <a:rPr spc="-5" dirty="0"/>
              <a:t>RESTRICT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commando RESTRICT rejeita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operação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exclusão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que é  referenciada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outras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 A tabela curso é referenciada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aluno,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logo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declararmos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aluno com a opção  restrict e tentarmos eliminar uma linha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tabela curso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operação não será</a:t>
            </a:r>
            <a:r>
              <a:rPr sz="2800" i="1" spc="2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efetuada.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1464310"/>
            <a:ext cx="4782185" cy="2660015"/>
            <a:chOff x="611123" y="1464310"/>
            <a:chExt cx="4782185" cy="2660015"/>
          </a:xfrm>
        </p:grpSpPr>
        <p:sp>
          <p:nvSpPr>
            <p:cNvPr id="3" name="object 3"/>
            <p:cNvSpPr/>
            <p:nvPr/>
          </p:nvSpPr>
          <p:spPr>
            <a:xfrm>
              <a:off x="611123" y="2133600"/>
              <a:ext cx="4466844" cy="1990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8576" y="1477010"/>
              <a:ext cx="772160" cy="738505"/>
            </a:xfrm>
            <a:custGeom>
              <a:avLst/>
              <a:gdLst/>
              <a:ahLst/>
              <a:cxnLst/>
              <a:rect l="l" t="t" r="r" b="b"/>
              <a:pathLst>
                <a:path w="772160" h="738505">
                  <a:moveTo>
                    <a:pt x="536321" y="0"/>
                  </a:moveTo>
                  <a:lnTo>
                    <a:pt x="155194" y="328675"/>
                  </a:lnTo>
                  <a:lnTo>
                    <a:pt x="37464" y="192277"/>
                  </a:lnTo>
                  <a:lnTo>
                    <a:pt x="0" y="700404"/>
                  </a:lnTo>
                  <a:lnTo>
                    <a:pt x="508253" y="737997"/>
                  </a:lnTo>
                  <a:lnTo>
                    <a:pt x="390525" y="601599"/>
                  </a:lnTo>
                  <a:lnTo>
                    <a:pt x="771651" y="272923"/>
                  </a:lnTo>
                  <a:lnTo>
                    <a:pt x="53632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08576" y="1477010"/>
              <a:ext cx="772160" cy="738505"/>
            </a:xfrm>
            <a:custGeom>
              <a:avLst/>
              <a:gdLst/>
              <a:ahLst/>
              <a:cxnLst/>
              <a:rect l="l" t="t" r="r" b="b"/>
              <a:pathLst>
                <a:path w="772160" h="738505">
                  <a:moveTo>
                    <a:pt x="37464" y="192277"/>
                  </a:moveTo>
                  <a:lnTo>
                    <a:pt x="155194" y="328675"/>
                  </a:lnTo>
                  <a:lnTo>
                    <a:pt x="536321" y="0"/>
                  </a:lnTo>
                  <a:lnTo>
                    <a:pt x="771651" y="272923"/>
                  </a:lnTo>
                  <a:lnTo>
                    <a:pt x="390525" y="601599"/>
                  </a:lnTo>
                  <a:lnTo>
                    <a:pt x="508253" y="737997"/>
                  </a:lnTo>
                  <a:lnTo>
                    <a:pt x="0" y="700404"/>
                  </a:lnTo>
                  <a:lnTo>
                    <a:pt x="37464" y="192277"/>
                  </a:lnTo>
                  <a:close/>
                </a:path>
              </a:pathLst>
            </a:custGeom>
            <a:ln w="254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38800" y="3345179"/>
            <a:ext cx="746760" cy="890269"/>
            <a:chOff x="5638800" y="3345179"/>
            <a:chExt cx="746760" cy="890269"/>
          </a:xfrm>
        </p:grpSpPr>
        <p:sp>
          <p:nvSpPr>
            <p:cNvPr id="8" name="object 8"/>
            <p:cNvSpPr/>
            <p:nvPr/>
          </p:nvSpPr>
          <p:spPr>
            <a:xfrm>
              <a:off x="5651753" y="3358133"/>
              <a:ext cx="721360" cy="864235"/>
            </a:xfrm>
            <a:custGeom>
              <a:avLst/>
              <a:gdLst/>
              <a:ahLst/>
              <a:cxnLst/>
              <a:rect l="l" t="t" r="r" b="b"/>
              <a:pathLst>
                <a:path w="721360" h="864235">
                  <a:moveTo>
                    <a:pt x="540638" y="0"/>
                  </a:moveTo>
                  <a:lnTo>
                    <a:pt x="180212" y="0"/>
                  </a:lnTo>
                  <a:lnTo>
                    <a:pt x="180212" y="503681"/>
                  </a:lnTo>
                  <a:lnTo>
                    <a:pt x="0" y="503681"/>
                  </a:lnTo>
                  <a:lnTo>
                    <a:pt x="360425" y="864107"/>
                  </a:lnTo>
                  <a:lnTo>
                    <a:pt x="720851" y="503681"/>
                  </a:lnTo>
                  <a:lnTo>
                    <a:pt x="540638" y="503681"/>
                  </a:lnTo>
                  <a:lnTo>
                    <a:pt x="54063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1753" y="3358133"/>
              <a:ext cx="721360" cy="864235"/>
            </a:xfrm>
            <a:custGeom>
              <a:avLst/>
              <a:gdLst/>
              <a:ahLst/>
              <a:cxnLst/>
              <a:rect l="l" t="t" r="r" b="b"/>
              <a:pathLst>
                <a:path w="721360" h="864235">
                  <a:moveTo>
                    <a:pt x="0" y="503681"/>
                  </a:moveTo>
                  <a:lnTo>
                    <a:pt x="180212" y="503681"/>
                  </a:lnTo>
                  <a:lnTo>
                    <a:pt x="180212" y="0"/>
                  </a:lnTo>
                  <a:lnTo>
                    <a:pt x="540638" y="0"/>
                  </a:lnTo>
                  <a:lnTo>
                    <a:pt x="540638" y="503681"/>
                  </a:lnTo>
                  <a:lnTo>
                    <a:pt x="720851" y="503681"/>
                  </a:lnTo>
                  <a:lnTo>
                    <a:pt x="360425" y="864107"/>
                  </a:lnTo>
                  <a:lnTo>
                    <a:pt x="0" y="503681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56453" y="2893314"/>
            <a:ext cx="210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CB582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3CB58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CB582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3258" y="1476883"/>
            <a:ext cx="240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estrangeira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1012952"/>
            <a:ext cx="4324350" cy="74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065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2235200">
              <a:lnSpc>
                <a:spcPts val="2585"/>
              </a:lnSpc>
            </a:pPr>
            <a:r>
              <a:rPr sz="2400" b="1" spc="-5" dirty="0">
                <a:solidFill>
                  <a:srgbClr val="3CB582"/>
                </a:solidFill>
                <a:latin typeface="Times New Roman"/>
                <a:cs typeface="Times New Roman"/>
              </a:rPr>
              <a:t>Chave</a:t>
            </a:r>
            <a:r>
              <a:rPr sz="2400" b="1" spc="-60" dirty="0">
                <a:solidFill>
                  <a:srgbClr val="3CB58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CB582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8751" y="1592833"/>
            <a:ext cx="796925" cy="763905"/>
            <a:chOff x="1698751" y="1592833"/>
            <a:chExt cx="796925" cy="763905"/>
          </a:xfrm>
        </p:grpSpPr>
        <p:sp>
          <p:nvSpPr>
            <p:cNvPr id="14" name="object 14"/>
            <p:cNvSpPr/>
            <p:nvPr/>
          </p:nvSpPr>
          <p:spPr>
            <a:xfrm>
              <a:off x="1711451" y="1605533"/>
              <a:ext cx="771525" cy="738505"/>
            </a:xfrm>
            <a:custGeom>
              <a:avLst/>
              <a:gdLst/>
              <a:ahLst/>
              <a:cxnLst/>
              <a:rect l="l" t="t" r="r" b="b"/>
              <a:pathLst>
                <a:path w="771525" h="738505">
                  <a:moveTo>
                    <a:pt x="536067" y="0"/>
                  </a:moveTo>
                  <a:lnTo>
                    <a:pt x="155067" y="328802"/>
                  </a:lnTo>
                  <a:lnTo>
                    <a:pt x="37337" y="192404"/>
                  </a:lnTo>
                  <a:lnTo>
                    <a:pt x="0" y="700658"/>
                  </a:lnTo>
                  <a:lnTo>
                    <a:pt x="508254" y="737996"/>
                  </a:lnTo>
                  <a:lnTo>
                    <a:pt x="390525" y="601599"/>
                  </a:lnTo>
                  <a:lnTo>
                    <a:pt x="771525" y="272795"/>
                  </a:lnTo>
                  <a:lnTo>
                    <a:pt x="53606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1451" y="1605533"/>
              <a:ext cx="771525" cy="738505"/>
            </a:xfrm>
            <a:custGeom>
              <a:avLst/>
              <a:gdLst/>
              <a:ahLst/>
              <a:cxnLst/>
              <a:rect l="l" t="t" r="r" b="b"/>
              <a:pathLst>
                <a:path w="771525" h="738505">
                  <a:moveTo>
                    <a:pt x="37337" y="192404"/>
                  </a:moveTo>
                  <a:lnTo>
                    <a:pt x="155067" y="328802"/>
                  </a:lnTo>
                  <a:lnTo>
                    <a:pt x="536067" y="0"/>
                  </a:lnTo>
                  <a:lnTo>
                    <a:pt x="771525" y="272795"/>
                  </a:lnTo>
                  <a:lnTo>
                    <a:pt x="390525" y="601599"/>
                  </a:lnTo>
                  <a:lnTo>
                    <a:pt x="508254" y="737996"/>
                  </a:lnTo>
                  <a:lnTo>
                    <a:pt x="0" y="700658"/>
                  </a:lnTo>
                  <a:lnTo>
                    <a:pt x="37337" y="192404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860035" y="4366259"/>
            <a:ext cx="4123944" cy="2266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42786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spcBef>
                <a:spcPts val="95"/>
              </a:spcBef>
            </a:pPr>
            <a:r>
              <a:rPr spc="-5" dirty="0"/>
              <a:t>RESTRICT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205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773935"/>
            <a:ext cx="8252459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407664"/>
            <a:ext cx="91440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42786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spcBef>
                <a:spcPts val="95"/>
              </a:spcBef>
            </a:pPr>
            <a:r>
              <a:rPr spc="-5" dirty="0"/>
              <a:t>RESTRICT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0"/>
            <a:ext cx="235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</a:t>
            </a:r>
            <a:r>
              <a:rPr spc="-80" dirty="0"/>
              <a:t> </a:t>
            </a:r>
            <a:r>
              <a:rPr spc="-10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342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SQL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permite NULLs como 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atributo, uma restrição NOT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NULL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ser  especificada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valor NULL 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permitido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determinado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 sempre é especificado de maneira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implícita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atributos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fazem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cada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relação.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0"/>
            <a:ext cx="21761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CASCADE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1427"/>
            <a:ext cx="22993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355600" algn="l"/>
                <a:tab pos="1875155" algn="l"/>
              </a:tabLst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El</a:t>
            </a:r>
            <a:r>
              <a:rPr sz="26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600" i="1" spc="-1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in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	ou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1030" y="1011427"/>
            <a:ext cx="18249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12900" algn="l"/>
              </a:tabLst>
            </a:pP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atu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6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	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8977" y="1011427"/>
            <a:ext cx="8216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600" i="1" spc="-1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5401" y="1011427"/>
            <a:ext cx="17621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7710" algn="l"/>
              </a:tabLst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da	tabela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1243" y="1011427"/>
            <a:ext cx="1143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2815" algn="l"/>
              </a:tabLst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qu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e	é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1407668"/>
            <a:ext cx="31483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86990" algn="l"/>
              </a:tabLst>
            </a:pP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ref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renc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ada	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7015" y="1407668"/>
            <a:ext cx="5009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76070" algn="l"/>
                <a:tab pos="3280410" algn="l"/>
                <a:tab pos="3989070" algn="l"/>
              </a:tabLst>
            </a:pP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outras	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tabelas	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apaga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1803907"/>
            <a:ext cx="70065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83940" algn="l"/>
                <a:tab pos="4662805" algn="l"/>
                <a:tab pos="6623050" algn="l"/>
              </a:tabLst>
            </a:pP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6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600" i="1" spc="-2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ticam</a:t>
            </a:r>
            <a:r>
              <a:rPr sz="2600" i="1" spc="-1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nte	ou	atu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6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0595" y="1803907"/>
            <a:ext cx="9969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6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2200401"/>
            <a:ext cx="8989060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correspondentes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tabela que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referenciou.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600" i="1" spc="-10" dirty="0">
                <a:solidFill>
                  <a:srgbClr val="5F5F5F"/>
                </a:solidFill>
                <a:latin typeface="Verdana"/>
                <a:cs typeface="Verdana"/>
              </a:rPr>
              <a:t>exemplo: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tabela curso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é referenciada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na  tabela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aluno,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logo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se declararmos a chave 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estrangeira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aluno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opção cascade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e 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tentarmos eliminar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linha da tabela curso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  operação será efetuada e 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linha que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continha o  código na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600" i="1" dirty="0">
                <a:solidFill>
                  <a:srgbClr val="5F5F5F"/>
                </a:solidFill>
                <a:latin typeface="Verdana"/>
                <a:cs typeface="Verdana"/>
              </a:rPr>
              <a:t>aluno será</a:t>
            </a:r>
            <a:r>
              <a:rPr sz="2600" i="1" spc="-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600" i="1" spc="-5" dirty="0">
                <a:solidFill>
                  <a:srgbClr val="5F5F5F"/>
                </a:solidFill>
                <a:latin typeface="Verdana"/>
                <a:cs typeface="Verdana"/>
              </a:rPr>
              <a:t>apagada.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191" y="12940"/>
            <a:ext cx="21761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CASCADE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05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1557527"/>
            <a:ext cx="8354568" cy="58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480" y="3422903"/>
            <a:ext cx="8807450" cy="3312160"/>
            <a:chOff x="30480" y="3422903"/>
            <a:chExt cx="8807450" cy="3312160"/>
          </a:xfrm>
        </p:grpSpPr>
        <p:sp>
          <p:nvSpPr>
            <p:cNvPr id="6" name="object 6"/>
            <p:cNvSpPr/>
            <p:nvPr/>
          </p:nvSpPr>
          <p:spPr>
            <a:xfrm>
              <a:off x="30480" y="3422903"/>
              <a:ext cx="8735568" cy="2459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1664" y="4724398"/>
              <a:ext cx="3906012" cy="20101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3672" y="2343911"/>
            <a:ext cx="5955792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15" y="4313"/>
            <a:ext cx="704545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246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</a:t>
            </a:r>
            <a:r>
              <a:rPr spc="-6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05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1" y="1629155"/>
            <a:ext cx="8321040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611" y="4149852"/>
            <a:ext cx="8461248" cy="86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5228844"/>
            <a:ext cx="8424672" cy="937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1600" y="21566"/>
            <a:ext cx="427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</a:t>
            </a:r>
            <a:r>
              <a:rPr spc="-80" dirty="0"/>
              <a:t> </a:t>
            </a:r>
            <a:r>
              <a:rPr spc="-10" dirty="0"/>
              <a:t>NULL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2924555"/>
            <a:ext cx="7304532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41084" y="1839976"/>
            <a:ext cx="714375" cy="857250"/>
            <a:chOff x="6141084" y="1839976"/>
            <a:chExt cx="714375" cy="857250"/>
          </a:xfrm>
        </p:grpSpPr>
        <p:sp>
          <p:nvSpPr>
            <p:cNvPr id="5" name="object 5"/>
            <p:cNvSpPr/>
            <p:nvPr/>
          </p:nvSpPr>
          <p:spPr>
            <a:xfrm>
              <a:off x="6153784" y="1852676"/>
              <a:ext cx="688975" cy="831850"/>
            </a:xfrm>
            <a:custGeom>
              <a:avLst/>
              <a:gdLst/>
              <a:ahLst/>
              <a:cxnLst/>
              <a:rect l="l" t="t" r="r" b="b"/>
              <a:pathLst>
                <a:path w="688975" h="831850">
                  <a:moveTo>
                    <a:pt x="282066" y="0"/>
                  </a:moveTo>
                  <a:lnTo>
                    <a:pt x="0" y="159258"/>
                  </a:lnTo>
                  <a:lnTo>
                    <a:pt x="265429" y="629158"/>
                  </a:lnTo>
                  <a:lnTo>
                    <a:pt x="124460" y="708787"/>
                  </a:lnTo>
                  <a:lnTo>
                    <a:pt x="565658" y="831469"/>
                  </a:lnTo>
                  <a:lnTo>
                    <a:pt x="688466" y="390271"/>
                  </a:lnTo>
                  <a:lnTo>
                    <a:pt x="547496" y="469900"/>
                  </a:lnTo>
                  <a:lnTo>
                    <a:pt x="282066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3784" y="1852676"/>
              <a:ext cx="688975" cy="831850"/>
            </a:xfrm>
            <a:custGeom>
              <a:avLst/>
              <a:gdLst/>
              <a:ahLst/>
              <a:cxnLst/>
              <a:rect l="l" t="t" r="r" b="b"/>
              <a:pathLst>
                <a:path w="688975" h="831850">
                  <a:moveTo>
                    <a:pt x="124460" y="708787"/>
                  </a:moveTo>
                  <a:lnTo>
                    <a:pt x="265429" y="629158"/>
                  </a:lnTo>
                  <a:lnTo>
                    <a:pt x="0" y="159258"/>
                  </a:lnTo>
                  <a:lnTo>
                    <a:pt x="282066" y="0"/>
                  </a:lnTo>
                  <a:lnTo>
                    <a:pt x="547496" y="469900"/>
                  </a:lnTo>
                  <a:lnTo>
                    <a:pt x="688466" y="390271"/>
                  </a:lnTo>
                  <a:lnTo>
                    <a:pt x="565658" y="831469"/>
                  </a:lnTo>
                  <a:lnTo>
                    <a:pt x="124460" y="708787"/>
                  </a:lnTo>
                  <a:close/>
                </a:path>
              </a:pathLst>
            </a:custGeom>
            <a:ln w="254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8390" y="1462532"/>
            <a:ext cx="2443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Esta coluna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permite  </a:t>
            </a:r>
            <a:r>
              <a:rPr sz="2400" dirty="0">
                <a:latin typeface="Times New Roman"/>
                <a:cs typeface="Times New Roman"/>
              </a:rPr>
              <a:t>valores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nulos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5313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 NULL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5" dirty="0"/>
              <a:t>Declaração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30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possível definir 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NOT NULL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definição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 durante a criação da 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após 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650">
              <a:latin typeface="Verdana"/>
              <a:cs typeface="Verdana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Declaração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NOT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NULL na definição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durante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1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7" y="4436364"/>
            <a:ext cx="9006840" cy="577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0"/>
            <a:ext cx="235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</a:t>
            </a:r>
            <a:r>
              <a:rPr spc="-80" dirty="0"/>
              <a:t> </a:t>
            </a:r>
            <a:r>
              <a:rPr spc="-10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275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573221"/>
            <a:ext cx="898588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Endereço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matrícula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podem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conter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valores  NULL.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4724400"/>
            <a:ext cx="7968996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5516879"/>
            <a:ext cx="8129016" cy="57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1557527"/>
            <a:ext cx="8107680" cy="1799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643" y="0"/>
            <a:ext cx="235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</a:t>
            </a:r>
            <a:r>
              <a:rPr spc="-80" dirty="0"/>
              <a:t> </a:t>
            </a:r>
            <a:r>
              <a:rPr spc="-10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161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571750" algn="l"/>
                <a:tab pos="3263900" algn="l"/>
                <a:tab pos="4281805" algn="l"/>
                <a:tab pos="5458460" algn="l"/>
                <a:tab pos="6550025" algn="l"/>
                <a:tab pos="7018020" algn="l"/>
                <a:tab pos="853630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Decl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ós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88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Sintaxe: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8843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x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508" y="4724400"/>
            <a:ext cx="8889492" cy="35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2781300"/>
            <a:ext cx="7776972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235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NOT</a:t>
            </a:r>
            <a:r>
              <a:rPr spc="-80" dirty="0"/>
              <a:t> </a:t>
            </a:r>
            <a:r>
              <a:rPr spc="-10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tentássemos inserir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novo aluno sem o  campo endereço obteríamos a seguinte  mensagem de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erro: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36520"/>
            <a:ext cx="8857488" cy="2191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933</Words>
  <Application>Microsoft Office PowerPoint</Application>
  <PresentationFormat>Apresentação na tela (4:3)</PresentationFormat>
  <Paragraphs>169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Office Theme</vt:lpstr>
      <vt:lpstr>Apresentação do PowerPoint</vt:lpstr>
      <vt:lpstr>Descrição</vt:lpstr>
      <vt:lpstr>Restrições básicas de integridade</vt:lpstr>
      <vt:lpstr>NOT NULL</vt:lpstr>
      <vt:lpstr>NOT NULL</vt:lpstr>
      <vt:lpstr>NOT NULL - Declaração</vt:lpstr>
      <vt:lpstr>NOT NULL</vt:lpstr>
      <vt:lpstr>NOT NULL</vt:lpstr>
      <vt:lpstr>NOT NULL</vt:lpstr>
      <vt:lpstr>DEFAULT</vt:lpstr>
      <vt:lpstr>DEFAULT</vt:lpstr>
      <vt:lpstr>DEFAULT</vt:lpstr>
      <vt:lpstr>DEFAULT</vt:lpstr>
      <vt:lpstr>DEFAULT</vt:lpstr>
      <vt:lpstr>Restrições de chave</vt:lpstr>
      <vt:lpstr>PRIMARY KEY (chave primária)</vt:lpstr>
      <vt:lpstr>PRIMARY KEY (chave primária)</vt:lpstr>
      <vt:lpstr>PRIMARY KEY</vt:lpstr>
      <vt:lpstr>PRIMARY KEY- Declaração</vt:lpstr>
      <vt:lpstr>PRIMARY KEY</vt:lpstr>
      <vt:lpstr>PRIMARY KEY</vt:lpstr>
      <vt:lpstr>Nomeando as restrições</vt:lpstr>
      <vt:lpstr>UNIQUE</vt:lpstr>
      <vt:lpstr>UNIQUE - Declaração</vt:lpstr>
      <vt:lpstr>UNIQUE</vt:lpstr>
      <vt:lpstr>UNIQUE</vt:lpstr>
      <vt:lpstr>UNIQUE</vt:lpstr>
      <vt:lpstr>FOREIGN KEY (chave estrangeira)</vt:lpstr>
      <vt:lpstr>FOREIGN KEY</vt:lpstr>
      <vt:lpstr>Integridade referencial</vt:lpstr>
      <vt:lpstr>Integridade referencial</vt:lpstr>
      <vt:lpstr>FOREIGN KEY (chave estrangeira)</vt:lpstr>
      <vt:lpstr>FOREIGN KEY (chave estrangeira)</vt:lpstr>
      <vt:lpstr>FOREIGN KEY (chave estrangeira)</vt:lpstr>
      <vt:lpstr>Integridade referencial</vt:lpstr>
      <vt:lpstr>Integridade referencial</vt:lpstr>
      <vt:lpstr>RESTRICT</vt:lpstr>
      <vt:lpstr>RESTRICT</vt:lpstr>
      <vt:lpstr>RESTRICT</vt:lpstr>
      <vt:lpstr>CASCADE</vt:lpstr>
      <vt:lpstr>CASCADE</vt:lpstr>
      <vt:lpstr>Integridade referencial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2021-01-12T23:09:17Z</dcterms:created>
  <dcterms:modified xsi:type="dcterms:W3CDTF">2021-01-14T22:27:09Z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