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6171" y="-80645"/>
            <a:ext cx="38516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4143" y="3029458"/>
            <a:ext cx="5315712" cy="1710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1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69420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223487" y="3639537"/>
            <a:ext cx="439286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Delete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53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085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Operadores </a:t>
            </a:r>
            <a:r>
              <a:rPr spc="-10" dirty="0"/>
              <a:t>lógicos</a:t>
            </a:r>
            <a:r>
              <a:rPr spc="-5" dirty="0"/>
              <a:t> 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6635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operadores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lógicos básicos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são: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1947" y="6663943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Agency FB"/>
                <a:cs typeface="Agency FB"/>
              </a:rPr>
              <a:t>11</a:t>
            </a:r>
            <a:endParaRPr sz="1000">
              <a:latin typeface="Agency FB"/>
              <a:cs typeface="Agency FB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600" y="1766951"/>
          <a:ext cx="9036050" cy="3032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755"/>
                <a:gridCol w="6551295"/>
              </a:tblGrid>
              <a:tr h="442468"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Operador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Significado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2062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‘E’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lógico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20751"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‘OU’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lógico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42467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 NOT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5" dirty="0">
                          <a:latin typeface="Verdana"/>
                          <a:cs typeface="Verdana"/>
                        </a:rPr>
                        <a:t>Testa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se um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é não</a:t>
                      </a:r>
                      <a:r>
                        <a:rPr sz="240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nulo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20750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5" dirty="0">
                          <a:latin typeface="Verdana"/>
                          <a:cs typeface="Verdana"/>
                        </a:rPr>
                        <a:t>Testa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se um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é</a:t>
                      </a:r>
                      <a:r>
                        <a:rPr sz="2400" spc="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nulo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4246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5" dirty="0">
                          <a:latin typeface="Verdana"/>
                          <a:cs typeface="Verdana"/>
                        </a:rPr>
                        <a:t>Testa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se o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não é o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</a:t>
                      </a:r>
                      <a:r>
                        <a:rPr sz="2400" spc="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comparado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425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5" dirty="0">
                          <a:latin typeface="Verdana"/>
                          <a:cs typeface="Verdana"/>
                        </a:rPr>
                        <a:t>Testa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se o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é o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valor</a:t>
                      </a:r>
                      <a:r>
                        <a:rPr sz="2400" spc="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comparado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6085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Operadores </a:t>
            </a:r>
            <a:r>
              <a:rPr spc="-10" dirty="0"/>
              <a:t>lógicos</a:t>
            </a:r>
            <a:r>
              <a:rPr spc="-5" dirty="0"/>
              <a:t> 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5832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operadores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básicos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comparação lógicos  para comparar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de atributo entre si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constantes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literais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9943" y="666394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Agency FB"/>
                <a:cs typeface="Agency FB"/>
              </a:rPr>
              <a:t>12</a:t>
            </a:r>
            <a:endParaRPr sz="1000">
              <a:latin typeface="Agency FB"/>
              <a:cs typeface="Agency FB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7000" y="2630423"/>
          <a:ext cx="6337300" cy="3032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/>
                <a:gridCol w="4098925"/>
              </a:tblGrid>
              <a:tr h="44259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Operador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Significado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=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Igual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20751"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Maior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que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&gt;=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Maior do que ou</a:t>
                      </a:r>
                      <a:r>
                        <a:rPr sz="24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igual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20750"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&lt;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Menor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que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&lt;=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Menor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do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que ou</a:t>
                      </a:r>
                      <a:r>
                        <a:rPr sz="2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igual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42531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!=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&lt;&gt;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Diferente</a:t>
                      </a:r>
                      <a:r>
                        <a:rPr sz="24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88" y="1012952"/>
            <a:ext cx="3366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sintaxe SQL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8" y="2549398"/>
            <a:ext cx="5579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nenhum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773935"/>
            <a:ext cx="9144000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3284220"/>
            <a:ext cx="886968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831" y="1484375"/>
            <a:ext cx="8766048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5421" y="4367021"/>
            <a:ext cx="1295400" cy="215265"/>
          </a:xfrm>
          <a:custGeom>
            <a:avLst/>
            <a:gdLst/>
            <a:ahLst/>
            <a:cxnLst/>
            <a:rect l="l" t="t" r="r" b="b"/>
            <a:pathLst>
              <a:path w="1295400" h="215264">
                <a:moveTo>
                  <a:pt x="0" y="214883"/>
                </a:moveTo>
                <a:lnTo>
                  <a:pt x="1295400" y="214883"/>
                </a:lnTo>
                <a:lnTo>
                  <a:pt x="129540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88" y="652398"/>
            <a:ext cx="5579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nenhum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3901439"/>
            <a:ext cx="8601456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1493" y="6494526"/>
            <a:ext cx="1295400" cy="216535"/>
          </a:xfrm>
          <a:custGeom>
            <a:avLst/>
            <a:gdLst/>
            <a:ahLst/>
            <a:cxnLst/>
            <a:rect l="l" t="t" r="r" b="b"/>
            <a:pathLst>
              <a:path w="1295400" h="216534">
                <a:moveTo>
                  <a:pt x="0" y="216408"/>
                </a:move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1988820"/>
            <a:ext cx="4751832" cy="1847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276" y="1126236"/>
            <a:ext cx="7961376" cy="717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469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um</a:t>
            </a:r>
            <a:r>
              <a:rPr sz="2800" i="1" spc="-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00783"/>
            <a:ext cx="9144000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91739"/>
            <a:ext cx="9049512" cy="2808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0126" y="5084826"/>
            <a:ext cx="1298575" cy="288290"/>
          </a:xfrm>
          <a:custGeom>
            <a:avLst/>
            <a:gdLst/>
            <a:ahLst/>
            <a:cxnLst/>
            <a:rect l="l" t="t" r="r" b="b"/>
            <a:pathLst>
              <a:path w="1298575" h="288289">
                <a:moveTo>
                  <a:pt x="0" y="288036"/>
                </a:moveTo>
                <a:lnTo>
                  <a:pt x="1298448" y="288036"/>
                </a:lnTo>
                <a:lnTo>
                  <a:pt x="129844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t-BR" kern="0" spc="-5" smtClean="0"/>
              <a:t>DELETE</a:t>
            </a:r>
            <a:endParaRPr lang="pt-BR" kern="0"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469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um</a:t>
            </a:r>
            <a:r>
              <a:rPr sz="2800" i="1" spc="-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1629155"/>
            <a:ext cx="8026908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611" y="2205227"/>
            <a:ext cx="4751832" cy="184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4221478"/>
            <a:ext cx="8496300" cy="253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6273" y="6383273"/>
            <a:ext cx="1297305" cy="287020"/>
          </a:xfrm>
          <a:custGeom>
            <a:avLst/>
            <a:gdLst/>
            <a:ahLst/>
            <a:cxnLst/>
            <a:rect l="l" t="t" r="r" b="b"/>
            <a:pathLst>
              <a:path w="1297304" h="287020">
                <a:moveTo>
                  <a:pt x="0" y="286511"/>
                </a:moveTo>
                <a:lnTo>
                  <a:pt x="1296924" y="286511"/>
                </a:lnTo>
                <a:lnTo>
                  <a:pt x="1296924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88" y="652398"/>
            <a:ext cx="621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1988820"/>
            <a:ext cx="4751832" cy="1847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715" y="1196339"/>
            <a:ext cx="669035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715" y="3933442"/>
            <a:ext cx="8354568" cy="2845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1493" y="6494526"/>
            <a:ext cx="1295400" cy="216535"/>
          </a:xfrm>
          <a:custGeom>
            <a:avLst/>
            <a:gdLst/>
            <a:ahLst/>
            <a:cxnLst/>
            <a:rect l="l" t="t" r="r" b="b"/>
            <a:pathLst>
              <a:path w="1295400" h="216534">
                <a:moveTo>
                  <a:pt x="0" y="216408"/>
                </a:move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621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629155"/>
            <a:ext cx="8763000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2276855"/>
            <a:ext cx="6085332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4724399"/>
            <a:ext cx="7129272" cy="212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978" y="6570725"/>
            <a:ext cx="1009015" cy="288290"/>
          </a:xfrm>
          <a:custGeom>
            <a:avLst/>
            <a:gdLst/>
            <a:ahLst/>
            <a:cxnLst/>
            <a:rect l="l" t="t" r="r" b="b"/>
            <a:pathLst>
              <a:path w="1009015" h="288290">
                <a:moveTo>
                  <a:pt x="0" y="288035"/>
                </a:moveTo>
                <a:lnTo>
                  <a:pt x="1008887" y="288035"/>
                </a:lnTo>
                <a:lnTo>
                  <a:pt x="1008887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621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1629155"/>
            <a:ext cx="8569452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59" y="2276855"/>
            <a:ext cx="4751832" cy="184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4221479"/>
            <a:ext cx="8641080" cy="2410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6714" y="6310121"/>
            <a:ext cx="1009015" cy="287020"/>
          </a:xfrm>
          <a:custGeom>
            <a:avLst/>
            <a:gdLst/>
            <a:ahLst/>
            <a:cxnLst/>
            <a:rect l="l" t="t" r="r" b="b"/>
            <a:pathLst>
              <a:path w="1009015" h="287020">
                <a:moveTo>
                  <a:pt x="0" y="286511"/>
                </a:moveTo>
                <a:lnTo>
                  <a:pt x="1008887" y="286511"/>
                </a:lnTo>
                <a:lnTo>
                  <a:pt x="100888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t-BR" kern="0" spc="-5" smtClean="0"/>
              <a:t>DELETE</a:t>
            </a:r>
            <a:endParaRPr lang="pt-BR" kern="0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028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89852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os exemplos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serão dados nesta aula,  considere o esquema do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banco 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 fornecedores mostrado</a:t>
            </a:r>
            <a:r>
              <a:rPr sz="27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abaixo: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24" y="2133600"/>
            <a:ext cx="7057644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580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629155"/>
            <a:ext cx="5760720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59" y="2350007"/>
            <a:ext cx="8497824" cy="361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9866" y="5662421"/>
            <a:ext cx="1297305" cy="215265"/>
          </a:xfrm>
          <a:custGeom>
            <a:avLst/>
            <a:gdLst/>
            <a:ahLst/>
            <a:cxnLst/>
            <a:rect l="l" t="t" r="r" b="b"/>
            <a:pathLst>
              <a:path w="1297304" h="215264">
                <a:moveTo>
                  <a:pt x="0" y="214883"/>
                </a:moveTo>
                <a:lnTo>
                  <a:pt x="1296924" y="214883"/>
                </a:lnTo>
                <a:lnTo>
                  <a:pt x="1296924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8095" y="1083551"/>
            <a:ext cx="7677150" cy="59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724" y="2307335"/>
            <a:ext cx="6310122" cy="324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895028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4895" y="1053083"/>
            <a:ext cx="5474208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895028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831" y="1053083"/>
            <a:ext cx="8805672" cy="388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895028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271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COMANDOS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51900" cy="300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SQL três comandos 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usados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 modificar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INSERT;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59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DELETE;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UPDATE.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3574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básica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comando DELETE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composta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pelas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três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cláusulas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DELETE, FROM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WHERE,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tem a seguinte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400" b="1" i="1" spc="-5" dirty="0">
                <a:solidFill>
                  <a:srgbClr val="5F5F5F"/>
                </a:solidFill>
                <a:latin typeface="Verdana"/>
                <a:cs typeface="Verdana"/>
              </a:rPr>
              <a:t>DELETE</a:t>
            </a:r>
            <a:endParaRPr sz="24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305"/>
              </a:spcBef>
            </a:pPr>
            <a:r>
              <a:rPr sz="2400" b="1" i="1" spc="-5" dirty="0">
                <a:solidFill>
                  <a:srgbClr val="5F5F5F"/>
                </a:solidFill>
                <a:latin typeface="Verdana"/>
                <a:cs typeface="Verdana"/>
              </a:rPr>
              <a:t>FROM</a:t>
            </a:r>
            <a:r>
              <a:rPr sz="2400" b="1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&lt;tabela&gt;</a:t>
            </a:r>
            <a:endParaRPr sz="24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305"/>
              </a:spcBef>
            </a:pPr>
            <a:r>
              <a:rPr sz="2400" b="1" i="1" spc="-5" dirty="0">
                <a:solidFill>
                  <a:srgbClr val="5F5F5F"/>
                </a:solidFill>
                <a:latin typeface="Verdana"/>
                <a:cs typeface="Verdana"/>
              </a:rPr>
              <a:t>WHERE</a:t>
            </a:r>
            <a:r>
              <a:rPr sz="2400" b="1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&lt;condição&gt;;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1947" y="6663943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gency FB"/>
                <a:cs typeface="Agency FB"/>
              </a:rPr>
              <a:t>8</a:t>
            </a:r>
            <a:endParaRPr sz="10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36711" y="1012952"/>
            <a:ext cx="82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7861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12314" algn="l"/>
                <a:tab pos="2544445" algn="l"/>
                <a:tab pos="3081020" algn="l"/>
                <a:tab pos="4400550" algn="l"/>
                <a:tab pos="5153660" algn="l"/>
                <a:tab pos="6572884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&lt;tabe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la&gt;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igido  processar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deleção.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89" y="2474846"/>
          <a:ext cx="9024618" cy="128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95"/>
                <a:gridCol w="883284"/>
                <a:gridCol w="5908039"/>
              </a:tblGrid>
              <a:tr h="429137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  <a:spcBef>
                          <a:spcPts val="10"/>
                        </a:spcBef>
                      </a:pP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&lt;condição&gt;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15900" algn="r">
                        <a:lnSpc>
                          <a:spcPts val="3270"/>
                        </a:lnSpc>
                        <a:spcBef>
                          <a:spcPts val="10"/>
                        </a:spcBef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é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270"/>
                        </a:lnSpc>
                        <a:spcBef>
                          <a:spcPts val="10"/>
                        </a:spcBef>
                        <a:tabLst>
                          <a:tab pos="1290955" algn="l"/>
                          <a:tab pos="360934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uma	e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ress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ã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	c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ndici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nal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426566">
                <a:tc>
                  <a:txBody>
                    <a:bodyPr/>
                    <a:lstStyle/>
                    <a:p>
                      <a:pPr marL="31750">
                        <a:lnSpc>
                          <a:spcPts val="3260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(booleana)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3260"/>
                        </a:lnSpc>
                      </a:pP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qu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0"/>
                        </a:lnSpc>
                        <a:tabLst>
                          <a:tab pos="1936750" algn="l"/>
                          <a:tab pos="2660650" algn="l"/>
                          <a:tab pos="4069079" algn="l"/>
                          <a:tab pos="4607560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identific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	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s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pl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s	a	s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rem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29354">
                <a:tc>
                  <a:txBody>
                    <a:bodyPr/>
                    <a:lstStyle/>
                    <a:p>
                      <a:pPr marL="31750">
                        <a:lnSpc>
                          <a:spcPts val="3279"/>
                        </a:lnSpc>
                      </a:pP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deletadas.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81947" y="6663943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gency FB"/>
                <a:cs typeface="Agency FB"/>
              </a:rPr>
              <a:t>9</a:t>
            </a:r>
            <a:endParaRPr sz="1000">
              <a:latin typeface="Agency FB"/>
              <a:cs typeface="Agency FB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921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DELETE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327" y="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</a:t>
            </a:r>
            <a:r>
              <a:rPr spc="5" dirty="0"/>
              <a:t>L</a:t>
            </a:r>
            <a:r>
              <a:rPr spc="-10" dirty="0"/>
              <a:t>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Dependendo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número de tuplas selecionadas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condição 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cláusula WHERE,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zero,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várias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tuplas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excluídas por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único comando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DELETE.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Porém a tabela permanece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vazia.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DROP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TABLE para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remover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337</Words>
  <Application>Microsoft Office PowerPoint</Application>
  <PresentationFormat>Apresentação na tela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BD Fornecedor</vt:lpstr>
      <vt:lpstr>BD Fornecedor</vt:lpstr>
      <vt:lpstr>BD Fornecedor</vt:lpstr>
      <vt:lpstr>BD Fornecedor</vt:lpstr>
      <vt:lpstr>COMANDOS</vt:lpstr>
      <vt:lpstr>DELETE</vt:lpstr>
      <vt:lpstr>DELETE</vt:lpstr>
      <vt:lpstr>DELETE</vt:lpstr>
      <vt:lpstr>Operadores lógicos básicos</vt:lpstr>
      <vt:lpstr>Operadores lógicos básicos</vt:lpstr>
      <vt:lpstr>DELETE</vt:lpstr>
      <vt:lpstr>DELETE</vt:lpstr>
      <vt:lpstr>DELETE</vt:lpstr>
      <vt:lpstr>Apresentação do PowerPoint</vt:lpstr>
      <vt:lpstr>DELETE</vt:lpstr>
      <vt:lpstr>DELETE</vt:lpstr>
      <vt:lpstr>DELETE</vt:lpstr>
      <vt:lpstr>Apresentação do PowerPoint</vt:lpstr>
      <vt:lpstr>DELETE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1</cp:revision>
  <dcterms:created xsi:type="dcterms:W3CDTF">2021-01-12T23:10:48Z</dcterms:created>
  <dcterms:modified xsi:type="dcterms:W3CDTF">2021-01-14T22:47:31Z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