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55875" y="1484313"/>
            <a:ext cx="4752975" cy="475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3851" y="334486"/>
            <a:ext cx="593629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7650" y="1773237"/>
            <a:ext cx="6115050" cy="2238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531" y="2143125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3" name="object 7"/>
          <p:cNvSpPr txBox="1">
            <a:spLocks noGrp="1"/>
          </p:cNvSpPr>
          <p:nvPr/>
        </p:nvSpPr>
        <p:spPr>
          <a:xfrm>
            <a:off x="2369420" y="2806700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3886200" y="3639537"/>
            <a:ext cx="4730150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err="1">
                <a:solidFill>
                  <a:srgbClr val="FFFFFF"/>
                </a:solidFill>
                <a:latin typeface="Carlito"/>
                <a:cs typeface="Carlito"/>
              </a:rPr>
              <a:t>Join</a:t>
            </a: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 e </a:t>
            </a:r>
            <a:r>
              <a:rPr lang="pt-BR" sz="2000" spc="-10" dirty="0" err="1">
                <a:solidFill>
                  <a:srgbClr val="FFFFFF"/>
                </a:solidFill>
                <a:latin typeface="Carlito"/>
                <a:cs typeface="Carlito"/>
              </a:rPr>
              <a:t>Group</a:t>
            </a: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2000" spc="-10" dirty="0" err="1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5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4" y="2739475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0786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8343" y="334486"/>
            <a:ext cx="246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</a:t>
            </a:r>
            <a:r>
              <a:rPr spc="-90" dirty="0"/>
              <a:t> </a:t>
            </a:r>
            <a:r>
              <a:rPr spc="-5"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6011"/>
            <a:ext cx="8115934" cy="236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99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Agora, </a:t>
            </a:r>
            <a:r>
              <a:rPr sz="2400" dirty="0">
                <a:latin typeface="Arial"/>
                <a:cs typeface="Arial"/>
              </a:rPr>
              <a:t>queremos a soma das compras (coluna preco) de  cada </a:t>
            </a:r>
            <a:r>
              <a:rPr sz="2400" spc="-5" dirty="0">
                <a:latin typeface="Arial"/>
                <a:cs typeface="Arial"/>
              </a:rPr>
              <a:t>cliente.Devemos utilizar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GROUP BY </a:t>
            </a:r>
            <a:r>
              <a:rPr sz="2400" dirty="0">
                <a:latin typeface="Arial"/>
                <a:cs typeface="Arial"/>
              </a:rPr>
              <a:t>para agrupar  os </a:t>
            </a:r>
            <a:r>
              <a:rPr sz="2400" spc="-5" dirty="0">
                <a:latin typeface="Arial"/>
                <a:cs typeface="Arial"/>
              </a:rPr>
              <a:t>clientes.Utilizaremos, então,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seguinte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instrução:</a:t>
            </a:r>
            <a:endParaRPr sz="2400">
              <a:latin typeface="Arial"/>
              <a:cs typeface="Arial"/>
            </a:endParaRPr>
          </a:p>
          <a:p>
            <a:pPr marL="355600" marR="10795" indent="-342900" algn="just">
              <a:lnSpc>
                <a:spcPts val="287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SELECT cliente, SUM(preco) FROM </a:t>
            </a:r>
            <a:r>
              <a:rPr sz="2400" dirty="0">
                <a:latin typeface="Arial"/>
                <a:cs typeface="Arial"/>
              </a:rPr>
              <a:t>compra </a:t>
            </a:r>
            <a:r>
              <a:rPr sz="2400" spc="-5" dirty="0">
                <a:latin typeface="Arial"/>
                <a:cs typeface="Arial"/>
              </a:rPr>
              <a:t>GROUP BY  cliente;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ResultSet, </a:t>
            </a:r>
            <a:r>
              <a:rPr sz="2400" dirty="0">
                <a:latin typeface="Arial"/>
                <a:cs typeface="Arial"/>
              </a:rPr>
              <a:t>para a </a:t>
            </a:r>
            <a:r>
              <a:rPr sz="2400" spc="-5" dirty="0">
                <a:latin typeface="Arial"/>
                <a:cs typeface="Arial"/>
              </a:rPr>
              <a:t>instrução </a:t>
            </a:r>
            <a:r>
              <a:rPr sz="2400" dirty="0">
                <a:latin typeface="Arial"/>
                <a:cs typeface="Arial"/>
              </a:rPr>
              <a:t>acima,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será: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3262" y="4070350"/>
          <a:ext cx="6096000" cy="1484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1078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SUM(preco)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1078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Hallan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1078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1078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Pedro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8343" y="334486"/>
            <a:ext cx="246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</a:t>
            </a:r>
            <a:r>
              <a:rPr spc="-90" dirty="0"/>
              <a:t> </a:t>
            </a:r>
            <a:r>
              <a:rPr spc="-5"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6011"/>
            <a:ext cx="8016875" cy="1856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Percebemos então </a:t>
            </a:r>
            <a:r>
              <a:rPr sz="2400" dirty="0">
                <a:latin typeface="Arial"/>
                <a:cs typeface="Arial"/>
              </a:rPr>
              <a:t>que o </a:t>
            </a:r>
            <a:r>
              <a:rPr sz="2400" spc="-5" dirty="0">
                <a:latin typeface="Arial"/>
                <a:cs typeface="Arial"/>
              </a:rPr>
              <a:t>GROUP BY </a:t>
            </a:r>
            <a:r>
              <a:rPr sz="2400" dirty="0">
                <a:latin typeface="Arial"/>
                <a:cs typeface="Arial"/>
              </a:rPr>
              <a:t>deve ser </a:t>
            </a:r>
            <a:r>
              <a:rPr sz="2400" spc="-5" dirty="0">
                <a:latin typeface="Arial"/>
                <a:cs typeface="Arial"/>
              </a:rPr>
              <a:t>utilizado  </a:t>
            </a:r>
            <a:r>
              <a:rPr sz="2400" dirty="0">
                <a:latin typeface="Arial"/>
                <a:cs typeface="Arial"/>
              </a:rPr>
              <a:t>sempre que queremos </a:t>
            </a:r>
            <a:r>
              <a:rPr sz="2400" spc="-5" dirty="0">
                <a:latin typeface="Arial"/>
                <a:cs typeface="Arial"/>
              </a:rPr>
              <a:t>utilizar </a:t>
            </a:r>
            <a:r>
              <a:rPr sz="2400" dirty="0">
                <a:latin typeface="Arial"/>
                <a:cs typeface="Arial"/>
              </a:rPr>
              <a:t>uma </a:t>
            </a:r>
            <a:r>
              <a:rPr sz="2400" spc="-5" dirty="0">
                <a:latin typeface="Arial"/>
                <a:cs typeface="Arial"/>
              </a:rPr>
              <a:t>função </a:t>
            </a:r>
            <a:r>
              <a:rPr sz="2400" dirty="0">
                <a:latin typeface="Arial"/>
                <a:cs typeface="Arial"/>
              </a:rPr>
              <a:t>de agregação  para </a:t>
            </a:r>
            <a:r>
              <a:rPr sz="2400" spc="-5" dirty="0">
                <a:latin typeface="Arial"/>
                <a:cs typeface="Arial"/>
              </a:rPr>
              <a:t>trazer </a:t>
            </a:r>
            <a:r>
              <a:rPr sz="2400" dirty="0">
                <a:latin typeface="Arial"/>
                <a:cs typeface="Arial"/>
              </a:rPr>
              <a:t>um valor (no exemplo, a coluna preco) com  alguma </a:t>
            </a:r>
            <a:r>
              <a:rPr sz="2400" spc="-5" dirty="0">
                <a:latin typeface="Arial"/>
                <a:cs typeface="Arial"/>
              </a:rPr>
              <a:t>outra </a:t>
            </a:r>
            <a:r>
              <a:rPr sz="2400" dirty="0">
                <a:latin typeface="Arial"/>
                <a:cs typeface="Arial"/>
              </a:rPr>
              <a:t>coluna onde não </a:t>
            </a:r>
            <a:r>
              <a:rPr sz="2400" spc="-5" dirty="0">
                <a:latin typeface="Arial"/>
                <a:cs typeface="Arial"/>
              </a:rPr>
              <a:t>efetuamos </a:t>
            </a:r>
            <a:r>
              <a:rPr sz="2400" dirty="0">
                <a:latin typeface="Arial"/>
                <a:cs typeface="Arial"/>
              </a:rPr>
              <a:t>nenhuma  operação (no exemplo, a coluna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cliente).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3262" y="4070350"/>
          <a:ext cx="6096000" cy="1484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1078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SUM(preco)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1078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Hallan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1078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1078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Pedro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07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Ex2: GROUP</a:t>
            </a:r>
            <a:r>
              <a:rPr spc="-75" dirty="0"/>
              <a:t> </a:t>
            </a:r>
            <a:r>
              <a:rPr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2986"/>
            <a:ext cx="4054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Exemplo: Veja a </a:t>
            </a:r>
            <a:r>
              <a:rPr sz="2000" spc="-5" dirty="0">
                <a:latin typeface="Arial"/>
                <a:cs typeface="Arial"/>
              </a:rPr>
              <a:t>tabela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‘pessoa’: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8938" y="1693862"/>
          <a:ext cx="8423273" cy="2441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4655"/>
                <a:gridCol w="1684655"/>
                <a:gridCol w="1684655"/>
                <a:gridCol w="1684654"/>
                <a:gridCol w="1684654"/>
              </a:tblGrid>
              <a:tr h="370936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sobrenome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endereco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cidade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Silva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Luis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Lauro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Florianopolis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Souza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Pedro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Schmidt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Rio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Janeiro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Santos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São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Paulo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936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Alves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Silvano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Margarida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Salvador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586893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Souza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762635">
                        <a:lnSpc>
                          <a:spcPts val="2170"/>
                        </a:lnSpc>
                        <a:spcBef>
                          <a:spcPts val="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das  Araras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Florianopolis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07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Ex2: GROUP</a:t>
            </a:r>
            <a:r>
              <a:rPr spc="-75" dirty="0"/>
              <a:t> </a:t>
            </a:r>
            <a:r>
              <a:rPr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2986"/>
            <a:ext cx="623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Temos também uma outra tabela, chamada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‘venda’: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20366"/>
            <a:ext cx="7967345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Lembrando que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coluna id_pessoa da  tabela venda </a:t>
            </a:r>
            <a:r>
              <a:rPr sz="3200" dirty="0">
                <a:latin typeface="Arial"/>
                <a:cs typeface="Arial"/>
              </a:rPr>
              <a:t>é </a:t>
            </a:r>
            <a:r>
              <a:rPr sz="3200" spc="-5" dirty="0">
                <a:latin typeface="Arial"/>
                <a:cs typeface="Arial"/>
              </a:rPr>
              <a:t>chave estrangeira para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coluna </a:t>
            </a:r>
            <a:r>
              <a:rPr sz="3200" dirty="0">
                <a:latin typeface="Arial"/>
                <a:cs typeface="Arial"/>
              </a:rPr>
              <a:t>id </a:t>
            </a:r>
            <a:r>
              <a:rPr sz="3200" spc="-5" dirty="0">
                <a:latin typeface="Arial"/>
                <a:cs typeface="Arial"/>
              </a:rPr>
              <a:t>da tabela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‘pessoa’.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55762" y="1838325"/>
          <a:ext cx="6096000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id_pessoa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2011/11/12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2011/10/10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2011/09/08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2011/07/22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2011/08/30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07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Ex2: GROUP</a:t>
            </a:r>
            <a:r>
              <a:rPr spc="-75" dirty="0"/>
              <a:t> </a:t>
            </a:r>
            <a:r>
              <a:rPr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2986"/>
            <a:ext cx="7632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Temos também uma terceira tabela, chamada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‘venda_produtos’: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730433"/>
            <a:ext cx="7960359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coluna id_venda é chave </a:t>
            </a:r>
            <a:r>
              <a:rPr sz="2000" spc="-5" dirty="0">
                <a:latin typeface="Arial"/>
                <a:cs typeface="Arial"/>
              </a:rPr>
              <a:t>estrangeira para </a:t>
            </a:r>
            <a:r>
              <a:rPr sz="2000" dirty="0">
                <a:latin typeface="Arial"/>
                <a:cs typeface="Arial"/>
              </a:rPr>
              <a:t>a a coluna id da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tabela  </a:t>
            </a:r>
            <a:r>
              <a:rPr sz="2000" dirty="0">
                <a:latin typeface="Arial"/>
                <a:cs typeface="Arial"/>
              </a:rPr>
              <a:t>‘venda’.</a:t>
            </a:r>
            <a:endParaRPr sz="2000">
              <a:latin typeface="Arial"/>
              <a:cs typeface="Arial"/>
            </a:endParaRPr>
          </a:p>
          <a:p>
            <a:pPr marL="355600" marR="1183005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Desta forma, temos </a:t>
            </a:r>
            <a:r>
              <a:rPr sz="2000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relacionamento entre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tabela </a:t>
            </a:r>
            <a:r>
              <a:rPr sz="2000" dirty="0">
                <a:latin typeface="Arial"/>
                <a:cs typeface="Arial"/>
              </a:rPr>
              <a:t>de  </a:t>
            </a:r>
            <a:r>
              <a:rPr sz="2000" spc="-5" dirty="0">
                <a:latin typeface="Arial"/>
                <a:cs typeface="Arial"/>
              </a:rPr>
              <a:t>venda_produto </a:t>
            </a:r>
            <a:r>
              <a:rPr sz="2000" dirty="0">
                <a:latin typeface="Arial"/>
                <a:cs typeface="Arial"/>
              </a:rPr>
              <a:t>e a </a:t>
            </a:r>
            <a:r>
              <a:rPr sz="2000" spc="-5" dirty="0">
                <a:latin typeface="Arial"/>
                <a:cs typeface="Arial"/>
              </a:rPr>
              <a:t>tabela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venda.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55762" y="2127250"/>
          <a:ext cx="6096000" cy="2224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681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id_venda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Agua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Arroz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Agua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Fruta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Feijão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07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Ex2: GROUP</a:t>
            </a:r>
            <a:r>
              <a:rPr spc="-75" dirty="0"/>
              <a:t> </a:t>
            </a:r>
            <a:r>
              <a:rPr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128" y="1292986"/>
            <a:ext cx="8490585" cy="339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Questão: Queremos, </a:t>
            </a:r>
            <a:r>
              <a:rPr sz="2400" dirty="0">
                <a:latin typeface="Arial"/>
                <a:cs typeface="Arial"/>
              </a:rPr>
              <a:t>agora, recuperar o nome e o  sobrenome de cada pessoa e a soma (do valor) das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vendas  relacionadas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ela.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Devemos, </a:t>
            </a:r>
            <a:r>
              <a:rPr sz="2400" spc="-5" dirty="0">
                <a:latin typeface="Arial"/>
                <a:cs typeface="Arial"/>
              </a:rPr>
              <a:t>então, utilizar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seguinte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instrução:</a:t>
            </a:r>
            <a:endParaRPr sz="2400">
              <a:latin typeface="Arial"/>
              <a:cs typeface="Arial"/>
            </a:endParaRPr>
          </a:p>
          <a:p>
            <a:pPr marL="12700" marR="398145">
              <a:lnSpc>
                <a:spcPct val="119400"/>
              </a:lnSpc>
              <a:spcBef>
                <a:spcPts val="25"/>
              </a:spcBef>
            </a:pPr>
            <a:r>
              <a:rPr sz="2000" dirty="0">
                <a:latin typeface="Arial"/>
                <a:cs typeface="Arial"/>
              </a:rPr>
              <a:t>SELECT </a:t>
            </a:r>
            <a:r>
              <a:rPr sz="2000" spc="-5" dirty="0">
                <a:latin typeface="Arial"/>
                <a:cs typeface="Arial"/>
              </a:rPr>
              <a:t>pessoa.nome, pessoa.sobrenome, SUM(venda_produto.valor)  FROM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pessoa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00" spc="-5" dirty="0">
                <a:latin typeface="Arial"/>
                <a:cs typeface="Arial"/>
              </a:rPr>
              <a:t>JOIN </a:t>
            </a:r>
            <a:r>
              <a:rPr sz="2000" dirty="0">
                <a:latin typeface="Arial"/>
                <a:cs typeface="Arial"/>
              </a:rPr>
              <a:t>venda on </a:t>
            </a:r>
            <a:r>
              <a:rPr sz="2000" spc="-5" dirty="0">
                <a:latin typeface="Arial"/>
                <a:cs typeface="Arial"/>
              </a:rPr>
              <a:t>venda.id_pessoa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pessoa.id</a:t>
            </a:r>
            <a:endParaRPr sz="2000">
              <a:latin typeface="Arial"/>
              <a:cs typeface="Arial"/>
            </a:endParaRPr>
          </a:p>
          <a:p>
            <a:pPr marL="12700" marR="1662430">
              <a:lnSpc>
                <a:spcPct val="119500"/>
              </a:lnSpc>
              <a:spcBef>
                <a:spcPts val="30"/>
              </a:spcBef>
            </a:pPr>
            <a:r>
              <a:rPr sz="2000" spc="-5" dirty="0">
                <a:latin typeface="Arial"/>
                <a:cs typeface="Arial"/>
              </a:rPr>
              <a:t>JOIN venda_produto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venda_produto.id_venda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venda.id  GROUP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pessoa.nome,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pessoa.sobrenome;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55762" y="4818062"/>
          <a:ext cx="6096000" cy="1484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1078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Sobrenome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1078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Santos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1078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Luis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Silva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1078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Souza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6068" y="334486"/>
            <a:ext cx="109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18399"/>
            <a:ext cx="8735060" cy="503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99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JOIN lista </a:t>
            </a:r>
            <a:r>
              <a:rPr sz="2400" dirty="0">
                <a:latin typeface="Arial"/>
                <a:cs typeface="Arial"/>
              </a:rPr>
              <a:t>(recupera) </a:t>
            </a:r>
            <a:r>
              <a:rPr sz="2400" spc="-5" dirty="0">
                <a:latin typeface="Arial"/>
                <a:cs typeface="Arial"/>
              </a:rPr>
              <a:t>registros </a:t>
            </a:r>
            <a:r>
              <a:rPr sz="2400" dirty="0">
                <a:latin typeface="Arial"/>
                <a:cs typeface="Arial"/>
              </a:rPr>
              <a:t>de duas ou mais </a:t>
            </a:r>
            <a:r>
              <a:rPr sz="2400" spc="-5" dirty="0">
                <a:latin typeface="Arial"/>
                <a:cs typeface="Arial"/>
              </a:rPr>
              <a:t>tabelas </a:t>
            </a:r>
            <a:r>
              <a:rPr sz="2400" dirty="0">
                <a:latin typeface="Arial"/>
                <a:cs typeface="Arial"/>
              </a:rPr>
              <a:t>de  um banco de dados, se baseando no </a:t>
            </a:r>
            <a:r>
              <a:rPr sz="2400" spc="-5" dirty="0">
                <a:latin typeface="Arial"/>
                <a:cs typeface="Arial"/>
              </a:rPr>
              <a:t>relacionamento entre  certas </a:t>
            </a:r>
            <a:r>
              <a:rPr sz="2400" dirty="0">
                <a:latin typeface="Arial"/>
                <a:cs typeface="Arial"/>
              </a:rPr>
              <a:t>colunas </a:t>
            </a:r>
            <a:r>
              <a:rPr sz="2400" spc="-5" dirty="0">
                <a:latin typeface="Arial"/>
                <a:cs typeface="Arial"/>
              </a:rPr>
              <a:t>destas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tabelas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Para utilizar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JOIN,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tabelas </a:t>
            </a:r>
            <a:r>
              <a:rPr sz="2400" b="1" i="1" spc="-5" dirty="0">
                <a:latin typeface="Arial"/>
                <a:cs typeface="Arial"/>
              </a:rPr>
              <a:t>precisam </a:t>
            </a:r>
            <a:r>
              <a:rPr sz="2400" dirty="0">
                <a:latin typeface="Arial"/>
                <a:cs typeface="Arial"/>
              </a:rPr>
              <a:t>ser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relacionadas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ts val="2870"/>
              </a:lnSpc>
              <a:spcBef>
                <a:spcPts val="242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Em Bancos </a:t>
            </a:r>
            <a:r>
              <a:rPr sz="2400" dirty="0">
                <a:latin typeface="Arial"/>
                <a:cs typeface="Arial"/>
              </a:rPr>
              <a:t>de Dados, as </a:t>
            </a:r>
            <a:r>
              <a:rPr sz="2400" spc="-5" dirty="0">
                <a:latin typeface="Arial"/>
                <a:cs typeface="Arial"/>
              </a:rPr>
              <a:t>tabelas </a:t>
            </a:r>
            <a:r>
              <a:rPr sz="2400" dirty="0">
                <a:latin typeface="Arial"/>
                <a:cs typeface="Arial"/>
              </a:rPr>
              <a:t>são relacionadas umas  com as </a:t>
            </a:r>
            <a:r>
              <a:rPr sz="2400" spc="-5" dirty="0">
                <a:latin typeface="Arial"/>
                <a:cs typeface="Arial"/>
              </a:rPr>
              <a:t>outras através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b="1" i="1" spc="-5" dirty="0">
                <a:latin typeface="Arial"/>
                <a:cs typeface="Arial"/>
              </a:rPr>
              <a:t>chaves primárias </a:t>
            </a:r>
            <a:r>
              <a:rPr sz="2400" b="1" i="1" dirty="0">
                <a:latin typeface="Arial"/>
                <a:cs typeface="Arial"/>
              </a:rPr>
              <a:t>e</a:t>
            </a:r>
            <a:r>
              <a:rPr sz="2400" b="1" i="1" spc="2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estrangeiras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99800"/>
              </a:lnSpc>
              <a:spcBef>
                <a:spcPts val="223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Uma </a:t>
            </a:r>
            <a:r>
              <a:rPr sz="2400" dirty="0">
                <a:latin typeface="Arial"/>
                <a:cs typeface="Arial"/>
              </a:rPr>
              <a:t>chave primária é uma coluna (ou combinação de  colunas) com um </a:t>
            </a:r>
            <a:r>
              <a:rPr sz="2400" b="1" i="1" spc="-5" dirty="0">
                <a:latin typeface="Arial"/>
                <a:cs typeface="Arial"/>
              </a:rPr>
              <a:t>valor único </a:t>
            </a:r>
            <a:r>
              <a:rPr sz="2400" dirty="0">
                <a:latin typeface="Arial"/>
                <a:cs typeface="Arial"/>
              </a:rPr>
              <a:t>em cada linha. Cada valor de  uma chave primária precisa ser único para </a:t>
            </a:r>
            <a:r>
              <a:rPr sz="2400" spc="-5" dirty="0">
                <a:latin typeface="Arial"/>
                <a:cs typeface="Arial"/>
              </a:rPr>
              <a:t>toda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tabela. </a:t>
            </a:r>
            <a:r>
              <a:rPr sz="2400" dirty="0">
                <a:latin typeface="Arial"/>
                <a:cs typeface="Arial"/>
              </a:rPr>
              <a:t>O  </a:t>
            </a:r>
            <a:r>
              <a:rPr sz="2400" spc="-5" dirty="0">
                <a:latin typeface="Arial"/>
                <a:cs typeface="Arial"/>
              </a:rPr>
              <a:t>propósito </a:t>
            </a:r>
            <a:r>
              <a:rPr sz="2400" dirty="0">
                <a:latin typeface="Arial"/>
                <a:cs typeface="Arial"/>
              </a:rPr>
              <a:t>é buscar, de uma única vez, os dados de </a:t>
            </a:r>
            <a:r>
              <a:rPr sz="2400" spc="-5" dirty="0">
                <a:latin typeface="Arial"/>
                <a:cs typeface="Arial"/>
              </a:rPr>
              <a:t>forma  conjunta, </a:t>
            </a:r>
            <a:r>
              <a:rPr sz="240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estão </a:t>
            </a:r>
            <a:r>
              <a:rPr sz="2400" dirty="0">
                <a:latin typeface="Arial"/>
                <a:cs typeface="Arial"/>
              </a:rPr>
              <a:t>divididos </a:t>
            </a:r>
            <a:r>
              <a:rPr sz="2400" spc="-5" dirty="0">
                <a:latin typeface="Arial"/>
                <a:cs typeface="Arial"/>
              </a:rPr>
              <a:t>entre </a:t>
            </a:r>
            <a:r>
              <a:rPr sz="2400" dirty="0">
                <a:latin typeface="Arial"/>
                <a:cs typeface="Arial"/>
              </a:rPr>
              <a:t>várias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tabelas</a:t>
            </a:r>
            <a:endParaRPr sz="2400">
              <a:latin typeface="Arial"/>
              <a:cs typeface="Arial"/>
            </a:endParaRPr>
          </a:p>
          <a:p>
            <a:pPr marR="211454" algn="r">
              <a:lnSpc>
                <a:spcPts val="855"/>
              </a:lnSpc>
            </a:pPr>
            <a:r>
              <a:rPr sz="1000" spc="40" dirty="0">
                <a:latin typeface="Century Gothic"/>
                <a:cs typeface="Century Gothic"/>
              </a:rPr>
              <a:t>\</a:t>
            </a:r>
            <a:r>
              <a:rPr sz="1000" spc="55" dirty="0">
                <a:latin typeface="Century Gothic"/>
                <a:cs typeface="Century Gothic"/>
              </a:rPr>
              <a:t>3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6968" y="33448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Ex:</a:t>
            </a:r>
            <a:r>
              <a:rPr spc="-85" dirty="0"/>
              <a:t> </a:t>
            </a:r>
            <a:r>
              <a:rPr spc="-5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18399"/>
            <a:ext cx="2979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Veja a </a:t>
            </a:r>
            <a:r>
              <a:rPr sz="2000" spc="-5" dirty="0">
                <a:latin typeface="Arial"/>
                <a:cs typeface="Arial"/>
              </a:rPr>
              <a:t>tabela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“pessoa”: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711868"/>
            <a:ext cx="8293734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7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coluna ‘id’ é a </a:t>
            </a:r>
            <a:r>
              <a:rPr sz="2000" b="1" i="1" dirty="0">
                <a:latin typeface="Arial"/>
                <a:cs typeface="Arial"/>
              </a:rPr>
              <a:t>chave </a:t>
            </a:r>
            <a:r>
              <a:rPr sz="2000" b="1" i="1" spc="-5" dirty="0">
                <a:latin typeface="Arial"/>
                <a:cs typeface="Arial"/>
              </a:rPr>
              <a:t>primária </a:t>
            </a:r>
            <a:r>
              <a:rPr sz="2000" dirty="0">
                <a:latin typeface="Arial"/>
                <a:cs typeface="Arial"/>
              </a:rPr>
              <a:t>da </a:t>
            </a:r>
            <a:r>
              <a:rPr sz="2000" spc="-5" dirty="0">
                <a:latin typeface="Arial"/>
                <a:cs typeface="Arial"/>
              </a:rPr>
              <a:t>tabela </a:t>
            </a:r>
            <a:r>
              <a:rPr sz="2000" dirty="0">
                <a:latin typeface="Arial"/>
                <a:cs typeface="Arial"/>
              </a:rPr>
              <a:t>‘pessoa’. </a:t>
            </a:r>
            <a:r>
              <a:rPr sz="2000" spc="-5" dirty="0">
                <a:latin typeface="Arial"/>
                <a:cs typeface="Arial"/>
              </a:rPr>
              <a:t>Isto </a:t>
            </a:r>
            <a:r>
              <a:rPr sz="2000" dirty="0">
                <a:latin typeface="Arial"/>
                <a:cs typeface="Arial"/>
              </a:rPr>
              <a:t>significa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  duas linhas </a:t>
            </a:r>
            <a:r>
              <a:rPr sz="2000" b="1" dirty="0">
                <a:latin typeface="Arial"/>
                <a:cs typeface="Arial"/>
              </a:rPr>
              <a:t>NÃO </a:t>
            </a:r>
            <a:r>
              <a:rPr sz="2000" dirty="0">
                <a:latin typeface="Arial"/>
                <a:cs typeface="Arial"/>
              </a:rPr>
              <a:t>podem </a:t>
            </a:r>
            <a:r>
              <a:rPr sz="2000" spc="-5" dirty="0">
                <a:latin typeface="Arial"/>
                <a:cs typeface="Arial"/>
              </a:rPr>
              <a:t>ter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mesmo </a:t>
            </a:r>
            <a:r>
              <a:rPr sz="2000" dirty="0">
                <a:latin typeface="Arial"/>
                <a:cs typeface="Arial"/>
              </a:rPr>
              <a:t>valor de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O id distingue duas pessoas, </a:t>
            </a:r>
            <a:r>
              <a:rPr sz="2000" spc="-5" dirty="0">
                <a:latin typeface="Arial"/>
                <a:cs typeface="Arial"/>
              </a:rPr>
              <a:t>mesmo </a:t>
            </a:r>
            <a:r>
              <a:rPr sz="2000" dirty="0">
                <a:latin typeface="Arial"/>
                <a:cs typeface="Arial"/>
              </a:rPr>
              <a:t>que elas </a:t>
            </a:r>
            <a:r>
              <a:rPr sz="2000" spc="-5" dirty="0">
                <a:latin typeface="Arial"/>
                <a:cs typeface="Arial"/>
              </a:rPr>
              <a:t>tenham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mesmo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3602" y="6273990"/>
            <a:ext cx="103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5" dirty="0">
                <a:latin typeface="Century Gothic"/>
                <a:cs typeface="Century Gothic"/>
              </a:rPr>
              <a:t>4</a:t>
            </a:r>
            <a:endParaRPr sz="1000">
              <a:latin typeface="Century Gothic"/>
              <a:cs typeface="Century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7037" y="1982787"/>
          <a:ext cx="8462009" cy="2224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550"/>
                <a:gridCol w="1800225"/>
                <a:gridCol w="1728470"/>
                <a:gridCol w="2016760"/>
                <a:gridCol w="1945004"/>
              </a:tblGrid>
              <a:tr h="370681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sobrenome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endereco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cidade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Silva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Luis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Lauro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Florianopolis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Souza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Pedro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Schmidt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Rio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Janeiro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Santos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São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Paulo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Alves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Silvano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Margarida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Salvador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Souza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 das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Araras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Florianopolis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6968" y="33448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Ex:</a:t>
            </a:r>
            <a:r>
              <a:rPr spc="-85" dirty="0"/>
              <a:t> </a:t>
            </a:r>
            <a:r>
              <a:rPr spc="-5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92986"/>
            <a:ext cx="5342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Agora, temos também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tabela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“compra”: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998066"/>
            <a:ext cx="8911590" cy="216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1701164" algn="l"/>
              </a:tabLst>
            </a:pPr>
            <a:r>
              <a:rPr sz="1900" dirty="0">
                <a:latin typeface="Arial"/>
                <a:cs typeface="Arial"/>
              </a:rPr>
              <a:t>A coluna ‘id_compra’ é a chave primária da tabela ‘compra’, e a coluna  ‘id_pessoa’	se refere a tabela de pessoa, sem utilizar o nome da pessoa em si,  mas sim o seu valor de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id</a:t>
            </a:r>
            <a:endParaRPr sz="1900">
              <a:latin typeface="Arial"/>
              <a:cs typeface="Arial"/>
            </a:endParaRPr>
          </a:p>
          <a:p>
            <a:pPr marL="355600" marR="508000" indent="-342900">
              <a:lnSpc>
                <a:spcPts val="227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b="1" dirty="0">
                <a:latin typeface="Arial"/>
                <a:cs typeface="Arial"/>
              </a:rPr>
              <a:t>Perceba que o relacionamento entre as duas tabelas se faz através da  coluna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‘id_pessoa’</a:t>
            </a:r>
            <a:endParaRPr sz="1900">
              <a:latin typeface="Arial"/>
              <a:cs typeface="Arial"/>
            </a:endParaRPr>
          </a:p>
          <a:p>
            <a:pPr marL="355600" marR="88900" indent="-342900">
              <a:lnSpc>
                <a:spcPct val="100899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Arial"/>
                <a:cs typeface="Arial"/>
              </a:rPr>
              <a:t>É através deste relacionamento que podemos “juntar” duas tabelas e buscar  valores que estão em duas (ou mais) ao mesmo tempo, com apenas uma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SQL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6140154"/>
            <a:ext cx="73050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Arial"/>
                <a:cs typeface="Arial"/>
              </a:rPr>
              <a:t>Esta </a:t>
            </a:r>
            <a:r>
              <a:rPr sz="1900" dirty="0">
                <a:latin typeface="Arial"/>
                <a:cs typeface="Arial"/>
              </a:rPr>
              <a:t>junção se faz através do </a:t>
            </a:r>
            <a:r>
              <a:rPr sz="1900" spc="-5" dirty="0">
                <a:latin typeface="Arial"/>
                <a:cs typeface="Arial"/>
              </a:rPr>
              <a:t>INNER JOIN </a:t>
            </a:r>
            <a:r>
              <a:rPr sz="1900" dirty="0">
                <a:latin typeface="Arial"/>
                <a:cs typeface="Arial"/>
              </a:rPr>
              <a:t>(ou simplesmente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JOIN)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3602" y="6273990"/>
            <a:ext cx="103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5" dirty="0">
                <a:latin typeface="Century Gothic"/>
                <a:cs typeface="Century Gothic"/>
              </a:rPr>
              <a:t>5</a:t>
            </a:r>
            <a:endParaRPr sz="1000">
              <a:latin typeface="Century Gothic"/>
              <a:cs typeface="Century Gothi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17650" y="1773237"/>
          <a:ext cx="6096000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id_compra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numero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id_pessoa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77895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44678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22456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24562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34764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6968" y="33448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Ex:</a:t>
            </a:r>
            <a:r>
              <a:rPr spc="-85" dirty="0"/>
              <a:t> </a:t>
            </a:r>
            <a:r>
              <a:rPr spc="-5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3602" y="6273990"/>
            <a:ext cx="103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5" dirty="0">
                <a:latin typeface="Century Gothic"/>
                <a:cs typeface="Century Gothic"/>
              </a:rPr>
              <a:t>6</a:t>
            </a:r>
            <a:endParaRPr sz="1000">
              <a:latin typeface="Century Gothic"/>
              <a:cs typeface="Century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1962" y="1485900"/>
          <a:ext cx="8462009" cy="2224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550"/>
                <a:gridCol w="1800225"/>
                <a:gridCol w="1728470"/>
                <a:gridCol w="2016760"/>
                <a:gridCol w="1945004"/>
              </a:tblGrid>
              <a:tr h="370681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sobrenome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endereco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cidade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Silva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Luis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Lauro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Florianopolis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Souza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Pedro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Schmidt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Rio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Janeiro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Santos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São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Paulo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Alves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Silvano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Margarida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Salvador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Souza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Rua das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Araras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Florianopolis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4013200"/>
          <a:ext cx="6096000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id_compra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numero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id_pessoa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77895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44678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22456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24562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34764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66011"/>
            <a:ext cx="862266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7314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Para </a:t>
            </a:r>
            <a:r>
              <a:rPr sz="2400" dirty="0">
                <a:latin typeface="Arial"/>
                <a:cs typeface="Arial"/>
              </a:rPr>
              <a:t>o nosso exemplo, </a:t>
            </a:r>
            <a:r>
              <a:rPr sz="2400" spc="-5" dirty="0">
                <a:latin typeface="Arial"/>
                <a:cs typeface="Arial"/>
              </a:rPr>
              <a:t>então, </a:t>
            </a:r>
            <a:r>
              <a:rPr sz="2400" dirty="0">
                <a:latin typeface="Arial"/>
                <a:cs typeface="Arial"/>
              </a:rPr>
              <a:t>queremos buscar o </a:t>
            </a:r>
            <a:r>
              <a:rPr sz="2400" b="1" i="1" spc="-5" dirty="0">
                <a:latin typeface="Arial"/>
                <a:cs typeface="Arial"/>
              </a:rPr>
              <a:t>nome </a:t>
            </a:r>
            <a:r>
              <a:rPr sz="2400" dirty="0">
                <a:latin typeface="Arial"/>
                <a:cs typeface="Arial"/>
              </a:rPr>
              <a:t>e o  </a:t>
            </a:r>
            <a:r>
              <a:rPr sz="2400" b="1" i="1" spc="-5" dirty="0">
                <a:latin typeface="Arial"/>
                <a:cs typeface="Arial"/>
              </a:rPr>
              <a:t>sobrenome </a:t>
            </a:r>
            <a:r>
              <a:rPr sz="2400" dirty="0">
                <a:latin typeface="Arial"/>
                <a:cs typeface="Arial"/>
              </a:rPr>
              <a:t>de pessoas que possuem compra </a:t>
            </a:r>
            <a:r>
              <a:rPr sz="2400" spc="-5" dirty="0">
                <a:latin typeface="Arial"/>
                <a:cs typeface="Arial"/>
              </a:rPr>
              <a:t>cadastrada,  junto </a:t>
            </a:r>
            <a:r>
              <a:rPr sz="2400" dirty="0">
                <a:latin typeface="Arial"/>
                <a:cs typeface="Arial"/>
              </a:rPr>
              <a:t>com o número da </a:t>
            </a:r>
            <a:r>
              <a:rPr sz="2400" b="1" spc="-5" dirty="0">
                <a:latin typeface="Arial"/>
                <a:cs typeface="Arial"/>
              </a:rPr>
              <a:t>compra</a:t>
            </a:r>
            <a:r>
              <a:rPr sz="2400" spc="-5" dirty="0">
                <a:latin typeface="Arial"/>
                <a:cs typeface="Arial"/>
              </a:rPr>
              <a:t>. </a:t>
            </a:r>
            <a:r>
              <a:rPr sz="2400" dirty="0">
                <a:latin typeface="Arial"/>
                <a:cs typeface="Arial"/>
              </a:rPr>
              <a:t>Devemos </a:t>
            </a:r>
            <a:r>
              <a:rPr sz="2400" spc="-5" dirty="0">
                <a:latin typeface="Arial"/>
                <a:cs typeface="Arial"/>
              </a:rPr>
              <a:t>então, utilizar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seguinte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instrução:</a:t>
            </a:r>
            <a:endParaRPr sz="2400">
              <a:latin typeface="Arial"/>
              <a:cs typeface="Arial"/>
            </a:endParaRPr>
          </a:p>
          <a:p>
            <a:pPr marL="927100" marR="888365">
              <a:lnSpc>
                <a:spcPts val="2900"/>
              </a:lnSpc>
              <a:spcBef>
                <a:spcPts val="170"/>
              </a:spcBef>
            </a:pPr>
            <a:r>
              <a:rPr sz="2000" dirty="0">
                <a:latin typeface="Arial"/>
                <a:cs typeface="Arial"/>
              </a:rPr>
              <a:t>SELECT </a:t>
            </a:r>
            <a:r>
              <a:rPr sz="2000" spc="-5" dirty="0">
                <a:latin typeface="Arial"/>
                <a:cs typeface="Arial"/>
              </a:rPr>
              <a:t>pessoa.nome, pessoa.sobrenome, compra.numero  FROM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pessoa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Arial"/>
                <a:cs typeface="Arial"/>
              </a:rPr>
              <a:t>INNER </a:t>
            </a:r>
            <a:r>
              <a:rPr sz="2000" spc="-5" dirty="0">
                <a:latin typeface="Arial"/>
                <a:cs typeface="Arial"/>
              </a:rPr>
              <a:t>JOIN compra 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pessoa.id=compra.id_pessoa</a:t>
            </a:r>
            <a:endParaRPr sz="2000">
              <a:latin typeface="Arial"/>
              <a:cs typeface="Arial"/>
            </a:endParaRPr>
          </a:p>
          <a:p>
            <a:pPr marR="920750" algn="ctr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Arial"/>
                <a:cs typeface="Arial"/>
              </a:rPr>
              <a:t>OU</a:t>
            </a:r>
            <a:endParaRPr sz="2000">
              <a:latin typeface="Arial"/>
              <a:cs typeface="Arial"/>
            </a:endParaRPr>
          </a:p>
          <a:p>
            <a:pPr marL="927100" marR="888365">
              <a:lnSpc>
                <a:spcPts val="2870"/>
              </a:lnSpc>
              <a:spcBef>
                <a:spcPts val="170"/>
              </a:spcBef>
            </a:pPr>
            <a:r>
              <a:rPr sz="2000" dirty="0">
                <a:latin typeface="Arial"/>
                <a:cs typeface="Arial"/>
              </a:rPr>
              <a:t>SELECT </a:t>
            </a:r>
            <a:r>
              <a:rPr sz="2000" spc="-5" dirty="0">
                <a:latin typeface="Arial"/>
                <a:cs typeface="Arial"/>
              </a:rPr>
              <a:t>pessoa.nome, pessoa.sobrenome, compra.numero  FROM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pessoa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latin typeface="Arial"/>
                <a:cs typeface="Arial"/>
              </a:rPr>
              <a:t>JOIN compra ON pessoa.id=compra.id_pessoa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229"/>
              </a:spcBef>
            </a:pPr>
            <a:r>
              <a:rPr sz="800" dirty="0">
                <a:latin typeface="Arial"/>
                <a:cs typeface="Arial"/>
              </a:rPr>
              <a:t>»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ts val="2900"/>
              </a:lnSpc>
              <a:spcBef>
                <a:spcPts val="590"/>
              </a:spcBef>
            </a:pPr>
            <a:r>
              <a:rPr sz="2000" spc="-5" dirty="0">
                <a:latin typeface="Arial"/>
                <a:cs typeface="Arial"/>
              </a:rPr>
              <a:t>Nota: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instrução JOIN </a:t>
            </a:r>
            <a:r>
              <a:rPr sz="2400" dirty="0">
                <a:latin typeface="Arial"/>
                <a:cs typeface="Arial"/>
              </a:rPr>
              <a:t>(sem </a:t>
            </a:r>
            <a:r>
              <a:rPr sz="2400" spc="-5" dirty="0">
                <a:latin typeface="Arial"/>
                <a:cs typeface="Arial"/>
              </a:rPr>
              <a:t>especificar </a:t>
            </a:r>
            <a:r>
              <a:rPr sz="2400" dirty="0">
                <a:latin typeface="Arial"/>
                <a:cs typeface="Arial"/>
              </a:rPr>
              <a:t>seu </a:t>
            </a:r>
            <a:r>
              <a:rPr sz="2400" spc="-5" dirty="0">
                <a:latin typeface="Arial"/>
                <a:cs typeface="Arial"/>
              </a:rPr>
              <a:t>tipo) </a:t>
            </a:r>
            <a:r>
              <a:rPr sz="2400" dirty="0">
                <a:latin typeface="Arial"/>
                <a:cs typeface="Arial"/>
              </a:rPr>
              <a:t>é, </a:t>
            </a:r>
            <a:r>
              <a:rPr sz="2400" spc="-5" dirty="0">
                <a:latin typeface="Arial"/>
                <a:cs typeface="Arial"/>
              </a:rPr>
              <a:t>implicitamente,  </a:t>
            </a:r>
            <a:r>
              <a:rPr sz="2400" dirty="0">
                <a:latin typeface="Arial"/>
                <a:cs typeface="Arial"/>
              </a:rPr>
              <a:t>um </a:t>
            </a:r>
            <a:r>
              <a:rPr sz="2400" spc="-5" dirty="0">
                <a:latin typeface="Arial"/>
                <a:cs typeface="Arial"/>
              </a:rPr>
              <a:t>INNER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JOIN.</a:t>
            </a:r>
            <a:endParaRPr sz="2400">
              <a:latin typeface="Arial"/>
              <a:cs typeface="Arial"/>
            </a:endParaRPr>
          </a:p>
          <a:p>
            <a:pPr marR="99060" algn="r">
              <a:lnSpc>
                <a:spcPts val="1045"/>
              </a:lnSpc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6968" y="33448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Ex:</a:t>
            </a:r>
            <a:r>
              <a:rPr spc="-85" dirty="0"/>
              <a:t> </a:t>
            </a:r>
            <a:r>
              <a:rPr spc="-5" dirty="0"/>
              <a:t>JOIN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6968" y="334486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Ex:</a:t>
            </a:r>
            <a:r>
              <a:rPr spc="-85" dirty="0"/>
              <a:t> </a:t>
            </a:r>
            <a:r>
              <a:rPr spc="-5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92986"/>
            <a:ext cx="1995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349454"/>
            <a:ext cx="88176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palavra </a:t>
            </a:r>
            <a:r>
              <a:rPr sz="2000" spc="-5" dirty="0">
                <a:latin typeface="Arial"/>
                <a:cs typeface="Arial"/>
              </a:rPr>
              <a:t>reservada </a:t>
            </a:r>
            <a:r>
              <a:rPr sz="2000" dirty="0">
                <a:latin typeface="Arial"/>
                <a:cs typeface="Arial"/>
              </a:rPr>
              <a:t>INNER </a:t>
            </a:r>
            <a:r>
              <a:rPr sz="2000" spc="-5" dirty="0">
                <a:latin typeface="Arial"/>
                <a:cs typeface="Arial"/>
              </a:rPr>
              <a:t>JOIN (ou simplesmente JOIN) retorna </a:t>
            </a:r>
            <a:r>
              <a:rPr sz="2000" dirty="0">
                <a:latin typeface="Arial"/>
                <a:cs typeface="Arial"/>
              </a:rPr>
              <a:t>linhas  onde </a:t>
            </a:r>
            <a:r>
              <a:rPr sz="2000" spc="-5" dirty="0">
                <a:latin typeface="Arial"/>
                <a:cs typeface="Arial"/>
              </a:rPr>
              <a:t>exista </a:t>
            </a:r>
            <a:r>
              <a:rPr sz="2000" dirty="0">
                <a:latin typeface="Arial"/>
                <a:cs typeface="Arial"/>
              </a:rPr>
              <a:t>o valor do seu </a:t>
            </a:r>
            <a:r>
              <a:rPr sz="2000" spc="-5" dirty="0">
                <a:latin typeface="Arial"/>
                <a:cs typeface="Arial"/>
              </a:rPr>
              <a:t>relacionamento (no </a:t>
            </a:r>
            <a:r>
              <a:rPr sz="2000" dirty="0">
                <a:latin typeface="Arial"/>
                <a:cs typeface="Arial"/>
              </a:rPr>
              <a:t>caso, o id da pessoa) nas  duas </a:t>
            </a:r>
            <a:r>
              <a:rPr sz="2000" spc="-5" dirty="0">
                <a:latin typeface="Arial"/>
                <a:cs typeface="Arial"/>
              </a:rPr>
              <a:t>tabelas. </a:t>
            </a:r>
            <a:r>
              <a:rPr sz="2000" dirty="0">
                <a:latin typeface="Arial"/>
                <a:cs typeface="Arial"/>
              </a:rPr>
              <a:t>Se </a:t>
            </a:r>
            <a:r>
              <a:rPr sz="2000" spc="-5" dirty="0">
                <a:latin typeface="Arial"/>
                <a:cs typeface="Arial"/>
              </a:rPr>
              <a:t>existem </a:t>
            </a:r>
            <a:r>
              <a:rPr sz="2000" dirty="0">
                <a:latin typeface="Arial"/>
                <a:cs typeface="Arial"/>
              </a:rPr>
              <a:t>linhas na </a:t>
            </a:r>
            <a:r>
              <a:rPr sz="2000" spc="-5" dirty="0">
                <a:latin typeface="Arial"/>
                <a:cs typeface="Arial"/>
              </a:rPr>
              <a:t>tabela </a:t>
            </a:r>
            <a:r>
              <a:rPr sz="2000" dirty="0">
                <a:latin typeface="Arial"/>
                <a:cs typeface="Arial"/>
              </a:rPr>
              <a:t>de pessoas que não </a:t>
            </a:r>
            <a:r>
              <a:rPr sz="2000" spc="-5" dirty="0">
                <a:latin typeface="Arial"/>
                <a:cs typeface="Arial"/>
              </a:rPr>
              <a:t>tem registro  </a:t>
            </a:r>
            <a:r>
              <a:rPr sz="2000" dirty="0">
                <a:latin typeface="Arial"/>
                <a:cs typeface="Arial"/>
              </a:rPr>
              <a:t>na </a:t>
            </a:r>
            <a:r>
              <a:rPr sz="2000" spc="-5" dirty="0">
                <a:latin typeface="Arial"/>
                <a:cs typeface="Arial"/>
              </a:rPr>
              <a:t>tabela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compra, estas </a:t>
            </a:r>
            <a:r>
              <a:rPr sz="2000" dirty="0">
                <a:latin typeface="Arial"/>
                <a:cs typeface="Arial"/>
              </a:rPr>
              <a:t>linhas NÃO SERÃO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LISTADAS.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3602" y="6273990"/>
            <a:ext cx="103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5" dirty="0">
                <a:latin typeface="Century Gothic"/>
                <a:cs typeface="Century Gothic"/>
              </a:rPr>
              <a:t>8</a:t>
            </a:r>
            <a:endParaRPr sz="1000">
              <a:latin typeface="Century Gothic"/>
              <a:cs typeface="Century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650" y="1773237"/>
          <a:ext cx="6096000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Sobrenome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Numero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Santos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77895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Santos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44678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Luis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Silva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22456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Luis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Silva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24562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Souza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34764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0268" y="334486"/>
            <a:ext cx="246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</a:t>
            </a:r>
            <a:r>
              <a:rPr spc="-90" dirty="0"/>
              <a:t> </a:t>
            </a:r>
            <a:r>
              <a:rPr spc="-5"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18399"/>
            <a:ext cx="8735060" cy="503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999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As funções de </a:t>
            </a:r>
            <a:r>
              <a:rPr sz="2600" spc="-5" dirty="0">
                <a:latin typeface="Arial"/>
                <a:cs typeface="Arial"/>
              </a:rPr>
              <a:t>agregação, </a:t>
            </a:r>
            <a:r>
              <a:rPr sz="2600" dirty="0">
                <a:latin typeface="Arial"/>
                <a:cs typeface="Arial"/>
              </a:rPr>
              <a:t>em SQL, podem ser </a:t>
            </a:r>
            <a:r>
              <a:rPr sz="2600" spc="-5" dirty="0">
                <a:latin typeface="Arial"/>
                <a:cs typeface="Arial"/>
              </a:rPr>
              <a:t>utilizadas  </a:t>
            </a:r>
            <a:r>
              <a:rPr sz="2600" dirty="0">
                <a:latin typeface="Arial"/>
                <a:cs typeface="Arial"/>
              </a:rPr>
              <a:t>com a </a:t>
            </a:r>
            <a:r>
              <a:rPr sz="2600" spc="-5" dirty="0">
                <a:latin typeface="Arial"/>
                <a:cs typeface="Arial"/>
              </a:rPr>
              <a:t>instrução GROUP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para agruparmos </a:t>
            </a:r>
            <a:r>
              <a:rPr sz="2600" dirty="0">
                <a:latin typeface="Arial"/>
                <a:cs typeface="Arial"/>
              </a:rPr>
              <a:t>seus  </a:t>
            </a:r>
            <a:r>
              <a:rPr sz="2600" spc="-5" dirty="0">
                <a:latin typeface="Arial"/>
                <a:cs typeface="Arial"/>
              </a:rPr>
              <a:t>resultados</a:t>
            </a:r>
            <a:endParaRPr sz="2600">
              <a:latin typeface="Arial"/>
              <a:cs typeface="Arial"/>
            </a:endParaRPr>
          </a:p>
          <a:p>
            <a:pPr marL="355600" marR="5080" indent="-342900" algn="just">
              <a:lnSpc>
                <a:spcPct val="99900"/>
              </a:lnSpc>
              <a:spcBef>
                <a:spcPts val="1920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O </a:t>
            </a:r>
            <a:r>
              <a:rPr sz="2600" spc="-5" dirty="0">
                <a:latin typeface="Arial"/>
                <a:cs typeface="Arial"/>
              </a:rPr>
              <a:t>GROUP </a:t>
            </a:r>
            <a:r>
              <a:rPr sz="2600" dirty="0">
                <a:latin typeface="Arial"/>
                <a:cs typeface="Arial"/>
              </a:rPr>
              <a:t>BY é </a:t>
            </a:r>
            <a:r>
              <a:rPr sz="2600" spc="-5" dirty="0">
                <a:latin typeface="Arial"/>
                <a:cs typeface="Arial"/>
              </a:rPr>
              <a:t>utilizado </a:t>
            </a:r>
            <a:r>
              <a:rPr sz="2600" dirty="0">
                <a:latin typeface="Arial"/>
                <a:cs typeface="Arial"/>
              </a:rPr>
              <a:t>em </a:t>
            </a:r>
            <a:r>
              <a:rPr sz="2600" spc="-5" dirty="0">
                <a:latin typeface="Arial"/>
                <a:cs typeface="Arial"/>
              </a:rPr>
              <a:t>conjunto </a:t>
            </a:r>
            <a:r>
              <a:rPr sz="2600" dirty="0">
                <a:latin typeface="Arial"/>
                <a:cs typeface="Arial"/>
              </a:rPr>
              <a:t>com as funções  de </a:t>
            </a:r>
            <a:r>
              <a:rPr sz="2600" spc="-5" dirty="0">
                <a:latin typeface="Arial"/>
                <a:cs typeface="Arial"/>
              </a:rPr>
              <a:t>agregação para agrupar </a:t>
            </a:r>
            <a:r>
              <a:rPr sz="2600" dirty="0">
                <a:latin typeface="Arial"/>
                <a:cs typeface="Arial"/>
              </a:rPr>
              <a:t>seu </a:t>
            </a:r>
            <a:r>
              <a:rPr sz="2600" spc="-5" dirty="0">
                <a:latin typeface="Arial"/>
                <a:cs typeface="Arial"/>
              </a:rPr>
              <a:t>Resulto </a:t>
            </a:r>
            <a:r>
              <a:rPr sz="2600" dirty="0">
                <a:latin typeface="Arial"/>
                <a:cs typeface="Arial"/>
              </a:rPr>
              <a:t>por </a:t>
            </a:r>
            <a:r>
              <a:rPr sz="2600" spc="-5" dirty="0">
                <a:latin typeface="Arial"/>
                <a:cs typeface="Arial"/>
              </a:rPr>
              <a:t>uma </a:t>
            </a:r>
            <a:r>
              <a:rPr sz="2600" dirty="0">
                <a:latin typeface="Arial"/>
                <a:cs typeface="Arial"/>
              </a:rPr>
              <a:t>ou  </a:t>
            </a:r>
            <a:r>
              <a:rPr sz="2600" spc="-5" dirty="0">
                <a:latin typeface="Arial"/>
                <a:cs typeface="Arial"/>
              </a:rPr>
              <a:t>mais colunas.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8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Sintaxe:</a:t>
            </a:r>
            <a:endParaRPr sz="2600">
              <a:latin typeface="Arial"/>
              <a:cs typeface="Arial"/>
            </a:endParaRPr>
          </a:p>
          <a:p>
            <a:pPr marL="927100" marR="710565">
              <a:lnSpc>
                <a:spcPts val="2900"/>
              </a:lnSpc>
              <a:spcBef>
                <a:spcPts val="160"/>
              </a:spcBef>
            </a:pPr>
            <a:r>
              <a:rPr sz="2000" dirty="0">
                <a:latin typeface="Arial"/>
                <a:cs typeface="Arial"/>
              </a:rPr>
              <a:t>SELECT </a:t>
            </a:r>
            <a:r>
              <a:rPr sz="2000" spc="-5" dirty="0">
                <a:latin typeface="Arial"/>
                <a:cs typeface="Arial"/>
              </a:rPr>
              <a:t>nome_coluna, funcao_de_agregacao(nome_coluna2)  FROM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tabela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Arial"/>
                <a:cs typeface="Arial"/>
              </a:rPr>
              <a:t>WHERE nome_coluna </a:t>
            </a:r>
            <a:r>
              <a:rPr sz="2000" spc="-5" dirty="0">
                <a:latin typeface="Arial"/>
                <a:cs typeface="Arial"/>
              </a:rPr>
              <a:t>operador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valor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GROUP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nome_coluna</a:t>
            </a:r>
            <a:endParaRPr sz="2000">
              <a:latin typeface="Arial"/>
              <a:cs typeface="Arial"/>
            </a:endParaRPr>
          </a:p>
          <a:p>
            <a:pPr marR="210820" algn="r">
              <a:lnSpc>
                <a:spcPct val="100000"/>
              </a:lnSpc>
              <a:spcBef>
                <a:spcPts val="865"/>
              </a:spcBef>
            </a:pPr>
            <a:r>
              <a:rPr sz="1000" spc="55" dirty="0">
                <a:latin typeface="Century Gothic"/>
                <a:cs typeface="Century Gothic"/>
              </a:rPr>
              <a:t>9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07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Ex1: GROUP</a:t>
            </a:r>
            <a:r>
              <a:rPr spc="-75" dirty="0"/>
              <a:t> </a:t>
            </a:r>
            <a:r>
              <a:rPr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3195"/>
            <a:ext cx="7179945" cy="100456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Exemplo: Temos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seguinte tabela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  ‘compra’: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6637" y="2846387"/>
          <a:ext cx="6096000" cy="2595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795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2011/11/12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Hallan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2011/10/23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2011/09/02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Hallan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2011/09/03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Hallan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2011/08/30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Pedro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2011/10/04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978</Words>
  <Application>Microsoft Office PowerPoint</Application>
  <PresentationFormat>Apresentação na tela (4:3)</PresentationFormat>
  <Paragraphs>309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Apresentação do PowerPoint</vt:lpstr>
      <vt:lpstr>JOIN</vt:lpstr>
      <vt:lpstr>Ex: JOIN</vt:lpstr>
      <vt:lpstr>Ex: JOIN</vt:lpstr>
      <vt:lpstr>Ex: JOIN</vt:lpstr>
      <vt:lpstr>Ex: JOIN</vt:lpstr>
      <vt:lpstr>Ex: JOIN</vt:lpstr>
      <vt:lpstr>GROUP BY</vt:lpstr>
      <vt:lpstr>Ex1: GROUP BY</vt:lpstr>
      <vt:lpstr>GROUP BY</vt:lpstr>
      <vt:lpstr>GROUP BY</vt:lpstr>
      <vt:lpstr>Ex2: GROUP BY</vt:lpstr>
      <vt:lpstr>Ex2: GROUP BY</vt:lpstr>
      <vt:lpstr>Ex2: GROUP BY</vt:lpstr>
      <vt:lpstr>Ex2: GROUP BY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Santos</dc:creator>
  <cp:lastModifiedBy>Lucas Santos</cp:lastModifiedBy>
  <cp:revision>2</cp:revision>
  <dcterms:created xsi:type="dcterms:W3CDTF">2021-01-14T22:57:13Z</dcterms:created>
  <dcterms:modified xsi:type="dcterms:W3CDTF">2021-01-14T23:10:30Z</dcterms:modified>
</cp:coreProperties>
</file>