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95" autoAdjust="0"/>
  </p:normalViewPr>
  <p:slideViewPr>
    <p:cSldViewPr snapToGrid="0">
      <p:cViewPr varScale="1">
        <p:scale>
          <a:sx n="75" d="100"/>
          <a:sy n="75" d="100"/>
        </p:scale>
        <p:origin x="9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51339-A5E2-45C9-AEBC-82D50B51211B}" type="datetimeFigureOut">
              <a:rPr lang="en-US" smtClean="0"/>
              <a:t>12/31/2014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52A56-1CBB-450C-B453-010766D8B2D3}" type="slidenum">
              <a:rPr lang="en-US" smtClean="0"/>
              <a:t>‹#›</a:t>
            </a:fld>
            <a:endParaRPr lang="en-US"/>
          </a:p>
        </p:txBody>
      </p:sp>
    </p:spTree>
    <p:extLst>
      <p:ext uri="{BB962C8B-B14F-4D97-AF65-F5344CB8AC3E}">
        <p14:creationId xmlns:p14="http://schemas.microsoft.com/office/powerpoint/2010/main" val="299404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this lab exercise for the Activity section of our lessons. The</a:t>
            </a:r>
            <a:r>
              <a:rPr lang="en-US" baseline="0" dirty="0" smtClean="0"/>
              <a:t> goal of this lab is to create an activity and be able to monitor its lifecycle in </a:t>
            </a:r>
            <a:r>
              <a:rPr lang="en-US" baseline="0" dirty="0" err="1" smtClean="0"/>
              <a:t>realtime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A052A56-1CBB-450C-B453-010766D8B2D3}" type="slidenum">
              <a:rPr lang="en-US" smtClean="0"/>
              <a:t>1</a:t>
            </a:fld>
            <a:endParaRPr lang="en-US"/>
          </a:p>
        </p:txBody>
      </p:sp>
    </p:spTree>
    <p:extLst>
      <p:ext uri="{BB962C8B-B14F-4D97-AF65-F5344CB8AC3E}">
        <p14:creationId xmlns:p14="http://schemas.microsoft.com/office/powerpoint/2010/main" val="248209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be able to monitor the lifecycle of the activity</a:t>
            </a:r>
            <a:r>
              <a:rPr lang="en-US" baseline="0" dirty="0" smtClean="0"/>
              <a:t> we will utilize the Android </a:t>
            </a:r>
            <a:r>
              <a:rPr lang="en-US" baseline="0" dirty="0" err="1" smtClean="0"/>
              <a:t>logcat</a:t>
            </a:r>
            <a:r>
              <a:rPr lang="en-US" baseline="0" dirty="0" smtClean="0"/>
              <a:t> and logging APIs. </a:t>
            </a:r>
            <a:r>
              <a:rPr lang="en-US" baseline="0" dirty="0" err="1" smtClean="0"/>
              <a:t>Android.util.Log</a:t>
            </a:r>
            <a:r>
              <a:rPr lang="en-US" baseline="0" dirty="0" smtClean="0"/>
              <a:t> class allows us to easily print messages to the android log stream. This can then be viewed in the </a:t>
            </a:r>
            <a:r>
              <a:rPr lang="en-US" baseline="0" dirty="0" err="1" smtClean="0"/>
              <a:t>logcat</a:t>
            </a:r>
            <a:r>
              <a:rPr lang="en-US" baseline="0" dirty="0" smtClean="0"/>
              <a:t> view of Android Studio for any connected device or emulator. Common method calls for the Log class are </a:t>
            </a:r>
          </a:p>
          <a:p>
            <a:r>
              <a:rPr lang="en-US" baseline="0" dirty="0" smtClean="0"/>
              <a:t>.v to send a verbose level log message</a:t>
            </a:r>
          </a:p>
          <a:p>
            <a:r>
              <a:rPr lang="en-US" dirty="0" smtClean="0"/>
              <a:t>.d() – </a:t>
            </a:r>
            <a:r>
              <a:rPr lang="en-US" baseline="0" dirty="0" smtClean="0"/>
              <a:t>to send a </a:t>
            </a:r>
            <a:r>
              <a:rPr lang="en-US" dirty="0" smtClean="0"/>
              <a:t>DEBUG level log message</a:t>
            </a:r>
          </a:p>
          <a:p>
            <a:r>
              <a:rPr lang="en-US" dirty="0" smtClean="0"/>
              <a:t>.</a:t>
            </a:r>
            <a:r>
              <a:rPr lang="en-US" dirty="0" err="1" smtClean="0"/>
              <a:t>i</a:t>
            </a:r>
            <a:r>
              <a:rPr lang="en-US" dirty="0" smtClean="0"/>
              <a:t>() – </a:t>
            </a:r>
            <a:r>
              <a:rPr lang="en-US" baseline="0" dirty="0" smtClean="0"/>
              <a:t>to send a </a:t>
            </a:r>
            <a:r>
              <a:rPr lang="en-US" dirty="0" smtClean="0"/>
              <a:t>INFO level log message</a:t>
            </a:r>
          </a:p>
          <a:p>
            <a:r>
              <a:rPr lang="en-US" dirty="0" smtClean="0"/>
              <a:t>.e() – </a:t>
            </a:r>
            <a:r>
              <a:rPr lang="en-US" baseline="0" dirty="0" smtClean="0"/>
              <a:t>to send a </a:t>
            </a:r>
            <a:r>
              <a:rPr lang="en-US" dirty="0" smtClean="0"/>
              <a:t>ERROR level log message</a:t>
            </a:r>
          </a:p>
          <a:p>
            <a:r>
              <a:rPr lang="en-US" dirty="0" smtClean="0"/>
              <a:t>.w() – </a:t>
            </a:r>
            <a:r>
              <a:rPr lang="en-US" baseline="0" dirty="0" smtClean="0"/>
              <a:t>to send a </a:t>
            </a:r>
            <a:r>
              <a:rPr lang="en-US" dirty="0" smtClean="0"/>
              <a:t>WARN level log message</a:t>
            </a:r>
          </a:p>
          <a:p>
            <a:endParaRPr lang="en-US" dirty="0" smtClean="0"/>
          </a:p>
          <a:p>
            <a:r>
              <a:rPr lang="en-US" dirty="0" smtClean="0"/>
              <a:t>All of these message calls receive</a:t>
            </a:r>
            <a:r>
              <a:rPr lang="en-US" baseline="0" dirty="0" smtClean="0"/>
              <a:t> two parameters. The first is a tag string, this tag will allow us to more easily filter specific log messages in our </a:t>
            </a:r>
            <a:r>
              <a:rPr lang="en-US" baseline="0" dirty="0" err="1" smtClean="0"/>
              <a:t>logcat</a:t>
            </a:r>
            <a:r>
              <a:rPr lang="en-US" baseline="0" dirty="0" smtClean="0"/>
              <a:t>. The second is the string message to be printed to the log stream. In most cases the tag string will be defined as a constant in your activity or other component. In the case of activities it is commonly defined as the activity class name.</a:t>
            </a:r>
            <a:endParaRPr lang="en-US" dirty="0" smtClean="0"/>
          </a:p>
          <a:p>
            <a:endParaRPr lang="en-US" dirty="0"/>
          </a:p>
        </p:txBody>
      </p:sp>
      <p:sp>
        <p:nvSpPr>
          <p:cNvPr id="4" name="Slide Number Placeholder 3"/>
          <p:cNvSpPr>
            <a:spLocks noGrp="1"/>
          </p:cNvSpPr>
          <p:nvPr>
            <p:ph type="sldNum" sz="quarter" idx="10"/>
          </p:nvPr>
        </p:nvSpPr>
        <p:spPr/>
        <p:txBody>
          <a:bodyPr/>
          <a:lstStyle/>
          <a:p>
            <a:fld id="{7A052A56-1CBB-450C-B453-010766D8B2D3}" type="slidenum">
              <a:rPr lang="en-US" smtClean="0"/>
              <a:t>2</a:t>
            </a:fld>
            <a:endParaRPr lang="en-US"/>
          </a:p>
        </p:txBody>
      </p:sp>
    </p:spTree>
    <p:extLst>
      <p:ext uri="{BB962C8B-B14F-4D97-AF65-F5344CB8AC3E}">
        <p14:creationId xmlns:p14="http://schemas.microsoft.com/office/powerpoint/2010/main" val="375169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lab we will need to create a new project in Android studio. This time while creating the project</a:t>
            </a:r>
            <a:r>
              <a:rPr lang="en-US" baseline="0" dirty="0" smtClean="0"/>
              <a:t> when in the “Add an activity to Mobile” screen select the Add No Activity option. This will create a project without any activity or layout </a:t>
            </a:r>
            <a:r>
              <a:rPr lang="en-US" baseline="0" dirty="0" err="1" smtClean="0"/>
              <a:t>xmls</a:t>
            </a:r>
            <a:r>
              <a:rPr lang="en-US" baseline="0" dirty="0" smtClean="0"/>
              <a:t>.</a:t>
            </a:r>
          </a:p>
          <a:p>
            <a:endParaRPr lang="en-US" baseline="0" dirty="0" smtClean="0"/>
          </a:p>
          <a:p>
            <a:r>
              <a:rPr lang="en-US" baseline="0" dirty="0" smtClean="0"/>
              <a:t>Once the project has been created create a new activity by opening the java folder in our project and right clicking on the main package for our project. Select the option new-&gt;Activity-&gt;blank activity. In the form for the new activity set its name to </a:t>
            </a:r>
            <a:r>
              <a:rPr lang="en-US" baseline="0" dirty="0" err="1" smtClean="0"/>
              <a:t>FirstActivty</a:t>
            </a:r>
            <a:r>
              <a:rPr lang="en-US" baseline="0" dirty="0" smtClean="0"/>
              <a:t>, its layout name should then be </a:t>
            </a:r>
            <a:r>
              <a:rPr lang="en-US" baseline="0" dirty="0" err="1" smtClean="0"/>
              <a:t>autogenerate</a:t>
            </a:r>
            <a:r>
              <a:rPr lang="en-US" baseline="0" dirty="0" smtClean="0"/>
              <a:t> to </a:t>
            </a:r>
            <a:r>
              <a:rPr lang="en-US" baseline="0" dirty="0" err="1" smtClean="0"/>
              <a:t>activity_first</a:t>
            </a:r>
            <a:r>
              <a:rPr lang="en-US" baseline="0" dirty="0" smtClean="0"/>
              <a:t>. Change the title of the activity to First space activity. The menu should also be auto generated as </a:t>
            </a:r>
            <a:r>
              <a:rPr lang="en-US" baseline="0" dirty="0" err="1" smtClean="0"/>
              <a:t>menu_first</a:t>
            </a:r>
            <a:r>
              <a:rPr lang="en-US" baseline="0" dirty="0" smtClean="0"/>
              <a:t>. One of the most important aspects in this form is the launcher activity option. This declares whether this activity will be the first activity launched when the application is launched in default mode. Make sure to select this option for our activity and click finish.</a:t>
            </a:r>
          </a:p>
          <a:p>
            <a:endParaRPr lang="en-US" baseline="0" dirty="0" smtClean="0"/>
          </a:p>
          <a:p>
            <a:r>
              <a:rPr lang="en-US" baseline="0" dirty="0" smtClean="0"/>
              <a:t>Once the activity and its assets have been created add a tag constant to the activity for our logging purposes this is best done by adding the member to the </a:t>
            </a:r>
            <a:r>
              <a:rPr lang="en-US" baseline="0" dirty="0" err="1" smtClean="0"/>
              <a:t>FristActivity</a:t>
            </a:r>
            <a:r>
              <a:rPr lang="en-US" baseline="0" dirty="0" smtClean="0"/>
              <a:t> class, private static final String TAG = the string </a:t>
            </a:r>
            <a:r>
              <a:rPr lang="en-US" baseline="0" dirty="0" err="1" smtClean="0"/>
              <a:t>firstactvitiy</a:t>
            </a:r>
            <a:r>
              <a:rPr lang="en-US" baseline="0" dirty="0" smtClean="0"/>
              <a:t>.</a:t>
            </a:r>
          </a:p>
          <a:p>
            <a:endParaRPr lang="en-US" baseline="0" dirty="0" smtClean="0"/>
          </a:p>
          <a:p>
            <a:r>
              <a:rPr lang="en-US" baseline="0" dirty="0" smtClean="0"/>
              <a:t>Now override the </a:t>
            </a:r>
            <a:r>
              <a:rPr lang="en-US" baseline="0" dirty="0" err="1" smtClean="0"/>
              <a:t>onCreater</a:t>
            </a:r>
            <a:r>
              <a:rPr lang="en-US" baseline="0" dirty="0" smtClean="0"/>
              <a:t>, which should already be overridden, the </a:t>
            </a:r>
            <a:r>
              <a:rPr lang="en-US" baseline="0" dirty="0" err="1" smtClean="0"/>
              <a:t>onstart</a:t>
            </a:r>
            <a:r>
              <a:rPr lang="en-US" baseline="0" dirty="0" smtClean="0"/>
              <a:t>, </a:t>
            </a:r>
            <a:r>
              <a:rPr lang="en-US" baseline="0" dirty="0" err="1" smtClean="0"/>
              <a:t>onresume</a:t>
            </a:r>
            <a:r>
              <a:rPr lang="en-US" baseline="0" dirty="0" smtClean="0"/>
              <a:t>, </a:t>
            </a:r>
            <a:r>
              <a:rPr lang="en-US" baseline="0" dirty="0" err="1" smtClean="0"/>
              <a:t>onpause</a:t>
            </a:r>
            <a:r>
              <a:rPr lang="en-US" baseline="0" dirty="0" smtClean="0"/>
              <a:t>, </a:t>
            </a:r>
            <a:r>
              <a:rPr lang="en-US" baseline="0" dirty="0" err="1" smtClean="0"/>
              <a:t>onstop</a:t>
            </a:r>
            <a:r>
              <a:rPr lang="en-US" baseline="0" dirty="0" smtClean="0"/>
              <a:t>, </a:t>
            </a:r>
            <a:r>
              <a:rPr lang="en-US" baseline="0" dirty="0" err="1" smtClean="0"/>
              <a:t>ondestroy</a:t>
            </a:r>
            <a:r>
              <a:rPr lang="en-US" baseline="0" dirty="0" smtClean="0"/>
              <a:t> methods in the activity. Add to each method a call to </a:t>
            </a:r>
            <a:r>
              <a:rPr lang="en-US" baseline="0" dirty="0" err="1" smtClean="0"/>
              <a:t>Log.d</a:t>
            </a:r>
            <a:r>
              <a:rPr lang="en-US" baseline="0" dirty="0" smtClean="0"/>
              <a:t> with the parameters our tag constant and a string “in x” where x is the name of the method callback. For instance in </a:t>
            </a:r>
            <a:r>
              <a:rPr lang="en-US" baseline="0" dirty="0" err="1" smtClean="0"/>
              <a:t>oncreate</a:t>
            </a:r>
            <a:r>
              <a:rPr lang="en-US" baseline="0" dirty="0" smtClean="0"/>
              <a:t> add the code </a:t>
            </a:r>
            <a:r>
              <a:rPr lang="en-US" baseline="0" dirty="0" err="1" smtClean="0"/>
              <a:t>Log.d</a:t>
            </a:r>
            <a:r>
              <a:rPr lang="en-US" baseline="0" dirty="0" smtClean="0"/>
              <a:t>(TAG, “in </a:t>
            </a:r>
            <a:r>
              <a:rPr lang="en-US" baseline="0" dirty="0" err="1" smtClean="0"/>
              <a:t>oncreate</a:t>
            </a:r>
            <a:r>
              <a:rPr lang="en-US" baseline="0" dirty="0" smtClean="0"/>
              <a:t>”). Just for this example these log lines should be added after the super calls in each method.</a:t>
            </a:r>
          </a:p>
          <a:p>
            <a:endParaRPr lang="en-US" baseline="0" dirty="0" smtClean="0"/>
          </a:p>
          <a:p>
            <a:r>
              <a:rPr lang="en-US" baseline="0" dirty="0" smtClean="0"/>
              <a:t>Run the application and monitor the calls in </a:t>
            </a:r>
            <a:r>
              <a:rPr lang="en-US" baseline="0" dirty="0" err="1" smtClean="0"/>
              <a:t>logcat</a:t>
            </a:r>
            <a:r>
              <a:rPr lang="en-US" baseline="0" dirty="0" smtClean="0"/>
              <a:t>. Once the </a:t>
            </a:r>
            <a:r>
              <a:rPr lang="en-US" baseline="0" dirty="0" err="1" smtClean="0"/>
              <a:t>onresume</a:t>
            </a:r>
            <a:r>
              <a:rPr lang="en-US" baseline="0" dirty="0" smtClean="0"/>
              <a:t> log message is printed press the home button on the device or emulator and some of the remaining calls should be printed to the </a:t>
            </a:r>
            <a:r>
              <a:rPr lang="en-US" baseline="0" dirty="0" err="1" smtClean="0"/>
              <a:t>logcat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A052A56-1CBB-450C-B453-010766D8B2D3}" type="slidenum">
              <a:rPr lang="en-US" smtClean="0"/>
              <a:t>3</a:t>
            </a:fld>
            <a:endParaRPr lang="en-US"/>
          </a:p>
        </p:txBody>
      </p:sp>
    </p:spTree>
    <p:extLst>
      <p:ext uri="{BB962C8B-B14F-4D97-AF65-F5344CB8AC3E}">
        <p14:creationId xmlns:p14="http://schemas.microsoft.com/office/powerpoint/2010/main" val="344688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results</a:t>
            </a:r>
            <a:r>
              <a:rPr lang="en-US" baseline="0" dirty="0" smtClean="0"/>
              <a:t> of this lab should be printed in </a:t>
            </a:r>
            <a:r>
              <a:rPr lang="en-US" baseline="0" dirty="0" err="1" smtClean="0"/>
              <a:t>logcat</a:t>
            </a:r>
            <a:r>
              <a:rPr lang="en-US" baseline="0" dirty="0" smtClean="0"/>
              <a:t> to resemble the results </a:t>
            </a:r>
            <a:r>
              <a:rPr lang="en-US" baseline="0" dirty="0" err="1" smtClean="0"/>
              <a:t>litsed</a:t>
            </a:r>
            <a:r>
              <a:rPr lang="en-US" baseline="0" dirty="0" smtClean="0"/>
              <a:t> here. The first three lines in blue should be printed to the </a:t>
            </a:r>
            <a:r>
              <a:rPr lang="en-US" baseline="0" dirty="0" err="1" smtClean="0"/>
              <a:t>logcat</a:t>
            </a:r>
            <a:r>
              <a:rPr lang="en-US" baseline="0" dirty="0" smtClean="0"/>
              <a:t> as the application is launched. Once the home button is pressed the remaining two lines </a:t>
            </a:r>
            <a:r>
              <a:rPr lang="en-US" baseline="0" smtClean="0"/>
              <a:t>in red should </a:t>
            </a:r>
            <a:r>
              <a:rPr lang="en-US" baseline="0" dirty="0" smtClean="0"/>
              <a:t>be printed. Please note that the </a:t>
            </a:r>
            <a:r>
              <a:rPr lang="en-US" baseline="0" dirty="0" err="1" smtClean="0"/>
              <a:t>ondestroy</a:t>
            </a:r>
            <a:r>
              <a:rPr lang="en-US" baseline="0" dirty="0" smtClean="0"/>
              <a:t> call may not be called when pressing the home button from our activity. The android </a:t>
            </a:r>
            <a:r>
              <a:rPr lang="en-US" baseline="0" dirty="0" err="1" smtClean="0"/>
              <a:t>sstem</a:t>
            </a:r>
            <a:r>
              <a:rPr lang="en-US" baseline="0" dirty="0" smtClean="0"/>
              <a:t> may not require to destroy the activity because it may be displayed again shortly. If instead of pressing the home button after the </a:t>
            </a:r>
            <a:r>
              <a:rPr lang="en-US" baseline="0" dirty="0" err="1" smtClean="0"/>
              <a:t>onresume</a:t>
            </a:r>
            <a:r>
              <a:rPr lang="en-US" baseline="0" dirty="0" smtClean="0"/>
              <a:t> call is printed we press instead the back button the Android system should destroy the activity and we should see the following line called showing our on destroy.</a:t>
            </a:r>
          </a:p>
          <a:p>
            <a:endParaRPr lang="en-US" baseline="0" dirty="0" smtClean="0"/>
          </a:p>
          <a:p>
            <a:r>
              <a:rPr lang="en-US" baseline="0" dirty="0" smtClean="0"/>
              <a:t>Thank you for joining us in this lab exercise. In the next lesson we will cover the solution for this lab.</a:t>
            </a:r>
            <a:endParaRPr lang="en-US" dirty="0"/>
          </a:p>
        </p:txBody>
      </p:sp>
      <p:sp>
        <p:nvSpPr>
          <p:cNvPr id="4" name="Slide Number Placeholder 3"/>
          <p:cNvSpPr>
            <a:spLocks noGrp="1"/>
          </p:cNvSpPr>
          <p:nvPr>
            <p:ph type="sldNum" sz="quarter" idx="10"/>
          </p:nvPr>
        </p:nvSpPr>
        <p:spPr/>
        <p:txBody>
          <a:bodyPr/>
          <a:lstStyle/>
          <a:p>
            <a:fld id="{7A052A56-1CBB-450C-B453-010766D8B2D3}" type="slidenum">
              <a:rPr lang="en-US" smtClean="0"/>
              <a:t>4</a:t>
            </a:fld>
            <a:endParaRPr lang="en-US"/>
          </a:p>
        </p:txBody>
      </p:sp>
    </p:spTree>
    <p:extLst>
      <p:ext uri="{BB962C8B-B14F-4D97-AF65-F5344CB8AC3E}">
        <p14:creationId xmlns:p14="http://schemas.microsoft.com/office/powerpoint/2010/main" val="2674205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23257"/>
            <a:ext cx="3048000" cy="1524000"/>
          </a:xfrm>
          <a:prstGeom prst="rect">
            <a:avLst/>
          </a:prstGeom>
        </p:spPr>
      </p:pic>
    </p:spTree>
    <p:extLst>
      <p:ext uri="{BB962C8B-B14F-4D97-AF65-F5344CB8AC3E}">
        <p14:creationId xmlns:p14="http://schemas.microsoft.com/office/powerpoint/2010/main" val="3989374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30295718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26173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58725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8500C-8806-4CE1-9241-5640EC1A2A36}"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9511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8500C-8806-4CE1-9241-5640EC1A2A36}" type="datetimeFigureOut">
              <a:rPr lang="en-US" smtClean="0"/>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2276767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8500C-8806-4CE1-9241-5640EC1A2A36}" type="datetimeFigureOut">
              <a:rPr lang="en-US" smtClean="0"/>
              <a:t>12/31/2014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0336654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8500C-8806-4CE1-9241-5640EC1A2A36}" type="datetimeFigureOut">
              <a:rPr lang="en-US" smtClean="0"/>
              <a:t>12/31/2014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9123432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F8500C-8806-4CE1-9241-5640EC1A2A36}" type="datetimeFigureOut">
              <a:rPr lang="en-US" smtClean="0"/>
              <a:t>12/31/2014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3753075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F8500C-8806-4CE1-9241-5640EC1A2A36}" type="datetimeFigureOut">
              <a:rPr lang="en-US" smtClean="0"/>
              <a:t>12/31/2014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BD28FB-81E2-4AB9-9F76-200A08AE2ED4}" type="slidenum">
              <a:rPr lang="en-US" smtClean="0"/>
              <a:t>‹#›</a:t>
            </a:fld>
            <a:endParaRPr lang="en-US"/>
          </a:p>
        </p:txBody>
      </p:sp>
    </p:spTree>
    <p:extLst>
      <p:ext uri="{BB962C8B-B14F-4D97-AF65-F5344CB8AC3E}">
        <p14:creationId xmlns:p14="http://schemas.microsoft.com/office/powerpoint/2010/main" val="252039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8500C-8806-4CE1-9241-5640EC1A2A36}" type="datetimeFigureOut">
              <a:rPr lang="en-US" smtClean="0"/>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2794860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F8500C-8806-4CE1-9241-5640EC1A2A36}" type="datetimeFigureOut">
              <a:rPr lang="en-US" smtClean="0"/>
              <a:t>12/31/2014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BD28FB-81E2-4AB9-9F76-200A08AE2E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29700" y="4724400"/>
            <a:ext cx="3048000" cy="1524000"/>
          </a:xfrm>
          <a:prstGeom prst="rect">
            <a:avLst/>
          </a:prstGeom>
        </p:spPr>
      </p:pic>
    </p:spTree>
    <p:extLst>
      <p:ext uri="{BB962C8B-B14F-4D97-AF65-F5344CB8AC3E}">
        <p14:creationId xmlns:p14="http://schemas.microsoft.com/office/powerpoint/2010/main" val="170036750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F26B43"/>
          </p15:clr>
        </p15:guide>
        <p15:guide id="2" pos="76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Activity </a:t>
            </a:r>
            <a:r>
              <a:rPr lang="en-US" smtClean="0"/>
              <a:t>Lab Exercise</a:t>
            </a:r>
            <a:endParaRPr lang="en-US" dirty="0"/>
          </a:p>
        </p:txBody>
      </p:sp>
      <p:sp>
        <p:nvSpPr>
          <p:cNvPr id="3" name="Subtitle 2"/>
          <p:cNvSpPr>
            <a:spLocks noGrp="1"/>
          </p:cNvSpPr>
          <p:nvPr>
            <p:ph type="subTitle" idx="1"/>
          </p:nvPr>
        </p:nvSpPr>
        <p:spPr/>
        <p:txBody>
          <a:bodyPr/>
          <a:lstStyle/>
          <a:p>
            <a:r>
              <a:rPr lang="en-US" smtClean="0"/>
              <a:t>Activities</a:t>
            </a:r>
            <a:endParaRPr lang="en-US" dirty="0"/>
          </a:p>
        </p:txBody>
      </p:sp>
    </p:spTree>
    <p:extLst>
      <p:ext uri="{BB962C8B-B14F-4D97-AF65-F5344CB8AC3E}">
        <p14:creationId xmlns:p14="http://schemas.microsoft.com/office/powerpoint/2010/main" val="2214459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Android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err="1" smtClean="0"/>
              <a:t>android.util.Log</a:t>
            </a:r>
            <a:endParaRPr lang="en-US" dirty="0" smtClean="0"/>
          </a:p>
          <a:p>
            <a:pPr lvl="1">
              <a:buFont typeface="Wingdings" panose="05000000000000000000" pitchFamily="2" charset="2"/>
              <a:buChar char="§"/>
            </a:pPr>
            <a:r>
              <a:rPr lang="en-US" dirty="0" smtClean="0"/>
              <a:t>An API for sending log output. Visible through </a:t>
            </a:r>
            <a:r>
              <a:rPr lang="en-US" dirty="0" err="1" smtClean="0"/>
              <a:t>logcat</a:t>
            </a:r>
            <a:r>
              <a:rPr lang="en-US" dirty="0" smtClean="0"/>
              <a:t> in Android Studio</a:t>
            </a:r>
          </a:p>
          <a:p>
            <a:pPr>
              <a:buFont typeface="Wingdings" panose="05000000000000000000" pitchFamily="2" charset="2"/>
              <a:buChar char="§"/>
            </a:pPr>
            <a:r>
              <a:rPr lang="en-US" dirty="0" smtClean="0"/>
              <a:t>Common Usage:</a:t>
            </a:r>
          </a:p>
          <a:p>
            <a:pPr lvl="1">
              <a:buFont typeface="Wingdings" panose="05000000000000000000" pitchFamily="2" charset="2"/>
              <a:buChar char="§"/>
            </a:pPr>
            <a:r>
              <a:rPr lang="en-US" dirty="0" err="1" smtClean="0"/>
              <a:t>Log.v</a:t>
            </a:r>
            <a:r>
              <a:rPr lang="en-US" dirty="0" smtClean="0"/>
              <a:t>() – VERBOSE log message</a:t>
            </a:r>
          </a:p>
          <a:p>
            <a:pPr lvl="1">
              <a:buFont typeface="Wingdings" panose="05000000000000000000" pitchFamily="2" charset="2"/>
              <a:buChar char="§"/>
            </a:pPr>
            <a:r>
              <a:rPr lang="en-US" dirty="0" err="1" smtClean="0"/>
              <a:t>Log.d</a:t>
            </a:r>
            <a:r>
              <a:rPr lang="en-US" dirty="0" smtClean="0"/>
              <a:t>() – </a:t>
            </a:r>
            <a:r>
              <a:rPr lang="en-US" dirty="0"/>
              <a:t>D</a:t>
            </a:r>
            <a:r>
              <a:rPr lang="en-US" dirty="0" smtClean="0"/>
              <a:t>EBUG log message</a:t>
            </a:r>
          </a:p>
          <a:p>
            <a:pPr lvl="1">
              <a:buFont typeface="Wingdings" panose="05000000000000000000" pitchFamily="2" charset="2"/>
              <a:buChar char="§"/>
            </a:pPr>
            <a:r>
              <a:rPr lang="en-US" dirty="0" err="1" smtClean="0"/>
              <a:t>Log.i</a:t>
            </a:r>
            <a:r>
              <a:rPr lang="en-US" dirty="0" smtClean="0"/>
              <a:t>() – INFO log message</a:t>
            </a:r>
          </a:p>
          <a:p>
            <a:pPr lvl="1">
              <a:buFont typeface="Wingdings" panose="05000000000000000000" pitchFamily="2" charset="2"/>
              <a:buChar char="§"/>
            </a:pPr>
            <a:r>
              <a:rPr lang="en-US" dirty="0" err="1" smtClean="0"/>
              <a:t>Log.e</a:t>
            </a:r>
            <a:r>
              <a:rPr lang="en-US" dirty="0" smtClean="0"/>
              <a:t>() – ERROR log message</a:t>
            </a:r>
          </a:p>
          <a:p>
            <a:pPr lvl="1">
              <a:buFont typeface="Wingdings" panose="05000000000000000000" pitchFamily="2" charset="2"/>
              <a:buChar char="§"/>
            </a:pPr>
            <a:r>
              <a:rPr lang="en-US" dirty="0" err="1" smtClean="0"/>
              <a:t>Log.w</a:t>
            </a:r>
            <a:r>
              <a:rPr lang="en-US" dirty="0" smtClean="0"/>
              <a:t>() – WARN log message</a:t>
            </a:r>
          </a:p>
          <a:p>
            <a:pPr>
              <a:buFont typeface="Wingdings" panose="05000000000000000000" pitchFamily="2" charset="2"/>
              <a:buChar char="§"/>
            </a:pPr>
            <a:r>
              <a:rPr lang="en-US" dirty="0" smtClean="0"/>
              <a:t>All calls receive String tag, and String message</a:t>
            </a:r>
          </a:p>
          <a:p>
            <a:pPr>
              <a:buFont typeface="Wingdings" panose="05000000000000000000" pitchFamily="2" charset="2"/>
              <a:buChar char="§"/>
            </a:pPr>
            <a:r>
              <a:rPr lang="en-US" dirty="0" smtClean="0"/>
              <a:t>String TAG normally defined as class constant like </a:t>
            </a:r>
          </a:p>
          <a:p>
            <a:pPr lvl="1">
              <a:buFont typeface="Wingdings" panose="05000000000000000000" pitchFamily="2" charset="2"/>
              <a:buChar char="§"/>
            </a:pPr>
            <a:r>
              <a:rPr lang="en-US" dirty="0"/>
              <a:t>private static final String TAG = "</a:t>
            </a:r>
            <a:r>
              <a:rPr lang="en-US" dirty="0" err="1"/>
              <a:t>MyActivity</a:t>
            </a:r>
            <a:r>
              <a:rPr lang="en-US" dirty="0"/>
              <a:t>";</a:t>
            </a:r>
          </a:p>
        </p:txBody>
      </p:sp>
    </p:spTree>
    <p:extLst>
      <p:ext uri="{BB962C8B-B14F-4D97-AF65-F5344CB8AC3E}">
        <p14:creationId xmlns:p14="http://schemas.microsoft.com/office/powerpoint/2010/main" val="42441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Lab	</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smtClean="0"/>
              <a:t>Start a new project with no Activity (first option ‘Add No Activity’)</a:t>
            </a:r>
          </a:p>
          <a:p>
            <a:pPr>
              <a:buFont typeface="Wingdings" panose="05000000000000000000" pitchFamily="2" charset="2"/>
              <a:buChar char="§"/>
            </a:pPr>
            <a:r>
              <a:rPr lang="en-US" dirty="0" smtClean="0"/>
              <a:t>Create a new Blank Activity ‘</a:t>
            </a:r>
            <a:r>
              <a:rPr lang="en-US" dirty="0" err="1" smtClean="0"/>
              <a:t>FirstActivity</a:t>
            </a:r>
            <a:r>
              <a:rPr lang="en-US" dirty="0" smtClean="0"/>
              <a:t>’ with</a:t>
            </a:r>
          </a:p>
          <a:p>
            <a:pPr lvl="1">
              <a:buFont typeface="Wingdings" panose="05000000000000000000" pitchFamily="2" charset="2"/>
              <a:buChar char="§"/>
            </a:pPr>
            <a:r>
              <a:rPr lang="en-US" dirty="0" smtClean="0"/>
              <a:t>Layout named ‘</a:t>
            </a:r>
            <a:r>
              <a:rPr lang="en-US" dirty="0" err="1" smtClean="0"/>
              <a:t>activity_first</a:t>
            </a:r>
            <a:r>
              <a:rPr lang="en-US" dirty="0" smtClean="0"/>
              <a:t>’</a:t>
            </a:r>
          </a:p>
          <a:p>
            <a:pPr lvl="1">
              <a:buFont typeface="Wingdings" panose="05000000000000000000" pitchFamily="2" charset="2"/>
              <a:buChar char="§"/>
            </a:pPr>
            <a:r>
              <a:rPr lang="en-US" dirty="0" smtClean="0"/>
              <a:t>Title of ‘First Activity’</a:t>
            </a:r>
          </a:p>
          <a:p>
            <a:pPr lvl="1">
              <a:buFont typeface="Wingdings" panose="05000000000000000000" pitchFamily="2" charset="2"/>
              <a:buChar char="§"/>
            </a:pPr>
            <a:r>
              <a:rPr lang="en-US" dirty="0" smtClean="0"/>
              <a:t>Menu resource named ‘</a:t>
            </a:r>
            <a:r>
              <a:rPr lang="en-US" dirty="0" err="1" smtClean="0"/>
              <a:t>menu_first</a:t>
            </a:r>
            <a:r>
              <a:rPr lang="en-US" dirty="0" smtClean="0"/>
              <a:t>’</a:t>
            </a:r>
          </a:p>
          <a:p>
            <a:pPr lvl="1">
              <a:buFont typeface="Wingdings" panose="05000000000000000000" pitchFamily="2" charset="2"/>
              <a:buChar char="§"/>
            </a:pPr>
            <a:r>
              <a:rPr lang="en-US" b="1" dirty="0" smtClean="0"/>
              <a:t>As a Launcher Activity</a:t>
            </a:r>
          </a:p>
          <a:p>
            <a:pPr>
              <a:buFont typeface="Wingdings" panose="05000000000000000000" pitchFamily="2" charset="2"/>
              <a:buChar char="§"/>
            </a:pPr>
            <a:r>
              <a:rPr lang="en-US" dirty="0" smtClean="0"/>
              <a:t>Add Tag </a:t>
            </a:r>
            <a:r>
              <a:rPr lang="en-US" dirty="0"/>
              <a:t>constant (private static final String TAG = </a:t>
            </a:r>
            <a:r>
              <a:rPr lang="en-US" dirty="0" smtClean="0"/>
              <a:t>“</a:t>
            </a:r>
            <a:r>
              <a:rPr lang="en-US" dirty="0" err="1" smtClean="0"/>
              <a:t>FirstActivity</a:t>
            </a:r>
            <a:r>
              <a:rPr lang="en-US" dirty="0" smtClean="0"/>
              <a:t>”;)</a:t>
            </a:r>
            <a:endParaRPr lang="en-US" dirty="0"/>
          </a:p>
          <a:p>
            <a:pPr>
              <a:buFont typeface="Wingdings" panose="05000000000000000000" pitchFamily="2" charset="2"/>
              <a:buChar char="§"/>
            </a:pPr>
            <a:r>
              <a:rPr lang="en-US" dirty="0" smtClean="0"/>
              <a:t>Override </a:t>
            </a:r>
            <a:r>
              <a:rPr lang="en-US" dirty="0" err="1" smtClean="0"/>
              <a:t>onCreate</a:t>
            </a:r>
            <a:r>
              <a:rPr lang="en-US" dirty="0" smtClean="0"/>
              <a:t>, </a:t>
            </a:r>
            <a:r>
              <a:rPr lang="en-US" dirty="0" err="1" smtClean="0"/>
              <a:t>onStart</a:t>
            </a:r>
            <a:r>
              <a:rPr lang="en-US" dirty="0" smtClean="0"/>
              <a:t>, </a:t>
            </a:r>
            <a:r>
              <a:rPr lang="en-US" dirty="0" err="1" smtClean="0"/>
              <a:t>onResume</a:t>
            </a:r>
            <a:r>
              <a:rPr lang="en-US" dirty="0" smtClean="0"/>
              <a:t>, </a:t>
            </a:r>
            <a:r>
              <a:rPr lang="en-US" dirty="0" err="1" smtClean="0"/>
              <a:t>onPause</a:t>
            </a:r>
            <a:r>
              <a:rPr lang="en-US" dirty="0" smtClean="0"/>
              <a:t>, </a:t>
            </a:r>
            <a:r>
              <a:rPr lang="en-US" dirty="0" err="1" smtClean="0"/>
              <a:t>onStop</a:t>
            </a:r>
            <a:r>
              <a:rPr lang="en-US" dirty="0" smtClean="0"/>
              <a:t>, </a:t>
            </a:r>
            <a:r>
              <a:rPr lang="en-US" dirty="0" err="1" smtClean="0"/>
              <a:t>onDestroy</a:t>
            </a:r>
            <a:r>
              <a:rPr lang="en-US" dirty="0" smtClean="0"/>
              <a:t> and add</a:t>
            </a:r>
          </a:p>
          <a:p>
            <a:pPr lvl="1">
              <a:buFont typeface="Wingdings" panose="05000000000000000000" pitchFamily="2" charset="2"/>
              <a:buChar char="§"/>
            </a:pPr>
            <a:r>
              <a:rPr lang="en-US" dirty="0" err="1" smtClean="0"/>
              <a:t>Log.d</a:t>
            </a:r>
            <a:r>
              <a:rPr lang="en-US" dirty="0" smtClean="0"/>
              <a:t>(TAG, “In x”);, where x is the name of the method. For instance in </a:t>
            </a:r>
            <a:r>
              <a:rPr lang="en-US" dirty="0" err="1" smtClean="0"/>
              <a:t>onCreate</a:t>
            </a:r>
            <a:r>
              <a:rPr lang="en-US" dirty="0" smtClean="0"/>
              <a:t> should add </a:t>
            </a:r>
            <a:r>
              <a:rPr lang="en-US" dirty="0" err="1" smtClean="0"/>
              <a:t>Log.d</a:t>
            </a:r>
            <a:r>
              <a:rPr lang="en-US" dirty="0" smtClean="0"/>
              <a:t>(TAG, “In </a:t>
            </a:r>
            <a:r>
              <a:rPr lang="en-US" dirty="0" err="1" smtClean="0"/>
              <a:t>onCreate</a:t>
            </a:r>
            <a:r>
              <a:rPr lang="en-US" dirty="0" smtClean="0"/>
              <a:t>()”); Note that the log lines should be added after </a:t>
            </a:r>
            <a:r>
              <a:rPr lang="en-US" dirty="0" err="1" smtClean="0"/>
              <a:t>super.X</a:t>
            </a:r>
            <a:r>
              <a:rPr lang="en-US" dirty="0" smtClean="0"/>
              <a:t>() calls</a:t>
            </a:r>
          </a:p>
          <a:p>
            <a:pPr>
              <a:buFont typeface="Wingdings" panose="05000000000000000000" pitchFamily="2" charset="2"/>
              <a:buChar char="§"/>
            </a:pPr>
            <a:r>
              <a:rPr lang="en-US" dirty="0" smtClean="0"/>
              <a:t>Run the application and notice the log calls in </a:t>
            </a:r>
            <a:r>
              <a:rPr lang="en-US" dirty="0" err="1" smtClean="0"/>
              <a:t>logcat</a:t>
            </a:r>
            <a:r>
              <a:rPr lang="en-US" dirty="0" smtClean="0"/>
              <a:t>. When on </a:t>
            </a:r>
            <a:r>
              <a:rPr lang="en-US" dirty="0" err="1" smtClean="0"/>
              <a:t>onResume</a:t>
            </a:r>
            <a:r>
              <a:rPr lang="en-US" dirty="0" smtClean="0"/>
              <a:t>() is                          called press the home button to run through </a:t>
            </a:r>
            <a:r>
              <a:rPr lang="en-US" dirty="0" smtClean="0"/>
              <a:t>some of the </a:t>
            </a:r>
            <a:r>
              <a:rPr lang="en-US" dirty="0" smtClean="0"/>
              <a:t>remaining calls</a:t>
            </a:r>
          </a:p>
        </p:txBody>
      </p:sp>
    </p:spTree>
    <p:extLst>
      <p:ext uri="{BB962C8B-B14F-4D97-AF65-F5344CB8AC3E}">
        <p14:creationId xmlns:p14="http://schemas.microsoft.com/office/powerpoint/2010/main" val="82062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normAutofit/>
          </a:bodyPr>
          <a:lstStyle/>
          <a:p>
            <a:pPr>
              <a:spcBef>
                <a:spcPts val="0"/>
              </a:spcBef>
              <a:spcAft>
                <a:spcPts val="0"/>
              </a:spcAft>
            </a:pPr>
            <a:r>
              <a:rPr lang="en-US" sz="1800" dirty="0" smtClean="0"/>
              <a:t>The result if the exercise is completed correctly should produce a </a:t>
            </a:r>
            <a:r>
              <a:rPr lang="en-US" sz="1800" dirty="0" err="1" smtClean="0"/>
              <a:t>logcat</a:t>
            </a:r>
            <a:r>
              <a:rPr lang="en-US" sz="1800" dirty="0" smtClean="0"/>
              <a:t> </a:t>
            </a:r>
            <a:r>
              <a:rPr lang="en-US" sz="1800" dirty="0" smtClean="0"/>
              <a:t>containing </a:t>
            </a:r>
            <a:r>
              <a:rPr lang="en-US" sz="1800" dirty="0" smtClean="0"/>
              <a:t>lines in the fashion of</a:t>
            </a:r>
          </a:p>
          <a:p>
            <a:pPr>
              <a:spcBef>
                <a:spcPts val="0"/>
              </a:spcBef>
              <a:spcAft>
                <a:spcPts val="0"/>
              </a:spcAft>
            </a:pPr>
            <a:endParaRPr lang="en-US" sz="1800" dirty="0" smtClean="0"/>
          </a:p>
          <a:p>
            <a:pPr>
              <a:spcBef>
                <a:spcPts val="0"/>
              </a:spcBef>
              <a:spcAft>
                <a:spcPts val="0"/>
              </a:spcAft>
            </a:pPr>
            <a:r>
              <a:rPr lang="en-US" sz="1600" dirty="0" err="1">
                <a:solidFill>
                  <a:schemeClr val="accent1"/>
                </a:solidFill>
                <a:latin typeface="Consolas" panose="020B0609020204030204" pitchFamily="49" charset="0"/>
                <a:cs typeface="Consolas" panose="020B0609020204030204" pitchFamily="49" charset="0"/>
              </a:rPr>
              <a:t>com.acmegames.activitylab</a:t>
            </a:r>
            <a:r>
              <a:rPr lang="en-US" sz="1600" dirty="0">
                <a:solidFill>
                  <a:schemeClr val="accent1"/>
                </a:solidFill>
                <a:latin typeface="Consolas" panose="020B0609020204030204" pitchFamily="49" charset="0"/>
                <a:cs typeface="Consolas" panose="020B0609020204030204" pitchFamily="49" charset="0"/>
              </a:rPr>
              <a:t> D/class </a:t>
            </a:r>
            <a:r>
              <a:rPr lang="en-US" sz="1600" dirty="0" err="1">
                <a:solidFill>
                  <a:schemeClr val="accent1"/>
                </a:solidFill>
                <a:latin typeface="Consolas" panose="020B0609020204030204" pitchFamily="49" charset="0"/>
                <a:cs typeface="Consolas" panose="020B0609020204030204" pitchFamily="49" charset="0"/>
              </a:rPr>
              <a:t>com.acmegames.activitylab.FirstActivity</a:t>
            </a:r>
            <a:r>
              <a:rPr lang="en-US" sz="1600" dirty="0">
                <a:solidFill>
                  <a:schemeClr val="accent1"/>
                </a:solidFill>
                <a:latin typeface="Consolas" panose="020B0609020204030204" pitchFamily="49" charset="0"/>
                <a:cs typeface="Consolas" panose="020B0609020204030204" pitchFamily="49" charset="0"/>
              </a:rPr>
              <a:t>﹕ in </a:t>
            </a:r>
            <a:r>
              <a:rPr lang="en-US" sz="1600" dirty="0" err="1">
                <a:solidFill>
                  <a:schemeClr val="accent1"/>
                </a:solidFill>
                <a:latin typeface="Consolas" panose="020B0609020204030204" pitchFamily="49" charset="0"/>
                <a:cs typeface="Consolas" panose="020B0609020204030204" pitchFamily="49" charset="0"/>
              </a:rPr>
              <a:t>onCreate</a:t>
            </a:r>
            <a:endParaRPr lang="en-US" sz="1600" dirty="0">
              <a:solidFill>
                <a:schemeClr val="accent1"/>
              </a:solidFill>
              <a:latin typeface="Consolas" panose="020B0609020204030204" pitchFamily="49" charset="0"/>
              <a:cs typeface="Consolas" panose="020B0609020204030204" pitchFamily="49" charset="0"/>
            </a:endParaRPr>
          </a:p>
          <a:p>
            <a:pPr>
              <a:spcBef>
                <a:spcPts val="0"/>
              </a:spcBef>
              <a:spcAft>
                <a:spcPts val="0"/>
              </a:spcAft>
            </a:pPr>
            <a:r>
              <a:rPr lang="en-US" sz="1600" dirty="0" err="1">
                <a:solidFill>
                  <a:schemeClr val="accent1"/>
                </a:solidFill>
                <a:latin typeface="Consolas" panose="020B0609020204030204" pitchFamily="49" charset="0"/>
                <a:cs typeface="Consolas" panose="020B0609020204030204" pitchFamily="49" charset="0"/>
              </a:rPr>
              <a:t>com.acmegames.activitylab</a:t>
            </a:r>
            <a:r>
              <a:rPr lang="en-US" sz="1600" dirty="0">
                <a:solidFill>
                  <a:schemeClr val="accent1"/>
                </a:solidFill>
                <a:latin typeface="Consolas" panose="020B0609020204030204" pitchFamily="49" charset="0"/>
                <a:cs typeface="Consolas" panose="020B0609020204030204" pitchFamily="49" charset="0"/>
              </a:rPr>
              <a:t> D/class </a:t>
            </a:r>
            <a:r>
              <a:rPr lang="en-US" sz="1600" dirty="0" err="1">
                <a:solidFill>
                  <a:schemeClr val="accent1"/>
                </a:solidFill>
                <a:latin typeface="Consolas" panose="020B0609020204030204" pitchFamily="49" charset="0"/>
                <a:cs typeface="Consolas" panose="020B0609020204030204" pitchFamily="49" charset="0"/>
              </a:rPr>
              <a:t>com.acmegames.activitylab.FirstActivity</a:t>
            </a:r>
            <a:r>
              <a:rPr lang="en-US" sz="1600" dirty="0">
                <a:solidFill>
                  <a:schemeClr val="accent1"/>
                </a:solidFill>
                <a:latin typeface="Consolas" panose="020B0609020204030204" pitchFamily="49" charset="0"/>
                <a:cs typeface="Consolas" panose="020B0609020204030204" pitchFamily="49" charset="0"/>
              </a:rPr>
              <a:t>﹕ in </a:t>
            </a:r>
            <a:r>
              <a:rPr lang="en-US" sz="1600" dirty="0" err="1">
                <a:solidFill>
                  <a:schemeClr val="accent1"/>
                </a:solidFill>
                <a:latin typeface="Consolas" panose="020B0609020204030204" pitchFamily="49" charset="0"/>
                <a:cs typeface="Consolas" panose="020B0609020204030204" pitchFamily="49" charset="0"/>
              </a:rPr>
              <a:t>onStart</a:t>
            </a:r>
            <a:endParaRPr lang="en-US" sz="1600" dirty="0">
              <a:solidFill>
                <a:schemeClr val="accent1"/>
              </a:solidFill>
              <a:latin typeface="Consolas" panose="020B0609020204030204" pitchFamily="49" charset="0"/>
              <a:cs typeface="Consolas" panose="020B0609020204030204" pitchFamily="49" charset="0"/>
            </a:endParaRPr>
          </a:p>
          <a:p>
            <a:pPr>
              <a:spcBef>
                <a:spcPts val="0"/>
              </a:spcBef>
              <a:spcAft>
                <a:spcPts val="0"/>
              </a:spcAft>
            </a:pPr>
            <a:r>
              <a:rPr lang="en-US" sz="1600" dirty="0" err="1">
                <a:solidFill>
                  <a:schemeClr val="accent1"/>
                </a:solidFill>
                <a:latin typeface="Consolas" panose="020B0609020204030204" pitchFamily="49" charset="0"/>
                <a:cs typeface="Consolas" panose="020B0609020204030204" pitchFamily="49" charset="0"/>
              </a:rPr>
              <a:t>com.acmegames.activitylab</a:t>
            </a:r>
            <a:r>
              <a:rPr lang="en-US" sz="1600" dirty="0">
                <a:solidFill>
                  <a:schemeClr val="accent1"/>
                </a:solidFill>
                <a:latin typeface="Consolas" panose="020B0609020204030204" pitchFamily="49" charset="0"/>
                <a:cs typeface="Consolas" panose="020B0609020204030204" pitchFamily="49" charset="0"/>
              </a:rPr>
              <a:t> D/class </a:t>
            </a:r>
            <a:r>
              <a:rPr lang="en-US" sz="1600" dirty="0" err="1">
                <a:solidFill>
                  <a:schemeClr val="accent1"/>
                </a:solidFill>
                <a:latin typeface="Consolas" panose="020B0609020204030204" pitchFamily="49" charset="0"/>
                <a:cs typeface="Consolas" panose="020B0609020204030204" pitchFamily="49" charset="0"/>
              </a:rPr>
              <a:t>com.acmegames.activitylab.FirstActivity</a:t>
            </a:r>
            <a:r>
              <a:rPr lang="en-US" sz="1600" dirty="0">
                <a:solidFill>
                  <a:schemeClr val="accent1"/>
                </a:solidFill>
                <a:latin typeface="Consolas" panose="020B0609020204030204" pitchFamily="49" charset="0"/>
                <a:cs typeface="Consolas" panose="020B0609020204030204" pitchFamily="49" charset="0"/>
              </a:rPr>
              <a:t>﹕ in </a:t>
            </a:r>
            <a:r>
              <a:rPr lang="en-US" sz="1600" dirty="0" err="1">
                <a:solidFill>
                  <a:schemeClr val="accent1"/>
                </a:solidFill>
                <a:latin typeface="Consolas" panose="020B0609020204030204" pitchFamily="49" charset="0"/>
                <a:cs typeface="Consolas" panose="020B0609020204030204" pitchFamily="49" charset="0"/>
              </a:rPr>
              <a:t>onResume</a:t>
            </a:r>
            <a:endParaRPr lang="en-US" sz="1600" dirty="0">
              <a:solidFill>
                <a:schemeClr val="accent1"/>
              </a:solidFill>
              <a:latin typeface="Consolas" panose="020B0609020204030204" pitchFamily="49" charset="0"/>
              <a:cs typeface="Consolas" panose="020B0609020204030204" pitchFamily="49" charset="0"/>
            </a:endParaRPr>
          </a:p>
          <a:p>
            <a:pPr>
              <a:spcBef>
                <a:spcPts val="0"/>
              </a:spcBef>
              <a:spcAft>
                <a:spcPts val="0"/>
              </a:spcAft>
            </a:pPr>
            <a:r>
              <a:rPr lang="en-US" sz="1600" dirty="0" err="1">
                <a:solidFill>
                  <a:srgbClr val="FF0000"/>
                </a:solidFill>
                <a:latin typeface="Consolas" panose="020B0609020204030204" pitchFamily="49" charset="0"/>
                <a:cs typeface="Consolas" panose="020B0609020204030204" pitchFamily="49" charset="0"/>
              </a:rPr>
              <a:t>com.acmegames.activitylab</a:t>
            </a:r>
            <a:r>
              <a:rPr lang="en-US" sz="1600" dirty="0">
                <a:solidFill>
                  <a:srgbClr val="FF0000"/>
                </a:solidFill>
                <a:latin typeface="Consolas" panose="020B0609020204030204" pitchFamily="49" charset="0"/>
                <a:cs typeface="Consolas" panose="020B0609020204030204" pitchFamily="49" charset="0"/>
              </a:rPr>
              <a:t> D/class </a:t>
            </a:r>
            <a:r>
              <a:rPr lang="en-US" sz="1600" dirty="0" err="1">
                <a:solidFill>
                  <a:srgbClr val="FF0000"/>
                </a:solidFill>
                <a:latin typeface="Consolas" panose="020B0609020204030204" pitchFamily="49" charset="0"/>
                <a:cs typeface="Consolas" panose="020B0609020204030204" pitchFamily="49" charset="0"/>
              </a:rPr>
              <a:t>com.acmegames.activitylab.FirstActivity</a:t>
            </a:r>
            <a:r>
              <a:rPr lang="en-US" sz="1600" dirty="0">
                <a:solidFill>
                  <a:srgbClr val="FF0000"/>
                </a:solidFill>
                <a:latin typeface="Consolas" panose="020B0609020204030204" pitchFamily="49" charset="0"/>
                <a:cs typeface="Consolas" panose="020B0609020204030204" pitchFamily="49" charset="0"/>
              </a:rPr>
              <a:t>﹕ in </a:t>
            </a:r>
            <a:r>
              <a:rPr lang="en-US" sz="1600" dirty="0" err="1">
                <a:solidFill>
                  <a:srgbClr val="FF0000"/>
                </a:solidFill>
                <a:latin typeface="Consolas" panose="020B0609020204030204" pitchFamily="49" charset="0"/>
                <a:cs typeface="Consolas" panose="020B0609020204030204" pitchFamily="49" charset="0"/>
              </a:rPr>
              <a:t>onPause</a:t>
            </a:r>
            <a:endParaRPr lang="en-US" sz="1600" dirty="0">
              <a:solidFill>
                <a:srgbClr val="FF0000"/>
              </a:solidFill>
              <a:latin typeface="Consolas" panose="020B0609020204030204" pitchFamily="49" charset="0"/>
              <a:cs typeface="Consolas" panose="020B0609020204030204" pitchFamily="49" charset="0"/>
            </a:endParaRPr>
          </a:p>
          <a:p>
            <a:pPr>
              <a:spcBef>
                <a:spcPts val="0"/>
              </a:spcBef>
              <a:spcAft>
                <a:spcPts val="0"/>
              </a:spcAft>
            </a:pPr>
            <a:r>
              <a:rPr lang="en-US" sz="1600" dirty="0" err="1">
                <a:solidFill>
                  <a:srgbClr val="FF0000"/>
                </a:solidFill>
                <a:latin typeface="Consolas" panose="020B0609020204030204" pitchFamily="49" charset="0"/>
                <a:cs typeface="Consolas" panose="020B0609020204030204" pitchFamily="49" charset="0"/>
              </a:rPr>
              <a:t>com.acmegames.activitylab</a:t>
            </a:r>
            <a:r>
              <a:rPr lang="en-US" sz="1600" dirty="0">
                <a:solidFill>
                  <a:srgbClr val="FF0000"/>
                </a:solidFill>
                <a:latin typeface="Consolas" panose="020B0609020204030204" pitchFamily="49" charset="0"/>
                <a:cs typeface="Consolas" panose="020B0609020204030204" pitchFamily="49" charset="0"/>
              </a:rPr>
              <a:t> D/class </a:t>
            </a:r>
            <a:r>
              <a:rPr lang="en-US" sz="1600" dirty="0" err="1" smtClean="0">
                <a:solidFill>
                  <a:srgbClr val="FF0000"/>
                </a:solidFill>
                <a:latin typeface="Consolas" panose="020B0609020204030204" pitchFamily="49" charset="0"/>
                <a:cs typeface="Consolas" panose="020B0609020204030204" pitchFamily="49" charset="0"/>
              </a:rPr>
              <a:t>com.acmegames.activitylab.FirstActivity</a:t>
            </a:r>
            <a:r>
              <a:rPr lang="en-US" sz="1600" dirty="0" smtClean="0">
                <a:solidFill>
                  <a:srgbClr val="FF000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in </a:t>
            </a:r>
            <a:r>
              <a:rPr lang="en-US" sz="1600" dirty="0" err="1" smtClean="0">
                <a:solidFill>
                  <a:srgbClr val="FF0000"/>
                </a:solidFill>
                <a:latin typeface="Consolas" panose="020B0609020204030204" pitchFamily="49" charset="0"/>
                <a:cs typeface="Consolas" panose="020B0609020204030204" pitchFamily="49" charset="0"/>
              </a:rPr>
              <a:t>onStop</a:t>
            </a:r>
            <a:endParaRPr lang="en-US" sz="1600" dirty="0" smtClean="0">
              <a:solidFill>
                <a:srgbClr val="FF0000"/>
              </a:solidFill>
              <a:latin typeface="Consolas" panose="020B0609020204030204" pitchFamily="49" charset="0"/>
              <a:cs typeface="Consolas" panose="020B0609020204030204" pitchFamily="49" charset="0"/>
            </a:endParaRPr>
          </a:p>
          <a:p>
            <a:pPr>
              <a:spcBef>
                <a:spcPts val="0"/>
              </a:spcBef>
              <a:spcAft>
                <a:spcPts val="0"/>
              </a:spcAft>
            </a:pPr>
            <a:endParaRPr lang="en-US" sz="1600" dirty="0">
              <a:latin typeface="Consolas" panose="020B0609020204030204" pitchFamily="49" charset="0"/>
              <a:cs typeface="Consolas" panose="020B0609020204030204" pitchFamily="49" charset="0"/>
            </a:endParaRPr>
          </a:p>
          <a:p>
            <a:pPr>
              <a:spcBef>
                <a:spcPts val="0"/>
              </a:spcBef>
              <a:spcAft>
                <a:spcPts val="0"/>
              </a:spcAft>
            </a:pPr>
            <a:r>
              <a:rPr lang="en-US" sz="1800" dirty="0" smtClean="0">
                <a:cs typeface="Consolas" panose="020B0609020204030204" pitchFamily="49" charset="0"/>
              </a:rPr>
              <a:t>Note that </a:t>
            </a:r>
            <a:r>
              <a:rPr lang="en-US" sz="1800" dirty="0" err="1" smtClean="0">
                <a:cs typeface="Consolas" panose="020B0609020204030204" pitchFamily="49" charset="0"/>
              </a:rPr>
              <a:t>onDestroy</a:t>
            </a:r>
            <a:r>
              <a:rPr lang="en-US" sz="1800" dirty="0" smtClean="0">
                <a:cs typeface="Consolas" panose="020B0609020204030204" pitchFamily="49" charset="0"/>
              </a:rPr>
              <a:t> </a:t>
            </a:r>
            <a:r>
              <a:rPr lang="en-US" sz="1800" dirty="0" smtClean="0">
                <a:cs typeface="Consolas" panose="020B0609020204030204" pitchFamily="49" charset="0"/>
              </a:rPr>
              <a:t>may not be called </a:t>
            </a:r>
            <a:r>
              <a:rPr lang="en-US" sz="1800" dirty="0" smtClean="0">
                <a:cs typeface="Consolas" panose="020B0609020204030204" pitchFamily="49" charset="0"/>
              </a:rPr>
              <a:t>when pressing the home button from our Activity. If the back button is pressed from the activity we should see the same succession of logs with a line after the </a:t>
            </a:r>
            <a:r>
              <a:rPr lang="en-US" sz="1800" dirty="0" err="1" smtClean="0">
                <a:cs typeface="Consolas" panose="020B0609020204030204" pitchFamily="49" charset="0"/>
              </a:rPr>
              <a:t>onStop</a:t>
            </a:r>
            <a:r>
              <a:rPr lang="en-US" sz="1800" dirty="0" smtClean="0">
                <a:cs typeface="Consolas" panose="020B0609020204030204" pitchFamily="49" charset="0"/>
              </a:rPr>
              <a:t> log of</a:t>
            </a:r>
          </a:p>
          <a:p>
            <a:pPr>
              <a:spcBef>
                <a:spcPts val="0"/>
              </a:spcBef>
              <a:spcAft>
                <a:spcPts val="0"/>
              </a:spcAft>
            </a:pPr>
            <a:endParaRPr lang="en-US" sz="1600" dirty="0">
              <a:latin typeface="Consolas" panose="020B0609020204030204" pitchFamily="49" charset="0"/>
              <a:cs typeface="Consolas" panose="020B0609020204030204" pitchFamily="49" charset="0"/>
            </a:endParaRPr>
          </a:p>
          <a:p>
            <a:pPr>
              <a:spcBef>
                <a:spcPts val="0"/>
              </a:spcBef>
              <a:spcAft>
                <a:spcPts val="0"/>
              </a:spcAft>
            </a:pPr>
            <a:r>
              <a:rPr lang="en-US" sz="1600" dirty="0" err="1">
                <a:latin typeface="Consolas" panose="020B0609020204030204" pitchFamily="49" charset="0"/>
                <a:cs typeface="Consolas" panose="020B0609020204030204" pitchFamily="49" charset="0"/>
              </a:rPr>
              <a:t>com.acmegames.activitylab</a:t>
            </a:r>
            <a:r>
              <a:rPr lang="en-US" sz="1600" dirty="0">
                <a:latin typeface="Consolas" panose="020B0609020204030204" pitchFamily="49" charset="0"/>
                <a:cs typeface="Consolas" panose="020B0609020204030204" pitchFamily="49" charset="0"/>
              </a:rPr>
              <a:t> D/class </a:t>
            </a:r>
            <a:r>
              <a:rPr lang="en-US" sz="1600" dirty="0" err="1">
                <a:latin typeface="Consolas" panose="020B0609020204030204" pitchFamily="49" charset="0"/>
                <a:cs typeface="Consolas" panose="020B0609020204030204" pitchFamily="49" charset="0"/>
              </a:rPr>
              <a:t>com.acmegames.activitylab.FirstActivity</a:t>
            </a:r>
            <a:r>
              <a:rPr lang="en-US" sz="1600" dirty="0">
                <a:latin typeface="Consolas" panose="020B0609020204030204" pitchFamily="49" charset="0"/>
                <a:cs typeface="Consolas" panose="020B0609020204030204" pitchFamily="49" charset="0"/>
              </a:rPr>
              <a:t>﹕ in </a:t>
            </a:r>
            <a:r>
              <a:rPr lang="en-US" sz="1600" dirty="0" err="1">
                <a:latin typeface="Consolas" panose="020B0609020204030204" pitchFamily="49" charset="0"/>
                <a:cs typeface="Consolas" panose="020B0609020204030204" pitchFamily="49" charset="0"/>
              </a:rPr>
              <a:t>onDestroy</a:t>
            </a:r>
            <a:endParaRPr lang="en-US" sz="16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6853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170</TotalTime>
  <Words>1055</Words>
  <Application>Microsoft Office PowerPoint</Application>
  <PresentationFormat>Widescreen</PresentationFormat>
  <Paragraphs>62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Calibri Light</vt:lpstr>
      <vt:lpstr>Consolas</vt:lpstr>
      <vt:lpstr>Wingdings</vt:lpstr>
      <vt:lpstr>Retrospect</vt:lpstr>
      <vt:lpstr>Activity Lab Exercise</vt:lpstr>
      <vt:lpstr>Logging in Android</vt:lpstr>
      <vt:lpstr>Activity Lab </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Test</dc:title>
  <dc:creator>Michael Hantler</dc:creator>
  <cp:lastModifiedBy>Michael Hantler</cp:lastModifiedBy>
  <cp:revision>43</cp:revision>
  <dcterms:created xsi:type="dcterms:W3CDTF">2014-12-03T14:13:09Z</dcterms:created>
  <dcterms:modified xsi:type="dcterms:W3CDTF">2014-12-31T09:47:37Z</dcterms:modified>
</cp:coreProperties>
</file>