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1"/>
  </p:notesMasterIdLst>
  <p:sldIdLst>
    <p:sldId id="256" r:id="rId2"/>
    <p:sldId id="260" r:id="rId3"/>
    <p:sldId id="261" r:id="rId4"/>
    <p:sldId id="257" r:id="rId5"/>
    <p:sldId id="262" r:id="rId6"/>
    <p:sldId id="258" r:id="rId7"/>
    <p:sldId id="263"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54" autoAdjust="0"/>
  </p:normalViewPr>
  <p:slideViewPr>
    <p:cSldViewPr snapToGrid="0">
      <p:cViewPr varScale="1">
        <p:scale>
          <a:sx n="84" d="100"/>
          <a:sy n="84" d="100"/>
        </p:scale>
        <p:origin x="62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84CC9-0E83-48B8-837F-E6DA09EBD299}" type="datetimeFigureOut">
              <a:rPr lang="en-US" smtClean="0"/>
              <a:t>12/29/2014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A122-FB0A-4011-9F49-F98BC2A88BB0}" type="slidenum">
              <a:rPr lang="en-US" smtClean="0"/>
              <a:t>‹#›</a:t>
            </a:fld>
            <a:endParaRPr lang="en-US"/>
          </a:p>
        </p:txBody>
      </p:sp>
    </p:spTree>
    <p:extLst>
      <p:ext uri="{BB962C8B-B14F-4D97-AF65-F5344CB8AC3E}">
        <p14:creationId xmlns:p14="http://schemas.microsoft.com/office/powerpoint/2010/main" val="204739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this lab exercise for the lessons in the</a:t>
            </a:r>
            <a:r>
              <a:rPr lang="en-US" baseline="0" dirty="0" smtClean="0"/>
              <a:t> Android UI section.</a:t>
            </a:r>
            <a:endParaRPr lang="en-US" dirty="0"/>
          </a:p>
        </p:txBody>
      </p:sp>
      <p:sp>
        <p:nvSpPr>
          <p:cNvPr id="4" name="Slide Number Placeholder 3"/>
          <p:cNvSpPr>
            <a:spLocks noGrp="1"/>
          </p:cNvSpPr>
          <p:nvPr>
            <p:ph type="sldNum" sz="quarter" idx="10"/>
          </p:nvPr>
        </p:nvSpPr>
        <p:spPr/>
        <p:txBody>
          <a:bodyPr/>
          <a:lstStyle/>
          <a:p>
            <a:fld id="{2948A122-FB0A-4011-9F49-F98BC2A88BB0}" type="slidenum">
              <a:rPr lang="en-US" smtClean="0"/>
              <a:t>1</a:t>
            </a:fld>
            <a:endParaRPr lang="en-US"/>
          </a:p>
        </p:txBody>
      </p:sp>
    </p:spTree>
    <p:extLst>
      <p:ext uri="{BB962C8B-B14F-4D97-AF65-F5344CB8AC3E}">
        <p14:creationId xmlns:p14="http://schemas.microsoft.com/office/powerpoint/2010/main" val="242051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lab exercise will consist of</a:t>
            </a:r>
            <a:r>
              <a:rPr lang="en-US" baseline="0" dirty="0" smtClean="0"/>
              <a:t> three parts which will cover</a:t>
            </a:r>
          </a:p>
          <a:p>
            <a:r>
              <a:rPr lang="en-US" baseline="0" dirty="0" smtClean="0"/>
              <a:t>How to use nested </a:t>
            </a:r>
            <a:r>
              <a:rPr lang="en-US" baseline="0" dirty="0" smtClean="0"/>
              <a:t>layout in part 1</a:t>
            </a:r>
            <a:endParaRPr lang="en-US" baseline="0" dirty="0" smtClean="0"/>
          </a:p>
          <a:p>
            <a:r>
              <a:rPr lang="en-US" baseline="0" dirty="0" smtClean="0"/>
              <a:t>Creating listeners and attaching them to buttons in part 2</a:t>
            </a:r>
            <a:endParaRPr lang="en-US" baseline="0" dirty="0" smtClean="0"/>
          </a:p>
          <a:p>
            <a:r>
              <a:rPr lang="en-US" baseline="0" dirty="0" smtClean="0"/>
              <a:t>And </a:t>
            </a:r>
            <a:r>
              <a:rPr lang="en-US" baseline="0" dirty="0" smtClean="0"/>
              <a:t>finally using </a:t>
            </a:r>
            <a:r>
              <a:rPr lang="en-US" baseline="0" dirty="0" smtClean="0"/>
              <a:t>margin padding and </a:t>
            </a:r>
            <a:r>
              <a:rPr lang="en-US" baseline="0" dirty="0" smtClean="0"/>
              <a:t>gravity in part 3</a:t>
            </a:r>
            <a:endParaRPr lang="en-US" baseline="0" dirty="0" smtClean="0"/>
          </a:p>
        </p:txBody>
      </p:sp>
      <p:sp>
        <p:nvSpPr>
          <p:cNvPr id="4" name="Slide Number Placeholder 3"/>
          <p:cNvSpPr>
            <a:spLocks noGrp="1"/>
          </p:cNvSpPr>
          <p:nvPr>
            <p:ph type="sldNum" sz="quarter" idx="10"/>
          </p:nvPr>
        </p:nvSpPr>
        <p:spPr/>
        <p:txBody>
          <a:bodyPr/>
          <a:lstStyle/>
          <a:p>
            <a:fld id="{2948A122-FB0A-4011-9F49-F98BC2A88BB0}" type="slidenum">
              <a:rPr lang="en-US" smtClean="0"/>
              <a:t>2</a:t>
            </a:fld>
            <a:endParaRPr lang="en-US"/>
          </a:p>
        </p:txBody>
      </p:sp>
    </p:spTree>
    <p:extLst>
      <p:ext uri="{BB962C8B-B14F-4D97-AF65-F5344CB8AC3E}">
        <p14:creationId xmlns:p14="http://schemas.microsoft.com/office/powerpoint/2010/main" val="1010311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beginning this lab exercise please</a:t>
            </a:r>
            <a:r>
              <a:rPr lang="en-US" baseline="0" dirty="0" smtClean="0"/>
              <a:t> note that some additional Java code may be required in order to complete some sections. This code should be added to MainActivity.java. All UI components should be of minimum width and height in order to contain their content, unless otherwise stated. All strings should be stored in strings.xml and all dimensions in dimens.xml.</a:t>
            </a:r>
            <a:endParaRPr lang="en-US" dirty="0" smtClean="0"/>
          </a:p>
          <a:p>
            <a:endParaRPr lang="en-US" dirty="0" smtClean="0"/>
          </a:p>
          <a:p>
            <a:r>
              <a:rPr lang="en-US" dirty="0" smtClean="0"/>
              <a:t>You will need to create a new project. You can name</a:t>
            </a:r>
            <a:r>
              <a:rPr lang="en-US" baseline="0" dirty="0" smtClean="0"/>
              <a:t> the project whatever you want but insure that it is created with a blank activity named </a:t>
            </a:r>
            <a:r>
              <a:rPr lang="en-US" baseline="0" dirty="0" err="1" smtClean="0"/>
              <a:t>MainActivity</a:t>
            </a:r>
            <a:r>
              <a:rPr lang="en-US" baseline="0" dirty="0" smtClean="0"/>
              <a:t> and call its layout layout_part_1.xml. Then use this newly created layout to follow the instructions and complete part 1 of this lab exercise. Once part 1 is completed you can run the demo application to verify results.</a:t>
            </a:r>
          </a:p>
          <a:p>
            <a:endParaRPr lang="en-US" baseline="0" dirty="0" smtClean="0"/>
          </a:p>
          <a:p>
            <a:r>
              <a:rPr lang="en-US" baseline="0" dirty="0" smtClean="0"/>
              <a:t>Once the results are verified create a new xml by right clicking on the layout folder and selecting new-&gt;layout resource file. Name this file layout_part_2.xml and follow the instructions for part 2: click me button listeners. For this exercise you will need to add code to MainActivity.java, also insure that you replace the </a:t>
            </a:r>
            <a:r>
              <a:rPr lang="en-US" baseline="0" dirty="0" err="1" smtClean="0"/>
              <a:t>setContentView</a:t>
            </a:r>
            <a:r>
              <a:rPr lang="en-US" baseline="0" dirty="0" smtClean="0"/>
              <a:t>(R.layout.layout_part_1) with </a:t>
            </a:r>
            <a:r>
              <a:rPr lang="en-US" baseline="0" dirty="0" err="1" smtClean="0"/>
              <a:t>setContentView</a:t>
            </a:r>
            <a:r>
              <a:rPr lang="en-US" baseline="0" dirty="0" smtClean="0"/>
              <a:t>(R.layout.layout_part_2). Then run the application for part 2 and verify it works as intended</a:t>
            </a:r>
          </a:p>
          <a:p>
            <a:endParaRPr lang="en-US" baseline="0" dirty="0" smtClean="0"/>
          </a:p>
          <a:p>
            <a:r>
              <a:rPr lang="en-US" baseline="0" dirty="0" smtClean="0"/>
              <a:t>Once part 2 is verified create a new layout xml and name it </a:t>
            </a:r>
            <a:r>
              <a:rPr lang="en-US" dirty="0" smtClean="0"/>
              <a:t>layout_part_3.xml and follow the instructions</a:t>
            </a:r>
            <a:r>
              <a:rPr lang="en-US" baseline="0" dirty="0" smtClean="0"/>
              <a:t> for part 3:</a:t>
            </a:r>
            <a:r>
              <a:rPr lang="en-US" dirty="0" smtClean="0"/>
              <a:t>Margin, Padding, and Gravity. Insure to replace the </a:t>
            </a:r>
            <a:r>
              <a:rPr lang="en-US" dirty="0" err="1" smtClean="0"/>
              <a:t>setContentView</a:t>
            </a:r>
            <a:r>
              <a:rPr lang="en-US" dirty="0" smtClean="0"/>
              <a:t> line</a:t>
            </a:r>
            <a:r>
              <a:rPr lang="en-US" baseline="0" dirty="0" smtClean="0"/>
              <a:t> in the </a:t>
            </a:r>
            <a:r>
              <a:rPr lang="en-US" baseline="0" dirty="0" err="1" smtClean="0"/>
              <a:t>MainActivity</a:t>
            </a:r>
            <a:r>
              <a:rPr lang="en-US" baseline="0" dirty="0" smtClean="0"/>
              <a:t> with </a:t>
            </a:r>
            <a:r>
              <a:rPr lang="en-US" baseline="0" dirty="0" err="1" smtClean="0"/>
              <a:t>setContentView</a:t>
            </a:r>
            <a:r>
              <a:rPr lang="en-US" baseline="0" dirty="0" smtClean="0"/>
              <a:t>(R.layout.layout_part_3).</a:t>
            </a:r>
            <a:endParaRPr lang="en-US" dirty="0"/>
          </a:p>
        </p:txBody>
      </p:sp>
      <p:sp>
        <p:nvSpPr>
          <p:cNvPr id="4" name="Slide Number Placeholder 3"/>
          <p:cNvSpPr>
            <a:spLocks noGrp="1"/>
          </p:cNvSpPr>
          <p:nvPr>
            <p:ph type="sldNum" sz="quarter" idx="10"/>
          </p:nvPr>
        </p:nvSpPr>
        <p:spPr/>
        <p:txBody>
          <a:bodyPr/>
          <a:lstStyle/>
          <a:p>
            <a:fld id="{2948A122-FB0A-4011-9F49-F98BC2A88BB0}" type="slidenum">
              <a:rPr lang="en-US" smtClean="0"/>
              <a:t>3</a:t>
            </a:fld>
            <a:endParaRPr lang="en-US"/>
          </a:p>
        </p:txBody>
      </p:sp>
    </p:spTree>
    <p:extLst>
      <p:ext uri="{BB962C8B-B14F-4D97-AF65-F5344CB8AC3E}">
        <p14:creationId xmlns:p14="http://schemas.microsoft.com/office/powerpoint/2010/main" val="304638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part 1</a:t>
            </a:r>
            <a:r>
              <a:rPr lang="en-US" baseline="0" dirty="0" smtClean="0"/>
              <a:t> of this lab exercise we will create an xml layout with nested layouts. Nested layouts are when a layout is a child of another layout. Please not that using nested instances of </a:t>
            </a:r>
            <a:r>
              <a:rPr lang="en-US" baseline="0" dirty="0" err="1" smtClean="0"/>
              <a:t>LinearLayout</a:t>
            </a:r>
            <a:r>
              <a:rPr lang="en-US" baseline="0" dirty="0" smtClean="0"/>
              <a:t> can lead to performance issues especially when using </a:t>
            </a:r>
            <a:r>
              <a:rPr lang="en-US" baseline="0" dirty="0" err="1" smtClean="0"/>
              <a:t>layout_weights</a:t>
            </a:r>
            <a:r>
              <a:rPr lang="en-US" baseline="0" dirty="0" smtClean="0"/>
              <a:t>.</a:t>
            </a:r>
          </a:p>
          <a:p>
            <a:endParaRPr lang="en-US" baseline="0" dirty="0" smtClean="0"/>
          </a:p>
          <a:p>
            <a:r>
              <a:rPr lang="en-US" baseline="0" dirty="0" smtClean="0"/>
              <a:t>The base element of this view should be a vertical linear layout. This linear layout should contain as its first child a relative layout with id </a:t>
            </a:r>
            <a:r>
              <a:rPr lang="en-US" baseline="0" dirty="0" err="1" smtClean="0"/>
              <a:t>rlTopContainer</a:t>
            </a:r>
            <a:r>
              <a:rPr lang="en-US" baseline="0" dirty="0" smtClean="0"/>
              <a:t>. This relative layout should have 3 children of its own. The first child should be a text view with the text top left and id ‘</a:t>
            </a:r>
            <a:r>
              <a:rPr lang="en-US" baseline="0" dirty="0" err="1" smtClean="0"/>
              <a:t>tvTopLeft</a:t>
            </a:r>
            <a:r>
              <a:rPr lang="en-US" baseline="0" dirty="0" smtClean="0"/>
              <a:t>’ it should be anchored to the top left of the relative layout (see align parent attributes of children of relative layout for more information). The next child should be a </a:t>
            </a:r>
            <a:r>
              <a:rPr lang="en-US" baseline="0" dirty="0" err="1" smtClean="0"/>
              <a:t>textview</a:t>
            </a:r>
            <a:r>
              <a:rPr lang="en-US" baseline="0" dirty="0" smtClean="0"/>
              <a:t> below </a:t>
            </a:r>
            <a:r>
              <a:rPr lang="en-US" baseline="0" dirty="0" err="1" smtClean="0"/>
              <a:t>tvTopLeft</a:t>
            </a:r>
            <a:r>
              <a:rPr lang="en-US" baseline="0" dirty="0" smtClean="0"/>
              <a:t> with the text below and the id </a:t>
            </a:r>
            <a:r>
              <a:rPr lang="en-US" baseline="0" dirty="0" err="1" smtClean="0"/>
              <a:t>tvBelow</a:t>
            </a:r>
            <a:r>
              <a:rPr lang="en-US" baseline="0" dirty="0" smtClean="0"/>
              <a:t>. It should also be aligned left and aligned right with </a:t>
            </a:r>
            <a:r>
              <a:rPr lang="en-US" baseline="0" dirty="0" err="1" smtClean="0"/>
              <a:t>tvTopLeft</a:t>
            </a:r>
            <a:r>
              <a:rPr lang="en-US" baseline="0" dirty="0" smtClean="0"/>
              <a:t>. The last child should be a button in the top right corner of the layout with the text top right and the id </a:t>
            </a:r>
            <a:r>
              <a:rPr lang="en-US" baseline="0" dirty="0" err="1" smtClean="0"/>
              <a:t>btnTopRight</a:t>
            </a:r>
            <a:endParaRPr lang="en-US" baseline="0" dirty="0" smtClean="0"/>
          </a:p>
          <a:p>
            <a:endParaRPr lang="en-US" baseline="0" dirty="0" smtClean="0"/>
          </a:p>
          <a:p>
            <a:r>
              <a:rPr lang="en-US" baseline="0" dirty="0" smtClean="0"/>
              <a:t>Below the relative layout as a child of the </a:t>
            </a:r>
            <a:r>
              <a:rPr lang="en-US" baseline="0" dirty="0" err="1" smtClean="0"/>
              <a:t>linearlayout</a:t>
            </a:r>
            <a:r>
              <a:rPr lang="en-US" baseline="0" dirty="0" smtClean="0"/>
              <a:t> and not the relative layout should be another </a:t>
            </a:r>
            <a:r>
              <a:rPr lang="en-US" baseline="0" dirty="0" err="1" smtClean="0"/>
              <a:t>textview</a:t>
            </a:r>
            <a:r>
              <a:rPr lang="en-US" baseline="0" dirty="0" smtClean="0"/>
              <a:t> with the text ‘text below relative layout’ and with the id ‘</a:t>
            </a:r>
            <a:r>
              <a:rPr lang="en-US" baseline="0" dirty="0" err="1" smtClean="0"/>
              <a:t>tvBelowRL</a:t>
            </a:r>
            <a:r>
              <a:rPr lang="en-US" baseline="0" dirty="0" smtClean="0"/>
              <a:t>’. For a bonus for this lab exercise you can set a different background color to each element so that they will be more easily identifiable from other elements.</a:t>
            </a:r>
            <a:endParaRPr lang="en-US" dirty="0"/>
          </a:p>
        </p:txBody>
      </p:sp>
      <p:sp>
        <p:nvSpPr>
          <p:cNvPr id="4" name="Slide Number Placeholder 3"/>
          <p:cNvSpPr>
            <a:spLocks noGrp="1"/>
          </p:cNvSpPr>
          <p:nvPr>
            <p:ph type="sldNum" sz="quarter" idx="10"/>
          </p:nvPr>
        </p:nvSpPr>
        <p:spPr/>
        <p:txBody>
          <a:bodyPr/>
          <a:lstStyle/>
          <a:p>
            <a:fld id="{2948A122-FB0A-4011-9F49-F98BC2A88BB0}" type="slidenum">
              <a:rPr lang="en-US" smtClean="0"/>
              <a:t>4</a:t>
            </a:fld>
            <a:endParaRPr lang="en-US"/>
          </a:p>
        </p:txBody>
      </p:sp>
    </p:spTree>
    <p:extLst>
      <p:ext uri="{BB962C8B-B14F-4D97-AF65-F5344CB8AC3E}">
        <p14:creationId xmlns:p14="http://schemas.microsoft.com/office/powerpoint/2010/main" val="299790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are done with part 1 you should have a layout that looks like something like this. Please note that the colored backgrounds are part of the bonus element and without background colors only the black text should be visible.</a:t>
            </a:r>
            <a:endParaRPr lang="en-US" dirty="0"/>
          </a:p>
        </p:txBody>
      </p:sp>
      <p:sp>
        <p:nvSpPr>
          <p:cNvPr id="4" name="Slide Number Placeholder 3"/>
          <p:cNvSpPr>
            <a:spLocks noGrp="1"/>
          </p:cNvSpPr>
          <p:nvPr>
            <p:ph type="sldNum" sz="quarter" idx="10"/>
          </p:nvPr>
        </p:nvSpPr>
        <p:spPr/>
        <p:txBody>
          <a:bodyPr/>
          <a:lstStyle/>
          <a:p>
            <a:fld id="{2948A122-FB0A-4011-9F49-F98BC2A88BB0}" type="slidenum">
              <a:rPr lang="en-US" smtClean="0"/>
              <a:t>5</a:t>
            </a:fld>
            <a:endParaRPr lang="en-US"/>
          </a:p>
        </p:txBody>
      </p:sp>
    </p:spTree>
    <p:extLst>
      <p:ext uri="{BB962C8B-B14F-4D97-AF65-F5344CB8AC3E}">
        <p14:creationId xmlns:p14="http://schemas.microsoft.com/office/powerpoint/2010/main" val="1489941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second part of this lab exercise we are going to</a:t>
            </a:r>
            <a:r>
              <a:rPr lang="en-US" baseline="0" dirty="0" smtClean="0"/>
              <a:t> set click listeners to two buttons. First create a layout with two buttons one on the far left and one on the far right. The button on the left should have id </a:t>
            </a:r>
            <a:r>
              <a:rPr lang="en-US" baseline="0" dirty="0" err="1" smtClean="0"/>
              <a:t>btnLeft</a:t>
            </a:r>
            <a:r>
              <a:rPr lang="en-US" baseline="0" dirty="0" smtClean="0"/>
              <a:t> and should have the text attribute set to click me. The button on the right should have id </a:t>
            </a:r>
            <a:r>
              <a:rPr lang="en-US" baseline="0" dirty="0" err="1" smtClean="0"/>
              <a:t>btnRight</a:t>
            </a:r>
            <a:r>
              <a:rPr lang="en-US" baseline="0" dirty="0" smtClean="0"/>
              <a:t> and no default text. In the </a:t>
            </a:r>
            <a:r>
              <a:rPr lang="en-US" baseline="0" dirty="0" err="1" smtClean="0"/>
              <a:t>onCreate</a:t>
            </a:r>
            <a:r>
              <a:rPr lang="en-US" baseline="0" dirty="0" smtClean="0"/>
              <a:t> of our activity each button should set an on click listener or this can also be done in the xml using the </a:t>
            </a:r>
            <a:r>
              <a:rPr lang="en-US" baseline="0" dirty="0" err="1" smtClean="0"/>
              <a:t>onclick</a:t>
            </a:r>
            <a:r>
              <a:rPr lang="en-US" baseline="0" dirty="0" smtClean="0"/>
              <a:t> attribute. These on click listeners should operate that when a button is pressed its text is cleared and the second button sets the text Click Me.</a:t>
            </a:r>
            <a:endParaRPr lang="en-US" dirty="0"/>
          </a:p>
        </p:txBody>
      </p:sp>
      <p:sp>
        <p:nvSpPr>
          <p:cNvPr id="4" name="Slide Number Placeholder 3"/>
          <p:cNvSpPr>
            <a:spLocks noGrp="1"/>
          </p:cNvSpPr>
          <p:nvPr>
            <p:ph type="sldNum" sz="quarter" idx="10"/>
          </p:nvPr>
        </p:nvSpPr>
        <p:spPr/>
        <p:txBody>
          <a:bodyPr/>
          <a:lstStyle/>
          <a:p>
            <a:fld id="{2948A122-FB0A-4011-9F49-F98BC2A88BB0}" type="slidenum">
              <a:rPr lang="en-US" smtClean="0"/>
              <a:t>6</a:t>
            </a:fld>
            <a:endParaRPr lang="en-US"/>
          </a:p>
        </p:txBody>
      </p:sp>
    </p:spTree>
    <p:extLst>
      <p:ext uri="{BB962C8B-B14F-4D97-AF65-F5344CB8AC3E}">
        <p14:creationId xmlns:p14="http://schemas.microsoft.com/office/powerpoint/2010/main" val="1037315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for this exercise should start as pictured here. Once the left button is pressed the right button should read click me and the left button should have empty text. Then when the right button is pressed the</a:t>
            </a:r>
            <a:r>
              <a:rPr lang="en-US" baseline="0" dirty="0" smtClean="0"/>
              <a:t> text should return to the state as pictured here.</a:t>
            </a:r>
            <a:endParaRPr lang="en-US" dirty="0"/>
          </a:p>
        </p:txBody>
      </p:sp>
      <p:sp>
        <p:nvSpPr>
          <p:cNvPr id="4" name="Slide Number Placeholder 3"/>
          <p:cNvSpPr>
            <a:spLocks noGrp="1"/>
          </p:cNvSpPr>
          <p:nvPr>
            <p:ph type="sldNum" sz="quarter" idx="10"/>
          </p:nvPr>
        </p:nvSpPr>
        <p:spPr/>
        <p:txBody>
          <a:bodyPr/>
          <a:lstStyle/>
          <a:p>
            <a:fld id="{2948A122-FB0A-4011-9F49-F98BC2A88BB0}" type="slidenum">
              <a:rPr lang="en-US" smtClean="0"/>
              <a:t>7</a:t>
            </a:fld>
            <a:endParaRPr lang="en-US"/>
          </a:p>
        </p:txBody>
      </p:sp>
    </p:spTree>
    <p:extLst>
      <p:ext uri="{BB962C8B-B14F-4D97-AF65-F5344CB8AC3E}">
        <p14:creationId xmlns:p14="http://schemas.microsoft.com/office/powerpoint/2010/main" val="284807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part 3 of this exercise you will need to add 5 values</a:t>
            </a:r>
            <a:r>
              <a:rPr lang="en-US" baseline="0" dirty="0" smtClean="0"/>
              <a:t> to the dimens.xml file for this application which are </a:t>
            </a:r>
            <a:r>
              <a:rPr lang="en-US" dirty="0" err="1" smtClean="0"/>
              <a:t>small_padding</a:t>
            </a:r>
            <a:r>
              <a:rPr lang="en-US" dirty="0" smtClean="0"/>
              <a:t> = 8dp, </a:t>
            </a:r>
            <a:r>
              <a:rPr lang="en-US" dirty="0" err="1" smtClean="0"/>
              <a:t>medium_padding</a:t>
            </a:r>
            <a:r>
              <a:rPr lang="en-US" dirty="0" smtClean="0"/>
              <a:t> = 16dp, </a:t>
            </a:r>
            <a:r>
              <a:rPr lang="en-US" dirty="0" err="1" smtClean="0"/>
              <a:t>large_padding</a:t>
            </a:r>
            <a:r>
              <a:rPr lang="en-US" dirty="0" smtClean="0"/>
              <a:t> = 32dp, </a:t>
            </a:r>
            <a:r>
              <a:rPr lang="en-US" dirty="0" err="1" smtClean="0"/>
              <a:t>small_margin</a:t>
            </a:r>
            <a:r>
              <a:rPr lang="en-US" dirty="0" smtClean="0"/>
              <a:t> = 16dp, </a:t>
            </a:r>
            <a:r>
              <a:rPr lang="en-US" dirty="0" err="1" smtClean="0"/>
              <a:t>large_margin</a:t>
            </a:r>
            <a:r>
              <a:rPr lang="en-US" dirty="0" smtClean="0"/>
              <a:t> = 32dp. In the layout for this part, layout_part_3.xml make the base layout view a </a:t>
            </a:r>
            <a:r>
              <a:rPr lang="en-US" dirty="0" err="1" smtClean="0"/>
              <a:t>linearlayout</a:t>
            </a:r>
            <a:r>
              <a:rPr lang="en-US" baseline="0" dirty="0" smtClean="0"/>
              <a:t> with id </a:t>
            </a:r>
            <a:r>
              <a:rPr lang="en-US" baseline="0" dirty="0" err="1" smtClean="0"/>
              <a:t>llPaddingMarginGravity</a:t>
            </a:r>
            <a:r>
              <a:rPr lang="en-US" baseline="0" dirty="0" smtClean="0"/>
              <a:t> and with orientation vertical.</a:t>
            </a:r>
          </a:p>
          <a:p>
            <a:endParaRPr lang="en-US" baseline="0" dirty="0" smtClean="0"/>
          </a:p>
          <a:p>
            <a:r>
              <a:rPr lang="en-US" baseline="0" dirty="0" smtClean="0"/>
              <a:t>Add as the first child of this linear layout a </a:t>
            </a:r>
            <a:r>
              <a:rPr lang="en-US" baseline="0" dirty="0" err="1" smtClean="0"/>
              <a:t>textview</a:t>
            </a:r>
            <a:r>
              <a:rPr lang="en-US" baseline="0" dirty="0" smtClean="0"/>
              <a:t> with id ‘</a:t>
            </a:r>
            <a:r>
              <a:rPr lang="en-US" baseline="0" dirty="0" err="1" smtClean="0"/>
              <a:t>ttfirst</a:t>
            </a:r>
            <a:r>
              <a:rPr lang="en-US" baseline="0" dirty="0" smtClean="0"/>
              <a:t>’ and text ‘first’.  Insure that the layout gravity is set to right, the left padding is set to small padding, the top padding is set to large padding, and the bottom margin is set to large margin.</a:t>
            </a:r>
          </a:p>
          <a:p>
            <a:endParaRPr lang="en-US" baseline="0" dirty="0" smtClean="0"/>
          </a:p>
          <a:p>
            <a:r>
              <a:rPr lang="en-US" baseline="0" dirty="0" smtClean="0"/>
              <a:t>The second child of this linear layout is another </a:t>
            </a:r>
            <a:r>
              <a:rPr lang="en-US" baseline="0" dirty="0" err="1" smtClean="0"/>
              <a:t>textview</a:t>
            </a:r>
            <a:r>
              <a:rPr lang="en-US" baseline="0" dirty="0" smtClean="0"/>
              <a:t> with id </a:t>
            </a:r>
            <a:r>
              <a:rPr lang="en-US" baseline="0" dirty="0" err="1" smtClean="0"/>
              <a:t>ttSecond</a:t>
            </a:r>
            <a:r>
              <a:rPr lang="en-US" baseline="0" dirty="0" smtClean="0"/>
              <a:t> and text ‘second’. It should have its layout gravity set to center horizontal, its left margin set to small margin, its top padding set to small padding and its top margin et to large margin.</a:t>
            </a:r>
          </a:p>
          <a:p>
            <a:endParaRPr lang="en-US" baseline="0" dirty="0" smtClean="0"/>
          </a:p>
          <a:p>
            <a:r>
              <a:rPr lang="en-US" baseline="0" dirty="0" smtClean="0"/>
              <a:t>Again for a bonus in this exercise you can add background colors to each element to more easily identify them</a:t>
            </a:r>
            <a:r>
              <a:rPr lang="en-US" baseline="0" dirty="0" smtClean="0"/>
              <a:t>.</a:t>
            </a:r>
          </a:p>
          <a:p>
            <a:endParaRPr lang="en-US" baseline="0" dirty="0" smtClean="0"/>
          </a:p>
          <a:p>
            <a:r>
              <a:rPr lang="en-US" baseline="0" dirty="0" smtClean="0"/>
              <a:t>Also please note that the parent layout for this view </a:t>
            </a:r>
            <a:r>
              <a:rPr lang="en-US" sz="1200" dirty="0" err="1" smtClean="0"/>
              <a:t>llPaddingMarginGravity</a:t>
            </a:r>
            <a:r>
              <a:rPr lang="en-US" sz="1200" dirty="0" smtClean="0"/>
              <a:t> should have a width and height</a:t>
            </a:r>
            <a:r>
              <a:rPr lang="en-US" sz="1200" baseline="0" dirty="0" smtClean="0"/>
              <a:t> to match parent.</a:t>
            </a:r>
            <a:endParaRPr lang="en-US" dirty="0" smtClean="0"/>
          </a:p>
          <a:p>
            <a:endParaRPr lang="en-US" dirty="0"/>
          </a:p>
        </p:txBody>
      </p:sp>
      <p:sp>
        <p:nvSpPr>
          <p:cNvPr id="4" name="Slide Number Placeholder 3"/>
          <p:cNvSpPr>
            <a:spLocks noGrp="1"/>
          </p:cNvSpPr>
          <p:nvPr>
            <p:ph type="sldNum" sz="quarter" idx="10"/>
          </p:nvPr>
        </p:nvSpPr>
        <p:spPr/>
        <p:txBody>
          <a:bodyPr/>
          <a:lstStyle/>
          <a:p>
            <a:fld id="{2948A122-FB0A-4011-9F49-F98BC2A88BB0}" type="slidenum">
              <a:rPr lang="en-US" smtClean="0"/>
              <a:t>8</a:t>
            </a:fld>
            <a:endParaRPr lang="en-US"/>
          </a:p>
        </p:txBody>
      </p:sp>
    </p:spTree>
    <p:extLst>
      <p:ext uri="{BB962C8B-B14F-4D97-AF65-F5344CB8AC3E}">
        <p14:creationId xmlns:p14="http://schemas.microsoft.com/office/powerpoint/2010/main" val="3012111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complete this Exercise you should have a view that looks like the one presented here. Please note that a green</a:t>
            </a:r>
            <a:r>
              <a:rPr lang="en-US" baseline="0" dirty="0" smtClean="0"/>
              <a:t> background color was added to the linear layout, a blue background color was added to the first child, and an orange background color was added to the second child</a:t>
            </a:r>
            <a:r>
              <a:rPr lang="en-US" baseline="0" dirty="0" smtClean="0"/>
              <a:t>.</a:t>
            </a:r>
          </a:p>
          <a:p>
            <a:endParaRPr lang="en-US" baseline="0" dirty="0"/>
          </a:p>
          <a:p>
            <a:r>
              <a:rPr lang="en-US" baseline="0" dirty="0" smtClean="0"/>
              <a:t>A solution for this exercise is also included with an accompanying video to explain how it </a:t>
            </a:r>
            <a:r>
              <a:rPr lang="en-US" baseline="0" smtClean="0"/>
              <a:t>was constructed.</a:t>
            </a:r>
            <a:endParaRPr lang="en-US" baseline="0" dirty="0" smtClean="0"/>
          </a:p>
        </p:txBody>
      </p:sp>
      <p:sp>
        <p:nvSpPr>
          <p:cNvPr id="4" name="Slide Number Placeholder 3"/>
          <p:cNvSpPr>
            <a:spLocks noGrp="1"/>
          </p:cNvSpPr>
          <p:nvPr>
            <p:ph type="sldNum" sz="quarter" idx="10"/>
          </p:nvPr>
        </p:nvSpPr>
        <p:spPr/>
        <p:txBody>
          <a:bodyPr/>
          <a:lstStyle/>
          <a:p>
            <a:fld id="{2948A122-FB0A-4011-9F49-F98BC2A88BB0}" type="slidenum">
              <a:rPr lang="en-US" smtClean="0"/>
              <a:t>9</a:t>
            </a:fld>
            <a:endParaRPr lang="en-US"/>
          </a:p>
        </p:txBody>
      </p:sp>
    </p:spTree>
    <p:extLst>
      <p:ext uri="{BB962C8B-B14F-4D97-AF65-F5344CB8AC3E}">
        <p14:creationId xmlns:p14="http://schemas.microsoft.com/office/powerpoint/2010/main" val="1572345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23257"/>
            <a:ext cx="3048000" cy="1524000"/>
          </a:xfrm>
          <a:prstGeom prst="rect">
            <a:avLst/>
          </a:prstGeom>
        </p:spPr>
      </p:pic>
    </p:spTree>
    <p:extLst>
      <p:ext uri="{BB962C8B-B14F-4D97-AF65-F5344CB8AC3E}">
        <p14:creationId xmlns:p14="http://schemas.microsoft.com/office/powerpoint/2010/main" val="3989374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30295718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261737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8500C-8806-4CE1-9241-5640EC1A2A3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58725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8500C-8806-4CE1-9241-5640EC1A2A36}" type="datetimeFigureOut">
              <a:rPr lang="en-US" smtClean="0"/>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D28FB-81E2-4AB9-9F76-200A08AE2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9511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8500C-8806-4CE1-9241-5640EC1A2A36}" type="datetimeFigureOut">
              <a:rPr lang="en-US" smtClean="0"/>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2276767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8500C-8806-4CE1-9241-5640EC1A2A36}" type="datetimeFigureOut">
              <a:rPr lang="en-US" smtClean="0"/>
              <a:t>12/29/2014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40336654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8500C-8806-4CE1-9241-5640EC1A2A36}" type="datetimeFigureOut">
              <a:rPr lang="en-US" smtClean="0"/>
              <a:t>12/29/2014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9123432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4F8500C-8806-4CE1-9241-5640EC1A2A36}" type="datetimeFigureOut">
              <a:rPr lang="en-US" smtClean="0"/>
              <a:t>12/29/2014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3753075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4F8500C-8806-4CE1-9241-5640EC1A2A36}" type="datetimeFigureOut">
              <a:rPr lang="en-US" smtClean="0"/>
              <a:t>12/29/2014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BD28FB-81E2-4AB9-9F76-200A08AE2ED4}" type="slidenum">
              <a:rPr lang="en-US" smtClean="0"/>
              <a:t>‹#›</a:t>
            </a:fld>
            <a:endParaRPr lang="en-US"/>
          </a:p>
        </p:txBody>
      </p:sp>
    </p:spTree>
    <p:extLst>
      <p:ext uri="{BB962C8B-B14F-4D97-AF65-F5344CB8AC3E}">
        <p14:creationId xmlns:p14="http://schemas.microsoft.com/office/powerpoint/2010/main" val="252039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8500C-8806-4CE1-9241-5640EC1A2A36}" type="datetimeFigureOut">
              <a:rPr lang="en-US" smtClean="0"/>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D28FB-81E2-4AB9-9F76-200A08AE2ED4}" type="slidenum">
              <a:rPr lang="en-US" smtClean="0"/>
              <a:t>‹#›</a:t>
            </a:fld>
            <a:endParaRPr lang="en-US"/>
          </a:p>
        </p:txBody>
      </p:sp>
    </p:spTree>
    <p:extLst>
      <p:ext uri="{BB962C8B-B14F-4D97-AF65-F5344CB8AC3E}">
        <p14:creationId xmlns:p14="http://schemas.microsoft.com/office/powerpoint/2010/main" val="12794860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4F8500C-8806-4CE1-9241-5640EC1A2A36}" type="datetimeFigureOut">
              <a:rPr lang="en-US" smtClean="0"/>
              <a:t>12/29/2014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BD28FB-81E2-4AB9-9F76-200A08AE2E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029700" y="4724400"/>
            <a:ext cx="3048000" cy="1524000"/>
          </a:xfrm>
          <a:prstGeom prst="rect">
            <a:avLst/>
          </a:prstGeom>
        </p:spPr>
      </p:pic>
    </p:spTree>
    <p:extLst>
      <p:ext uri="{BB962C8B-B14F-4D97-AF65-F5344CB8AC3E}">
        <p14:creationId xmlns:p14="http://schemas.microsoft.com/office/powerpoint/2010/main" val="170036750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F26B43"/>
          </p15:clr>
        </p15:guide>
        <p15:guide id="2" pos="76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UI: Lab Exercise</a:t>
            </a:r>
            <a:endParaRPr lang="en-US" dirty="0"/>
          </a:p>
        </p:txBody>
      </p:sp>
      <p:sp>
        <p:nvSpPr>
          <p:cNvPr id="3" name="Subtitle 2"/>
          <p:cNvSpPr>
            <a:spLocks noGrp="1"/>
          </p:cNvSpPr>
          <p:nvPr>
            <p:ph type="subTitle" idx="1"/>
          </p:nvPr>
        </p:nvSpPr>
        <p:spPr/>
        <p:txBody>
          <a:bodyPr/>
          <a:lstStyle/>
          <a:p>
            <a:r>
              <a:rPr lang="en-US" dirty="0" smtClean="0"/>
              <a:t>Android </a:t>
            </a:r>
            <a:r>
              <a:rPr lang="en-US" dirty="0" err="1" smtClean="0"/>
              <a:t>ui</a:t>
            </a:r>
            <a:endParaRPr lang="en-US" dirty="0"/>
          </a:p>
        </p:txBody>
      </p:sp>
    </p:spTree>
    <p:extLst>
      <p:ext uri="{BB962C8B-B14F-4D97-AF65-F5344CB8AC3E}">
        <p14:creationId xmlns:p14="http://schemas.microsoft.com/office/powerpoint/2010/main" val="2214459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UI Lab Exercise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Part 1: </a:t>
            </a:r>
            <a:r>
              <a:rPr lang="en-US" dirty="0" smtClean="0"/>
              <a:t>Nested Layouts</a:t>
            </a:r>
          </a:p>
          <a:p>
            <a:pPr>
              <a:buFont typeface="Wingdings" panose="05000000000000000000" pitchFamily="2" charset="2"/>
              <a:buChar char="§"/>
            </a:pPr>
            <a:r>
              <a:rPr lang="en-US" dirty="0"/>
              <a:t>Part 2: </a:t>
            </a:r>
            <a:r>
              <a:rPr lang="en-US" dirty="0" smtClean="0"/>
              <a:t>Click Me Button Listeners</a:t>
            </a:r>
          </a:p>
          <a:p>
            <a:pPr>
              <a:buFont typeface="Wingdings" panose="05000000000000000000" pitchFamily="2" charset="2"/>
              <a:buChar char="§"/>
            </a:pPr>
            <a:r>
              <a:rPr lang="en-US" dirty="0"/>
              <a:t>Part 3: Margin, Padding, And Gravity</a:t>
            </a:r>
            <a:r>
              <a:rPr lang="en-US" dirty="0" smtClean="0"/>
              <a:t> </a:t>
            </a:r>
          </a:p>
          <a:p>
            <a:endParaRPr lang="en-US" dirty="0"/>
          </a:p>
        </p:txBody>
      </p:sp>
    </p:spTree>
    <p:extLst>
      <p:ext uri="{BB962C8B-B14F-4D97-AF65-F5344CB8AC3E}">
        <p14:creationId xmlns:p14="http://schemas.microsoft.com/office/powerpoint/2010/main" val="2996726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Beginning</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a:t>Add any additional Java code needed for completing the exercise parts</a:t>
            </a:r>
          </a:p>
          <a:p>
            <a:pPr marL="457200" indent="-457200">
              <a:buFont typeface="+mj-lt"/>
              <a:buAutoNum type="arabicPeriod"/>
            </a:pPr>
            <a:r>
              <a:rPr lang="en-US" dirty="0"/>
              <a:t>All </a:t>
            </a:r>
            <a:r>
              <a:rPr lang="en-US" dirty="0" smtClean="0"/>
              <a:t>UI components should </a:t>
            </a:r>
            <a:r>
              <a:rPr lang="en-US" dirty="0"/>
              <a:t>be of minimum width and height in order to contain their                                      content if not otherwise stated</a:t>
            </a:r>
          </a:p>
          <a:p>
            <a:pPr marL="457200" indent="-457200">
              <a:buFont typeface="+mj-lt"/>
              <a:buAutoNum type="arabicPeriod"/>
            </a:pPr>
            <a:r>
              <a:rPr lang="en-US" dirty="0"/>
              <a:t>All strings should be stored in strings.xml and all dimensions in dimens.xml</a:t>
            </a:r>
          </a:p>
          <a:p>
            <a:pPr marL="457200" indent="-457200">
              <a:buFont typeface="+mj-lt"/>
              <a:buAutoNum type="arabicPeriod"/>
            </a:pPr>
            <a:r>
              <a:rPr lang="en-US" dirty="0" smtClean="0"/>
              <a:t>Create </a:t>
            </a:r>
            <a:r>
              <a:rPr lang="en-US" dirty="0"/>
              <a:t>a new Project with a </a:t>
            </a:r>
            <a:r>
              <a:rPr lang="en-US" dirty="0" err="1" smtClean="0"/>
              <a:t>MainActivity</a:t>
            </a:r>
            <a:r>
              <a:rPr lang="en-US" dirty="0" smtClean="0"/>
              <a:t> and </a:t>
            </a:r>
            <a:r>
              <a:rPr lang="en-US" dirty="0"/>
              <a:t>layout_part_1.xml </a:t>
            </a:r>
            <a:endParaRPr lang="en-US" dirty="0" smtClean="0"/>
          </a:p>
          <a:p>
            <a:pPr marL="457200" indent="-457200">
              <a:buFont typeface="+mj-lt"/>
              <a:buAutoNum type="arabicPeriod"/>
            </a:pPr>
            <a:r>
              <a:rPr lang="en-US" dirty="0" smtClean="0"/>
              <a:t>Follow the instructions for Part 1: Nested Layouts. You can Run the demo application to verify the desired UI</a:t>
            </a:r>
          </a:p>
          <a:p>
            <a:pPr marL="457200" indent="-457200">
              <a:buFont typeface="+mj-lt"/>
              <a:buAutoNum type="arabicPeriod"/>
            </a:pPr>
            <a:r>
              <a:rPr lang="en-US" dirty="0" smtClean="0"/>
              <a:t>Create a new layout xml file and name it layout_part_2.xml and follow the instructions for Part 2: </a:t>
            </a:r>
            <a:r>
              <a:rPr lang="en-US" dirty="0"/>
              <a:t>Click Me Button </a:t>
            </a:r>
            <a:r>
              <a:rPr lang="en-US" dirty="0" smtClean="0"/>
              <a:t>Listeners</a:t>
            </a:r>
          </a:p>
          <a:p>
            <a:pPr marL="457200" indent="-457200">
              <a:buFont typeface="+mj-lt"/>
              <a:buAutoNum type="arabicPeriod"/>
            </a:pPr>
            <a:r>
              <a:rPr lang="en-US" dirty="0" smtClean="0"/>
              <a:t>In order to run replace the line </a:t>
            </a:r>
            <a:r>
              <a:rPr lang="en-US" b="1" i="1" dirty="0" err="1" smtClean="0"/>
              <a:t>setContentView</a:t>
            </a:r>
            <a:r>
              <a:rPr lang="en-US" b="1" i="1" dirty="0" smtClean="0"/>
              <a:t>(R.layout.layout_part_1</a:t>
            </a:r>
            <a:r>
              <a:rPr lang="en-US" b="1" i="1" dirty="0"/>
              <a:t>);  </a:t>
            </a:r>
            <a:r>
              <a:rPr lang="en-US" dirty="0" smtClean="0"/>
              <a:t>with </a:t>
            </a:r>
            <a:r>
              <a:rPr lang="en-US" b="1" i="1" dirty="0" err="1" smtClean="0"/>
              <a:t>setContentView</a:t>
            </a:r>
            <a:r>
              <a:rPr lang="en-US" b="1" i="1" dirty="0" smtClean="0"/>
              <a:t>(R.layout.layout_part_2);</a:t>
            </a:r>
          </a:p>
          <a:p>
            <a:pPr marL="457200" indent="-457200">
              <a:buFont typeface="+mj-lt"/>
              <a:buAutoNum type="arabicPeriod"/>
            </a:pPr>
            <a:r>
              <a:rPr lang="en-US" dirty="0"/>
              <a:t>Create a new layout xml file and name it </a:t>
            </a:r>
            <a:r>
              <a:rPr lang="en-US" dirty="0" smtClean="0"/>
              <a:t>layout_part_3.xml </a:t>
            </a:r>
            <a:r>
              <a:rPr lang="en-US" dirty="0"/>
              <a:t>and follow the instructions for Part </a:t>
            </a:r>
            <a:r>
              <a:rPr lang="en-US" dirty="0" smtClean="0"/>
              <a:t>3: Margin, Padding, and Gravity. </a:t>
            </a:r>
            <a:r>
              <a:rPr lang="en-US" dirty="0"/>
              <a:t>In order to run replace the line </a:t>
            </a:r>
            <a:r>
              <a:rPr lang="en-US" b="1" i="1" dirty="0" err="1" smtClean="0"/>
              <a:t>setContentView</a:t>
            </a:r>
            <a:r>
              <a:rPr lang="en-US" b="1" i="1" dirty="0" smtClean="0"/>
              <a:t>(R.layout.layout_part_2);  </a:t>
            </a:r>
            <a:r>
              <a:rPr lang="en-US" dirty="0"/>
              <a:t>with </a:t>
            </a:r>
            <a:r>
              <a:rPr lang="en-US" b="1" i="1" dirty="0" err="1" smtClean="0"/>
              <a:t>setContentView</a:t>
            </a:r>
            <a:r>
              <a:rPr lang="en-US" b="1" i="1" dirty="0" smtClean="0"/>
              <a:t>(R.layout.layout_part_3);</a:t>
            </a:r>
          </a:p>
          <a:p>
            <a:pPr marL="457200" indent="-457200">
              <a:buFont typeface="+mj-lt"/>
              <a:buAutoNum type="arabicPeriod"/>
            </a:pPr>
            <a:endParaRPr lang="en-US" dirty="0"/>
          </a:p>
          <a:p>
            <a:pPr marL="457200" indent="-457200">
              <a:buFont typeface="+mj-lt"/>
              <a:buAutoNum type="arabicPeriod"/>
            </a:pPr>
            <a:endParaRPr lang="en-US" dirty="0"/>
          </a:p>
          <a:p>
            <a:pPr marL="457200" indent="-457200">
              <a:lnSpc>
                <a:spcPct val="100000"/>
              </a:lnSpc>
              <a:spcBef>
                <a:spcPts val="0"/>
              </a:spcBef>
              <a:spcAft>
                <a:spcPts val="0"/>
              </a:spcAft>
              <a:buFont typeface="+mj-lt"/>
              <a:buAutoNum type="arabicPeriod"/>
            </a:pPr>
            <a:endParaRPr lang="en-US" b="1" i="1" dirty="0"/>
          </a:p>
        </p:txBody>
      </p:sp>
    </p:spTree>
    <p:extLst>
      <p:ext uri="{BB962C8B-B14F-4D97-AF65-F5344CB8AC3E}">
        <p14:creationId xmlns:p14="http://schemas.microsoft.com/office/powerpoint/2010/main" val="1030669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Nested Layouts </a:t>
            </a:r>
            <a:r>
              <a:rPr lang="en-US" sz="3000" dirty="0" smtClean="0"/>
              <a:t>(layout_part_1.xml)</a:t>
            </a:r>
            <a:endParaRPr lang="en-US" sz="30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view with vertical linear layout as its base view</a:t>
            </a:r>
          </a:p>
          <a:p>
            <a:pPr marL="457200" indent="-457200">
              <a:buFont typeface="+mj-lt"/>
              <a:buAutoNum type="arabicPeriod"/>
            </a:pPr>
            <a:r>
              <a:rPr lang="en-US" dirty="0" smtClean="0"/>
              <a:t>The Linear layout should contain the following items in vertical order</a:t>
            </a:r>
          </a:p>
          <a:p>
            <a:pPr marL="749808" lvl="1" indent="-457200">
              <a:buFont typeface="+mj-lt"/>
              <a:buAutoNum type="alphaLcParenR"/>
            </a:pPr>
            <a:r>
              <a:rPr lang="en-US" dirty="0" smtClean="0"/>
              <a:t>Relative layout with id ‘</a:t>
            </a:r>
            <a:r>
              <a:rPr lang="en-US" dirty="0" err="1" smtClean="0"/>
              <a:t>rlTopContainer</a:t>
            </a:r>
            <a:r>
              <a:rPr lang="en-US" dirty="0" smtClean="0"/>
              <a:t>’ that should contain</a:t>
            </a:r>
          </a:p>
          <a:p>
            <a:pPr marL="932688" lvl="2" indent="-457200">
              <a:buFont typeface="+mj-lt"/>
              <a:buAutoNum type="romanLcPeriod"/>
            </a:pPr>
            <a:r>
              <a:rPr lang="en-US" dirty="0" err="1" smtClean="0"/>
              <a:t>TextView</a:t>
            </a:r>
            <a:r>
              <a:rPr lang="en-US" dirty="0" smtClean="0"/>
              <a:t> with the text ‘top left’ in the top left corner with id ‘</a:t>
            </a:r>
            <a:r>
              <a:rPr lang="en-US" dirty="0" err="1" smtClean="0"/>
              <a:t>tvTopLeft</a:t>
            </a:r>
            <a:r>
              <a:rPr lang="en-US" dirty="0" smtClean="0"/>
              <a:t>’ with </a:t>
            </a:r>
          </a:p>
          <a:p>
            <a:pPr marL="932688" lvl="2" indent="-457200">
              <a:buFont typeface="+mj-lt"/>
              <a:buAutoNum type="romanLcPeriod"/>
            </a:pPr>
            <a:r>
              <a:rPr lang="en-US" dirty="0" err="1" smtClean="0"/>
              <a:t>Textview</a:t>
            </a:r>
            <a:r>
              <a:rPr lang="en-US" dirty="0" smtClean="0"/>
              <a:t> below </a:t>
            </a:r>
            <a:r>
              <a:rPr lang="en-US" dirty="0" err="1" smtClean="0"/>
              <a:t>tvTopLeft</a:t>
            </a:r>
            <a:r>
              <a:rPr lang="en-US" dirty="0" smtClean="0"/>
              <a:t> with the text ‘below’ and id ‘</a:t>
            </a:r>
            <a:r>
              <a:rPr lang="en-US" dirty="0" err="1" smtClean="0"/>
              <a:t>tvBelow</a:t>
            </a:r>
            <a:r>
              <a:rPr lang="en-US" dirty="0" smtClean="0"/>
              <a:t>’ aligned left and aligned right with </a:t>
            </a:r>
            <a:r>
              <a:rPr lang="en-US" dirty="0" err="1"/>
              <a:t>tvTopLeft</a:t>
            </a:r>
            <a:r>
              <a:rPr lang="en-US" dirty="0"/>
              <a:t> </a:t>
            </a:r>
          </a:p>
          <a:p>
            <a:pPr marL="932688" lvl="2" indent="-457200">
              <a:buFont typeface="+mj-lt"/>
              <a:buAutoNum type="romanLcPeriod"/>
            </a:pPr>
            <a:r>
              <a:rPr lang="en-US" dirty="0" smtClean="0"/>
              <a:t>Button in the top right corner of the layout with the text ‘top right’ and id ‘</a:t>
            </a:r>
            <a:r>
              <a:rPr lang="en-US" dirty="0" err="1" smtClean="0"/>
              <a:t>btnTopRight</a:t>
            </a:r>
            <a:r>
              <a:rPr lang="en-US" dirty="0" smtClean="0"/>
              <a:t>’</a:t>
            </a:r>
          </a:p>
          <a:p>
            <a:pPr marL="749808" lvl="1" indent="-457200">
              <a:buFont typeface="+mj-lt"/>
              <a:buAutoNum type="alphaLcParenR"/>
            </a:pPr>
            <a:r>
              <a:rPr lang="en-US" dirty="0" err="1" smtClean="0"/>
              <a:t>TextView</a:t>
            </a:r>
            <a:r>
              <a:rPr lang="en-US" dirty="0" smtClean="0"/>
              <a:t> with the text ‘text below relative layout’ and id ‘</a:t>
            </a:r>
            <a:r>
              <a:rPr lang="en-US" dirty="0" err="1" smtClean="0"/>
              <a:t>tvBelowRL</a:t>
            </a:r>
            <a:r>
              <a:rPr lang="en-US" dirty="0" smtClean="0"/>
              <a:t>’</a:t>
            </a:r>
          </a:p>
          <a:p>
            <a:pPr marL="457200" indent="-457200">
              <a:buFont typeface="+mj-lt"/>
              <a:buAutoNum type="arabicPeriod"/>
            </a:pPr>
            <a:r>
              <a:rPr lang="en-US" dirty="0" smtClean="0"/>
              <a:t>Bonus: color backgrounds of each item for easy identification</a:t>
            </a:r>
          </a:p>
          <a:p>
            <a:pPr marL="457200" indent="-457200">
              <a:buFont typeface="+mj-lt"/>
              <a:buAutoNum type="arabicPeriod"/>
            </a:pPr>
            <a:endParaRPr lang="en-US" dirty="0"/>
          </a:p>
        </p:txBody>
      </p:sp>
    </p:spTree>
    <p:extLst>
      <p:ext uri="{BB962C8B-B14F-4D97-AF65-F5344CB8AC3E}">
        <p14:creationId xmlns:p14="http://schemas.microsoft.com/office/powerpoint/2010/main" val="820623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Nested 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98685" y="1846263"/>
            <a:ext cx="4654955" cy="4022725"/>
          </a:xfrm>
        </p:spPr>
      </p:pic>
    </p:spTree>
    <p:extLst>
      <p:ext uri="{BB962C8B-B14F-4D97-AF65-F5344CB8AC3E}">
        <p14:creationId xmlns:p14="http://schemas.microsoft.com/office/powerpoint/2010/main" val="1888843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Click Me Button Listeners </a:t>
            </a:r>
            <a:r>
              <a:rPr lang="en-US" sz="3000" dirty="0" smtClean="0"/>
              <a:t>(layout_part_2.xml</a:t>
            </a:r>
            <a:r>
              <a:rPr lang="en-US" sz="3000" dirty="0"/>
              <a:t>)</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layout with two buttons one on the far left and one on the far right.</a:t>
            </a:r>
          </a:p>
          <a:p>
            <a:pPr marL="457200" indent="-457200">
              <a:buFont typeface="+mj-lt"/>
              <a:buAutoNum type="arabicPeriod"/>
            </a:pPr>
            <a:r>
              <a:rPr lang="en-US" dirty="0" smtClean="0"/>
              <a:t>The button on the left should  have id ‘</a:t>
            </a:r>
            <a:r>
              <a:rPr lang="en-US" dirty="0" err="1" smtClean="0"/>
              <a:t>btnLeft</a:t>
            </a:r>
            <a:r>
              <a:rPr lang="en-US" dirty="0" smtClean="0"/>
              <a:t>’ with default text ‘Click me’</a:t>
            </a:r>
          </a:p>
          <a:p>
            <a:pPr marL="457200" indent="-457200">
              <a:buFont typeface="+mj-lt"/>
              <a:buAutoNum type="arabicPeriod"/>
            </a:pPr>
            <a:r>
              <a:rPr lang="en-US" dirty="0" smtClean="0"/>
              <a:t>The button on the right should have id ‘</a:t>
            </a:r>
            <a:r>
              <a:rPr lang="en-US" dirty="0" err="1" smtClean="0"/>
              <a:t>btnRight</a:t>
            </a:r>
            <a:r>
              <a:rPr lang="en-US" dirty="0" smtClean="0"/>
              <a:t>’ and no default text</a:t>
            </a:r>
          </a:p>
          <a:p>
            <a:pPr marL="457200" indent="-457200">
              <a:buFont typeface="+mj-lt"/>
              <a:buAutoNum type="arabicPeriod"/>
            </a:pPr>
            <a:r>
              <a:rPr lang="en-US" dirty="0" smtClean="0"/>
              <a:t>In the </a:t>
            </a:r>
            <a:r>
              <a:rPr lang="en-US" dirty="0" err="1" smtClean="0"/>
              <a:t>onCreate</a:t>
            </a:r>
            <a:r>
              <a:rPr lang="en-US" dirty="0" smtClean="0"/>
              <a:t> of the activity each button should have an </a:t>
            </a:r>
            <a:r>
              <a:rPr lang="en-US" dirty="0" err="1" smtClean="0"/>
              <a:t>onClick</a:t>
            </a:r>
            <a:r>
              <a:rPr lang="en-US" dirty="0" smtClean="0"/>
              <a:t> listener attached (or in the xml of the layout) so that when a button is pressed it clears its text and the other button sets its text to ‘Click Me’</a:t>
            </a:r>
            <a:endParaRPr lang="en-US" dirty="0"/>
          </a:p>
        </p:txBody>
      </p:sp>
    </p:spTree>
    <p:extLst>
      <p:ext uri="{BB962C8B-B14F-4D97-AF65-F5344CB8AC3E}">
        <p14:creationId xmlns:p14="http://schemas.microsoft.com/office/powerpoint/2010/main" val="1358411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Click Me Button Game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8720" y="2375407"/>
            <a:ext cx="2834886" cy="2964437"/>
          </a:xfrm>
        </p:spPr>
      </p:pic>
    </p:spTree>
    <p:extLst>
      <p:ext uri="{BB962C8B-B14F-4D97-AF65-F5344CB8AC3E}">
        <p14:creationId xmlns:p14="http://schemas.microsoft.com/office/powerpoint/2010/main" val="943164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Margin, Padding, And Gravity </a:t>
            </a:r>
            <a:r>
              <a:rPr lang="en-US" sz="3000" dirty="0"/>
              <a:t>(</a:t>
            </a:r>
            <a:r>
              <a:rPr lang="en-US" sz="3000" dirty="0" smtClean="0"/>
              <a:t>layout_part_3.xml</a:t>
            </a:r>
            <a:r>
              <a:rPr lang="en-US" sz="3000" dirty="0"/>
              <a:t>)</a:t>
            </a:r>
          </a:p>
        </p:txBody>
      </p:sp>
      <p:sp>
        <p:nvSpPr>
          <p:cNvPr id="3" name="Content Placeholder 2"/>
          <p:cNvSpPr>
            <a:spLocks noGrp="1"/>
          </p:cNvSpPr>
          <p:nvPr>
            <p:ph idx="1"/>
          </p:nvPr>
        </p:nvSpPr>
        <p:spPr/>
        <p:txBody>
          <a:bodyPr numCol="2">
            <a:normAutofit/>
          </a:bodyPr>
          <a:lstStyle/>
          <a:p>
            <a:pPr marL="457200" indent="-457200">
              <a:buFont typeface="+mj-lt"/>
              <a:buAutoNum type="arabicPeriod"/>
            </a:pPr>
            <a:r>
              <a:rPr lang="en-US" dirty="0" smtClean="0"/>
              <a:t>Create the following constants in dimens.xml</a:t>
            </a:r>
          </a:p>
          <a:p>
            <a:pPr marL="749808" lvl="1" indent="-457200">
              <a:buFont typeface="+mj-lt"/>
              <a:buAutoNum type="alphaLcParenR"/>
            </a:pPr>
            <a:r>
              <a:rPr lang="en-US" dirty="0" err="1" smtClean="0"/>
              <a:t>small_padding</a:t>
            </a:r>
            <a:r>
              <a:rPr lang="en-US" dirty="0" smtClean="0"/>
              <a:t> = 8dp, </a:t>
            </a:r>
            <a:r>
              <a:rPr lang="en-US" dirty="0" err="1" smtClean="0"/>
              <a:t>medium_padding</a:t>
            </a:r>
            <a:r>
              <a:rPr lang="en-US" dirty="0" smtClean="0"/>
              <a:t> = 16dp, </a:t>
            </a:r>
            <a:r>
              <a:rPr lang="en-US" dirty="0" err="1" smtClean="0"/>
              <a:t>large_padding</a:t>
            </a:r>
            <a:r>
              <a:rPr lang="en-US" dirty="0" smtClean="0"/>
              <a:t> = 32dp</a:t>
            </a:r>
          </a:p>
          <a:p>
            <a:pPr marL="749808" lvl="1" indent="-457200">
              <a:buFont typeface="+mj-lt"/>
              <a:buAutoNum type="alphaLcParenR"/>
            </a:pPr>
            <a:r>
              <a:rPr lang="en-US" dirty="0" err="1" smtClean="0"/>
              <a:t>small_margin</a:t>
            </a:r>
            <a:r>
              <a:rPr lang="en-US" dirty="0"/>
              <a:t> </a:t>
            </a:r>
            <a:r>
              <a:rPr lang="en-US" dirty="0" smtClean="0"/>
              <a:t>= 16dp, </a:t>
            </a:r>
            <a:r>
              <a:rPr lang="en-US" dirty="0" err="1" smtClean="0"/>
              <a:t>large_margin</a:t>
            </a:r>
            <a:r>
              <a:rPr lang="en-US" dirty="0"/>
              <a:t> </a:t>
            </a:r>
            <a:r>
              <a:rPr lang="en-US" dirty="0" smtClean="0"/>
              <a:t>= 32dp</a:t>
            </a:r>
          </a:p>
          <a:p>
            <a:pPr marL="457200" indent="-457200">
              <a:buFont typeface="+mj-lt"/>
              <a:buAutoNum type="arabicPeriod"/>
            </a:pPr>
            <a:r>
              <a:rPr lang="en-US" sz="1800" dirty="0" smtClean="0"/>
              <a:t>In the layout for this </a:t>
            </a:r>
            <a:r>
              <a:rPr lang="en-US" sz="1800" dirty="0"/>
              <a:t>part </a:t>
            </a:r>
            <a:r>
              <a:rPr lang="en-US" sz="1800" dirty="0" smtClean="0"/>
              <a:t>layout_part_3.xml make the base layout view a </a:t>
            </a:r>
            <a:r>
              <a:rPr lang="en-US" sz="1800" dirty="0" err="1" smtClean="0"/>
              <a:t>LinearLayout</a:t>
            </a:r>
            <a:r>
              <a:rPr lang="en-US" sz="1800" dirty="0" smtClean="0"/>
              <a:t> with id </a:t>
            </a:r>
            <a:r>
              <a:rPr lang="en-US" sz="1800" dirty="0" err="1" smtClean="0"/>
              <a:t>llPaddingMarginGravity</a:t>
            </a:r>
            <a:r>
              <a:rPr lang="en-US" sz="1800" dirty="0" smtClean="0"/>
              <a:t> and orientation vertical</a:t>
            </a:r>
          </a:p>
          <a:p>
            <a:pPr marL="457200" indent="-457200">
              <a:buFont typeface="+mj-lt"/>
              <a:buAutoNum type="arabicPeriod"/>
            </a:pPr>
            <a:endParaRPr lang="en-US" sz="1800" dirty="0"/>
          </a:p>
          <a:p>
            <a:pPr marL="0" indent="0">
              <a:buNone/>
            </a:pPr>
            <a:r>
              <a:rPr lang="en-US" sz="1800" dirty="0"/>
              <a:t>The </a:t>
            </a:r>
            <a:r>
              <a:rPr lang="en-US" sz="1800" dirty="0" err="1"/>
              <a:t>llPaddingMarginGravity</a:t>
            </a:r>
            <a:r>
              <a:rPr lang="en-US" sz="1800" dirty="0"/>
              <a:t> </a:t>
            </a:r>
            <a:r>
              <a:rPr lang="en-US" sz="1800" dirty="0" smtClean="0"/>
              <a:t>linear layout should have width and height to match parent.</a:t>
            </a:r>
            <a:endParaRPr lang="en-US" sz="1800" dirty="0" smtClean="0"/>
          </a:p>
          <a:p>
            <a:pPr marL="457200" indent="-457200">
              <a:buFont typeface="+mj-lt"/>
              <a:buAutoNum type="arabicPeriod"/>
            </a:pPr>
            <a:endParaRPr lang="en-US" sz="1800" dirty="0"/>
          </a:p>
          <a:p>
            <a:pPr marL="0" indent="0">
              <a:buNone/>
            </a:pPr>
            <a:endParaRPr lang="en-US" sz="1800" dirty="0" smtClean="0"/>
          </a:p>
          <a:p>
            <a:pPr marL="749808" lvl="1" indent="-457200">
              <a:buFont typeface="+mj-lt"/>
              <a:buAutoNum type="alphaLcParenR"/>
            </a:pPr>
            <a:r>
              <a:rPr lang="en-US" dirty="0" smtClean="0"/>
              <a:t>Add a </a:t>
            </a:r>
            <a:r>
              <a:rPr lang="en-US" dirty="0" err="1" smtClean="0"/>
              <a:t>textview</a:t>
            </a:r>
            <a:r>
              <a:rPr lang="en-US" dirty="0" smtClean="0"/>
              <a:t> as the first child with</a:t>
            </a:r>
          </a:p>
          <a:p>
            <a:pPr marL="932688" lvl="2" indent="-457200">
              <a:buFont typeface="+mj-lt"/>
              <a:buAutoNum type="romanLcPeriod"/>
            </a:pPr>
            <a:r>
              <a:rPr lang="en-US" dirty="0" smtClean="0"/>
              <a:t>Id = </a:t>
            </a:r>
            <a:r>
              <a:rPr lang="en-US" dirty="0" err="1" smtClean="0"/>
              <a:t>tvFirst</a:t>
            </a:r>
            <a:r>
              <a:rPr lang="en-US" dirty="0" smtClean="0"/>
              <a:t>, text = ‘first’</a:t>
            </a:r>
          </a:p>
          <a:p>
            <a:pPr marL="932688" lvl="2" indent="-457200">
              <a:buFont typeface="+mj-lt"/>
              <a:buAutoNum type="romanLcPeriod"/>
            </a:pPr>
            <a:r>
              <a:rPr lang="en-US" dirty="0" smtClean="0"/>
              <a:t>Layout gravity = right</a:t>
            </a:r>
          </a:p>
          <a:p>
            <a:pPr marL="932688" lvl="2" indent="-457200">
              <a:buFont typeface="+mj-lt"/>
              <a:buAutoNum type="romanLcPeriod"/>
            </a:pPr>
            <a:r>
              <a:rPr lang="en-US" dirty="0"/>
              <a:t>L</a:t>
            </a:r>
            <a:r>
              <a:rPr lang="en-US" dirty="0" smtClean="0"/>
              <a:t>eft padding = </a:t>
            </a:r>
            <a:r>
              <a:rPr lang="en-US" dirty="0" err="1" smtClean="0"/>
              <a:t>small_padding</a:t>
            </a:r>
            <a:endParaRPr lang="en-US" dirty="0" smtClean="0"/>
          </a:p>
          <a:p>
            <a:pPr marL="932688" lvl="2" indent="-457200">
              <a:buFont typeface="+mj-lt"/>
              <a:buAutoNum type="romanLcPeriod"/>
            </a:pPr>
            <a:r>
              <a:rPr lang="en-US" dirty="0" smtClean="0"/>
              <a:t>Top padding = </a:t>
            </a:r>
            <a:r>
              <a:rPr lang="en-US" dirty="0" err="1" smtClean="0"/>
              <a:t>large_padding</a:t>
            </a:r>
            <a:endParaRPr lang="en-US" dirty="0" smtClean="0"/>
          </a:p>
          <a:p>
            <a:pPr marL="932688" lvl="2" indent="-457200">
              <a:buFont typeface="+mj-lt"/>
              <a:buAutoNum type="romanLcPeriod"/>
            </a:pPr>
            <a:r>
              <a:rPr lang="en-US" dirty="0" smtClean="0"/>
              <a:t>Margin bottom = large margin</a:t>
            </a:r>
          </a:p>
          <a:p>
            <a:pPr marL="749808" lvl="1" indent="-457200">
              <a:buFont typeface="+mj-lt"/>
              <a:buAutoNum type="alphaLcParenR"/>
            </a:pPr>
            <a:r>
              <a:rPr lang="en-US" dirty="0" smtClean="0"/>
              <a:t>Add a </a:t>
            </a:r>
            <a:r>
              <a:rPr lang="en-US" dirty="0" err="1" smtClean="0"/>
              <a:t>textview</a:t>
            </a:r>
            <a:r>
              <a:rPr lang="en-US" dirty="0" smtClean="0"/>
              <a:t> as second child with </a:t>
            </a:r>
          </a:p>
          <a:p>
            <a:pPr marL="932688" lvl="2" indent="-457200">
              <a:buFont typeface="+mj-lt"/>
              <a:buAutoNum type="romanLcPeriod"/>
            </a:pPr>
            <a:r>
              <a:rPr lang="en-US" dirty="0"/>
              <a:t>Id = </a:t>
            </a:r>
            <a:r>
              <a:rPr lang="en-US" dirty="0" err="1" smtClean="0"/>
              <a:t>tvSecond</a:t>
            </a:r>
            <a:r>
              <a:rPr lang="en-US" dirty="0" smtClean="0"/>
              <a:t> </a:t>
            </a:r>
            <a:r>
              <a:rPr lang="en-US" dirty="0"/>
              <a:t>, text = </a:t>
            </a:r>
            <a:r>
              <a:rPr lang="en-US" dirty="0" smtClean="0"/>
              <a:t>‘second’</a:t>
            </a:r>
          </a:p>
          <a:p>
            <a:pPr marL="932688" lvl="2" indent="-457200">
              <a:buFont typeface="+mj-lt"/>
              <a:buAutoNum type="romanLcPeriod"/>
            </a:pPr>
            <a:r>
              <a:rPr lang="en-US" dirty="0" smtClean="0"/>
              <a:t>Layout </a:t>
            </a:r>
            <a:r>
              <a:rPr lang="en-US" dirty="0"/>
              <a:t>gravity = </a:t>
            </a:r>
            <a:r>
              <a:rPr lang="en-US" dirty="0" err="1" smtClean="0"/>
              <a:t>center_horizontal</a:t>
            </a:r>
            <a:endParaRPr lang="en-US" dirty="0"/>
          </a:p>
          <a:p>
            <a:pPr marL="932688" lvl="2" indent="-457200">
              <a:buFont typeface="+mj-lt"/>
              <a:buAutoNum type="romanLcPeriod"/>
            </a:pPr>
            <a:r>
              <a:rPr lang="en-US" dirty="0" smtClean="0"/>
              <a:t>Left margin = </a:t>
            </a:r>
            <a:r>
              <a:rPr lang="en-US" dirty="0" err="1" smtClean="0"/>
              <a:t>small_margin</a:t>
            </a:r>
            <a:endParaRPr lang="en-US" dirty="0"/>
          </a:p>
          <a:p>
            <a:pPr marL="932688" lvl="2" indent="-457200">
              <a:buFont typeface="+mj-lt"/>
              <a:buAutoNum type="romanLcPeriod"/>
            </a:pPr>
            <a:r>
              <a:rPr lang="en-US" dirty="0"/>
              <a:t>Top padding = </a:t>
            </a:r>
            <a:r>
              <a:rPr lang="en-US" dirty="0" err="1" smtClean="0"/>
              <a:t>small_padding</a:t>
            </a:r>
            <a:endParaRPr lang="en-US" dirty="0"/>
          </a:p>
          <a:p>
            <a:pPr marL="932688" lvl="2" indent="-457200">
              <a:buFont typeface="+mj-lt"/>
              <a:buAutoNum type="romanLcPeriod"/>
            </a:pPr>
            <a:r>
              <a:rPr lang="en-US" dirty="0"/>
              <a:t>Margin </a:t>
            </a:r>
            <a:r>
              <a:rPr lang="en-US" dirty="0" smtClean="0"/>
              <a:t>top = </a:t>
            </a:r>
            <a:r>
              <a:rPr lang="en-US" dirty="0"/>
              <a:t>large </a:t>
            </a:r>
            <a:r>
              <a:rPr lang="en-US" dirty="0" smtClean="0"/>
              <a:t>margin</a:t>
            </a:r>
            <a:endParaRPr lang="en-US" dirty="0"/>
          </a:p>
          <a:p>
            <a:pPr marL="932688" lvl="2" indent="-457200">
              <a:buFont typeface="+mj-lt"/>
              <a:buAutoNum type="romanLcPeriod"/>
            </a:pPr>
            <a:endParaRPr lang="en-US" dirty="0" smtClean="0"/>
          </a:p>
        </p:txBody>
      </p:sp>
    </p:spTree>
    <p:extLst>
      <p:ext uri="{BB962C8B-B14F-4D97-AF65-F5344CB8AC3E}">
        <p14:creationId xmlns:p14="http://schemas.microsoft.com/office/powerpoint/2010/main" val="2420981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 Margin, Padding, And Gravity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67336" y="1846263"/>
            <a:ext cx="3917654" cy="4022725"/>
          </a:xfrm>
        </p:spPr>
      </p:pic>
    </p:spTree>
    <p:extLst>
      <p:ext uri="{BB962C8B-B14F-4D97-AF65-F5344CB8AC3E}">
        <p14:creationId xmlns:p14="http://schemas.microsoft.com/office/powerpoint/2010/main" val="2347295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205</TotalTime>
  <Words>1644</Words>
  <Application>Microsoft Office PowerPoint</Application>
  <PresentationFormat>Widescreen</PresentationFormat>
  <Paragraphs>95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Android UI: Lab Exercise</vt:lpstr>
      <vt:lpstr>Android UI Lab Exercise</vt:lpstr>
      <vt:lpstr>Before Beginning</vt:lpstr>
      <vt:lpstr>Part 1: Nested Layouts (layout_part_1.xml)</vt:lpstr>
      <vt:lpstr>Part 1: Nested Layouts</vt:lpstr>
      <vt:lpstr>Part 2: Click Me Button Listeners (layout_part_2.xml)</vt:lpstr>
      <vt:lpstr>Part 2: Click Me Button Game</vt:lpstr>
      <vt:lpstr>Part 3: Margin, Padding, And Gravity (layout_part_3.xml)</vt:lpstr>
      <vt:lpstr>Part 3: Margin, Padding, And Gravity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Test</dc:title>
  <dc:creator>Michael Hantler</dc:creator>
  <cp:lastModifiedBy>Michael Hantler</cp:lastModifiedBy>
  <cp:revision>80</cp:revision>
  <dcterms:created xsi:type="dcterms:W3CDTF">2014-12-03T14:13:09Z</dcterms:created>
  <dcterms:modified xsi:type="dcterms:W3CDTF">2014-12-29T09:32:15Z</dcterms:modified>
</cp:coreProperties>
</file>