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33" autoAdjust="0"/>
  </p:normalViewPr>
  <p:slideViewPr>
    <p:cSldViewPr snapToGrid="0">
      <p:cViewPr varScale="1">
        <p:scale>
          <a:sx n="87" d="100"/>
          <a:sy n="87" d="100"/>
        </p:scale>
        <p:origin x="499" y="72"/>
      </p:cViewPr>
      <p:guideLst/>
    </p:cSldViewPr>
  </p:slideViewPr>
  <p:notesTextViewPr>
    <p:cViewPr>
      <p:scale>
        <a:sx n="1" d="1"/>
        <a:sy n="1" d="1"/>
      </p:scale>
      <p:origin x="0" y="-63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9811D-914F-4021-82AA-FA37EF51C4C7}" type="datetimeFigureOut">
              <a:rPr lang="en-US" smtClean="0"/>
              <a:t>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4484F-4D83-4C3C-9CD0-8AEB8D2DC08D}" type="slidenum">
              <a:rPr lang="en-US" smtClean="0"/>
              <a:t>‹#›</a:t>
            </a:fld>
            <a:endParaRPr lang="en-US"/>
          </a:p>
        </p:txBody>
      </p:sp>
    </p:spTree>
    <p:extLst>
      <p:ext uri="{BB962C8B-B14F-4D97-AF65-F5344CB8AC3E}">
        <p14:creationId xmlns:p14="http://schemas.microsoft.com/office/powerpoint/2010/main" val="261134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the lab exercise for the dynamic views section. </a:t>
            </a:r>
            <a:r>
              <a:rPr lang="en-US" dirty="0" smtClean="0"/>
              <a:t>The</a:t>
            </a:r>
            <a:r>
              <a:rPr lang="en-US" baseline="0" dirty="0" smtClean="0"/>
              <a:t> </a:t>
            </a:r>
            <a:r>
              <a:rPr lang="en-US" baseline="0" dirty="0" smtClean="0"/>
              <a:t>goal in this </a:t>
            </a:r>
            <a:r>
              <a:rPr lang="en-US" baseline="0" dirty="0" smtClean="0"/>
              <a:t>lab </a:t>
            </a:r>
            <a:r>
              <a:rPr lang="en-US" baseline="0" dirty="0" smtClean="0"/>
              <a:t>exercise will be to create an application that’s first launch activity will contain a list of items. When an item is clicked will open a second activity that will display a grid of elements based upon which item was clicked in the first screen.</a:t>
            </a:r>
            <a:endParaRPr lang="en-US" dirty="0"/>
          </a:p>
        </p:txBody>
      </p:sp>
      <p:sp>
        <p:nvSpPr>
          <p:cNvPr id="4" name="Slide Number Placeholder 3"/>
          <p:cNvSpPr>
            <a:spLocks noGrp="1"/>
          </p:cNvSpPr>
          <p:nvPr>
            <p:ph type="sldNum" sz="quarter" idx="10"/>
          </p:nvPr>
        </p:nvSpPr>
        <p:spPr/>
        <p:txBody>
          <a:bodyPr/>
          <a:lstStyle/>
          <a:p>
            <a:fld id="{2F64484F-4D83-4C3C-9CD0-8AEB8D2DC08D}" type="slidenum">
              <a:rPr lang="en-US" smtClean="0"/>
              <a:t>1</a:t>
            </a:fld>
            <a:endParaRPr lang="en-US"/>
          </a:p>
        </p:txBody>
      </p:sp>
    </p:spTree>
    <p:extLst>
      <p:ext uri="{BB962C8B-B14F-4D97-AF65-F5344CB8AC3E}">
        <p14:creationId xmlns:p14="http://schemas.microsoft.com/office/powerpoint/2010/main" val="199050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accomplish this task first you will need to create a new project called </a:t>
            </a:r>
            <a:r>
              <a:rPr lang="en-US" dirty="0" err="1" smtClean="0"/>
              <a:t>DynamicViewLab</a:t>
            </a:r>
            <a:r>
              <a:rPr lang="en-US" dirty="0" smtClean="0"/>
              <a:t> that should contain two activities </a:t>
            </a:r>
            <a:r>
              <a:rPr lang="en-US" dirty="0" err="1" smtClean="0"/>
              <a:t>ListActivity</a:t>
            </a:r>
            <a:r>
              <a:rPr lang="en-US" dirty="0" smtClean="0"/>
              <a:t>(the main launch activity)</a:t>
            </a:r>
            <a:r>
              <a:rPr lang="en-US" baseline="0" dirty="0" smtClean="0"/>
              <a:t> and </a:t>
            </a:r>
            <a:r>
              <a:rPr lang="en-US" baseline="0" dirty="0" err="1" smtClean="0"/>
              <a:t>GridActivity</a:t>
            </a:r>
            <a:r>
              <a:rPr lang="en-US" baseline="0" dirty="0" smtClean="0"/>
              <a:t>. Create all of the associated layout </a:t>
            </a:r>
            <a:r>
              <a:rPr lang="en-US" baseline="0" dirty="0" err="1" smtClean="0"/>
              <a:t>xmls</a:t>
            </a:r>
            <a:r>
              <a:rPr lang="en-US" baseline="0" dirty="0" smtClean="0"/>
              <a:t> and menu </a:t>
            </a:r>
            <a:r>
              <a:rPr lang="en-US" baseline="0" dirty="0" err="1" smtClean="0"/>
              <a:t>xmls</a:t>
            </a:r>
            <a:r>
              <a:rPr lang="en-US" baseline="0" dirty="0" smtClean="0"/>
              <a:t> with the same naming conventions we have used in previous lab exercises.</a:t>
            </a:r>
          </a:p>
          <a:p>
            <a:endParaRPr lang="en-US" baseline="0" dirty="0" smtClean="0"/>
          </a:p>
          <a:p>
            <a:r>
              <a:rPr lang="en-US" baseline="0" dirty="0" smtClean="0"/>
              <a:t>The basic flow of the application should be that the list activity is launched upon launching the application. When the user selects and item in the list the </a:t>
            </a:r>
            <a:r>
              <a:rPr lang="en-US" baseline="0" dirty="0" err="1" smtClean="0"/>
              <a:t>GridActivity</a:t>
            </a:r>
            <a:r>
              <a:rPr lang="en-US" baseline="0" dirty="0" smtClean="0"/>
              <a:t> is opened and the item value is passed from the </a:t>
            </a:r>
            <a:r>
              <a:rPr lang="en-US" baseline="0" dirty="0" err="1" smtClean="0"/>
              <a:t>ListActivity</a:t>
            </a:r>
            <a:r>
              <a:rPr lang="en-US" baseline="0" dirty="0" smtClean="0"/>
              <a:t> to the </a:t>
            </a:r>
            <a:r>
              <a:rPr lang="en-US" baseline="0" dirty="0" err="1" smtClean="0"/>
              <a:t>GridActivity</a:t>
            </a:r>
            <a:r>
              <a:rPr lang="en-US" baseline="0" dirty="0" smtClean="0"/>
              <a:t> upon starting the </a:t>
            </a:r>
            <a:r>
              <a:rPr lang="en-US" baseline="0" dirty="0" err="1" smtClean="0"/>
              <a:t>GridActivity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F64484F-4D83-4C3C-9CD0-8AEB8D2DC08D}" type="slidenum">
              <a:rPr lang="en-US" smtClean="0"/>
              <a:t>2</a:t>
            </a:fld>
            <a:endParaRPr lang="en-US"/>
          </a:p>
        </p:txBody>
      </p:sp>
    </p:spTree>
    <p:extLst>
      <p:ext uri="{BB962C8B-B14F-4D97-AF65-F5344CB8AC3E}">
        <p14:creationId xmlns:p14="http://schemas.microsoft.com/office/powerpoint/2010/main" val="45074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 Activity should contain a </a:t>
            </a:r>
            <a:r>
              <a:rPr lang="en-US" dirty="0" err="1" smtClean="0"/>
              <a:t>listview</a:t>
            </a:r>
            <a:r>
              <a:rPr lang="en-US" dirty="0" smtClean="0"/>
              <a:t> built from a dataset of consisting of the array of numbers from 1 to 30. This</a:t>
            </a:r>
            <a:r>
              <a:rPr lang="en-US" baseline="0" dirty="0" smtClean="0"/>
              <a:t> data set should be contained within of a custom adapter. The custom adapter can return any value for the </a:t>
            </a:r>
            <a:r>
              <a:rPr lang="en-US" baseline="0" dirty="0" err="1" smtClean="0"/>
              <a:t>getItem</a:t>
            </a:r>
            <a:r>
              <a:rPr lang="en-US" baseline="0" dirty="0" smtClean="0"/>
              <a:t> and </a:t>
            </a:r>
            <a:r>
              <a:rPr lang="en-US" baseline="0" dirty="0" err="1" smtClean="0"/>
              <a:t>getItemId</a:t>
            </a:r>
            <a:r>
              <a:rPr lang="en-US" baseline="0" dirty="0" smtClean="0"/>
              <a:t> method calls, but the integer will need to be passed to the </a:t>
            </a:r>
            <a:r>
              <a:rPr lang="en-US" baseline="0" dirty="0" err="1" smtClean="0"/>
              <a:t>GridActivity</a:t>
            </a:r>
            <a:r>
              <a:rPr lang="en-US" baseline="0" dirty="0" smtClean="0"/>
              <a:t> upon that item being clicked.</a:t>
            </a:r>
          </a:p>
          <a:p>
            <a:endParaRPr lang="en-US" baseline="0" dirty="0" smtClean="0"/>
          </a:p>
          <a:p>
            <a:r>
              <a:rPr lang="en-US" baseline="0" dirty="0" smtClean="0"/>
              <a:t>Each item view in the </a:t>
            </a:r>
            <a:r>
              <a:rPr lang="en-US" baseline="0" dirty="0" err="1" smtClean="0"/>
              <a:t>ListActivity</a:t>
            </a:r>
            <a:r>
              <a:rPr lang="en-US" baseline="0" dirty="0" smtClean="0"/>
              <a:t> should consist of a view containing an image view on the left side of the view. This image can be an asset added to the project or an Android resource as previously demonstrated. Bonus for having these images alternate for even and odd positions.</a:t>
            </a:r>
          </a:p>
          <a:p>
            <a:endParaRPr lang="en-US" baseline="0" dirty="0" smtClean="0"/>
          </a:p>
          <a:p>
            <a:r>
              <a:rPr lang="en-US" baseline="0" dirty="0" smtClean="0"/>
              <a:t>To the right of the </a:t>
            </a:r>
            <a:r>
              <a:rPr lang="en-US" baseline="0" dirty="0" err="1" smtClean="0"/>
              <a:t>imageview</a:t>
            </a:r>
            <a:r>
              <a:rPr lang="en-US" baseline="0" dirty="0" smtClean="0"/>
              <a:t> should be a </a:t>
            </a:r>
            <a:r>
              <a:rPr lang="en-US" baseline="0" dirty="0" err="1" smtClean="0"/>
              <a:t>textview</a:t>
            </a:r>
            <a:r>
              <a:rPr lang="en-US" baseline="0" dirty="0" smtClean="0"/>
              <a:t> containing the number for that </a:t>
            </a:r>
            <a:r>
              <a:rPr lang="en-US" baseline="0" dirty="0" err="1" smtClean="0"/>
              <a:t>appropriatre</a:t>
            </a:r>
            <a:r>
              <a:rPr lang="en-US" baseline="0" dirty="0" smtClean="0"/>
              <a:t> item. Note that the number at the zero position is actually one so the number value should always be the position value plus one. And example of the item in position 15 is shown here with the number 16 as its value.</a:t>
            </a:r>
          </a:p>
          <a:p>
            <a:endParaRPr lang="en-US" baseline="0" dirty="0" smtClean="0"/>
          </a:p>
          <a:p>
            <a:r>
              <a:rPr lang="en-US" baseline="0" dirty="0" smtClean="0"/>
              <a:t>When an item is clicked the </a:t>
            </a:r>
            <a:r>
              <a:rPr lang="en-US" baseline="0" dirty="0" err="1" smtClean="0"/>
              <a:t>GridActivity</a:t>
            </a:r>
            <a:r>
              <a:rPr lang="en-US" baseline="0" dirty="0" smtClean="0"/>
              <a:t> should be started and the </a:t>
            </a:r>
            <a:r>
              <a:rPr lang="en-US" baseline="0" dirty="0" err="1" smtClean="0"/>
              <a:t>int</a:t>
            </a:r>
            <a:r>
              <a:rPr lang="en-US" baseline="0" dirty="0" smtClean="0"/>
              <a:t> value of the item (again which should be the item position plus one) should be passed in the intent with key intent extra </a:t>
            </a:r>
            <a:r>
              <a:rPr lang="en-US" baseline="0" dirty="0" err="1" smtClean="0"/>
              <a:t>uid</a:t>
            </a:r>
            <a:endParaRPr lang="en-US" dirty="0"/>
          </a:p>
        </p:txBody>
      </p:sp>
      <p:sp>
        <p:nvSpPr>
          <p:cNvPr id="4" name="Slide Number Placeholder 3"/>
          <p:cNvSpPr>
            <a:spLocks noGrp="1"/>
          </p:cNvSpPr>
          <p:nvPr>
            <p:ph type="sldNum" sz="quarter" idx="10"/>
          </p:nvPr>
        </p:nvSpPr>
        <p:spPr/>
        <p:txBody>
          <a:bodyPr/>
          <a:lstStyle/>
          <a:p>
            <a:fld id="{2F64484F-4D83-4C3C-9CD0-8AEB8D2DC08D}" type="slidenum">
              <a:rPr lang="en-US" smtClean="0"/>
              <a:t>3</a:t>
            </a:fld>
            <a:endParaRPr lang="en-US"/>
          </a:p>
        </p:txBody>
      </p:sp>
    </p:spTree>
    <p:extLst>
      <p:ext uri="{BB962C8B-B14F-4D97-AF65-F5344CB8AC3E}">
        <p14:creationId xmlns:p14="http://schemas.microsoft.com/office/powerpoint/2010/main" val="3640216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starting the </a:t>
            </a:r>
            <a:r>
              <a:rPr lang="en-US" dirty="0" err="1" smtClean="0"/>
              <a:t>GridActivity</a:t>
            </a:r>
            <a:r>
              <a:rPr lang="en-US" dirty="0" smtClean="0"/>
              <a:t> the extra </a:t>
            </a:r>
            <a:r>
              <a:rPr lang="en-US" dirty="0" err="1" smtClean="0"/>
              <a:t>int</a:t>
            </a:r>
            <a:r>
              <a:rPr lang="en-US" dirty="0" smtClean="0"/>
              <a:t> value with key </a:t>
            </a:r>
            <a:r>
              <a:rPr lang="en-US" dirty="0" err="1" smtClean="0"/>
              <a:t>Intent.EXTRA_UID</a:t>
            </a:r>
            <a:r>
              <a:rPr lang="en-US" dirty="0" smtClean="0"/>
              <a:t> should be extracted since it will be used for the construction of the </a:t>
            </a:r>
            <a:r>
              <a:rPr lang="en-US" dirty="0" err="1" smtClean="0"/>
              <a:t>gridview</a:t>
            </a:r>
            <a:r>
              <a:rPr lang="en-US" dirty="0" smtClean="0"/>
              <a:t>. The </a:t>
            </a:r>
            <a:r>
              <a:rPr lang="en-US" dirty="0" err="1" smtClean="0"/>
              <a:t>GridActivity</a:t>
            </a:r>
            <a:r>
              <a:rPr lang="en-US" baseline="0" dirty="0" smtClean="0"/>
              <a:t> should contain a </a:t>
            </a:r>
            <a:r>
              <a:rPr lang="en-US" baseline="0" dirty="0" err="1" smtClean="0"/>
              <a:t>gridview</a:t>
            </a:r>
            <a:r>
              <a:rPr lang="en-US" baseline="0" dirty="0" smtClean="0"/>
              <a:t> with the data set of values from 1 to the value that was clicked in the </a:t>
            </a:r>
            <a:r>
              <a:rPr lang="en-US" baseline="0" dirty="0" err="1" smtClean="0"/>
              <a:t>ListActivity</a:t>
            </a:r>
            <a:r>
              <a:rPr lang="en-US" baseline="0" dirty="0" smtClean="0"/>
              <a:t> and previously extracted in the </a:t>
            </a:r>
            <a:r>
              <a:rPr lang="en-US" baseline="0" dirty="0" err="1" smtClean="0"/>
              <a:t>GridActivity</a:t>
            </a:r>
            <a:r>
              <a:rPr lang="en-US" baseline="0" dirty="0" smtClean="0"/>
              <a:t>. The grid should be three columns wide, or if only one or two items one or two columns respectively.</a:t>
            </a:r>
          </a:p>
          <a:p>
            <a:endParaRPr lang="en-US" baseline="0" dirty="0" smtClean="0"/>
          </a:p>
          <a:p>
            <a:r>
              <a:rPr lang="en-US" baseline="0" dirty="0" smtClean="0"/>
              <a:t>Each item view in the </a:t>
            </a:r>
            <a:r>
              <a:rPr lang="en-US" dirty="0" err="1" smtClean="0"/>
              <a:t>gridview</a:t>
            </a:r>
            <a:r>
              <a:rPr lang="en-US" dirty="0" smtClean="0"/>
              <a:t> should</a:t>
            </a:r>
            <a:r>
              <a:rPr lang="en-US" baseline="0" dirty="0" smtClean="0"/>
              <a:t> </a:t>
            </a:r>
            <a:r>
              <a:rPr lang="en-US" baseline="0" dirty="0" smtClean="0"/>
              <a:t>consist of an </a:t>
            </a:r>
            <a:r>
              <a:rPr lang="en-US" baseline="0" dirty="0" err="1" smtClean="0"/>
              <a:t>imageview</a:t>
            </a:r>
            <a:r>
              <a:rPr lang="en-US" baseline="0" dirty="0" smtClean="0"/>
              <a:t> with some image. Again a bonus if these images alternate between even and odd positions. Below the </a:t>
            </a:r>
            <a:r>
              <a:rPr lang="en-US" baseline="0" dirty="0" err="1" smtClean="0"/>
              <a:t>imageview</a:t>
            </a:r>
            <a:r>
              <a:rPr lang="en-US" baseline="0" dirty="0" smtClean="0"/>
              <a:t> should be a </a:t>
            </a:r>
            <a:r>
              <a:rPr lang="en-US" baseline="0" dirty="0" err="1" smtClean="0"/>
              <a:t>textview</a:t>
            </a:r>
            <a:r>
              <a:rPr lang="en-US" baseline="0" dirty="0" smtClean="0"/>
              <a:t> containing the mapped value of that position again that should consist of the position plus 1 and go until the value passed from the </a:t>
            </a:r>
            <a:r>
              <a:rPr lang="en-US" baseline="0" dirty="0" err="1" smtClean="0"/>
              <a:t>listview</a:t>
            </a:r>
            <a:r>
              <a:rPr lang="en-US" baseline="0" dirty="0" smtClean="0"/>
              <a:t>.</a:t>
            </a:r>
          </a:p>
          <a:p>
            <a:endParaRPr lang="en-US" baseline="0" dirty="0" smtClean="0"/>
          </a:p>
          <a:p>
            <a:r>
              <a:rPr lang="en-US" baseline="0" dirty="0" smtClean="0"/>
              <a:t>Again a custom adapter should be used to utilize the custom UI for each item</a:t>
            </a:r>
            <a:r>
              <a:rPr lang="en-US" baseline="0" dirty="0" smtClean="0"/>
              <a:t>. As a bonus create one adapter that can be used for both the </a:t>
            </a:r>
            <a:r>
              <a:rPr lang="en-US" baseline="0" dirty="0" err="1" smtClean="0"/>
              <a:t>gridview</a:t>
            </a:r>
            <a:r>
              <a:rPr lang="en-US" baseline="0" dirty="0" smtClean="0"/>
              <a:t> in the </a:t>
            </a:r>
            <a:r>
              <a:rPr lang="en-US" baseline="0" dirty="0" err="1" smtClean="0"/>
              <a:t>gridactivity</a:t>
            </a:r>
            <a:r>
              <a:rPr lang="en-US" baseline="0" dirty="0" smtClean="0"/>
              <a:t> and the </a:t>
            </a:r>
            <a:r>
              <a:rPr lang="en-US" baseline="0" dirty="0" err="1" smtClean="0"/>
              <a:t>listview</a:t>
            </a:r>
            <a:r>
              <a:rPr lang="en-US" baseline="0" dirty="0" smtClean="0"/>
              <a:t> in the </a:t>
            </a:r>
            <a:r>
              <a:rPr lang="en-US" baseline="0" dirty="0" err="1" smtClean="0"/>
              <a:t>listactivity</a:t>
            </a:r>
            <a:r>
              <a:rPr lang="en-US" baseline="0" dirty="0" smtClean="0"/>
              <a:t>. This bonus adapter will need to deliver the appropriate UI and information based on some mode setting whether it is dealing with the </a:t>
            </a:r>
            <a:r>
              <a:rPr lang="en-US" baseline="0" dirty="0" err="1" smtClean="0"/>
              <a:t>listview</a:t>
            </a:r>
            <a:r>
              <a:rPr lang="en-US" baseline="0" dirty="0" smtClean="0"/>
              <a:t> or the </a:t>
            </a:r>
            <a:r>
              <a:rPr lang="en-US" baseline="0" dirty="0" err="1" smtClean="0"/>
              <a:t>griview</a:t>
            </a:r>
            <a:r>
              <a:rPr lang="en-US" baseline="0" smtClean="0"/>
              <a:t>.</a:t>
            </a:r>
            <a:endParaRPr lang="en-US" baseline="0" dirty="0" smtClean="0"/>
          </a:p>
          <a:p>
            <a:endParaRPr lang="en-US" baseline="0" dirty="0" smtClean="0"/>
          </a:p>
          <a:p>
            <a:r>
              <a:rPr lang="en-US" baseline="0" dirty="0" smtClean="0"/>
              <a:t>Bonus when an item is clicked, show a toast with the item value. In the next video we will show the solution for this lab exercise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64484F-4D83-4C3C-9CD0-8AEB8D2DC08D}" type="slidenum">
              <a:rPr lang="en-US" smtClean="0"/>
              <a:t>4</a:t>
            </a:fld>
            <a:endParaRPr lang="en-US"/>
          </a:p>
        </p:txBody>
      </p:sp>
    </p:spTree>
    <p:extLst>
      <p:ext uri="{BB962C8B-B14F-4D97-AF65-F5344CB8AC3E}">
        <p14:creationId xmlns:p14="http://schemas.microsoft.com/office/powerpoint/2010/main" val="2566372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23257"/>
            <a:ext cx="3048000" cy="1524000"/>
          </a:xfrm>
          <a:prstGeom prst="rect">
            <a:avLst/>
          </a:prstGeom>
        </p:spPr>
      </p:pic>
    </p:spTree>
    <p:extLst>
      <p:ext uri="{BB962C8B-B14F-4D97-AF65-F5344CB8AC3E}">
        <p14:creationId xmlns:p14="http://schemas.microsoft.com/office/powerpoint/2010/main" val="3989374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3029571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26173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58725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8500C-8806-4CE1-9241-5640EC1A2A36}" type="datetimeFigureOut">
              <a:rPr lang="en-US" smtClean="0"/>
              <a:t>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951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8500C-8806-4CE1-9241-5640EC1A2A36}" type="datetimeFigureOut">
              <a:rPr lang="en-US" smtClean="0"/>
              <a:t>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2276767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8500C-8806-4CE1-9241-5640EC1A2A36}" type="datetimeFigureOut">
              <a:rPr lang="en-US" smtClean="0"/>
              <a:t>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0336654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8500C-8806-4CE1-9241-5640EC1A2A36}" type="datetimeFigureOut">
              <a:rPr lang="en-US" smtClean="0"/>
              <a:t>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9123432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F8500C-8806-4CE1-9241-5640EC1A2A36}" type="datetimeFigureOut">
              <a:rPr lang="en-US" smtClean="0"/>
              <a:t>1/7/2015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3753075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F8500C-8806-4CE1-9241-5640EC1A2A36}" type="datetimeFigureOut">
              <a:rPr lang="en-US" smtClean="0"/>
              <a:t>1/7/2015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BD28FB-81E2-4AB9-9F76-200A08AE2ED4}" type="slidenum">
              <a:rPr lang="en-US" smtClean="0"/>
              <a:t>‹#›</a:t>
            </a:fld>
            <a:endParaRPr lang="en-US"/>
          </a:p>
        </p:txBody>
      </p:sp>
    </p:spTree>
    <p:extLst>
      <p:ext uri="{BB962C8B-B14F-4D97-AF65-F5344CB8AC3E}">
        <p14:creationId xmlns:p14="http://schemas.microsoft.com/office/powerpoint/2010/main" val="25203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8500C-8806-4CE1-9241-5640EC1A2A36}" type="datetimeFigureOut">
              <a:rPr lang="en-US" smtClean="0"/>
              <a:t>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279486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8500C-8806-4CE1-9241-5640EC1A2A36}" type="datetimeFigureOut">
              <a:rPr lang="en-US" smtClean="0"/>
              <a:t>1/7/2015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BD28FB-81E2-4AB9-9F76-200A08AE2E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9700" y="4724400"/>
            <a:ext cx="3048000" cy="1524000"/>
          </a:xfrm>
          <a:prstGeom prst="rect">
            <a:avLst/>
          </a:prstGeom>
        </p:spPr>
      </p:pic>
    </p:spTree>
    <p:extLst>
      <p:ext uri="{BB962C8B-B14F-4D97-AF65-F5344CB8AC3E}">
        <p14:creationId xmlns:p14="http://schemas.microsoft.com/office/powerpoint/2010/main" val="17003675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F26B43"/>
          </p15:clr>
        </p15:guide>
        <p15:guide id="2" pos="7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Views Lab</a:t>
            </a:r>
            <a:endParaRPr lang="en-US" dirty="0"/>
          </a:p>
        </p:txBody>
      </p:sp>
      <p:sp>
        <p:nvSpPr>
          <p:cNvPr id="3" name="Subtitle 2"/>
          <p:cNvSpPr>
            <a:spLocks noGrp="1"/>
          </p:cNvSpPr>
          <p:nvPr>
            <p:ph type="subTitle" idx="1"/>
          </p:nvPr>
        </p:nvSpPr>
        <p:spPr/>
        <p:txBody>
          <a:bodyPr/>
          <a:lstStyle/>
          <a:p>
            <a:r>
              <a:rPr lang="en-US" dirty="0" smtClean="0"/>
              <a:t>Dynamic views</a:t>
            </a:r>
            <a:endParaRPr lang="en-US" dirty="0"/>
          </a:p>
        </p:txBody>
      </p:sp>
    </p:spTree>
    <p:extLst>
      <p:ext uri="{BB962C8B-B14F-4D97-AF65-F5344CB8AC3E}">
        <p14:creationId xmlns:p14="http://schemas.microsoft.com/office/powerpoint/2010/main" val="221445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Views Lab</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Create a project </a:t>
            </a:r>
            <a:r>
              <a:rPr lang="en-US" dirty="0" err="1" smtClean="0"/>
              <a:t>DynamicViewLab</a:t>
            </a:r>
            <a:r>
              <a:rPr lang="en-US" dirty="0" smtClean="0"/>
              <a:t> with two Activities (</a:t>
            </a:r>
            <a:r>
              <a:rPr lang="en-US" dirty="0" err="1" smtClean="0"/>
              <a:t>ListActivity</a:t>
            </a:r>
            <a:r>
              <a:rPr lang="en-US" dirty="0" smtClean="0"/>
              <a:t>, </a:t>
            </a:r>
            <a:r>
              <a:rPr lang="en-US" dirty="0" err="1" smtClean="0"/>
              <a:t>GridActivity</a:t>
            </a:r>
            <a:r>
              <a:rPr lang="en-US" dirty="0" smtClean="0"/>
              <a:t>), name all layouts and other parameters and items accordingly</a:t>
            </a:r>
          </a:p>
          <a:p>
            <a:pPr>
              <a:buFont typeface="Wingdings" panose="05000000000000000000" pitchFamily="2" charset="2"/>
              <a:buChar char="§"/>
            </a:pPr>
            <a:r>
              <a:rPr lang="en-US" dirty="0" smtClean="0"/>
              <a:t>The basic flow of the application should be the follow:</a:t>
            </a:r>
          </a:p>
          <a:p>
            <a:pPr lvl="1">
              <a:buFont typeface="Wingdings" panose="05000000000000000000" pitchFamily="2" charset="2"/>
              <a:buChar char="§"/>
            </a:pPr>
            <a:r>
              <a:rPr lang="en-US" dirty="0" smtClean="0"/>
              <a:t>User is presented with a list of items in the </a:t>
            </a:r>
            <a:r>
              <a:rPr lang="en-US" dirty="0" err="1" smtClean="0"/>
              <a:t>ListActivity</a:t>
            </a:r>
            <a:endParaRPr lang="en-US" dirty="0"/>
          </a:p>
          <a:p>
            <a:pPr lvl="1">
              <a:buFont typeface="Wingdings" panose="05000000000000000000" pitchFamily="2" charset="2"/>
              <a:buChar char="§"/>
            </a:pPr>
            <a:r>
              <a:rPr lang="en-US" dirty="0" smtClean="0"/>
              <a:t>User can select an item in the list</a:t>
            </a:r>
          </a:p>
          <a:p>
            <a:pPr lvl="1">
              <a:buFont typeface="Wingdings" panose="05000000000000000000" pitchFamily="2" charset="2"/>
              <a:buChar char="§"/>
            </a:pPr>
            <a:r>
              <a:rPr lang="en-US" dirty="0" smtClean="0"/>
              <a:t>If user selects an item from the list the </a:t>
            </a:r>
            <a:r>
              <a:rPr lang="en-US" dirty="0" err="1" smtClean="0"/>
              <a:t>GridActivity</a:t>
            </a:r>
            <a:r>
              <a:rPr lang="en-US" dirty="0" smtClean="0"/>
              <a:t> should be opened with that item ‘value’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82062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ListAcvitiy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err="1" smtClean="0"/>
              <a:t>DataSet</a:t>
            </a:r>
            <a:r>
              <a:rPr lang="en-US" dirty="0" smtClean="0"/>
              <a:t> values – the array of numbers [1, 2, 3, … , 30]</a:t>
            </a:r>
          </a:p>
          <a:p>
            <a:pPr>
              <a:buFont typeface="Wingdings" panose="05000000000000000000" pitchFamily="2" charset="2"/>
              <a:buChar char="§"/>
            </a:pPr>
            <a:r>
              <a:rPr lang="en-US" dirty="0" smtClean="0"/>
              <a:t>Item Views – Each item in the list should consist of</a:t>
            </a:r>
          </a:p>
          <a:p>
            <a:pPr lvl="1">
              <a:buFont typeface="Wingdings" panose="05000000000000000000" pitchFamily="2" charset="2"/>
              <a:buChar char="§"/>
            </a:pPr>
            <a:r>
              <a:rPr lang="en-US" dirty="0" smtClean="0"/>
              <a:t>An</a:t>
            </a:r>
            <a:r>
              <a:rPr lang="en-US" dirty="0"/>
              <a:t> </a:t>
            </a:r>
            <a:r>
              <a:rPr lang="en-US" dirty="0" err="1"/>
              <a:t>ImageView</a:t>
            </a:r>
            <a:r>
              <a:rPr lang="en-US" dirty="0"/>
              <a:t> with</a:t>
            </a:r>
            <a:r>
              <a:rPr lang="en-US" dirty="0" smtClean="0"/>
              <a:t> image view on the left side</a:t>
            </a:r>
          </a:p>
          <a:p>
            <a:pPr lvl="2">
              <a:buFont typeface="Wingdings" panose="05000000000000000000" pitchFamily="2" charset="2"/>
              <a:buChar char="§"/>
            </a:pPr>
            <a:r>
              <a:rPr lang="en-US" dirty="0" smtClean="0"/>
              <a:t>Bonus: Have the image depend on if the item value is even or odd</a:t>
            </a:r>
          </a:p>
          <a:p>
            <a:pPr lvl="1">
              <a:buFont typeface="Wingdings" panose="05000000000000000000" pitchFamily="2" charset="2"/>
              <a:buChar char="§"/>
            </a:pPr>
            <a:r>
              <a:rPr lang="en-US" dirty="0" smtClean="0"/>
              <a:t>The item value from the data set displayed in a </a:t>
            </a:r>
            <a:r>
              <a:rPr lang="en-US" dirty="0" err="1" smtClean="0"/>
              <a:t>TextView</a:t>
            </a:r>
            <a:r>
              <a:rPr lang="en-US" dirty="0" smtClean="0"/>
              <a:t> (note item value should be position + 1)</a:t>
            </a:r>
          </a:p>
          <a:p>
            <a:pPr lvl="1">
              <a:buFont typeface="Wingdings" panose="05000000000000000000" pitchFamily="2" charset="2"/>
              <a:buChar char="§"/>
            </a:pPr>
            <a:r>
              <a:rPr lang="en-US" dirty="0" smtClean="0"/>
              <a:t>Example of item in position 15</a:t>
            </a:r>
          </a:p>
          <a:p>
            <a:pPr marL="201168" lvl="1" indent="0">
              <a:buNone/>
            </a:pPr>
            <a:r>
              <a:rPr lang="en-US" dirty="0"/>
              <a:t> </a:t>
            </a:r>
            <a:r>
              <a:rPr lang="en-US" dirty="0" smtClean="0"/>
              <a:t>   (positions start with 0, not 1)</a:t>
            </a:r>
          </a:p>
          <a:p>
            <a:pPr marL="201168" lvl="1" indent="0">
              <a:buNone/>
            </a:pPr>
            <a:endParaRPr lang="en-US" dirty="0" smtClean="0"/>
          </a:p>
          <a:p>
            <a:pPr>
              <a:buFont typeface="Wingdings" panose="05000000000000000000" pitchFamily="2" charset="2"/>
              <a:buChar char="§"/>
            </a:pPr>
            <a:r>
              <a:rPr lang="en-US" dirty="0" smtClean="0"/>
              <a:t> When an item is clicked, start </a:t>
            </a:r>
            <a:r>
              <a:rPr lang="en-US" dirty="0" err="1" smtClean="0"/>
              <a:t>GridActivity</a:t>
            </a:r>
            <a:r>
              <a:rPr lang="en-US" dirty="0" smtClean="0"/>
              <a:t> and pass the </a:t>
            </a:r>
            <a:r>
              <a:rPr lang="en-US" dirty="0" err="1" smtClean="0"/>
              <a:t>int</a:t>
            </a:r>
            <a:r>
              <a:rPr lang="en-US" dirty="0" smtClean="0"/>
              <a:t> value of the </a:t>
            </a:r>
            <a:r>
              <a:rPr lang="en-US" dirty="0"/>
              <a:t>item with the key </a:t>
            </a:r>
            <a:r>
              <a:rPr lang="en-US" dirty="0" err="1" smtClean="0"/>
              <a:t>Intent.EXTRA_UID</a:t>
            </a:r>
            <a:endParaRPr lang="en-US" dirty="0" smtClean="0"/>
          </a:p>
        </p:txBody>
      </p:sp>
      <p:grpSp>
        <p:nvGrpSpPr>
          <p:cNvPr id="7" name="Group 6"/>
          <p:cNvGrpSpPr/>
          <p:nvPr/>
        </p:nvGrpSpPr>
        <p:grpSpPr>
          <a:xfrm>
            <a:off x="4764024" y="3602736"/>
            <a:ext cx="4846320" cy="903902"/>
            <a:chOff x="4453128" y="3319272"/>
            <a:chExt cx="4846320" cy="903902"/>
          </a:xfrm>
        </p:grpSpPr>
        <p:sp>
          <p:nvSpPr>
            <p:cNvPr id="4" name="Rectangle 3"/>
            <p:cNvSpPr/>
            <p:nvPr/>
          </p:nvSpPr>
          <p:spPr>
            <a:xfrm>
              <a:off x="4453128" y="3319272"/>
              <a:ext cx="4846320" cy="79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1321" y="3342642"/>
              <a:ext cx="672043" cy="880532"/>
            </a:xfrm>
            <a:prstGeom prst="rect">
              <a:avLst/>
            </a:prstGeom>
          </p:spPr>
        </p:pic>
        <p:sp>
          <p:nvSpPr>
            <p:cNvPr id="6" name="Rectangle 5"/>
            <p:cNvSpPr/>
            <p:nvPr/>
          </p:nvSpPr>
          <p:spPr>
            <a:xfrm>
              <a:off x="5330952" y="3502152"/>
              <a:ext cx="621792"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grpSp>
    </p:spTree>
    <p:extLst>
      <p:ext uri="{BB962C8B-B14F-4D97-AF65-F5344CB8AC3E}">
        <p14:creationId xmlns:p14="http://schemas.microsoft.com/office/powerpoint/2010/main" val="1853596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GridActivity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Extract value of extra with key </a:t>
            </a:r>
            <a:r>
              <a:rPr lang="en-US" dirty="0" err="1" smtClean="0"/>
              <a:t>Intent.EXTRA_UID</a:t>
            </a:r>
            <a:r>
              <a:rPr lang="en-US" dirty="0" smtClean="0"/>
              <a:t> (</a:t>
            </a:r>
            <a:r>
              <a:rPr lang="en-US" dirty="0" err="1"/>
              <a:t>valueClicked</a:t>
            </a:r>
            <a:r>
              <a:rPr lang="en-US" dirty="0" smtClean="0"/>
              <a:t>)</a:t>
            </a:r>
            <a:endParaRPr lang="en-US" dirty="0"/>
          </a:p>
          <a:p>
            <a:pPr>
              <a:buFont typeface="Wingdings" panose="05000000000000000000" pitchFamily="2" charset="2"/>
              <a:buChar char="§"/>
            </a:pPr>
            <a:r>
              <a:rPr lang="en-US" dirty="0" smtClean="0"/>
              <a:t>Build grid of items with values 1,…,</a:t>
            </a:r>
            <a:r>
              <a:rPr lang="en-US" dirty="0" err="1" smtClean="0"/>
              <a:t>valueClicked</a:t>
            </a:r>
            <a:r>
              <a:rPr lang="en-US" dirty="0" smtClean="0"/>
              <a:t> (from previous step)</a:t>
            </a:r>
          </a:p>
          <a:p>
            <a:pPr lvl="1">
              <a:buFont typeface="Wingdings" panose="05000000000000000000" pitchFamily="2" charset="2"/>
              <a:buChar char="§"/>
            </a:pPr>
            <a:r>
              <a:rPr lang="en-US" dirty="0" smtClean="0"/>
              <a:t>The grid should be three </a:t>
            </a:r>
            <a:r>
              <a:rPr lang="en-US" dirty="0"/>
              <a:t>columns wide </a:t>
            </a:r>
            <a:r>
              <a:rPr lang="en-US"/>
              <a:t>(</a:t>
            </a:r>
            <a:r>
              <a:rPr lang="en-US" smtClean="0"/>
              <a:t>android:numColumns)</a:t>
            </a:r>
            <a:endParaRPr lang="en-US" dirty="0" smtClean="0"/>
          </a:p>
          <a:p>
            <a:pPr>
              <a:buFont typeface="Wingdings" panose="05000000000000000000" pitchFamily="2" charset="2"/>
              <a:buChar char="§"/>
            </a:pPr>
            <a:r>
              <a:rPr lang="en-US" dirty="0" smtClean="0"/>
              <a:t>Each Item should consist:</a:t>
            </a:r>
          </a:p>
          <a:p>
            <a:pPr lvl="1">
              <a:buFont typeface="Wingdings" panose="05000000000000000000" pitchFamily="2" charset="2"/>
              <a:buChar char="§"/>
            </a:pPr>
            <a:r>
              <a:rPr lang="en-US" dirty="0" smtClean="0"/>
              <a:t>An </a:t>
            </a:r>
            <a:r>
              <a:rPr lang="en-US" dirty="0" err="1" smtClean="0"/>
              <a:t>ImageView</a:t>
            </a:r>
            <a:r>
              <a:rPr lang="en-US" dirty="0"/>
              <a:t> </a:t>
            </a:r>
            <a:r>
              <a:rPr lang="en-US" dirty="0" smtClean="0"/>
              <a:t>with some image </a:t>
            </a:r>
          </a:p>
          <a:p>
            <a:pPr lvl="2">
              <a:buFont typeface="Wingdings" panose="05000000000000000000" pitchFamily="2" charset="2"/>
              <a:buChar char="§"/>
            </a:pPr>
            <a:r>
              <a:rPr lang="en-US" dirty="0" smtClean="0"/>
              <a:t>Bonus: alternate images between even and odd positions</a:t>
            </a:r>
          </a:p>
          <a:p>
            <a:pPr lvl="1">
              <a:buFont typeface="Wingdings" panose="05000000000000000000" pitchFamily="2" charset="2"/>
              <a:buChar char="§"/>
            </a:pPr>
            <a:r>
              <a:rPr lang="en-US" dirty="0" smtClean="0"/>
              <a:t>Below the </a:t>
            </a:r>
            <a:r>
              <a:rPr lang="en-US" dirty="0" err="1" smtClean="0"/>
              <a:t>ImageView</a:t>
            </a:r>
            <a:r>
              <a:rPr lang="en-US" dirty="0" smtClean="0"/>
              <a:t>, a </a:t>
            </a:r>
            <a:r>
              <a:rPr lang="en-US" dirty="0" err="1" smtClean="0"/>
              <a:t>TextView</a:t>
            </a:r>
            <a:r>
              <a:rPr lang="en-US" dirty="0" smtClean="0"/>
              <a:t> of the mapped value (position + 1)</a:t>
            </a:r>
          </a:p>
          <a:p>
            <a:pPr>
              <a:buFont typeface="Wingdings" panose="05000000000000000000" pitchFamily="2" charset="2"/>
              <a:buChar char="§"/>
            </a:pPr>
            <a:r>
              <a:rPr lang="en-US" dirty="0"/>
              <a:t>Bonus: Use the same custom adapter for both the </a:t>
            </a:r>
            <a:r>
              <a:rPr lang="en-US" dirty="0" err="1"/>
              <a:t>GridActivity</a:t>
            </a:r>
            <a:r>
              <a:rPr lang="en-US" dirty="0"/>
              <a:t> and </a:t>
            </a:r>
            <a:r>
              <a:rPr lang="en-US" dirty="0" err="1"/>
              <a:t>ListActivity</a:t>
            </a:r>
            <a:r>
              <a:rPr lang="en-US" dirty="0"/>
              <a:t>, but deliver the appropriate UI based on a set mode for List or for </a:t>
            </a:r>
            <a:r>
              <a:rPr lang="en-US" dirty="0" smtClean="0"/>
              <a:t>Grid</a:t>
            </a:r>
          </a:p>
          <a:p>
            <a:pPr>
              <a:buFont typeface="Wingdings" panose="05000000000000000000" pitchFamily="2" charset="2"/>
              <a:buChar char="§"/>
            </a:pPr>
            <a:r>
              <a:rPr lang="en-US" dirty="0" smtClean="0"/>
              <a:t>Bonus: When an item is clicked show a toast with the item value</a:t>
            </a:r>
          </a:p>
        </p:txBody>
      </p:sp>
      <p:grpSp>
        <p:nvGrpSpPr>
          <p:cNvPr id="8" name="Group 7"/>
          <p:cNvGrpSpPr/>
          <p:nvPr/>
        </p:nvGrpSpPr>
        <p:grpSpPr>
          <a:xfrm>
            <a:off x="8485632" y="2514600"/>
            <a:ext cx="1463040" cy="1508760"/>
            <a:chOff x="4453128" y="3319272"/>
            <a:chExt cx="1463040" cy="1508760"/>
          </a:xfrm>
        </p:grpSpPr>
        <p:sp>
          <p:nvSpPr>
            <p:cNvPr id="4" name="Rectangle 3"/>
            <p:cNvSpPr/>
            <p:nvPr/>
          </p:nvSpPr>
          <p:spPr>
            <a:xfrm>
              <a:off x="4453128" y="3319272"/>
              <a:ext cx="1463040" cy="150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848627" y="3366012"/>
              <a:ext cx="672043" cy="1310300"/>
              <a:chOff x="4954722" y="3366012"/>
              <a:chExt cx="672043" cy="131030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4722" y="3366012"/>
                <a:ext cx="672043" cy="880532"/>
              </a:xfrm>
              <a:prstGeom prst="rect">
                <a:avLst/>
              </a:prstGeom>
            </p:spPr>
          </p:pic>
          <p:sp>
            <p:nvSpPr>
              <p:cNvPr id="6" name="Rectangle 5"/>
              <p:cNvSpPr/>
              <p:nvPr/>
            </p:nvSpPr>
            <p:spPr>
              <a:xfrm>
                <a:off x="4979847" y="4246544"/>
                <a:ext cx="621792"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grpSp>
      </p:grpSp>
    </p:spTree>
    <p:extLst>
      <p:ext uri="{BB962C8B-B14F-4D97-AF65-F5344CB8AC3E}">
        <p14:creationId xmlns:p14="http://schemas.microsoft.com/office/powerpoint/2010/main" val="2049463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1229</TotalTime>
  <Words>929</Words>
  <Application>Microsoft Office PowerPoint</Application>
  <PresentationFormat>Widescreen</PresentationFormat>
  <Paragraphs>52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Wingdings</vt:lpstr>
      <vt:lpstr>Retrospect</vt:lpstr>
      <vt:lpstr>Dynamic Views Lab</vt:lpstr>
      <vt:lpstr>Dynamic Views Lab</vt:lpstr>
      <vt:lpstr>ListAcvitiy</vt:lpstr>
      <vt:lpstr>GridActivity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Test</dc:title>
  <dc:creator>Michael Hantler</dc:creator>
  <cp:lastModifiedBy>Michael Hantler</cp:lastModifiedBy>
  <cp:revision>70</cp:revision>
  <dcterms:created xsi:type="dcterms:W3CDTF">2014-12-03T14:13:09Z</dcterms:created>
  <dcterms:modified xsi:type="dcterms:W3CDTF">2015-01-07T12:38:29Z</dcterms:modified>
</cp:coreProperties>
</file>