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650" autoAdjust="0"/>
  </p:normalViewPr>
  <p:slideViewPr>
    <p:cSldViewPr snapToGrid="0">
      <p:cViewPr varScale="1">
        <p:scale>
          <a:sx n="65" d="100"/>
          <a:sy n="65" d="100"/>
        </p:scale>
        <p:origin x="1330"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CDD6F3-9EB3-4ABB-B783-74B8564800C1}" type="datetimeFigureOut">
              <a:rPr lang="en-US" smtClean="0"/>
              <a:t>12/22/2014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B9833-203E-4FD4-8BFB-368B6A228BE5}" type="slidenum">
              <a:rPr lang="en-US" smtClean="0"/>
              <a:t>‹#›</a:t>
            </a:fld>
            <a:endParaRPr lang="en-US"/>
          </a:p>
        </p:txBody>
      </p:sp>
    </p:spTree>
    <p:extLst>
      <p:ext uri="{BB962C8B-B14F-4D97-AF65-F5344CB8AC3E}">
        <p14:creationId xmlns:p14="http://schemas.microsoft.com/office/powerpoint/2010/main" val="2986586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and welcome to the first lab</a:t>
            </a:r>
            <a:r>
              <a:rPr lang="en-US" baseline="0" dirty="0" smtClean="0"/>
              <a:t> exercise in this video series. In this lab exercise we will practice some of the material that we covered in the videos for this section.</a:t>
            </a:r>
            <a:endParaRPr lang="en-US" dirty="0"/>
          </a:p>
        </p:txBody>
      </p:sp>
      <p:sp>
        <p:nvSpPr>
          <p:cNvPr id="4" name="Slide Number Placeholder 3"/>
          <p:cNvSpPr>
            <a:spLocks noGrp="1"/>
          </p:cNvSpPr>
          <p:nvPr>
            <p:ph type="sldNum" sz="quarter" idx="10"/>
          </p:nvPr>
        </p:nvSpPr>
        <p:spPr/>
        <p:txBody>
          <a:bodyPr/>
          <a:lstStyle/>
          <a:p>
            <a:fld id="{7BBB9833-203E-4FD4-8BFB-368B6A228BE5}" type="slidenum">
              <a:rPr lang="en-US" smtClean="0"/>
              <a:t>1</a:t>
            </a:fld>
            <a:endParaRPr lang="en-US"/>
          </a:p>
        </p:txBody>
      </p:sp>
    </p:spTree>
    <p:extLst>
      <p:ext uri="{BB962C8B-B14F-4D97-AF65-F5344CB8AC3E}">
        <p14:creationId xmlns:p14="http://schemas.microsoft.com/office/powerpoint/2010/main" val="3050560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lab exercise</a:t>
            </a:r>
            <a:r>
              <a:rPr lang="en-US" baseline="0" dirty="0" smtClean="0"/>
              <a:t> you will create your first Android project and run it on a device or an Android emulator. Please note that code snippets from this slide that need to be used or copied into your project are represented in bold and italicized text.</a:t>
            </a:r>
          </a:p>
          <a:p>
            <a:endParaRPr lang="en-US" baseline="0" dirty="0" smtClean="0"/>
          </a:p>
          <a:p>
            <a:r>
              <a:rPr lang="en-US" baseline="0" dirty="0" smtClean="0"/>
              <a:t>First make sure you download and install all of the prerequisites for Android Studio and then install Android Studio on your development machine. Once Android Studio is installed open it to make sure everything works as desired. If you have problems with installing or running Android studio try searching for resolutions online. The Android development community is large and very helpful so you can usually find solutions to your configuration problems.</a:t>
            </a:r>
          </a:p>
          <a:p>
            <a:endParaRPr lang="en-US" baseline="0" dirty="0" smtClean="0"/>
          </a:p>
          <a:p>
            <a:r>
              <a:rPr lang="en-US" baseline="0" dirty="0" smtClean="0"/>
              <a:t>Once Android Studio is installed and working as expected, in the quick start section of the welcome to Android Studio screen click the New Project option and create a project with the same parameters that we used in the previous video. Once your project is created and Android Studio has finished initializing needed assets and files for the project run the application on an Android device or on an Android Virtual Device. Please not that if you are running the application on a real device you will need to enable </a:t>
            </a:r>
            <a:r>
              <a:rPr lang="en-US" baseline="0" dirty="0" err="1" smtClean="0"/>
              <a:t>usb</a:t>
            </a:r>
            <a:r>
              <a:rPr lang="en-US" baseline="0" dirty="0" smtClean="0"/>
              <a:t> debugging on the device. In order to enable </a:t>
            </a:r>
            <a:r>
              <a:rPr lang="en-US" baseline="0" dirty="0" err="1" smtClean="0"/>
              <a:t>usb</a:t>
            </a:r>
            <a:r>
              <a:rPr lang="en-US" baseline="0" dirty="0" smtClean="0"/>
              <a:t> debugging please follow the instructions at developer.android.com/training/basics/</a:t>
            </a:r>
            <a:r>
              <a:rPr lang="en-US" baseline="0" dirty="0" err="1" smtClean="0"/>
              <a:t>firstapp</a:t>
            </a:r>
            <a:r>
              <a:rPr lang="en-US" baseline="0" dirty="0" smtClean="0"/>
              <a:t>/running-app.html</a:t>
            </a:r>
          </a:p>
          <a:p>
            <a:endParaRPr lang="en-US" baseline="0" dirty="0" smtClean="0"/>
          </a:p>
          <a:p>
            <a:r>
              <a:rPr lang="en-US" baseline="0" dirty="0" smtClean="0"/>
              <a:t>Once you have successfully run the application on a device or on an Android virtual device, go back into our main activity and add the line ‘</a:t>
            </a:r>
            <a:r>
              <a:rPr lang="en-US" baseline="0" dirty="0" err="1" smtClean="0"/>
              <a:t>TextView</a:t>
            </a:r>
            <a:r>
              <a:rPr lang="en-US" baseline="0" dirty="0" smtClean="0"/>
              <a:t> </a:t>
            </a:r>
            <a:r>
              <a:rPr lang="en-US" baseline="0" dirty="0" err="1" smtClean="0"/>
              <a:t>helloText</a:t>
            </a:r>
            <a:r>
              <a:rPr lang="en-US" baseline="0" dirty="0" smtClean="0"/>
              <a:t> = (</a:t>
            </a:r>
            <a:r>
              <a:rPr lang="en-US" baseline="0" dirty="0" err="1" smtClean="0"/>
              <a:t>TextView</a:t>
            </a:r>
            <a:r>
              <a:rPr lang="en-US" baseline="0" dirty="0" smtClean="0"/>
              <a:t>) </a:t>
            </a:r>
            <a:r>
              <a:rPr lang="en-US" baseline="0" dirty="0" err="1" smtClean="0"/>
              <a:t>findViewById</a:t>
            </a:r>
            <a:r>
              <a:rPr lang="en-US" baseline="0" dirty="0" smtClean="0"/>
              <a:t>(</a:t>
            </a:r>
            <a:r>
              <a:rPr lang="en-US" baseline="0" dirty="0" err="1" smtClean="0"/>
              <a:t>R.id.myTextView</a:t>
            </a:r>
            <a:r>
              <a:rPr lang="en-US" baseline="0" dirty="0" smtClean="0"/>
              <a:t>);’ to the end of your </a:t>
            </a:r>
            <a:r>
              <a:rPr lang="en-US" baseline="0" dirty="0" err="1" smtClean="0"/>
              <a:t>onCreate</a:t>
            </a:r>
            <a:r>
              <a:rPr lang="en-US" baseline="0" dirty="0" smtClean="0"/>
              <a:t> method. Place a breakpoint on the newly added line of code using a left mouse click on the gray bar on the left side of the code editor to the left of the code.</a:t>
            </a:r>
          </a:p>
          <a:p>
            <a:endParaRPr lang="en-US" baseline="0" dirty="0" smtClean="0"/>
          </a:p>
          <a:p>
            <a:r>
              <a:rPr lang="en-US" baseline="0" dirty="0" smtClean="0"/>
              <a:t>Once the breakpoint is placed debug your application on a real device or an Android virtual device and once it stops on the breakpoint we previously placed press the key combination of alt and f8 to open the expression evaluator. In the evaluation screen enter the code snippet in step five to evaluate the string value of the </a:t>
            </a:r>
            <a:r>
              <a:rPr lang="en-US" baseline="0" dirty="0" err="1" smtClean="0"/>
              <a:t>textview</a:t>
            </a:r>
            <a:r>
              <a:rPr lang="en-US" baseline="0" dirty="0" smtClean="0"/>
              <a:t> of our hello world application.</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BBB9833-203E-4FD4-8BFB-368B6A228BE5}" type="slidenum">
              <a:rPr lang="en-US" smtClean="0"/>
              <a:t>2</a:t>
            </a:fld>
            <a:endParaRPr lang="en-US"/>
          </a:p>
        </p:txBody>
      </p:sp>
    </p:spTree>
    <p:extLst>
      <p:ext uri="{BB962C8B-B14F-4D97-AF65-F5344CB8AC3E}">
        <p14:creationId xmlns:p14="http://schemas.microsoft.com/office/powerpoint/2010/main" val="1408387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a:t>
            </a:r>
            <a:r>
              <a:rPr lang="en-US" baseline="0" dirty="0" smtClean="0"/>
              <a:t> the expression evaluator has time to compute the result you should receive the result of the string hello world exclamation point. If you did not receive that result, please check that the expression you are evaluating matches to the expression from step 5. You should receive a result similar to the image below.</a:t>
            </a:r>
          </a:p>
          <a:p>
            <a:endParaRPr lang="en-US" baseline="0" dirty="0" smtClean="0"/>
          </a:p>
          <a:p>
            <a:r>
              <a:rPr lang="en-US" baseline="0" dirty="0" smtClean="0"/>
              <a:t>Thank you for joining us in this lab exercise and in the next lesson we will take a look at </a:t>
            </a:r>
            <a:r>
              <a:rPr lang="en-US" baseline="0" smtClean="0"/>
              <a:t>java essentials </a:t>
            </a:r>
            <a:r>
              <a:rPr lang="en-US" baseline="0" dirty="0" smtClean="0"/>
              <a:t>for Android.</a:t>
            </a:r>
            <a:endParaRPr lang="en-US" dirty="0"/>
          </a:p>
        </p:txBody>
      </p:sp>
      <p:sp>
        <p:nvSpPr>
          <p:cNvPr id="4" name="Slide Number Placeholder 3"/>
          <p:cNvSpPr>
            <a:spLocks noGrp="1"/>
          </p:cNvSpPr>
          <p:nvPr>
            <p:ph type="sldNum" sz="quarter" idx="10"/>
          </p:nvPr>
        </p:nvSpPr>
        <p:spPr/>
        <p:txBody>
          <a:bodyPr/>
          <a:lstStyle/>
          <a:p>
            <a:fld id="{7BBB9833-203E-4FD4-8BFB-368B6A228BE5}" type="slidenum">
              <a:rPr lang="en-US" smtClean="0"/>
              <a:t>3</a:t>
            </a:fld>
            <a:endParaRPr lang="en-US"/>
          </a:p>
        </p:txBody>
      </p:sp>
    </p:spTree>
    <p:extLst>
      <p:ext uri="{BB962C8B-B14F-4D97-AF65-F5344CB8AC3E}">
        <p14:creationId xmlns:p14="http://schemas.microsoft.com/office/powerpoint/2010/main" val="1855878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4F8500C-8806-4CE1-9241-5640EC1A2A36}" type="datetimeFigureOut">
              <a:rPr lang="en-US" smtClean="0"/>
              <a:t>12/22/2014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D28FB-81E2-4AB9-9F76-200A08AE2ED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0" y="23257"/>
            <a:ext cx="3048000" cy="1524000"/>
          </a:xfrm>
          <a:prstGeom prst="rect">
            <a:avLst/>
          </a:prstGeom>
        </p:spPr>
      </p:pic>
    </p:spTree>
    <p:extLst>
      <p:ext uri="{BB962C8B-B14F-4D97-AF65-F5344CB8AC3E}">
        <p14:creationId xmlns:p14="http://schemas.microsoft.com/office/powerpoint/2010/main" val="398937409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F8500C-8806-4CE1-9241-5640EC1A2A36}" type="datetimeFigureOut">
              <a:rPr lang="en-US" smtClean="0"/>
              <a:t>12/22/2014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D28FB-81E2-4AB9-9F76-200A08AE2ED4}" type="slidenum">
              <a:rPr lang="en-US" smtClean="0"/>
              <a:t>‹#›</a:t>
            </a:fld>
            <a:endParaRPr lang="en-US"/>
          </a:p>
        </p:txBody>
      </p:sp>
    </p:spTree>
    <p:extLst>
      <p:ext uri="{BB962C8B-B14F-4D97-AF65-F5344CB8AC3E}">
        <p14:creationId xmlns:p14="http://schemas.microsoft.com/office/powerpoint/2010/main" val="302957181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F8500C-8806-4CE1-9241-5640EC1A2A36}" type="datetimeFigureOut">
              <a:rPr lang="en-US" smtClean="0"/>
              <a:t>12/22/2014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D28FB-81E2-4AB9-9F76-200A08AE2ED4}" type="slidenum">
              <a:rPr lang="en-US" smtClean="0"/>
              <a:t>‹#›</a:t>
            </a:fld>
            <a:endParaRPr lang="en-US"/>
          </a:p>
        </p:txBody>
      </p:sp>
    </p:spTree>
    <p:extLst>
      <p:ext uri="{BB962C8B-B14F-4D97-AF65-F5344CB8AC3E}">
        <p14:creationId xmlns:p14="http://schemas.microsoft.com/office/powerpoint/2010/main" val="2617370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F8500C-8806-4CE1-9241-5640EC1A2A36}" type="datetimeFigureOut">
              <a:rPr lang="en-US" smtClean="0"/>
              <a:t>12/22/2014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D28FB-81E2-4AB9-9F76-200A08AE2ED4}" type="slidenum">
              <a:rPr lang="en-US" smtClean="0"/>
              <a:t>‹#›</a:t>
            </a:fld>
            <a:endParaRPr lang="en-US"/>
          </a:p>
        </p:txBody>
      </p:sp>
    </p:spTree>
    <p:extLst>
      <p:ext uri="{BB962C8B-B14F-4D97-AF65-F5344CB8AC3E}">
        <p14:creationId xmlns:p14="http://schemas.microsoft.com/office/powerpoint/2010/main" val="15872506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F8500C-8806-4CE1-9241-5640EC1A2A36}" type="datetimeFigureOut">
              <a:rPr lang="en-US" smtClean="0"/>
              <a:t>12/22/2014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D28FB-81E2-4AB9-9F76-200A08AE2ED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09511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4F8500C-8806-4CE1-9241-5640EC1A2A36}" type="datetimeFigureOut">
              <a:rPr lang="en-US" smtClean="0"/>
              <a:t>12/22/2014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BD28FB-81E2-4AB9-9F76-200A08AE2ED4}" type="slidenum">
              <a:rPr lang="en-US" smtClean="0"/>
              <a:t>‹#›</a:t>
            </a:fld>
            <a:endParaRPr lang="en-US"/>
          </a:p>
        </p:txBody>
      </p:sp>
    </p:spTree>
    <p:extLst>
      <p:ext uri="{BB962C8B-B14F-4D97-AF65-F5344CB8AC3E}">
        <p14:creationId xmlns:p14="http://schemas.microsoft.com/office/powerpoint/2010/main" val="42276767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F8500C-8806-4CE1-9241-5640EC1A2A36}" type="datetimeFigureOut">
              <a:rPr lang="en-US" smtClean="0"/>
              <a:t>12/22/2014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BD28FB-81E2-4AB9-9F76-200A08AE2ED4}" type="slidenum">
              <a:rPr lang="en-US" smtClean="0"/>
              <a:t>‹#›</a:t>
            </a:fld>
            <a:endParaRPr lang="en-US"/>
          </a:p>
        </p:txBody>
      </p:sp>
    </p:spTree>
    <p:extLst>
      <p:ext uri="{BB962C8B-B14F-4D97-AF65-F5344CB8AC3E}">
        <p14:creationId xmlns:p14="http://schemas.microsoft.com/office/powerpoint/2010/main" val="403366546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4F8500C-8806-4CE1-9241-5640EC1A2A36}" type="datetimeFigureOut">
              <a:rPr lang="en-US" smtClean="0"/>
              <a:t>12/22/2014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BD28FB-81E2-4AB9-9F76-200A08AE2ED4}" type="slidenum">
              <a:rPr lang="en-US" smtClean="0"/>
              <a:t>‹#›</a:t>
            </a:fld>
            <a:endParaRPr lang="en-US"/>
          </a:p>
        </p:txBody>
      </p:sp>
    </p:spTree>
    <p:extLst>
      <p:ext uri="{BB962C8B-B14F-4D97-AF65-F5344CB8AC3E}">
        <p14:creationId xmlns:p14="http://schemas.microsoft.com/office/powerpoint/2010/main" val="19123432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4F8500C-8806-4CE1-9241-5640EC1A2A36}" type="datetimeFigureOut">
              <a:rPr lang="en-US" smtClean="0"/>
              <a:t>12/22/2014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ABD28FB-81E2-4AB9-9F76-200A08AE2ED4}" type="slidenum">
              <a:rPr lang="en-US" smtClean="0"/>
              <a:t>‹#›</a:t>
            </a:fld>
            <a:endParaRPr lang="en-US"/>
          </a:p>
        </p:txBody>
      </p:sp>
    </p:spTree>
    <p:extLst>
      <p:ext uri="{BB962C8B-B14F-4D97-AF65-F5344CB8AC3E}">
        <p14:creationId xmlns:p14="http://schemas.microsoft.com/office/powerpoint/2010/main" val="13753075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4F8500C-8806-4CE1-9241-5640EC1A2A36}" type="datetimeFigureOut">
              <a:rPr lang="en-US" smtClean="0"/>
              <a:t>12/22/2014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ABD28FB-81E2-4AB9-9F76-200A08AE2ED4}" type="slidenum">
              <a:rPr lang="en-US" smtClean="0"/>
              <a:t>‹#›</a:t>
            </a:fld>
            <a:endParaRPr lang="en-US"/>
          </a:p>
        </p:txBody>
      </p:sp>
    </p:spTree>
    <p:extLst>
      <p:ext uri="{BB962C8B-B14F-4D97-AF65-F5344CB8AC3E}">
        <p14:creationId xmlns:p14="http://schemas.microsoft.com/office/powerpoint/2010/main" val="2520393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F8500C-8806-4CE1-9241-5640EC1A2A36}" type="datetimeFigureOut">
              <a:rPr lang="en-US" smtClean="0"/>
              <a:t>12/22/2014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BD28FB-81E2-4AB9-9F76-200A08AE2ED4}" type="slidenum">
              <a:rPr lang="en-US" smtClean="0"/>
              <a:t>‹#›</a:t>
            </a:fld>
            <a:endParaRPr lang="en-US"/>
          </a:p>
        </p:txBody>
      </p:sp>
    </p:spTree>
    <p:extLst>
      <p:ext uri="{BB962C8B-B14F-4D97-AF65-F5344CB8AC3E}">
        <p14:creationId xmlns:p14="http://schemas.microsoft.com/office/powerpoint/2010/main" val="127948606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4F8500C-8806-4CE1-9241-5640EC1A2A36}" type="datetimeFigureOut">
              <a:rPr lang="en-US" smtClean="0"/>
              <a:t>12/22/2014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ABD28FB-81E2-4AB9-9F76-200A08AE2ED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029700" y="4724400"/>
            <a:ext cx="3048000" cy="1524000"/>
          </a:xfrm>
          <a:prstGeom prst="rect">
            <a:avLst/>
          </a:prstGeom>
        </p:spPr>
      </p:pic>
    </p:spTree>
    <p:extLst>
      <p:ext uri="{BB962C8B-B14F-4D97-AF65-F5344CB8AC3E}">
        <p14:creationId xmlns:p14="http://schemas.microsoft.com/office/powerpoint/2010/main" val="1700367506"/>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iming>
    <p:tnLst>
      <p:par>
        <p:cTn id="1" dur="indefinite" restart="never" nodeType="tmRoot"/>
      </p:par>
    </p:tnLst>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36" userDrawn="1">
          <p15:clr>
            <a:srgbClr val="F26B43"/>
          </p15:clr>
        </p15:guide>
        <p15:guide id="2" pos="76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Lab Exercise 1</a:t>
            </a:r>
            <a:endParaRPr lang="en-US" dirty="0"/>
          </a:p>
        </p:txBody>
      </p:sp>
      <p:sp>
        <p:nvSpPr>
          <p:cNvPr id="3" name="Subtitle 2"/>
          <p:cNvSpPr>
            <a:spLocks noGrp="1"/>
          </p:cNvSpPr>
          <p:nvPr>
            <p:ph type="subTitle" idx="1"/>
          </p:nvPr>
        </p:nvSpPr>
        <p:spPr/>
        <p:txBody>
          <a:bodyPr/>
          <a:lstStyle/>
          <a:p>
            <a:r>
              <a:rPr lang="en-US" dirty="0" smtClean="0"/>
              <a:t>Introduction to Android</a:t>
            </a:r>
            <a:endParaRPr lang="en-US" dirty="0"/>
          </a:p>
        </p:txBody>
      </p:sp>
    </p:spTree>
    <p:extLst>
      <p:ext uri="{BB962C8B-B14F-4D97-AF65-F5344CB8AC3E}">
        <p14:creationId xmlns:p14="http://schemas.microsoft.com/office/powerpoint/2010/main" val="22144594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Run and Debug</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Code snippets are represented by bold and italicized text</a:t>
            </a:r>
          </a:p>
          <a:p>
            <a:pPr marL="457200" indent="-457200">
              <a:buFont typeface="+mj-lt"/>
              <a:buAutoNum type="arabicPeriod"/>
            </a:pPr>
            <a:r>
              <a:rPr lang="en-US" dirty="0" smtClean="0"/>
              <a:t>Download and install Android Studio on your development machine</a:t>
            </a:r>
          </a:p>
          <a:p>
            <a:pPr marL="457200" indent="-457200">
              <a:buFont typeface="+mj-lt"/>
              <a:buAutoNum type="arabicPeriod"/>
            </a:pPr>
            <a:r>
              <a:rPr lang="en-US" dirty="0" smtClean="0"/>
              <a:t>Open Android Studio and create a new project as demonstrated in the previous video</a:t>
            </a:r>
          </a:p>
          <a:p>
            <a:pPr marL="749808" lvl="1" indent="-457200">
              <a:buFont typeface="+mj-lt"/>
              <a:buAutoNum type="alphaLcPeriod"/>
            </a:pPr>
            <a:r>
              <a:rPr lang="en-US" dirty="0" smtClean="0"/>
              <a:t>Make sure to </a:t>
            </a:r>
            <a:r>
              <a:rPr lang="en-US" dirty="0"/>
              <a:t>add </a:t>
            </a:r>
            <a:r>
              <a:rPr lang="en-US" b="1" i="1" dirty="0" err="1"/>
              <a:t>android:id</a:t>
            </a:r>
            <a:r>
              <a:rPr lang="en-US" b="1" i="1" dirty="0"/>
              <a:t>="@+id/</a:t>
            </a:r>
            <a:r>
              <a:rPr lang="en-US" b="1" i="1" dirty="0" err="1"/>
              <a:t>myTextView</a:t>
            </a:r>
            <a:r>
              <a:rPr lang="en-US" b="1" i="1" dirty="0"/>
              <a:t>" </a:t>
            </a:r>
            <a:r>
              <a:rPr lang="en-US" dirty="0" err="1"/>
              <a:t>textivew</a:t>
            </a:r>
            <a:r>
              <a:rPr lang="en-US" dirty="0"/>
              <a:t> </a:t>
            </a:r>
            <a:r>
              <a:rPr lang="en-US" dirty="0" smtClean="0"/>
              <a:t>in your main_activity.xml</a:t>
            </a:r>
          </a:p>
          <a:p>
            <a:pPr marL="457200" indent="-457200">
              <a:buFont typeface="+mj-lt"/>
              <a:buAutoNum type="arabicPeriod"/>
            </a:pPr>
            <a:r>
              <a:rPr lang="en-US" dirty="0" smtClean="0"/>
              <a:t>Run the application on a device or an AVD (Android Virtual Device)</a:t>
            </a:r>
          </a:p>
          <a:p>
            <a:pPr marL="749808" lvl="1" indent="-457200">
              <a:buFont typeface="+mj-lt"/>
              <a:buAutoNum type="alphaLcPeriod"/>
            </a:pPr>
            <a:r>
              <a:rPr lang="en-US" dirty="0" smtClean="0"/>
              <a:t>For running on a real device follow </a:t>
            </a:r>
            <a:r>
              <a:rPr lang="en-US" dirty="0"/>
              <a:t>the instructions at http://developer.android.com/training/basics/firstapp/running-app.html</a:t>
            </a:r>
            <a:endParaRPr lang="en-US" dirty="0" smtClean="0"/>
          </a:p>
          <a:p>
            <a:pPr marL="457200" indent="-457200">
              <a:buFont typeface="+mj-lt"/>
              <a:buAutoNum type="arabicPeriod"/>
            </a:pPr>
            <a:r>
              <a:rPr lang="en-US" dirty="0" smtClean="0"/>
              <a:t>Add the </a:t>
            </a:r>
            <a:r>
              <a:rPr lang="en-US" dirty="0"/>
              <a:t>line </a:t>
            </a:r>
            <a:r>
              <a:rPr lang="en-US" b="1" i="1" dirty="0" err="1" smtClean="0"/>
              <a:t>TextView</a:t>
            </a:r>
            <a:r>
              <a:rPr lang="en-US" b="1" i="1" dirty="0" smtClean="0"/>
              <a:t> </a:t>
            </a:r>
            <a:r>
              <a:rPr lang="en-US" b="1" i="1" dirty="0" err="1"/>
              <a:t>helloText</a:t>
            </a:r>
            <a:r>
              <a:rPr lang="en-US" b="1" i="1" dirty="0"/>
              <a:t> = (</a:t>
            </a:r>
            <a:r>
              <a:rPr lang="en-US" b="1" i="1" dirty="0" err="1"/>
              <a:t>TextView</a:t>
            </a:r>
            <a:r>
              <a:rPr lang="en-US" b="1" i="1" dirty="0"/>
              <a:t>) </a:t>
            </a:r>
            <a:r>
              <a:rPr lang="en-US" b="1" i="1" dirty="0" err="1"/>
              <a:t>findViewById</a:t>
            </a:r>
            <a:r>
              <a:rPr lang="en-US" b="1" i="1" dirty="0"/>
              <a:t>(</a:t>
            </a:r>
            <a:r>
              <a:rPr lang="en-US" b="1" i="1" dirty="0" err="1"/>
              <a:t>R.id.myTextView</a:t>
            </a:r>
            <a:r>
              <a:rPr lang="en-US" b="1" i="1" dirty="0" smtClean="0"/>
              <a:t>);</a:t>
            </a:r>
            <a:r>
              <a:rPr lang="en-US" dirty="0" smtClean="0"/>
              <a:t> to the end of you </a:t>
            </a:r>
            <a:r>
              <a:rPr lang="en-US" dirty="0" err="1" smtClean="0"/>
              <a:t>onCreate</a:t>
            </a:r>
            <a:r>
              <a:rPr lang="en-US" dirty="0" smtClean="0"/>
              <a:t> method and then place a breakpoint on that line and debug your application</a:t>
            </a:r>
          </a:p>
          <a:p>
            <a:pPr marL="457200" indent="-457200">
              <a:buFont typeface="+mj-lt"/>
              <a:buAutoNum type="arabicPeriod"/>
            </a:pPr>
            <a:r>
              <a:rPr lang="en-US" dirty="0" smtClean="0"/>
              <a:t>When the application stops on the breakpoint evaluate the expression for our              </a:t>
            </a:r>
            <a:r>
              <a:rPr lang="en-US" dirty="0" err="1" smtClean="0"/>
              <a:t>TextView</a:t>
            </a:r>
            <a:r>
              <a:rPr lang="en-US" dirty="0" smtClean="0"/>
              <a:t> </a:t>
            </a:r>
            <a:r>
              <a:rPr lang="en-US" b="1" i="1" dirty="0" smtClean="0"/>
              <a:t>((</a:t>
            </a:r>
            <a:r>
              <a:rPr lang="en-US" b="1" i="1" dirty="0" err="1" smtClean="0"/>
              <a:t>TextView</a:t>
            </a:r>
            <a:r>
              <a:rPr lang="en-US" b="1" i="1" dirty="0" smtClean="0"/>
              <a:t>)</a:t>
            </a:r>
            <a:r>
              <a:rPr lang="en-US" b="1" i="1" dirty="0" err="1" smtClean="0"/>
              <a:t>findViewById</a:t>
            </a:r>
            <a:r>
              <a:rPr lang="en-US" b="1" i="1" dirty="0" smtClean="0"/>
              <a:t>(R.id. </a:t>
            </a:r>
            <a:r>
              <a:rPr lang="en-US" b="1" i="1" dirty="0" err="1" smtClean="0"/>
              <a:t>myTextView</a:t>
            </a:r>
            <a:r>
              <a:rPr lang="en-US" b="1" i="1" dirty="0" smtClean="0"/>
              <a:t>)).</a:t>
            </a:r>
            <a:r>
              <a:rPr lang="en-US" b="1" i="1" dirty="0" err="1" smtClean="0"/>
              <a:t>getText</a:t>
            </a:r>
            <a:r>
              <a:rPr lang="en-US" b="1" i="1" dirty="0" smtClean="0"/>
              <a:t>();</a:t>
            </a:r>
          </a:p>
        </p:txBody>
      </p:sp>
    </p:spTree>
    <p:extLst>
      <p:ext uri="{BB962C8B-B14F-4D97-AF65-F5344CB8AC3E}">
        <p14:creationId xmlns:p14="http://schemas.microsoft.com/office/powerpoint/2010/main" val="8206234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a:t>
            </a:r>
            <a:r>
              <a:rPr lang="en-US" dirty="0" smtClean="0"/>
              <a:t>World Evaluate Result</a:t>
            </a:r>
            <a:endParaRPr lang="en-US" dirty="0"/>
          </a:p>
        </p:txBody>
      </p:sp>
      <p:sp>
        <p:nvSpPr>
          <p:cNvPr id="3" name="Content Placeholder 2"/>
          <p:cNvSpPr>
            <a:spLocks noGrp="1"/>
          </p:cNvSpPr>
          <p:nvPr>
            <p:ph idx="1"/>
          </p:nvPr>
        </p:nvSpPr>
        <p:spPr/>
        <p:txBody>
          <a:bodyPr/>
          <a:lstStyle/>
          <a:p>
            <a:pPr marL="0" indent="0">
              <a:buNone/>
            </a:pPr>
            <a:r>
              <a:rPr lang="en-US" dirty="0"/>
              <a:t>Result = </a:t>
            </a:r>
            <a:r>
              <a:rPr lang="en-US" dirty="0" smtClean="0"/>
              <a:t>“Hello </a:t>
            </a:r>
            <a:r>
              <a:rPr lang="en-US" dirty="0"/>
              <a:t>world</a:t>
            </a:r>
            <a:r>
              <a:rPr lang="en-US" dirty="0" smtClean="0"/>
              <a: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1512" y="2269502"/>
            <a:ext cx="5248977" cy="3885435"/>
          </a:xfrm>
          <a:prstGeom prst="rect">
            <a:avLst/>
          </a:prstGeom>
        </p:spPr>
      </p:pic>
    </p:spTree>
    <p:extLst>
      <p:ext uri="{BB962C8B-B14F-4D97-AF65-F5344CB8AC3E}">
        <p14:creationId xmlns:p14="http://schemas.microsoft.com/office/powerpoint/2010/main" val="89237958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152</TotalTime>
  <Words>640</Words>
  <Application>Microsoft Office PowerPoint</Application>
  <PresentationFormat>Widescreen</PresentationFormat>
  <Paragraphs>30</Paragraphs>
  <Slides>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Calibri</vt:lpstr>
      <vt:lpstr>Calibri Light</vt:lpstr>
      <vt:lpstr>Retrospect</vt:lpstr>
      <vt:lpstr>Lab Exercise 1</vt:lpstr>
      <vt:lpstr>Hello World Run and Debug</vt:lpstr>
      <vt:lpstr>Hello World Evaluate Result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Test</dc:title>
  <dc:creator>Michael Hantler</dc:creator>
  <cp:lastModifiedBy>Michael Hantler</cp:lastModifiedBy>
  <cp:revision>47</cp:revision>
  <dcterms:created xsi:type="dcterms:W3CDTF">2014-12-03T14:13:09Z</dcterms:created>
  <dcterms:modified xsi:type="dcterms:W3CDTF">2014-12-22T07:29:41Z</dcterms:modified>
</cp:coreProperties>
</file>