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0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FEF9-B4C4-FF4A-9E85-698CEF44F7FD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449DD-E532-7645-8694-78F8C73B3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449DD-E532-7645-8694-78F8C73B3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5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F902-BD14-E54A-BC5B-42F35E2619A0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B14E-1AF2-C949-9A89-9FE60E18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52882" y="3940666"/>
            <a:ext cx="1600761" cy="45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Minion Pro"/>
                <a:cs typeface="Minion Pro"/>
              </a:rPr>
              <a:t>Synthesizer</a:t>
            </a:r>
          </a:p>
        </p:txBody>
      </p:sp>
      <p:sp>
        <p:nvSpPr>
          <p:cNvPr id="18" name="Document 17"/>
          <p:cNvSpPr/>
          <p:nvPr/>
        </p:nvSpPr>
        <p:spPr>
          <a:xfrm>
            <a:off x="552882" y="1632371"/>
            <a:ext cx="1600761" cy="612391"/>
          </a:xfrm>
          <a:prstGeom prst="flowChartDocument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Minion Pro"/>
                <a:cs typeface="Minion Pro"/>
              </a:rPr>
              <a:t>l</a:t>
            </a:r>
            <a:r>
              <a:rPr lang="en-US" sz="1400" dirty="0" smtClean="0">
                <a:solidFill>
                  <a:srgbClr val="0000FF"/>
                </a:solidFill>
                <a:latin typeface="Minion Pro"/>
                <a:cs typeface="Minion Pro"/>
              </a:rPr>
              <a:t>anguage spec</a:t>
            </a:r>
          </a:p>
          <a:p>
            <a:pPr algn="ctr"/>
            <a:r>
              <a:rPr lang="en-US" sz="1200" i="1" dirty="0" smtClean="0">
                <a:solidFill>
                  <a:srgbClr val="0000FF"/>
                </a:solidFill>
                <a:latin typeface="Minion Pro"/>
                <a:cs typeface="Minion Pro"/>
              </a:rPr>
              <a:t>attrib. grammar</a:t>
            </a:r>
            <a:endParaRPr lang="en-US" sz="1200" i="1" dirty="0" smtClean="0">
              <a:solidFill>
                <a:srgbClr val="0000FF"/>
              </a:solidFill>
              <a:latin typeface="Minion Pro"/>
              <a:cs typeface="Minion Pro"/>
            </a:endParaRPr>
          </a:p>
        </p:txBody>
      </p:sp>
      <p:sp>
        <p:nvSpPr>
          <p:cNvPr id="19" name="Document 18"/>
          <p:cNvSpPr/>
          <p:nvPr/>
        </p:nvSpPr>
        <p:spPr>
          <a:xfrm>
            <a:off x="552882" y="4678575"/>
            <a:ext cx="1600761" cy="612391"/>
          </a:xfrm>
          <a:prstGeom prst="flowChartDocument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  <a:latin typeface="Minion Pro"/>
                <a:cs typeface="Minion Pro"/>
              </a:rPr>
              <a:t>schedule of parallel </a:t>
            </a:r>
          </a:p>
          <a:p>
            <a:pPr algn="ctr"/>
            <a:r>
              <a:rPr lang="en-US" sz="1400" i="1" dirty="0" smtClean="0">
                <a:solidFill>
                  <a:srgbClr val="0000FF"/>
                </a:solidFill>
                <a:latin typeface="Minion Pro"/>
                <a:cs typeface="Minion Pro"/>
              </a:rPr>
              <a:t>tree traversals</a:t>
            </a:r>
            <a:endParaRPr lang="en-US" sz="1400" i="1" dirty="0" smtClean="0">
              <a:solidFill>
                <a:srgbClr val="0000FF"/>
              </a:solidFill>
              <a:latin typeface="Minion Pro"/>
              <a:cs typeface="Minion Pro"/>
            </a:endParaRPr>
          </a:p>
        </p:txBody>
      </p:sp>
      <p:cxnSp>
        <p:nvCxnSpPr>
          <p:cNvPr id="20" name="Straight Arrow Connector 19"/>
          <p:cNvCxnSpPr>
            <a:stCxn id="31" idx="2"/>
            <a:endCxn id="17" idx="0"/>
          </p:cNvCxnSpPr>
          <p:nvPr/>
        </p:nvCxnSpPr>
        <p:spPr>
          <a:xfrm>
            <a:off x="1353263" y="3691954"/>
            <a:ext cx="0" cy="248712"/>
          </a:xfrm>
          <a:prstGeom prst="straightConnector1">
            <a:avLst/>
          </a:prstGeom>
          <a:ln w="317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ocument 21"/>
          <p:cNvSpPr/>
          <p:nvPr/>
        </p:nvSpPr>
        <p:spPr>
          <a:xfrm>
            <a:off x="4293705" y="1632371"/>
            <a:ext cx="1775884" cy="571905"/>
          </a:xfrm>
          <a:prstGeom prst="flowChartDocument">
            <a:avLst/>
          </a:prstGeom>
          <a:ln w="3175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en-US" sz="1400" dirty="0" smtClean="0">
                <a:solidFill>
                  <a:srgbClr val="008000"/>
                </a:solidFill>
                <a:latin typeface="Minion Pro"/>
                <a:cs typeface="Minion Pro"/>
              </a:rPr>
              <a:t>layout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  <a:latin typeface="Minion Pro"/>
                <a:cs typeface="Minion Pro"/>
              </a:rPr>
              <a:t>tree of constraints</a:t>
            </a:r>
            <a:endParaRPr lang="en-US" sz="1200" i="1" dirty="0" smtClean="0">
              <a:solidFill>
                <a:srgbClr val="008000"/>
              </a:solidFill>
              <a:latin typeface="Minion Pro"/>
              <a:cs typeface="Minion Pro"/>
            </a:endParaRPr>
          </a:p>
        </p:txBody>
      </p:sp>
      <p:cxnSp>
        <p:nvCxnSpPr>
          <p:cNvPr id="23" name="Straight Arrow Connector 22"/>
          <p:cNvCxnSpPr>
            <a:stCxn id="22" idx="2"/>
            <a:endCxn id="28" idx="0"/>
          </p:cNvCxnSpPr>
          <p:nvPr/>
        </p:nvCxnSpPr>
        <p:spPr>
          <a:xfrm>
            <a:off x="5181647" y="2166467"/>
            <a:ext cx="1" cy="241001"/>
          </a:xfrm>
          <a:prstGeom prst="straightConnector1">
            <a:avLst/>
          </a:prstGeom>
          <a:ln w="317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8" idx="2"/>
            <a:endCxn id="119" idx="0"/>
          </p:cNvCxnSpPr>
          <p:nvPr/>
        </p:nvCxnSpPr>
        <p:spPr>
          <a:xfrm flipH="1">
            <a:off x="5181647" y="2864601"/>
            <a:ext cx="1" cy="279510"/>
          </a:xfrm>
          <a:prstGeom prst="straightConnector1">
            <a:avLst/>
          </a:prstGeom>
          <a:ln w="317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4293705" y="2389813"/>
            <a:ext cx="1775885" cy="492443"/>
            <a:chOff x="4423834" y="2717183"/>
            <a:chExt cx="1775885" cy="492443"/>
          </a:xfrm>
        </p:grpSpPr>
        <p:sp>
          <p:nvSpPr>
            <p:cNvPr id="28" name="Rectangle 27"/>
            <p:cNvSpPr/>
            <p:nvPr/>
          </p:nvSpPr>
          <p:spPr>
            <a:xfrm>
              <a:off x="4423834" y="2734838"/>
              <a:ext cx="1775885" cy="457133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59671" y="2717183"/>
              <a:ext cx="173374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Layout Engine</a:t>
              </a:r>
            </a:p>
            <a:p>
              <a:pPr algn="ctr"/>
              <a:r>
                <a:rPr lang="en-US" sz="1200" i="1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runtime scheduler, …</a:t>
              </a:r>
              <a:endParaRPr lang="en-US" sz="1200" i="1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4113969" y="1134954"/>
            <a:ext cx="0" cy="4987323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FBF3-B4C0-8943-A352-9CC9A79AEAB1}" type="slidenum">
              <a:rPr lang="en-US" sz="1400" smtClean="0">
                <a:latin typeface="Minion Pro"/>
                <a:cs typeface="Minion Pro"/>
              </a:rPr>
              <a:t>1</a:t>
            </a:fld>
            <a:endParaRPr lang="en-US" sz="1400">
              <a:latin typeface="Minion Pro"/>
              <a:cs typeface="Minion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51548" y="1134954"/>
            <a:ext cx="99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FF0000"/>
                </a:solidFill>
                <a:latin typeface="Minion Pro"/>
                <a:cs typeface="Minion Pro"/>
              </a:rPr>
              <a:t>Online</a:t>
            </a:r>
            <a:endParaRPr lang="en-US" sz="1400" b="1" u="sng" dirty="0">
              <a:solidFill>
                <a:srgbClr val="FF0000"/>
              </a:solidFill>
              <a:latin typeface="Minion Pro"/>
              <a:cs typeface="Minion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2852" y="1134954"/>
            <a:ext cx="92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u="sng" dirty="0" smtClean="0">
                <a:solidFill>
                  <a:srgbClr val="FF0000"/>
                </a:solidFill>
                <a:latin typeface="Minion Pro"/>
                <a:cs typeface="Minion Pro"/>
              </a:rPr>
              <a:t>Offline</a:t>
            </a:r>
            <a:endParaRPr lang="en-US" sz="1400" b="1" u="sng" dirty="0">
              <a:solidFill>
                <a:srgbClr val="FF0000"/>
              </a:solidFill>
              <a:latin typeface="Minion Pro"/>
              <a:cs typeface="Minion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4282064" y="4678575"/>
            <a:ext cx="1799167" cy="1443702"/>
            <a:chOff x="6199717" y="4260217"/>
            <a:chExt cx="1799167" cy="144370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9717" y="4260217"/>
              <a:ext cx="1799167" cy="1443702"/>
            </a:xfrm>
            <a:prstGeom prst="rect">
              <a:avLst/>
            </a:prstGeom>
            <a:ln w="3175" cmpd="sng">
              <a:solidFill>
                <a:srgbClr val="008000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342591" y="4828180"/>
              <a:ext cx="1513418" cy="307777"/>
            </a:xfrm>
            <a:prstGeom prst="rect">
              <a:avLst/>
            </a:prstGeom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visualization</a:t>
              </a:r>
              <a:endParaRPr lang="en-US" sz="1400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2882" y="2407468"/>
            <a:ext cx="1600761" cy="45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Minion Pro"/>
                <a:cs typeface="Minion Pro"/>
              </a:rPr>
              <a:t>Reducer</a:t>
            </a:r>
            <a:endParaRPr lang="en-US" sz="1400" b="1" dirty="0" smtClean="0">
              <a:solidFill>
                <a:srgbClr val="0000FF"/>
              </a:solidFill>
              <a:latin typeface="Minion Pro"/>
              <a:cs typeface="Minion Pro"/>
            </a:endParaRPr>
          </a:p>
        </p:txBody>
      </p:sp>
      <p:sp>
        <p:nvSpPr>
          <p:cNvPr id="31" name="Document 30"/>
          <p:cNvSpPr/>
          <p:nvPr/>
        </p:nvSpPr>
        <p:spPr>
          <a:xfrm>
            <a:off x="552882" y="3120049"/>
            <a:ext cx="1600761" cy="612391"/>
          </a:xfrm>
          <a:prstGeom prst="flowChartDocument">
            <a:avLst/>
          </a:prstGeom>
          <a:ln w="3175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/>
          <a:lstStyle/>
          <a:p>
            <a:pPr algn="ctr"/>
            <a:r>
              <a:rPr lang="en-US" sz="1400" i="1" dirty="0" smtClean="0">
                <a:solidFill>
                  <a:srgbClr val="0000FF"/>
                </a:solidFill>
                <a:latin typeface="Minion Pro"/>
                <a:cs typeface="Minion Pro"/>
              </a:rPr>
              <a:t>ordered</a:t>
            </a:r>
            <a:br>
              <a:rPr lang="en-US" sz="1400" i="1" dirty="0" smtClean="0">
                <a:solidFill>
                  <a:srgbClr val="0000FF"/>
                </a:solidFill>
                <a:latin typeface="Minion Pro"/>
                <a:cs typeface="Minion Pro"/>
              </a:rPr>
            </a:br>
            <a:r>
              <a:rPr lang="en-US" sz="1400" i="1" dirty="0" smtClean="0">
                <a:solidFill>
                  <a:srgbClr val="0000FF"/>
                </a:solidFill>
                <a:latin typeface="Minion Pro"/>
                <a:cs typeface="Minion Pro"/>
              </a:rPr>
              <a:t>attrib</a:t>
            </a:r>
            <a:r>
              <a:rPr lang="en-US" sz="1400" i="1" dirty="0" smtClean="0">
                <a:solidFill>
                  <a:srgbClr val="0000FF"/>
                </a:solidFill>
                <a:latin typeface="Minion Pro"/>
                <a:cs typeface="Minion Pro"/>
              </a:rPr>
              <a:t>. grammar</a:t>
            </a:r>
            <a:endParaRPr lang="en-US" sz="1400" i="1" dirty="0" smtClean="0">
              <a:solidFill>
                <a:srgbClr val="0000FF"/>
              </a:solidFill>
              <a:latin typeface="Minion Pro"/>
              <a:cs typeface="Minion Pro"/>
            </a:endParaRPr>
          </a:p>
        </p:txBody>
      </p:sp>
      <p:cxnSp>
        <p:nvCxnSpPr>
          <p:cNvPr id="32" name="Straight Arrow Connector 31"/>
          <p:cNvCxnSpPr>
            <a:stCxn id="18" idx="2"/>
            <a:endCxn id="30" idx="0"/>
          </p:cNvCxnSpPr>
          <p:nvPr/>
        </p:nvCxnSpPr>
        <p:spPr>
          <a:xfrm>
            <a:off x="1353263" y="2204276"/>
            <a:ext cx="0" cy="203192"/>
          </a:xfrm>
          <a:prstGeom prst="straightConnector1">
            <a:avLst/>
          </a:prstGeom>
          <a:ln w="317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>
            <a:off x="1353263" y="2864601"/>
            <a:ext cx="0" cy="255448"/>
          </a:xfrm>
          <a:prstGeom prst="straightConnector1">
            <a:avLst/>
          </a:prstGeom>
          <a:ln w="317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56793" y="2407468"/>
            <a:ext cx="1600761" cy="45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Minion Pro"/>
                <a:cs typeface="Minion Pro"/>
              </a:rPr>
              <a:t>Code Generator</a:t>
            </a:r>
          </a:p>
        </p:txBody>
      </p:sp>
      <p:cxnSp>
        <p:nvCxnSpPr>
          <p:cNvPr id="82" name="Straight Arrow Connector 81"/>
          <p:cNvCxnSpPr>
            <a:stCxn id="17" idx="2"/>
            <a:endCxn id="19" idx="0"/>
          </p:cNvCxnSpPr>
          <p:nvPr/>
        </p:nvCxnSpPr>
        <p:spPr>
          <a:xfrm>
            <a:off x="1353263" y="4397799"/>
            <a:ext cx="0" cy="280776"/>
          </a:xfrm>
          <a:prstGeom prst="straightConnector1">
            <a:avLst/>
          </a:prstGeom>
          <a:ln w="317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8" idx="3"/>
            <a:endCxn id="79" idx="0"/>
          </p:cNvCxnSpPr>
          <p:nvPr/>
        </p:nvCxnSpPr>
        <p:spPr>
          <a:xfrm>
            <a:off x="2153643" y="1938567"/>
            <a:ext cx="1003531" cy="468901"/>
          </a:xfrm>
          <a:prstGeom prst="bentConnector2">
            <a:avLst/>
          </a:prstGeom>
          <a:ln w="317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1"/>
          <p:cNvCxnSpPr>
            <a:stCxn id="19" idx="3"/>
            <a:endCxn id="79" idx="2"/>
          </p:cNvCxnSpPr>
          <p:nvPr/>
        </p:nvCxnSpPr>
        <p:spPr>
          <a:xfrm flipV="1">
            <a:off x="2153643" y="2864601"/>
            <a:ext cx="1003531" cy="2120170"/>
          </a:xfrm>
          <a:prstGeom prst="bentConnector2">
            <a:avLst/>
          </a:prstGeom>
          <a:ln w="3175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9" idx="3"/>
            <a:endCxn id="28" idx="1"/>
          </p:cNvCxnSpPr>
          <p:nvPr/>
        </p:nvCxnSpPr>
        <p:spPr>
          <a:xfrm>
            <a:off x="3957554" y="2636035"/>
            <a:ext cx="336151" cy="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Document 118"/>
          <p:cNvSpPr/>
          <p:nvPr/>
        </p:nvSpPr>
        <p:spPr>
          <a:xfrm>
            <a:off x="4293705" y="3144111"/>
            <a:ext cx="1775884" cy="571905"/>
          </a:xfrm>
          <a:prstGeom prst="flowChartDocument">
            <a:avLst/>
          </a:prstGeom>
          <a:ln w="3175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en-US" sz="1400" dirty="0" smtClean="0">
                <a:solidFill>
                  <a:srgbClr val="008000"/>
                </a:solidFill>
                <a:latin typeface="Minion Pro"/>
                <a:cs typeface="Minion Pro"/>
              </a:rPr>
              <a:t>scene graph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  <a:latin typeface="Minion Pro"/>
                <a:cs typeface="Minion Pro"/>
              </a:rPr>
              <a:t>tree of vertex buffers</a:t>
            </a:r>
            <a:endParaRPr lang="en-US" sz="1200" i="1" dirty="0" smtClean="0">
              <a:solidFill>
                <a:srgbClr val="008000"/>
              </a:solidFill>
              <a:latin typeface="Minion Pro"/>
              <a:cs typeface="Minion Pro"/>
            </a:endParaRPr>
          </a:p>
        </p:txBody>
      </p:sp>
      <p:cxnSp>
        <p:nvCxnSpPr>
          <p:cNvPr id="145" name="Straight Arrow Connector 144"/>
          <p:cNvCxnSpPr>
            <a:stCxn id="119" idx="2"/>
            <a:endCxn id="144" idx="0"/>
          </p:cNvCxnSpPr>
          <p:nvPr/>
        </p:nvCxnSpPr>
        <p:spPr>
          <a:xfrm>
            <a:off x="5181647" y="3678207"/>
            <a:ext cx="0" cy="262459"/>
          </a:xfrm>
          <a:prstGeom prst="straightConnector1">
            <a:avLst/>
          </a:prstGeom>
          <a:ln w="317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293704" y="3940666"/>
            <a:ext cx="1775887" cy="460153"/>
            <a:chOff x="4423832" y="4167722"/>
            <a:chExt cx="1775887" cy="460153"/>
          </a:xfrm>
        </p:grpSpPr>
        <p:sp>
          <p:nvSpPr>
            <p:cNvPr id="144" name="Rectangle 143"/>
            <p:cNvSpPr/>
            <p:nvPr/>
          </p:nvSpPr>
          <p:spPr>
            <a:xfrm>
              <a:off x="4423832" y="4167722"/>
              <a:ext cx="1775885" cy="460153"/>
            </a:xfrm>
            <a:prstGeom prst="rect">
              <a:avLst/>
            </a:prstGeom>
            <a:solidFill>
              <a:srgbClr val="CCFFCC"/>
            </a:solidFill>
            <a:ln w="3175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65976" y="4243910"/>
              <a:ext cx="17337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Renderer</a:t>
              </a:r>
              <a:endParaRPr lang="en-US" sz="1400" b="1" dirty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</p:grpSp>
      <p:cxnSp>
        <p:nvCxnSpPr>
          <p:cNvPr id="149" name="Straight Arrow Connector 148"/>
          <p:cNvCxnSpPr>
            <a:stCxn id="144" idx="2"/>
            <a:endCxn id="26" idx="0"/>
          </p:cNvCxnSpPr>
          <p:nvPr/>
        </p:nvCxnSpPr>
        <p:spPr>
          <a:xfrm>
            <a:off x="5181647" y="4400819"/>
            <a:ext cx="1" cy="277756"/>
          </a:xfrm>
          <a:prstGeom prst="straightConnector1">
            <a:avLst/>
          </a:prstGeom>
          <a:ln w="317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8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6FBF3-B4C0-8943-A352-9CC9A79AEAB1}" type="slidenum">
              <a:rPr lang="en-US" sz="1400" smtClean="0">
                <a:latin typeface="Minion Pro"/>
                <a:cs typeface="Minion Pro"/>
              </a:rPr>
              <a:t>2</a:t>
            </a:fld>
            <a:endParaRPr lang="en-US" sz="1400">
              <a:latin typeface="Minion Pro"/>
              <a:cs typeface="Minion Pro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52882" y="493351"/>
            <a:ext cx="7764005" cy="3647010"/>
            <a:chOff x="552882" y="493351"/>
            <a:chExt cx="7764005" cy="3647010"/>
          </a:xfrm>
        </p:grpSpPr>
        <p:sp>
          <p:nvSpPr>
            <p:cNvPr id="17" name="Rectangle 16"/>
            <p:cNvSpPr/>
            <p:nvPr/>
          </p:nvSpPr>
          <p:spPr>
            <a:xfrm>
              <a:off x="5587812" y="493352"/>
              <a:ext cx="1140452" cy="6123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mpd="sng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Synthesizer</a:t>
              </a:r>
            </a:p>
          </p:txBody>
        </p:sp>
        <p:sp>
          <p:nvSpPr>
            <p:cNvPr id="18" name="Document 17"/>
            <p:cNvSpPr/>
            <p:nvPr/>
          </p:nvSpPr>
          <p:spPr>
            <a:xfrm>
              <a:off x="552883" y="493351"/>
              <a:ext cx="1410902" cy="612391"/>
            </a:xfrm>
            <a:prstGeom prst="flowChartDocument">
              <a:avLst/>
            </a:prstGeom>
            <a:ln w="3175" cmpd="sng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 anchorCtr="0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l</a:t>
              </a:r>
              <a:r>
                <a:rPr lang="en-US" sz="1400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anguage spec</a:t>
              </a:r>
            </a:p>
            <a:p>
              <a:pPr algn="ctr"/>
              <a:r>
                <a:rPr lang="en-US" sz="1200" i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attrib. grammar</a:t>
              </a:r>
              <a:endParaRPr lang="en-US" sz="1200" i="1" dirty="0" smtClean="0">
                <a:solidFill>
                  <a:srgbClr val="0000FF"/>
                </a:solidFill>
                <a:latin typeface="Minion Pro"/>
                <a:cs typeface="Minion Pro"/>
              </a:endParaRPr>
            </a:p>
          </p:txBody>
        </p:sp>
        <p:sp>
          <p:nvSpPr>
            <p:cNvPr id="19" name="Document 18"/>
            <p:cNvSpPr/>
            <p:nvPr/>
          </p:nvSpPr>
          <p:spPr>
            <a:xfrm>
              <a:off x="2174541" y="1285688"/>
              <a:ext cx="1600761" cy="612391"/>
            </a:xfrm>
            <a:prstGeom prst="flowChartDocument">
              <a:avLst/>
            </a:prstGeom>
            <a:ln w="3175" cmpd="sng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schedule</a:t>
              </a:r>
            </a:p>
            <a:p>
              <a:pPr algn="ctr"/>
              <a:r>
                <a:rPr lang="en-US" sz="1200" i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parallel tree traversals</a:t>
              </a:r>
              <a:endParaRPr lang="en-US" sz="1200" i="1" dirty="0" smtClean="0">
                <a:solidFill>
                  <a:srgbClr val="0000FF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20" name="Straight Arrow Connector 19"/>
            <p:cNvCxnSpPr>
              <a:stCxn id="31" idx="3"/>
              <a:endCxn id="17" idx="1"/>
            </p:cNvCxnSpPr>
            <p:nvPr/>
          </p:nvCxnSpPr>
          <p:spPr>
            <a:xfrm>
              <a:off x="5383690" y="799547"/>
              <a:ext cx="204122" cy="0"/>
            </a:xfrm>
            <a:prstGeom prst="straightConnector1">
              <a:avLst/>
            </a:prstGeom>
            <a:ln w="3175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ocument 21"/>
            <p:cNvSpPr/>
            <p:nvPr/>
          </p:nvSpPr>
          <p:spPr>
            <a:xfrm>
              <a:off x="552882" y="3374599"/>
              <a:ext cx="1410902" cy="571905"/>
            </a:xfrm>
            <a:prstGeom prst="flowChartDocument">
              <a:avLst/>
            </a:prstGeom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/>
              <a:r>
                <a:rPr lang="en-US" sz="14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layout </a:t>
              </a:r>
            </a:p>
            <a:p>
              <a:pPr algn="ctr"/>
              <a:r>
                <a:rPr lang="en-US" sz="1200" i="1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tree of constraints</a:t>
              </a:r>
              <a:endParaRPr lang="en-US" sz="1200" i="1" dirty="0" smtClean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23" name="Straight Arrow Connector 22"/>
            <p:cNvCxnSpPr>
              <a:stCxn id="22" idx="3"/>
              <a:endCxn id="28" idx="1"/>
            </p:cNvCxnSpPr>
            <p:nvPr/>
          </p:nvCxnSpPr>
          <p:spPr>
            <a:xfrm flipV="1">
              <a:off x="1963784" y="3655465"/>
              <a:ext cx="210755" cy="5087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8" idx="3"/>
              <a:endCxn id="119" idx="1"/>
            </p:cNvCxnSpPr>
            <p:nvPr/>
          </p:nvCxnSpPr>
          <p:spPr>
            <a:xfrm flipV="1">
              <a:off x="3775301" y="3652406"/>
              <a:ext cx="195947" cy="3059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2174539" y="3349268"/>
              <a:ext cx="1600762" cy="710486"/>
              <a:chOff x="4423834" y="2734838"/>
              <a:chExt cx="1600762" cy="53036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23834" y="2734838"/>
                <a:ext cx="1600762" cy="457133"/>
              </a:xfrm>
              <a:prstGeom prst="rect">
                <a:avLst/>
              </a:prstGeom>
              <a:solidFill>
                <a:srgbClr val="CCFFCC"/>
              </a:solidFill>
              <a:ln w="1905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rgbClr val="008000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59672" y="2772754"/>
                <a:ext cx="1564924" cy="492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8000"/>
                    </a:solidFill>
                    <a:latin typeface="Minion Pro"/>
                    <a:cs typeface="Minion Pro"/>
                  </a:rPr>
                  <a:t>Layout Engine</a:t>
                </a:r>
              </a:p>
              <a:p>
                <a:pPr algn="ctr"/>
                <a:r>
                  <a:rPr lang="en-US" sz="1200" i="1" dirty="0" smtClean="0">
                    <a:solidFill>
                      <a:srgbClr val="008000"/>
                    </a:solidFill>
                    <a:latin typeface="Minion Pro"/>
                    <a:cs typeface="Minion Pro"/>
                  </a:rPr>
                  <a:t>runtime scheduler, …</a:t>
                </a:r>
                <a:endParaRPr lang="en-US" sz="1200" i="1" dirty="0">
                  <a:solidFill>
                    <a:srgbClr val="008000"/>
                  </a:solidFill>
                  <a:latin typeface="Minion Pro"/>
                  <a:cs typeface="Minion Pro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552882" y="2942274"/>
              <a:ext cx="7764005" cy="1765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2882" y="2928180"/>
              <a:ext cx="997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cap="small" dirty="0" smtClean="0">
                  <a:latin typeface="Minion Pro"/>
                  <a:cs typeface="Minion Pro"/>
                </a:rPr>
                <a:t>Online</a:t>
              </a:r>
              <a:endParaRPr lang="en-US" sz="1400" b="1" u="sng" cap="small" dirty="0">
                <a:latin typeface="Minion Pro"/>
                <a:cs typeface="Minion Pro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2882" y="2614259"/>
              <a:ext cx="924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cap="small" dirty="0" smtClean="0">
                  <a:latin typeface="Minion Pro"/>
                  <a:cs typeface="Minion Pro"/>
                </a:rPr>
                <a:t>Offline</a:t>
              </a:r>
              <a:endParaRPr lang="en-US" sz="1400" b="1" u="sng" cap="small" dirty="0">
                <a:latin typeface="Minion Pro"/>
                <a:cs typeface="Minion Pro"/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6948718" y="3161397"/>
              <a:ext cx="1220003" cy="978964"/>
              <a:chOff x="6199717" y="4260217"/>
              <a:chExt cx="1799167" cy="144370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9717" y="4260217"/>
                <a:ext cx="1799167" cy="1443702"/>
              </a:xfrm>
              <a:prstGeom prst="rect">
                <a:avLst/>
              </a:prstGeom>
              <a:ln w="3175" cmpd="sng">
                <a:solidFill>
                  <a:srgbClr val="008000"/>
                </a:solidFill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199717" y="4718931"/>
                <a:ext cx="1799166" cy="453886"/>
              </a:xfrm>
              <a:prstGeom prst="rect">
                <a:avLst/>
              </a:prstGeom>
              <a:ln w="3175" cmpd="sng">
                <a:solidFill>
                  <a:srgbClr val="008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008000"/>
                    </a:solidFill>
                    <a:latin typeface="Minion Pro"/>
                    <a:cs typeface="Minion Pro"/>
                  </a:rPr>
                  <a:t>visualization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167906" y="493352"/>
              <a:ext cx="1600761" cy="6123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mpd="sng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Reducer</a:t>
              </a:r>
              <a:endParaRPr lang="en-US" sz="1400" b="1" dirty="0" smtClean="0">
                <a:solidFill>
                  <a:srgbClr val="0000FF"/>
                </a:solidFill>
                <a:latin typeface="Minion Pro"/>
                <a:cs typeface="Minion Pro"/>
              </a:endParaRPr>
            </a:p>
          </p:txBody>
        </p:sp>
        <p:sp>
          <p:nvSpPr>
            <p:cNvPr id="31" name="Document 30"/>
            <p:cNvSpPr/>
            <p:nvPr/>
          </p:nvSpPr>
          <p:spPr>
            <a:xfrm>
              <a:off x="3972788" y="493351"/>
              <a:ext cx="1410902" cy="612391"/>
            </a:xfrm>
            <a:prstGeom prst="flowChartDocument">
              <a:avLst/>
            </a:prstGeom>
            <a:ln w="3175" cmpd="sng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 anchorCtr="0"/>
            <a:lstStyle/>
            <a:p>
              <a:pPr algn="ctr"/>
              <a:r>
                <a:rPr lang="en-US" sz="1200" i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ordered</a:t>
              </a:r>
              <a:br>
                <a:rPr lang="en-US" sz="1200" i="1" dirty="0" smtClean="0">
                  <a:solidFill>
                    <a:srgbClr val="0000FF"/>
                  </a:solidFill>
                  <a:latin typeface="Minion Pro"/>
                  <a:cs typeface="Minion Pro"/>
                </a:rPr>
              </a:br>
              <a:r>
                <a:rPr lang="en-US" sz="1200" i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attrib</a:t>
              </a:r>
              <a:r>
                <a:rPr lang="en-US" sz="1200" i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. grammar</a:t>
              </a:r>
              <a:endParaRPr lang="en-US" sz="1200" i="1" dirty="0" smtClean="0">
                <a:solidFill>
                  <a:srgbClr val="0000FF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32" name="Straight Arrow Connector 31"/>
            <p:cNvCxnSpPr>
              <a:stCxn id="18" idx="3"/>
              <a:endCxn id="30" idx="1"/>
            </p:cNvCxnSpPr>
            <p:nvPr/>
          </p:nvCxnSpPr>
          <p:spPr>
            <a:xfrm>
              <a:off x="1963785" y="799547"/>
              <a:ext cx="204121" cy="0"/>
            </a:xfrm>
            <a:prstGeom prst="straightConnector1">
              <a:avLst/>
            </a:prstGeom>
            <a:ln w="3175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3"/>
              <a:endCxn id="31" idx="1"/>
            </p:cNvCxnSpPr>
            <p:nvPr/>
          </p:nvCxnSpPr>
          <p:spPr>
            <a:xfrm>
              <a:off x="3768667" y="799547"/>
              <a:ext cx="204121" cy="0"/>
            </a:xfrm>
            <a:prstGeom prst="straightConnector1">
              <a:avLst/>
            </a:prstGeom>
            <a:ln w="3175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174541" y="2126648"/>
              <a:ext cx="1600761" cy="6123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mpd="sng">
              <a:solidFill>
                <a:srgbClr val="0000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Minion Pro"/>
                  <a:cs typeface="Minion Pro"/>
                </a:rPr>
                <a:t>Code Generator</a:t>
              </a:r>
            </a:p>
          </p:txBody>
        </p:sp>
        <p:cxnSp>
          <p:nvCxnSpPr>
            <p:cNvPr id="82" name="Straight Arrow Connector 81"/>
            <p:cNvCxnSpPr>
              <a:stCxn id="17" idx="2"/>
              <a:endCxn id="19" idx="3"/>
            </p:cNvCxnSpPr>
            <p:nvPr/>
          </p:nvCxnSpPr>
          <p:spPr>
            <a:xfrm rot="5400000">
              <a:off x="4723599" y="157445"/>
              <a:ext cx="486142" cy="2382736"/>
            </a:xfrm>
            <a:prstGeom prst="bentConnector2">
              <a:avLst/>
            </a:prstGeom>
            <a:ln w="3175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8" idx="2"/>
              <a:endCxn id="79" idx="1"/>
            </p:cNvCxnSpPr>
            <p:nvPr/>
          </p:nvCxnSpPr>
          <p:spPr>
            <a:xfrm rot="16200000" flipH="1">
              <a:off x="1032644" y="1290945"/>
              <a:ext cx="1367587" cy="916207"/>
            </a:xfrm>
            <a:prstGeom prst="bentConnector2">
              <a:avLst/>
            </a:prstGeom>
            <a:ln w="3175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1"/>
            <p:cNvCxnSpPr>
              <a:stCxn id="19" idx="2"/>
              <a:endCxn id="79" idx="0"/>
            </p:cNvCxnSpPr>
            <p:nvPr/>
          </p:nvCxnSpPr>
          <p:spPr>
            <a:xfrm>
              <a:off x="2974922" y="1857593"/>
              <a:ext cx="0" cy="269055"/>
            </a:xfrm>
            <a:prstGeom prst="straightConnector1">
              <a:avLst/>
            </a:prstGeom>
            <a:ln w="3175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9" idx="2"/>
              <a:endCxn id="28" idx="0"/>
            </p:cNvCxnSpPr>
            <p:nvPr/>
          </p:nvCxnSpPr>
          <p:spPr>
            <a:xfrm flipH="1">
              <a:off x="2974920" y="2739038"/>
              <a:ext cx="2" cy="61023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Document 118"/>
            <p:cNvSpPr/>
            <p:nvPr/>
          </p:nvSpPr>
          <p:spPr>
            <a:xfrm>
              <a:off x="3971248" y="3366453"/>
              <a:ext cx="1410902" cy="571905"/>
            </a:xfrm>
            <a:prstGeom prst="flowChartDocument">
              <a:avLst/>
            </a:prstGeom>
            <a:ln w="3175" cmpd="sng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/>
              <a:r>
                <a:rPr lang="en-US" sz="1400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scene graph</a:t>
              </a:r>
            </a:p>
            <a:p>
              <a:pPr algn="ctr"/>
              <a:r>
                <a:rPr lang="en-US" sz="1200" i="1" dirty="0" smtClean="0">
                  <a:solidFill>
                    <a:srgbClr val="008000"/>
                  </a:solidFill>
                  <a:latin typeface="Minion Pro"/>
                  <a:cs typeface="Minion Pro"/>
                </a:rPr>
                <a:t>tree of vertex buffers</a:t>
              </a:r>
              <a:endParaRPr lang="en-US" sz="1200" i="1" dirty="0" smtClean="0">
                <a:solidFill>
                  <a:srgbClr val="008000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145" name="Straight Arrow Connector 144"/>
            <p:cNvCxnSpPr>
              <a:stCxn id="119" idx="3"/>
              <a:endCxn id="144" idx="1"/>
            </p:cNvCxnSpPr>
            <p:nvPr/>
          </p:nvCxnSpPr>
          <p:spPr>
            <a:xfrm flipV="1">
              <a:off x="5382150" y="3652387"/>
              <a:ext cx="205661" cy="19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5587811" y="3344169"/>
              <a:ext cx="1177657" cy="616435"/>
              <a:chOff x="4423832" y="4167722"/>
              <a:chExt cx="1775885" cy="46015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4423832" y="4167722"/>
                <a:ext cx="1775885" cy="460153"/>
              </a:xfrm>
              <a:prstGeom prst="rect">
                <a:avLst/>
              </a:prstGeom>
              <a:solidFill>
                <a:srgbClr val="CCFFCC"/>
              </a:solidFill>
              <a:ln w="3175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rgbClr val="008000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465974" y="4243910"/>
                <a:ext cx="17337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8000"/>
                    </a:solidFill>
                    <a:latin typeface="Minion Pro"/>
                    <a:cs typeface="Minion Pro"/>
                  </a:rPr>
                  <a:t>Renderer</a:t>
                </a:r>
                <a:endParaRPr lang="en-US" sz="1400" b="1" dirty="0">
                  <a:solidFill>
                    <a:srgbClr val="008000"/>
                  </a:solidFill>
                  <a:latin typeface="Minion Pro"/>
                  <a:cs typeface="Minion Pro"/>
                </a:endParaRPr>
              </a:p>
            </p:txBody>
          </p:sp>
        </p:grpSp>
        <p:cxnSp>
          <p:nvCxnSpPr>
            <p:cNvPr id="149" name="Straight Arrow Connector 148"/>
            <p:cNvCxnSpPr>
              <a:stCxn id="144" idx="3"/>
              <a:endCxn id="26" idx="1"/>
            </p:cNvCxnSpPr>
            <p:nvPr/>
          </p:nvCxnSpPr>
          <p:spPr>
            <a:xfrm flipV="1">
              <a:off x="6765468" y="3650879"/>
              <a:ext cx="183250" cy="1508"/>
            </a:xfrm>
            <a:prstGeom prst="straightConnector1">
              <a:avLst/>
            </a:prstGeom>
            <a:ln w="3175" cmpd="sng">
              <a:solidFill>
                <a:srgbClr val="008000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972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72</Words>
  <Application>Microsoft Macintosh PowerPoint</Application>
  <PresentationFormat>On-screen Show (4:3)</PresentationFormat>
  <Paragraphs>39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Meyerovich</dc:creator>
  <cp:lastModifiedBy>Leo Meyerovich</cp:lastModifiedBy>
  <cp:revision>23</cp:revision>
  <dcterms:created xsi:type="dcterms:W3CDTF">2013-06-28T02:50:22Z</dcterms:created>
  <dcterms:modified xsi:type="dcterms:W3CDTF">2013-06-28T03:42:47Z</dcterms:modified>
</cp:coreProperties>
</file>