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040" autoAdjust="0"/>
  </p:normalViewPr>
  <p:slideViewPr>
    <p:cSldViewPr snapToGrid="0">
      <p:cViewPr varScale="1">
        <p:scale>
          <a:sx n="71" d="100"/>
          <a:sy n="71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EF956-D2E9-4056-A0B1-CB0EA4DDF0C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D40B-3224-405A-8D80-E075A892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Verdana" panose="020B0604030504040204" pitchFamily="34" charset="0"/>
              </a:rPr>
              <a:t>Ranaviruses broadly infect fish, reptiles, and amphibians 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Verdana" panose="020B0604030504040204" pitchFamily="34" charset="0"/>
              </a:rPr>
              <a:t>The capsid displays an icosahedral symmetry (20 sides) with an internal lipid membrane. Virions are either externally enveloped or not depending whether they budded from the cell membrane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0D40B-3224-405A-8D80-E075A8923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Ranaviruses are responsible for 40-60% of amphibian die-off events observed in North America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0D40B-3224-405A-8D80-E075A8923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3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Basically just plain text files that use custom tags to describe the structure and other features of the document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0D40B-3224-405A-8D80-E075A8923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set-specific base frequencies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These rates represent what might be considered a fast, intermediate, and slow substitution rate, respectively, for a dsDNA virus (Duffy et al. 2008).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0D40B-3224-405A-8D80-E075A8923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5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7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D01FF5-BE16-416D-B99C-835D818CBE3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6A2750-2027-4F3E-B46F-3B993C16BC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61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512F1-7E36-48E7-8938-D44D39B57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5000" dirty="0"/>
              <a:t>Using time-structured data to estimate the evolutionary rate of Frog Virus 3 – a simulation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3AE4A-C0B2-4D43-9A6A-1C2501601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By: Logan Billet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07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E1BD-9527-48EE-AD85-8EF1FCEE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8EE6-E021-4605-8C65-8014916A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" y="1845734"/>
            <a:ext cx="1101050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Set up XML files to explore a range of scenarios based on sampling time range: 2001 – 2020 (20 </a:t>
            </a:r>
            <a:r>
              <a:rPr lang="en-US" sz="2400" dirty="0" err="1"/>
              <a:t>yrs</a:t>
            </a:r>
            <a:r>
              <a:rPr lang="en-US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Two</a:t>
            </a:r>
            <a:r>
              <a:rPr lang="en-US" sz="2000" dirty="0"/>
              <a:t> taxa set sizes: 20 and 100 taxa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Clamped taxa to specific years (1 or 5 samples per year)</a:t>
            </a:r>
          </a:p>
          <a:p>
            <a:pPr marL="384048" lvl="2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Used MCMC to generate a random starting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Two</a:t>
            </a:r>
            <a:r>
              <a:rPr lang="en-US" dirty="0"/>
              <a:t> separate heights: 100 </a:t>
            </a:r>
            <a:r>
              <a:rPr lang="en-US" dirty="0" err="1"/>
              <a:t>ybp</a:t>
            </a:r>
            <a:r>
              <a:rPr lang="en-US" dirty="0"/>
              <a:t> or 1000 </a:t>
            </a:r>
            <a:r>
              <a:rPr lang="en-US" dirty="0" err="1"/>
              <a:t>ybp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363E0-8A0C-4745-AD74-7BEDFB38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9" t="30142" r="2652" b="50337"/>
          <a:stretch/>
        </p:blipFill>
        <p:spPr>
          <a:xfrm>
            <a:off x="4613474" y="4958498"/>
            <a:ext cx="7217165" cy="1093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90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2B20-B18E-46E8-B92F-38E07EE8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3638-C2B5-4DF3-8E25-090F5A1E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79717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Simulated </a:t>
            </a:r>
            <a:r>
              <a:rPr lang="en-US" sz="2400" i="0" dirty="0">
                <a:solidFill>
                  <a:srgbClr val="24292E"/>
                </a:solidFill>
                <a:effectLst/>
                <a:latin typeface="-apple-system"/>
              </a:rPr>
              <a:t>nucleotide sequence sets of </a:t>
            </a:r>
            <a:r>
              <a:rPr lang="en-US" sz="2400" b="1" i="0" dirty="0">
                <a:solidFill>
                  <a:srgbClr val="24292E"/>
                </a:solidFill>
                <a:effectLst/>
                <a:latin typeface="-apple-system"/>
              </a:rPr>
              <a:t>two</a:t>
            </a:r>
            <a:r>
              <a:rPr lang="en-US" sz="2400" i="0" dirty="0">
                <a:solidFill>
                  <a:srgbClr val="24292E"/>
                </a:solidFill>
                <a:effectLst/>
                <a:latin typeface="-apple-system"/>
              </a:rPr>
              <a:t> different sizes…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1,200 bp (single-gene alignment)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4292E"/>
                </a:solidFill>
                <a:effectLst/>
                <a:latin typeface="-apple-system"/>
              </a:rPr>
              <a:t>100,000 bp (full-genome alignment)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Using one of </a:t>
            </a:r>
            <a:r>
              <a:rPr lang="en-US" sz="2400" b="1" dirty="0"/>
              <a:t>three</a:t>
            </a:r>
            <a:r>
              <a:rPr lang="en-US" sz="2400" dirty="0"/>
              <a:t> nucleotide substitution rates…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1.0E-4  subs/site/year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1.0E-6 subs/site/year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1.0E-8 subs/site/year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Under the HKY model of sequence evolution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base frequencies and transition/transversion ratios based on empirical data</a:t>
            </a:r>
            <a:endParaRPr lang="en-US" sz="20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19A2E-4FE2-4E90-87E8-B2945C408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53" b="52893"/>
          <a:stretch/>
        </p:blipFill>
        <p:spPr>
          <a:xfrm>
            <a:off x="6780579" y="4032069"/>
            <a:ext cx="5331077" cy="2196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90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5562-15B2-40DA-A673-10D140E6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5891-1CD4-4015-9F6C-0414C80F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44" y="1858260"/>
            <a:ext cx="6330654" cy="436653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24 total simulation combinations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2 taxa sets × 2 nucleotide sequence size sets × 2 root heights × 3 substitution rates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R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eplicated each combination 5 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sz="2200" b="1" i="0" dirty="0">
                <a:solidFill>
                  <a:srgbClr val="24292E"/>
                </a:solidFill>
                <a:effectLst/>
                <a:latin typeface="-apple-system"/>
              </a:rPr>
              <a:t>otal of 120 MCMC simulations</a:t>
            </a:r>
            <a:endParaRPr lang="en-US" sz="2200" dirty="0"/>
          </a:p>
          <a:p>
            <a:pPr marL="201168" lvl="1" indent="0">
              <a:buNone/>
            </a:pPr>
            <a:endParaRPr lang="en-US" sz="2000" dirty="0">
              <a:solidFill>
                <a:srgbClr val="24292E"/>
              </a:solidFill>
              <a:latin typeface="-apple-system"/>
            </a:endParaRPr>
          </a:p>
          <a:p>
            <a:pPr marL="201168" lvl="1" indent="0">
              <a:buNone/>
            </a:pPr>
            <a:endParaRPr lang="en-US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Performed 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posterior inference assuming a strict clock, HKY model, and constant population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Simulations were run for 10 million generations, with subsampling every 1,000 generations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547BF-42FF-49FC-9ABD-2312A885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4" y="3960083"/>
            <a:ext cx="4939147" cy="2264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1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9A87-CC68-4BB6-B91D-36783D30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DD28-548A-440F-A09D-AB7614EA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4013200" cy="24400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Tracer to extract estimated clock rates ± 95% HPD and evaluate mixing and convergence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10% burn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3D047-0647-482F-88C2-67812665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37242"/>
            <a:ext cx="6890241" cy="42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CA76-B757-436C-8C8D-68EB456E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20 taxa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5DDDD0-77E4-41BF-9CD3-CDEA725CF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01"/>
          <a:stretch/>
        </p:blipFill>
        <p:spPr>
          <a:xfrm>
            <a:off x="262782" y="2087737"/>
            <a:ext cx="5430096" cy="3951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36DF1-126A-47C1-B715-99EB92F68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31"/>
          <a:stretch/>
        </p:blipFill>
        <p:spPr>
          <a:xfrm>
            <a:off x="6096000" y="2097897"/>
            <a:ext cx="5438734" cy="39502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1A2607-B081-41F8-B028-10A7350F8ECC}"/>
              </a:ext>
            </a:extLst>
          </p:cNvPr>
          <p:cNvSpPr/>
          <p:nvPr/>
        </p:nvSpPr>
        <p:spPr>
          <a:xfrm>
            <a:off x="2396191" y="2780122"/>
            <a:ext cx="838985" cy="79619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A11A2-AA31-420F-89E5-393DF23F70A7}"/>
              </a:ext>
            </a:extLst>
          </p:cNvPr>
          <p:cNvSpPr/>
          <p:nvPr/>
        </p:nvSpPr>
        <p:spPr>
          <a:xfrm>
            <a:off x="4771534" y="2769124"/>
            <a:ext cx="838985" cy="15012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D843-CD0D-4545-B77F-5AD74052B1C9}"/>
              </a:ext>
            </a:extLst>
          </p:cNvPr>
          <p:cNvSpPr/>
          <p:nvPr/>
        </p:nvSpPr>
        <p:spPr>
          <a:xfrm>
            <a:off x="7588578" y="2780122"/>
            <a:ext cx="1464296" cy="1584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34882-8B48-4A35-9160-446C23187E15}"/>
              </a:ext>
            </a:extLst>
          </p:cNvPr>
          <p:cNvSpPr/>
          <p:nvPr/>
        </p:nvSpPr>
        <p:spPr>
          <a:xfrm>
            <a:off x="9916998" y="2780122"/>
            <a:ext cx="1550709" cy="21783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AC1B6B-801C-4E71-80C1-EB0EA67E0C91}"/>
              </a:ext>
            </a:extLst>
          </p:cNvPr>
          <p:cNvCxnSpPr>
            <a:cxnSpLocks/>
          </p:cNvCxnSpPr>
          <p:nvPr/>
        </p:nvCxnSpPr>
        <p:spPr>
          <a:xfrm flipH="1">
            <a:off x="6096000" y="1737360"/>
            <a:ext cx="30480" cy="462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D518-1F3A-4521-99BD-75E11E7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100 taxa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49D95-3292-489B-8CE6-8C0701B41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43"/>
          <a:stretch/>
        </p:blipFill>
        <p:spPr>
          <a:xfrm>
            <a:off x="272613" y="2136897"/>
            <a:ext cx="5489152" cy="395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0B155-E15A-454D-97FA-F1C9CAC61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43"/>
          <a:stretch/>
        </p:blipFill>
        <p:spPr>
          <a:xfrm>
            <a:off x="6251741" y="2136897"/>
            <a:ext cx="5489152" cy="3950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DA2590-5158-4B94-9568-C154270BEBDF}"/>
              </a:ext>
            </a:extLst>
          </p:cNvPr>
          <p:cNvSpPr/>
          <p:nvPr/>
        </p:nvSpPr>
        <p:spPr>
          <a:xfrm>
            <a:off x="2413262" y="2828041"/>
            <a:ext cx="838985" cy="40535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65C1B1-B87B-4BE8-902C-C7257780A329}"/>
              </a:ext>
            </a:extLst>
          </p:cNvPr>
          <p:cNvSpPr/>
          <p:nvPr/>
        </p:nvSpPr>
        <p:spPr>
          <a:xfrm>
            <a:off x="4727643" y="2828041"/>
            <a:ext cx="943836" cy="40535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BEB0A-E5C8-4508-833F-14C4A71509AC}"/>
              </a:ext>
            </a:extLst>
          </p:cNvPr>
          <p:cNvSpPr/>
          <p:nvPr/>
        </p:nvSpPr>
        <p:spPr>
          <a:xfrm>
            <a:off x="7645138" y="2829612"/>
            <a:ext cx="1547567" cy="99767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D4FD6-BAE3-45B1-8578-CF2C59F5F584}"/>
              </a:ext>
            </a:extLst>
          </p:cNvPr>
          <p:cNvSpPr/>
          <p:nvPr/>
        </p:nvSpPr>
        <p:spPr>
          <a:xfrm>
            <a:off x="10000034" y="2829612"/>
            <a:ext cx="1626358" cy="99767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72A6F2-9CB2-49C4-84A6-31BC988A047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96000" y="1737360"/>
            <a:ext cx="30480" cy="462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CE5F-3D1D-48CE-A869-0DAE2EDA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C522-90CD-4E53-A129-019B036A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60" y="1845734"/>
            <a:ext cx="105867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Increasing the number of taxa (20 vs 100) and nucleotide sites (1200 vs 100,000) enhances ability to accurately estimate substitution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Lower range of dsDNA substitution rates reported in Firth et al. (2010) for human dsDNA viruses (1.0E-6) may be accurately estimated from ~20 time-structured taxa with whole-genome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 root height (100 </a:t>
            </a:r>
            <a:r>
              <a:rPr lang="en-US" dirty="0" err="1"/>
              <a:t>ybp</a:t>
            </a:r>
            <a:r>
              <a:rPr lang="en-US" dirty="0"/>
              <a:t> vs 1000 </a:t>
            </a:r>
            <a:r>
              <a:rPr lang="en-US" dirty="0" err="1"/>
              <a:t>ybp</a:t>
            </a:r>
            <a:r>
              <a:rPr lang="en-US" dirty="0"/>
              <a:t>) doesn’t significantly impact estimate 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 be more difficult to accurately estimate substitution rates when sampling interval (20 </a:t>
            </a:r>
            <a:r>
              <a:rPr lang="en-US" dirty="0" err="1"/>
              <a:t>yrs</a:t>
            </a:r>
            <a:r>
              <a:rPr lang="en-US" dirty="0"/>
              <a:t>) is small relative to time frame of sequence evolution (Firth et al. 2010)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Even in best simulation situation (100 taxa, 100,000 bp, 100 </a:t>
            </a:r>
            <a:r>
              <a:rPr lang="en-US" dirty="0" err="1"/>
              <a:t>ybp</a:t>
            </a:r>
            <a:r>
              <a:rPr lang="en-US" dirty="0"/>
              <a:t>), temporal signal breaks down at 1.0E-8 subs/site/</a:t>
            </a:r>
            <a:r>
              <a:rPr lang="en-US" dirty="0" err="1"/>
              <a:t>yr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sampling interval is probably too small relative to the simulated rate of virus evolution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23B9-A08F-43B8-9657-A8CF9D7B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9AF3-2762-411B-B114-C8DAF099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Strict clock may be a poor reflection true molecular clock </a:t>
            </a:r>
            <a:r>
              <a:rPr lang="en-US" sz="2400" dirty="0">
                <a:sym typeface="Wingdings" panose="05000000000000000000" pitchFamily="2" charset="2"/>
              </a:rPr>
              <a:t> variable rates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Only used HKY model for simplicity </a:t>
            </a:r>
            <a:r>
              <a:rPr lang="en-US" sz="2400" dirty="0">
                <a:sym typeface="Wingdings" panose="05000000000000000000" pitchFamily="2" charset="2"/>
              </a:rPr>
              <a:t> actual data may be better fit by different model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 Estimates may be improved by increasing the number of MCMC simulations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276C-6CC7-4125-90AA-0478F2B9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5CDE-E46A-42E0-9E1B-0EFA3A66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At the end of the course, each student will record a video (about 10 minutes long) about the project to share with the class, and in the last days of class each student will lead a discussion of their project for 5-10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4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A78C-778C-4D0C-8DBB-4BB595CA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Frog Virus 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08AB-0B7A-48A2-8E98-0F1B0B90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Double-stranded DNA virus (Family = </a:t>
            </a:r>
            <a:r>
              <a:rPr lang="en-US" sz="2200" i="1" dirty="0" err="1"/>
              <a:t>Iridoviridae</a:t>
            </a:r>
            <a:r>
              <a:rPr lang="en-US" sz="2200" i="1" dirty="0"/>
              <a:t>; </a:t>
            </a:r>
            <a:r>
              <a:rPr lang="en-US" sz="2200" dirty="0"/>
              <a:t>Genus = </a:t>
            </a:r>
            <a:r>
              <a:rPr lang="en-US" sz="2200" i="1" dirty="0"/>
              <a:t>Ranavirus</a:t>
            </a:r>
            <a:r>
              <a:rPr lang="en-US" sz="2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~105,000 base pairs contained within an icosahedral capsid</a:t>
            </a:r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Linked to amphibian die-offs in North America, South America, Europe, Asia, and Australia</a:t>
            </a:r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13EC2B-FDEB-4C45-A281-C00C948101BC}"/>
              </a:ext>
            </a:extLst>
          </p:cNvPr>
          <p:cNvGrpSpPr/>
          <p:nvPr/>
        </p:nvGrpSpPr>
        <p:grpSpPr>
          <a:xfrm>
            <a:off x="5965793" y="4208016"/>
            <a:ext cx="6065167" cy="2516423"/>
            <a:chOff x="4784008" y="1261698"/>
            <a:chExt cx="6572250" cy="2867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31D2F6-5581-4085-A8E1-907ADFCF4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4008" y="1261698"/>
              <a:ext cx="6572250" cy="28670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E8D63F-AE95-4BF2-8D96-C6DBAC5B5602}"/>
                </a:ext>
              </a:extLst>
            </p:cNvPr>
            <p:cNvSpPr txBox="1"/>
            <p:nvPr/>
          </p:nvSpPr>
          <p:spPr>
            <a:xfrm>
              <a:off x="4784008" y="1261698"/>
              <a:ext cx="3482403" cy="280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https://viralzone.expasy.org/585?outline=all_by_species</a:t>
              </a:r>
            </a:p>
          </p:txBody>
        </p:sp>
      </p:grpSp>
      <p:pic>
        <p:nvPicPr>
          <p:cNvPr id="9" name="Picture 5">
            <a:extLst>
              <a:ext uri="{FF2B5EF4-FFF2-40B4-BE49-F238E27FC236}">
                <a16:creationId xmlns:a16="http://schemas.microsoft.com/office/drawing/2014/main" id="{B8C417AE-9161-4E89-A38C-E04138E6F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" t="-700" r="-1" b="1671"/>
          <a:stretch/>
        </p:blipFill>
        <p:spPr bwMode="auto">
          <a:xfrm>
            <a:off x="161040" y="4537538"/>
            <a:ext cx="5283200" cy="1857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14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FC73-72BF-4872-830E-527EFF76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FV3 in Connecticut vernal ponds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B779-B9E2-444A-860D-22483A4D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02034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High prevalence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Detected in ≥ 50% of ponds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First detected in 2002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Most likely present before this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Implicated in mass mortality events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E0984-35A6-4440-936A-1B7DEA534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0" t="7573" r="13857"/>
          <a:stretch/>
        </p:blipFill>
        <p:spPr>
          <a:xfrm>
            <a:off x="5486400" y="1845734"/>
            <a:ext cx="6498772" cy="3912053"/>
          </a:xfrm>
          <a:prstGeom prst="rect">
            <a:avLst/>
          </a:prstGeom>
        </p:spPr>
      </p:pic>
      <p:pic>
        <p:nvPicPr>
          <p:cNvPr id="1026" name="Picture 2" descr="Ranavirus Info">
            <a:extLst>
              <a:ext uri="{FF2B5EF4-FFF2-40B4-BE49-F238E27FC236}">
                <a16:creationId xmlns:a16="http://schemas.microsoft.com/office/drawing/2014/main" id="{FFAC3A9B-506F-4ECE-BD96-E25543A6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3" y="2056434"/>
            <a:ext cx="2508448" cy="1800980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5C9626-EEE8-4C4E-9664-8A25C567C5BF}"/>
              </a:ext>
            </a:extLst>
          </p:cNvPr>
          <p:cNvSpPr txBox="1"/>
          <p:nvPr/>
        </p:nvSpPr>
        <p:spPr>
          <a:xfrm>
            <a:off x="5486400" y="54807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https://friendsofthebluehills.org/protect-vernal-pools/</a:t>
            </a:r>
          </a:p>
        </p:txBody>
      </p:sp>
    </p:spTree>
    <p:extLst>
      <p:ext uri="{BB962C8B-B14F-4D97-AF65-F5344CB8AC3E}">
        <p14:creationId xmlns:p14="http://schemas.microsoft.com/office/powerpoint/2010/main" val="123464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96FD-81EF-4D0D-B0F0-E779D74C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Archived samples - an opportunity?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93A19-B3F1-432F-8168-D77D3322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20 years of sampling at YMF ponds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Preserved and archived in Yale Peabody Museum Collection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Useful for determining changes in infection prevalence across time and space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Could detected viral DNA </a:t>
            </a:r>
            <a:r>
              <a:rPr lang="en-US" sz="2400" i="1" dirty="0"/>
              <a:t>also</a:t>
            </a:r>
            <a:r>
              <a:rPr lang="en-US" sz="2400" dirty="0"/>
              <a:t> be useful for</a:t>
            </a:r>
            <a:br>
              <a:rPr lang="en-US" sz="2400" dirty="0"/>
            </a:br>
            <a:r>
              <a:rPr lang="en-US" sz="2400" dirty="0"/>
              <a:t>estimating FV3 nucleotide substitution rate?</a:t>
            </a:r>
          </a:p>
          <a:p>
            <a:endParaRPr lang="en-US" dirty="0"/>
          </a:p>
        </p:txBody>
      </p:sp>
      <p:pic>
        <p:nvPicPr>
          <p:cNvPr id="4" name="Picture 3" descr="A picture containing wood frog tadpoles in a beaker.&#10;&#10;Description automatically generated">
            <a:extLst>
              <a:ext uri="{FF2B5EF4-FFF2-40B4-BE49-F238E27FC236}">
                <a16:creationId xmlns:a16="http://schemas.microsoft.com/office/drawing/2014/main" id="{2FB44A6E-5DD5-4F72-8C76-721E1C4B78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9" t="-1" r="158" b="291"/>
          <a:stretch/>
        </p:blipFill>
        <p:spPr>
          <a:xfrm>
            <a:off x="7810502" y="3081808"/>
            <a:ext cx="4245426" cy="3184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78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E95F-CF0E-4217-B052-278F4D2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2D90-9699-46C5-8CA0-2273EE6C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60" y="2368136"/>
            <a:ext cx="1115969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Used time-structured data to estimate evolutionary rates of seven human dsDNA viruses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Bayesian framework (BEAST)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E.g., herpes simplex virus-1 (HSV-1), varicella-zoster (VZ) virus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evolutionary rate estimates ranged from 10</a:t>
            </a:r>
            <a:r>
              <a:rPr lang="en-US" sz="1800" baseline="30000" dirty="0"/>
              <a:t>-6 </a:t>
            </a:r>
            <a:r>
              <a:rPr lang="en-US" sz="1800" dirty="0"/>
              <a:t>to 10</a:t>
            </a:r>
            <a:r>
              <a:rPr lang="en-US" sz="1800" baseline="30000" dirty="0"/>
              <a:t>-3</a:t>
            </a:r>
            <a:r>
              <a:rPr lang="en-US" sz="1800" dirty="0"/>
              <a:t> subs/site/year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04E44-36A2-471B-874A-C35E268B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7" y="0"/>
            <a:ext cx="11854546" cy="2086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28E06-5204-4A37-ABB8-AD522D036647}"/>
              </a:ext>
            </a:extLst>
          </p:cNvPr>
          <p:cNvSpPr txBox="1"/>
          <p:nvPr/>
        </p:nvSpPr>
        <p:spPr>
          <a:xfrm>
            <a:off x="8420100" y="6533717"/>
            <a:ext cx="485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Firth et al. 2010, </a:t>
            </a:r>
            <a:r>
              <a:rPr lang="nl-NL" sz="1400" i="1" dirty="0"/>
              <a:t>Mol. Biol. Evol. </a:t>
            </a:r>
            <a:r>
              <a:rPr lang="nl-NL" sz="1400" dirty="0"/>
              <a:t>27(9):2038–2051.</a:t>
            </a:r>
            <a:r>
              <a:rPr lang="en-US" sz="1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48A41-228B-4F3D-B8C1-91BF0576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4484639"/>
            <a:ext cx="7886700" cy="1805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85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E95F-CF0E-4217-B052-278F4D2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2D90-9699-46C5-8CA0-2273EE6C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85" y="2372788"/>
            <a:ext cx="50292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simulation data to validate their estimates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Assessed their ability to recover the nucleotide substitution rates of sequences with a known evolutionary history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Finding: temporal signal in data began to break down at low substitution rates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BUT lower than those estimated from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04E44-36A2-471B-874A-C35E268B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7" y="0"/>
            <a:ext cx="11854546" cy="2086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E2C4F-9AFA-4957-A8E1-0973BE27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" t="850"/>
          <a:stretch/>
        </p:blipFill>
        <p:spPr>
          <a:xfrm>
            <a:off x="5458242" y="1888065"/>
            <a:ext cx="6612655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28E06-5204-4A37-ABB8-AD522D036647}"/>
              </a:ext>
            </a:extLst>
          </p:cNvPr>
          <p:cNvSpPr txBox="1"/>
          <p:nvPr/>
        </p:nvSpPr>
        <p:spPr>
          <a:xfrm>
            <a:off x="8420100" y="6533717"/>
            <a:ext cx="485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Firth et al. 2010, </a:t>
            </a:r>
            <a:r>
              <a:rPr lang="nl-NL" sz="1400" i="1" dirty="0"/>
              <a:t>Mol. Biol. Evol. </a:t>
            </a:r>
            <a:r>
              <a:rPr lang="nl-NL" sz="1400" dirty="0"/>
              <a:t>27(9):2038–2051.</a:t>
            </a:r>
            <a:r>
              <a:rPr lang="en-US" sz="1400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1603DB-E055-4CA8-8D2E-7BF3A8A0EE9D}"/>
              </a:ext>
            </a:extLst>
          </p:cNvPr>
          <p:cNvSpPr/>
          <p:nvPr/>
        </p:nvSpPr>
        <p:spPr>
          <a:xfrm>
            <a:off x="5764530" y="3158700"/>
            <a:ext cx="438150" cy="444075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E623C-4D64-4CBB-A88C-5A881894F1A7}"/>
              </a:ext>
            </a:extLst>
          </p:cNvPr>
          <p:cNvSpPr/>
          <p:nvPr/>
        </p:nvSpPr>
        <p:spPr>
          <a:xfrm>
            <a:off x="8439150" y="2532327"/>
            <a:ext cx="438150" cy="444075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65EFB-48D5-47C8-A088-13FD76DABD2A}"/>
              </a:ext>
            </a:extLst>
          </p:cNvPr>
          <p:cNvSpPr txBox="1"/>
          <p:nvPr/>
        </p:nvSpPr>
        <p:spPr>
          <a:xfrm>
            <a:off x="6536055" y="1888065"/>
            <a:ext cx="212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185,000 BP, 47 sequences, 31 </a:t>
            </a:r>
            <a:r>
              <a:rPr lang="en-US" sz="1400" b="1" dirty="0" err="1"/>
              <a:t>yr</a:t>
            </a:r>
            <a:r>
              <a:rPr lang="en-US" sz="1400" b="1" dirty="0"/>
              <a:t> span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9D40C-B561-4C41-B303-2021E4BB1866}"/>
              </a:ext>
            </a:extLst>
          </p:cNvPr>
          <p:cNvSpPr txBox="1"/>
          <p:nvPr/>
        </p:nvSpPr>
        <p:spPr>
          <a:xfrm>
            <a:off x="9136788" y="1888065"/>
            <a:ext cx="212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1,100 BP, 84 sequences, 27 </a:t>
            </a:r>
            <a:r>
              <a:rPr lang="en-US" sz="1400" b="1" dirty="0" err="1"/>
              <a:t>yr</a:t>
            </a:r>
            <a:r>
              <a:rPr lang="en-US" sz="1400" b="1" dirty="0"/>
              <a:t> span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EB8EB-F5D9-44A2-A461-23D5DFC076A9}"/>
              </a:ext>
            </a:extLst>
          </p:cNvPr>
          <p:cNvSpPr/>
          <p:nvPr/>
        </p:nvSpPr>
        <p:spPr>
          <a:xfrm>
            <a:off x="7597140" y="3881599"/>
            <a:ext cx="1061085" cy="19943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127958-4805-427D-95C8-A0C6ACB07C3E}"/>
              </a:ext>
            </a:extLst>
          </p:cNvPr>
          <p:cNvSpPr/>
          <p:nvPr/>
        </p:nvSpPr>
        <p:spPr>
          <a:xfrm>
            <a:off x="9144852" y="2884423"/>
            <a:ext cx="2264366" cy="320464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5E20-7C3A-48E0-B17C-1FD524A7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2873-342A-4B77-B650-853467E58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7689"/>
            <a:ext cx="10058400" cy="4023360"/>
          </a:xfrm>
        </p:spPr>
        <p:txBody>
          <a:bodyPr/>
          <a:lstStyle/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 simulation framework from Firth et al. (2010) to explore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viability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limits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using archived samples to estimate FV3 nucleotide substitution rate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Could inform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museum specimen 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sampling regime in the future</a:t>
            </a:r>
          </a:p>
          <a:p>
            <a:pPr marL="0" indent="0">
              <a:buClr>
                <a:srgbClr val="E48312"/>
              </a:buClr>
              <a:buNone/>
              <a:defRPr/>
            </a:pPr>
            <a:r>
              <a:rPr lang="en-US" sz="2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25E6-F79F-4488-9A7A-536A54BD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03DC-1330-46B1-8974-EECE7787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44858"/>
            <a:ext cx="5077378" cy="28242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supplemental XML (Extensible Markup Language) file from Firth et al. (2010) at template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  <a:sym typeface="Wingdings" panose="05000000000000000000" pitchFamily="2" charset="2"/>
              </a:rPr>
              <a:t>BEAST uses XML files and has its own custom tags to work with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-apple-system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0" i="0" dirty="0">
              <a:solidFill>
                <a:srgbClr val="404040"/>
              </a:solidFill>
              <a:effectLst/>
              <a:latin typeface="-apple-system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-apple-system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0" i="0" dirty="0">
              <a:solidFill>
                <a:srgbClr val="404040"/>
              </a:solidFill>
              <a:effectLst/>
              <a:latin typeface="-apple-system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47EAB-7106-4F18-9EAE-C419ADA3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81" y="2194526"/>
            <a:ext cx="5806709" cy="36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64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965</Words>
  <Application>Microsoft Office PowerPoint</Application>
  <PresentationFormat>Widescreen</PresentationFormat>
  <Paragraphs>115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Lato Extended</vt:lpstr>
      <vt:lpstr>Verdana</vt:lpstr>
      <vt:lpstr>Retrospect</vt:lpstr>
      <vt:lpstr>Using time-structured data to estimate the evolutionary rate of Frog Virus 3 – a simulation study</vt:lpstr>
      <vt:lpstr>INSTRUCTIONS</vt:lpstr>
      <vt:lpstr>What is Frog Virus 3?</vt:lpstr>
      <vt:lpstr>FV3 in Connecticut vernal ponds</vt:lpstr>
      <vt:lpstr>Archived samples - an opportunity?</vt:lpstr>
      <vt:lpstr>Inspiration</vt:lpstr>
      <vt:lpstr>Inspiration</vt:lpstr>
      <vt:lpstr>Project objective</vt:lpstr>
      <vt:lpstr>Workflow</vt:lpstr>
      <vt:lpstr>Workflow</vt:lpstr>
      <vt:lpstr>Workflow</vt:lpstr>
      <vt:lpstr>Workflow</vt:lpstr>
      <vt:lpstr>Workflow</vt:lpstr>
      <vt:lpstr>Results – 20 taxa</vt:lpstr>
      <vt:lpstr>Results – 100 taxa</vt:lpstr>
      <vt:lpstr>Main takeaways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time-structured data to estimate the evolutionary rate of Frog Virus 3 – a simulation study</dc:title>
  <dc:creator>Billet, Logan Scott</dc:creator>
  <cp:lastModifiedBy>Billet, Logan Scott</cp:lastModifiedBy>
  <cp:revision>57</cp:revision>
  <dcterms:created xsi:type="dcterms:W3CDTF">2020-11-24T22:09:35Z</dcterms:created>
  <dcterms:modified xsi:type="dcterms:W3CDTF">2020-11-30T19:09:40Z</dcterms:modified>
</cp:coreProperties>
</file>