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9"/>
    <p:sldId id="432" r:id="rId20"/>
    <p:sldId id="433" r:id="rId21"/>
    <p:sldId id="431" r:id="rId22"/>
    <p:sldId id="434" r:id="rId23"/>
    <p:sldId id="435" r:id="rId24"/>
    <p:sldId id="436" r:id="rId25"/>
    <p:sldId id="437" r:id="rId26"/>
    <p:sldId id="438" r:id="rId27"/>
    <p:sldId id="408" r:id="rId28"/>
    <p:sldId id="407" r:id="rId29"/>
    <p:sldId id="409" r:id="rId30"/>
    <p:sldId id="420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78" d="100"/>
          <a:sy n="78" d="100"/>
        </p:scale>
        <p:origin x="-114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BC29-22E5-4C90-ABF4-01127C94A8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2E16-BED2-42BD-B045-806F72B03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AE63D-2D38-4A7C-BA16-92D5BEBA7A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1C638-85B9-40F0-8175-A8CB53D74D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3FDA4-33CD-4FD6-9EDC-BB1F278EFF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0D4BA-B06D-4998-90EE-D8E7D6385D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8191D-773D-476C-A4F0-8AE8900F6A5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89B81-4D3C-4DF5-A4B4-9299D30737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E4EEB-06A5-429E-9254-8076481F4C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42982-8A6B-4DE7-8A94-3EA517BE1E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CCEB0-D8D5-42A1-A077-95EAC1A094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smtClean="0"/>
            </a:lvl1pPr>
          </a:lstStyle>
          <a:p>
            <a:pPr>
              <a:defRPr/>
            </a:pPr>
            <a:fld id="{A46357CD-A90B-4A1D-A334-B4475D139861}" type="slidenum">
              <a:rPr lang="en-US" altLang="zh-CN"/>
            </a:fld>
            <a:endParaRPr lang="en-US" altLang="zh-C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32" name="Picture 8" descr="BJ124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403350" y="36513"/>
            <a:ext cx="5616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三峡大学：人工智能技术</a:t>
            </a:r>
            <a:r>
              <a:rPr lang="en-US" altLang="zh-CN" b="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0508120014X</a:t>
            </a:r>
            <a:endParaRPr lang="zh-CN" altLang="en-US" b="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hyperlink" Target="&#31070;&#32463;&#32593;&#32476;.png@!referenc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讲：引言</a:t>
            </a:r>
            <a:endParaRPr lang="zh-CN" altLang="en-US" smtClean="0"/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827088" y="3886200"/>
            <a:ext cx="7777162" cy="550863"/>
          </a:xfrm>
        </p:spPr>
        <p:txBody>
          <a:bodyPr/>
          <a:lstStyle/>
          <a:p>
            <a:r>
              <a:rPr lang="en-US" altLang="zh-CN" sz="2000" smtClean="0"/>
              <a:t>Russel &amp; Morvig: 《</a:t>
            </a:r>
            <a:r>
              <a:rPr lang="zh-CN" altLang="en-US" sz="2000" smtClean="0"/>
              <a:t>人工智能</a:t>
            </a:r>
            <a:r>
              <a:rPr lang="en-US" altLang="zh-CN" sz="2000" smtClean="0"/>
              <a:t>-</a:t>
            </a:r>
            <a:r>
              <a:rPr lang="zh-CN" altLang="en-US" sz="2000" smtClean="0"/>
              <a:t>一种现代方法（第</a:t>
            </a:r>
            <a:r>
              <a:rPr lang="en-US" altLang="zh-CN" sz="2000" smtClean="0"/>
              <a:t>3</a:t>
            </a:r>
            <a:r>
              <a:rPr lang="zh-CN" altLang="en-US" sz="2000" smtClean="0"/>
              <a:t>版）</a:t>
            </a:r>
            <a:r>
              <a:rPr lang="en-US" altLang="zh-CN" sz="2000" smtClean="0"/>
              <a:t>》P1-67</a:t>
            </a:r>
            <a:endParaRPr lang="zh-CN" altLang="en-US" sz="2000" smtClean="0"/>
          </a:p>
        </p:txBody>
      </p:sp>
      <p:sp>
        <p:nvSpPr>
          <p:cNvPr id="4" name="副标题 2"/>
          <p:cNvSpPr txBox="1"/>
          <p:nvPr/>
        </p:nvSpPr>
        <p:spPr bwMode="auto">
          <a:xfrm>
            <a:off x="979488" y="5013325"/>
            <a:ext cx="7777162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000" b="0" kern="0" dirty="0" smtClean="0"/>
              <a:t>徐义春  </a:t>
            </a:r>
            <a:r>
              <a:rPr lang="en-US" altLang="zh-CN" sz="2000" b="0" kern="0" dirty="0" smtClean="0"/>
              <a:t>isxyc@QQ.com</a:t>
            </a:r>
            <a:endParaRPr lang="zh-CN" altLang="en-US" sz="2000" b="0" kern="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理性地思考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逻辑学：亚里斯多德的三段论推理</a:t>
            </a:r>
            <a:endParaRPr lang="en-US" altLang="zh-CN" smtClean="0"/>
          </a:p>
          <a:p>
            <a:pPr lvl="1"/>
            <a:r>
              <a:rPr lang="zh-CN" altLang="en-US" smtClean="0">
                <a:sym typeface="+mn-ea"/>
              </a:rPr>
              <a:t>人必有一死 </a:t>
            </a:r>
            <a:r>
              <a:rPr lang="en-US" altLang="zh-CN" smtClean="0">
                <a:sym typeface="+mn-ea"/>
              </a:rPr>
              <a:t>(</a:t>
            </a:r>
            <a:r>
              <a:rPr lang="zh-CN" altLang="en-US" smtClean="0">
                <a:sym typeface="+mn-ea"/>
              </a:rPr>
              <a:t>大前提</a:t>
            </a:r>
            <a:r>
              <a:rPr lang="en-US" altLang="zh-CN" smtClean="0">
                <a:sym typeface="+mn-ea"/>
              </a:rPr>
              <a:t>)</a:t>
            </a:r>
            <a:endParaRPr lang="en-US" altLang="zh-CN" smtClean="0"/>
          </a:p>
          <a:p>
            <a:pPr lvl="1"/>
            <a:r>
              <a:rPr lang="zh-CN" altLang="en-US" smtClean="0">
                <a:sym typeface="+mn-ea"/>
              </a:rPr>
              <a:t>苏格拉底是人</a:t>
            </a:r>
            <a:r>
              <a:rPr lang="en-US" altLang="zh-CN" smtClean="0">
                <a:sym typeface="+mn-ea"/>
              </a:rPr>
              <a:t>(</a:t>
            </a:r>
            <a:r>
              <a:rPr lang="zh-CN" altLang="en-US" smtClean="0">
                <a:sym typeface="+mn-ea"/>
              </a:rPr>
              <a:t>小前提</a:t>
            </a:r>
            <a:r>
              <a:rPr lang="en-US" altLang="zh-CN" smtClean="0">
                <a:sym typeface="+mn-ea"/>
              </a:rPr>
              <a:t>)</a:t>
            </a:r>
            <a:endParaRPr lang="en-US" altLang="zh-CN" smtClean="0"/>
          </a:p>
          <a:p>
            <a:pPr lvl="1"/>
            <a:r>
              <a:rPr lang="zh-CN" altLang="en-US" smtClean="0"/>
              <a:t>苏格拉底必有一死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人工智能中的</a:t>
            </a:r>
            <a:r>
              <a:rPr lang="zh-CN" altLang="en-US" u="sng" smtClean="0">
                <a:solidFill>
                  <a:srgbClr val="FF0000"/>
                </a:solidFill>
              </a:rPr>
              <a:t>逻辑主义</a:t>
            </a:r>
            <a:r>
              <a:rPr lang="zh-CN" altLang="en-US" smtClean="0"/>
              <a:t>希望人工智能系统基于严谨的逻辑学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困难</a:t>
            </a:r>
            <a:endParaRPr lang="en-US" altLang="zh-CN" smtClean="0"/>
          </a:p>
          <a:p>
            <a:pPr lvl="1"/>
            <a:r>
              <a:rPr lang="zh-CN" altLang="en-US" smtClean="0"/>
              <a:t>知识无法形式化</a:t>
            </a:r>
            <a:endParaRPr lang="en-US" altLang="zh-CN" smtClean="0"/>
          </a:p>
          <a:p>
            <a:pPr lvl="1"/>
            <a:r>
              <a:rPr lang="zh-CN" altLang="en-US" smtClean="0"/>
              <a:t>时间和空间复杂性</a:t>
            </a: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什么是人工智能？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人工智能的目标是建造具有智能的机器</a:t>
            </a:r>
            <a:endParaRPr lang="en-US" altLang="zh-CN" smtClean="0"/>
          </a:p>
          <a:p>
            <a:pPr lvl="1"/>
            <a:r>
              <a:rPr lang="zh-CN" altLang="en-US" smtClean="0"/>
              <a:t>象人一样行动</a:t>
            </a:r>
            <a:endParaRPr lang="en-US" altLang="zh-CN" smtClean="0"/>
          </a:p>
          <a:p>
            <a:pPr lvl="1"/>
            <a:r>
              <a:rPr lang="zh-CN" altLang="en-US" smtClean="0"/>
              <a:t>象人一样思考</a:t>
            </a:r>
            <a:endParaRPr lang="en-US" altLang="zh-CN" smtClean="0"/>
          </a:p>
          <a:p>
            <a:pPr lvl="1"/>
            <a:r>
              <a:rPr lang="zh-CN" altLang="en-US" smtClean="0"/>
              <a:t>理性（</a:t>
            </a:r>
            <a:r>
              <a:rPr lang="en-US" altLang="zh-CN" smtClean="0"/>
              <a:t>rational</a:t>
            </a:r>
            <a:r>
              <a:rPr lang="zh-CN" altLang="en-US" smtClean="0"/>
              <a:t>）地思考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3300"/>
                </a:solidFill>
              </a:rPr>
              <a:t>理性地行动</a:t>
            </a:r>
            <a:endParaRPr lang="zh-CN" altLang="en-US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人类有时并不理智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我们希望计算机像人一样行动吗？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AI</a:t>
            </a:r>
            <a:r>
              <a:rPr lang="zh-CN" altLang="en-US" dirty="0" smtClean="0"/>
              <a:t>不要和人类一样的缺点</a:t>
            </a:r>
            <a:endParaRPr lang="zh-CN" altLang="en-US" dirty="0" smtClean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4724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理性地行动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理性：通过效用函数，对性能度量进行最大化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理性的行动不仅仅是最好，实际中接受</a:t>
            </a:r>
            <a:r>
              <a:rPr lang="zh-CN" altLang="en-US" smtClean="0">
                <a:solidFill>
                  <a:schemeClr val="tx1"/>
                </a:solidFill>
              </a:rPr>
              <a:t>有限度</a:t>
            </a:r>
            <a:r>
              <a:rPr lang="zh-CN" altLang="en-US" smtClean="0"/>
              <a:t>的合理性（</a:t>
            </a:r>
            <a:r>
              <a:rPr lang="zh-CN" altLang="en-US" smtClean="0">
                <a:solidFill>
                  <a:srgbClr val="FF0000"/>
                </a:solidFill>
              </a:rPr>
              <a:t>次优</a:t>
            </a:r>
            <a:r>
              <a:rPr lang="zh-CN" altLang="en-US" smtClean="0"/>
              <a:t>）。</a:t>
            </a:r>
            <a:endParaRPr lang="en-US" altLang="zh-CN" smtClean="0"/>
          </a:p>
          <a:p>
            <a:pPr lvl="1"/>
            <a:r>
              <a:rPr lang="zh-CN" altLang="en-US" smtClean="0"/>
              <a:t>限制：知识、时间、内存、计算力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提刚：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什么是人工智能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FF3300"/>
                </a:solidFill>
              </a:rPr>
              <a:t>人工智能的历史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dirty="0" smtClean="0"/>
              <a:t>智能体（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）定义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/>
              <a:t>智能体的属性</a:t>
            </a:r>
            <a:endParaRPr lang="en-US" altLang="zh-CN" dirty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/>
          <a:lstStyle/>
          <a:p>
            <a:r>
              <a:rPr lang="zh-CN" altLang="en-US" smtClean="0"/>
              <a:t>历史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11188" y="1412875"/>
            <a:ext cx="7772400" cy="44640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1943: </a:t>
            </a:r>
            <a:r>
              <a:rPr lang="zh-CN" altLang="en-US" smtClean="0"/>
              <a:t>对神经元建模</a:t>
            </a:r>
            <a:r>
              <a:rPr lang="en-US" altLang="zh-CN" smtClean="0"/>
              <a:t>, McCulloch &amp; Pitts.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1950: </a:t>
            </a:r>
            <a:r>
              <a:rPr lang="zh-CN" altLang="en-US" smtClean="0"/>
              <a:t>图灵测试</a:t>
            </a:r>
            <a:r>
              <a:rPr lang="en-US" altLang="zh-CN" smtClean="0"/>
              <a:t>.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1952-1969: AI</a:t>
            </a:r>
            <a:r>
              <a:rPr lang="zh-CN" altLang="en-US" smtClean="0"/>
              <a:t>早期阶段，巨大的期望</a:t>
            </a:r>
            <a:r>
              <a:rPr lang="en-US" altLang="zh-CN" smtClean="0"/>
              <a:t>.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en-US" altLang="zh-CN" smtClean="0"/>
              <a:t>1956: AI</a:t>
            </a:r>
            <a:r>
              <a:rPr lang="zh-CN" altLang="en-US" smtClean="0"/>
              <a:t>首次提出</a:t>
            </a:r>
            <a:r>
              <a:rPr lang="en-US" altLang="zh-CN" smtClean="0"/>
              <a:t>John McCarthy</a:t>
            </a:r>
            <a:r>
              <a:rPr lang="zh-CN" altLang="en-US" smtClean="0"/>
              <a:t>、</a:t>
            </a:r>
            <a:r>
              <a:rPr lang="en-US" altLang="zh-CN" smtClean="0"/>
              <a:t>Dartmouth Conference.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1969-1973: AI </a:t>
            </a:r>
            <a:r>
              <a:rPr lang="zh-CN" altLang="en-US" smtClean="0"/>
              <a:t>发现其困境</a:t>
            </a:r>
            <a:endParaRPr lang="en-US" altLang="zh-CN" smtClean="0"/>
          </a:p>
          <a:p>
            <a:pPr lvl="1"/>
            <a:r>
              <a:rPr lang="zh-CN" altLang="en-US" smtClean="0"/>
              <a:t>不了解问题本质、计算复杂性、手段的缺乏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1969-1979: </a:t>
            </a:r>
            <a:r>
              <a:rPr lang="zh-CN" altLang="en-US" smtClean="0"/>
              <a:t>专家系统</a:t>
            </a:r>
            <a:endParaRPr lang="en-US" altLang="zh-CN" smtClean="0"/>
          </a:p>
          <a:p>
            <a:pPr lvl="1"/>
            <a:r>
              <a:rPr lang="zh-CN" altLang="en-US" smtClean="0"/>
              <a:t>放弃通用的智能</a:t>
            </a:r>
            <a:r>
              <a:rPr lang="en-US" altLang="zh-CN" smtClean="0"/>
              <a:t>.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1980-: </a:t>
            </a:r>
            <a:r>
              <a:rPr lang="zh-CN" altLang="en-US" smtClean="0"/>
              <a:t>专家系统产业化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历史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1988-now: </a:t>
            </a:r>
            <a:r>
              <a:rPr lang="zh-CN" altLang="en-US" smtClean="0"/>
              <a:t>不确定性的应用，机器学习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1995-now: </a:t>
            </a:r>
            <a:r>
              <a:rPr lang="zh-CN" altLang="en-US" smtClean="0"/>
              <a:t>智能体技术（智能汽车、下棋、语音</a:t>
            </a:r>
            <a:r>
              <a:rPr lang="zh-CN" altLang="en-US" smtClean="0"/>
              <a:t>识别）</a:t>
            </a:r>
            <a:r>
              <a:rPr lang="en-US" altLang="zh-CN" smtClean="0"/>
              <a:t>.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2000-now: </a:t>
            </a:r>
            <a:r>
              <a:rPr lang="zh-CN" altLang="en-US" smtClean="0"/>
              <a:t>大数据，深度学习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44900"/>
            <a:ext cx="4105275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767138"/>
            <a:ext cx="3706813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94030"/>
            <a:ext cx="7772400" cy="1143000"/>
          </a:xfrm>
        </p:spPr>
        <p:txBody>
          <a:bodyPr/>
          <a:p>
            <a:r>
              <a:rPr lang="en-US" altLang="zh-CN" smtClean="0">
                <a:sym typeface="+mn-ea"/>
              </a:rPr>
              <a:t>Alan Mathison Turing</a:t>
            </a:r>
            <a:r>
              <a:rPr lang="zh-CN" altLang="en-US" smtClean="0">
                <a:sym typeface="+mn-ea"/>
              </a:rPr>
              <a:t>（图灵</a:t>
            </a:r>
            <a:r>
              <a:rPr lang="zh-CN" altLang="en-US" smtClean="0">
                <a:sym typeface="+mn-ea"/>
              </a:rPr>
              <a:t>）</a:t>
            </a:r>
            <a:endParaRPr lang="zh-CN" altLang="en-US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37030"/>
            <a:ext cx="5340350" cy="4792345"/>
          </a:xfrm>
        </p:spPr>
        <p:txBody>
          <a:bodyPr/>
          <a:p>
            <a:r>
              <a:rPr lang="zh-CN" altLang="en-US" sz="1400"/>
              <a:t>1912年6月23日—1954年6月7日</a:t>
            </a:r>
            <a:endParaRPr lang="zh-CN" altLang="en-US" sz="1400"/>
          </a:p>
          <a:p>
            <a:r>
              <a:rPr lang="zh-CN" altLang="en-US" sz="1400"/>
              <a:t>1936，</a:t>
            </a:r>
            <a:r>
              <a:rPr lang="en-US" altLang="zh-CN" sz="1400"/>
              <a:t>“</a:t>
            </a:r>
            <a:r>
              <a:rPr lang="zh-CN" altLang="en-US" sz="1400"/>
              <a:t>论数字计算在决断难题中的应用</a:t>
            </a:r>
            <a:r>
              <a:rPr lang="en-US" altLang="zh-CN" sz="1400"/>
              <a:t>”-</a:t>
            </a:r>
            <a:endParaRPr lang="en-US" altLang="zh-CN" sz="1400"/>
          </a:p>
          <a:p>
            <a:r>
              <a:rPr lang="zh-CN" altLang="en-US" sz="1400"/>
              <a:t>1937，“可计算性与λ可定义性”</a:t>
            </a:r>
            <a:endParaRPr lang="zh-CN" altLang="en-US" sz="1400"/>
          </a:p>
          <a:p>
            <a:r>
              <a:rPr lang="zh-CN" altLang="en-US" sz="1400"/>
              <a:t>1938，</a:t>
            </a:r>
            <a:r>
              <a:rPr lang="zh-CN" altLang="en-US" sz="1400">
                <a:solidFill>
                  <a:srgbClr val="FF0000"/>
                </a:solidFill>
              </a:rPr>
              <a:t>普林斯顿</a:t>
            </a:r>
            <a:r>
              <a:rPr lang="zh-CN" altLang="en-US" sz="1400"/>
              <a:t>博士论文“以序数为基础的逻辑系统”</a:t>
            </a:r>
            <a:endParaRPr lang="zh-CN" altLang="en-US" sz="1400"/>
          </a:p>
          <a:p>
            <a:r>
              <a:rPr lang="zh-CN" altLang="en-US" sz="1400"/>
              <a:t>1939，英国外交部通信处从事军事工作，设计专用计算机，破译敌方密码</a:t>
            </a:r>
            <a:endParaRPr lang="zh-CN" altLang="en-US" sz="1400"/>
          </a:p>
          <a:p>
            <a:r>
              <a:rPr lang="zh-CN" altLang="en-US" sz="1400"/>
              <a:t>1945年，提出通用计算机概念</a:t>
            </a:r>
            <a:endParaRPr lang="zh-CN" altLang="en-US" sz="1400"/>
          </a:p>
          <a:p>
            <a:r>
              <a:rPr lang="zh-CN" altLang="en-US" sz="1400"/>
              <a:t>1950年，图灵编写并出版了《曼彻斯特电子计算机程序员手册》</a:t>
            </a:r>
            <a:endParaRPr lang="zh-CN" altLang="en-US" sz="1400"/>
          </a:p>
          <a:p>
            <a:pPr lvl="1"/>
            <a:r>
              <a:rPr lang="zh-CN" altLang="en-US" sz="1400"/>
              <a:t>提出的“图灵测试”。</a:t>
            </a:r>
            <a:endParaRPr lang="zh-CN" altLang="en-US" sz="1400"/>
          </a:p>
          <a:p>
            <a:pPr lvl="1"/>
            <a:r>
              <a:rPr lang="zh-CN" altLang="en-US" sz="1400"/>
              <a:t>提出关于机器思维的问题，发表论文“计算机和智能</a:t>
            </a:r>
            <a:r>
              <a:rPr lang="en-US" altLang="zh-CN" sz="1400"/>
              <a:t>”</a:t>
            </a:r>
            <a:r>
              <a:rPr lang="zh-CN" altLang="en-US" sz="1400"/>
              <a:t>，</a:t>
            </a:r>
            <a:endParaRPr lang="zh-CN" altLang="en-US" sz="1400"/>
          </a:p>
          <a:p>
            <a:pPr lvl="1"/>
            <a:r>
              <a:rPr lang="zh-CN" altLang="en-US" sz="1400"/>
              <a:t>发表论文</a:t>
            </a:r>
            <a:r>
              <a:rPr lang="en-US" altLang="zh-CN" sz="1400"/>
              <a:t>”</a:t>
            </a:r>
            <a:r>
              <a:rPr lang="zh-CN" altLang="en-US" sz="1400"/>
              <a:t>机器能思考吗</a:t>
            </a:r>
            <a:r>
              <a:rPr lang="en-US" altLang="zh-CN" sz="1400"/>
              <a:t>”</a:t>
            </a:r>
            <a:r>
              <a:rPr lang="zh-CN" altLang="en-US" sz="1400"/>
              <a:t>，赢得了“人工智能之父”的桂冠。</a:t>
            </a:r>
            <a:endParaRPr lang="zh-CN" altLang="en-US" sz="1400"/>
          </a:p>
          <a:p>
            <a:r>
              <a:rPr lang="zh-CN" altLang="en-US" sz="1400"/>
              <a:t>1952年，写了一个国际象棋程序。</a:t>
            </a:r>
            <a:endParaRPr lang="zh-CN" altLang="en-US" sz="1400"/>
          </a:p>
          <a:p>
            <a:r>
              <a:rPr lang="en-US" altLang="zh-CN" sz="1400"/>
              <a:t>1952</a:t>
            </a:r>
            <a:r>
              <a:rPr lang="zh-CN" altLang="en-US" sz="1400"/>
              <a:t>年，因同性恋被判有罪，</a:t>
            </a:r>
            <a:r>
              <a:rPr lang="en-US" altLang="zh-CN" sz="1400"/>
              <a:t>1954</a:t>
            </a:r>
            <a:r>
              <a:rPr lang="zh-CN" altLang="en-US" sz="1400"/>
              <a:t>年自杀。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1966年，</a:t>
            </a:r>
            <a:r>
              <a:rPr lang="zh-CN" altLang="en-US" sz="1400"/>
              <a:t>ACM设立一年一度的图灵奖，被喻为“计算机界的诺贝尔奖”。</a:t>
            </a:r>
            <a:endParaRPr lang="zh-CN" altLang="en-US" sz="1400"/>
          </a:p>
          <a:p>
            <a:r>
              <a:rPr lang="en-US" altLang="zh-CN" sz="1400"/>
              <a:t>2009</a:t>
            </a:r>
            <a:r>
              <a:rPr lang="zh-CN" altLang="en-US" sz="1400"/>
              <a:t>年，英国首相布朗道歉，</a:t>
            </a:r>
            <a:r>
              <a:rPr lang="en-US" altLang="zh-CN" sz="1400"/>
              <a:t>2013</a:t>
            </a:r>
            <a:r>
              <a:rPr lang="zh-CN" altLang="en-US" sz="1400"/>
              <a:t>年英国女王签署赦免令，</a:t>
            </a:r>
            <a:r>
              <a:rPr lang="en-US" altLang="zh-CN" sz="1400"/>
              <a:t>2016</a:t>
            </a:r>
            <a:r>
              <a:rPr lang="zh-CN" altLang="en-US" sz="1400"/>
              <a:t>年政府通信总部道歉，</a:t>
            </a:r>
            <a:r>
              <a:rPr lang="en-US" altLang="zh-CN" sz="1400"/>
              <a:t>2019</a:t>
            </a:r>
            <a:r>
              <a:rPr lang="zh-CN" altLang="en-US" sz="1400"/>
              <a:t>年登上</a:t>
            </a:r>
            <a:r>
              <a:rPr lang="en-US" altLang="zh-CN" sz="1400"/>
              <a:t>50</a:t>
            </a:r>
            <a:r>
              <a:rPr lang="zh-CN" altLang="en-US" sz="1400"/>
              <a:t>英镑纸币。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5" name="图片 1" descr="IMG_256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95720" y="2214245"/>
            <a:ext cx="2240915" cy="3039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330"/>
            <a:ext cx="7772400" cy="1143000"/>
          </a:xfrm>
        </p:spPr>
        <p:txBody>
          <a:bodyPr/>
          <a:p>
            <a:r>
              <a:rPr lang="zh-CN" altLang="en-US"/>
              <a:t>达特茅斯会议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2842260"/>
            <a:ext cx="4453255" cy="3594100"/>
          </a:xfrm>
        </p:spPr>
        <p:txBody>
          <a:bodyPr/>
          <a:p>
            <a:r>
              <a:rPr lang="zh-CN" altLang="en-US" sz="1400"/>
              <a:t>时间：1956年8月</a:t>
            </a:r>
            <a:endParaRPr lang="zh-CN" altLang="en-US" sz="1400"/>
          </a:p>
          <a:p>
            <a:r>
              <a:rPr lang="zh-CN" altLang="en-US" sz="1400"/>
              <a:t>地点：美国</a:t>
            </a:r>
            <a:r>
              <a:rPr lang="zh-CN" altLang="en-US" sz="1400"/>
              <a:t>达特茅斯学院</a:t>
            </a:r>
            <a:endParaRPr lang="zh-CN" altLang="en-US" sz="1400"/>
          </a:p>
          <a:p>
            <a:r>
              <a:rPr lang="zh-CN" altLang="en-US" sz="1400"/>
              <a:t>发起人</a:t>
            </a:r>
            <a:r>
              <a:rPr lang="zh-CN" altLang="en-US" sz="1400"/>
              <a:t>：</a:t>
            </a:r>
            <a:endParaRPr lang="zh-CN" altLang="en-US" sz="1400"/>
          </a:p>
          <a:p>
            <a:pPr lvl="1"/>
            <a:r>
              <a:rPr lang="zh-CN" altLang="en-US" sz="1200"/>
              <a:t>J. McCarthy：达特茅斯学院数学助理教授</a:t>
            </a:r>
            <a:endParaRPr lang="zh-CN" altLang="en-US" sz="1200"/>
          </a:p>
          <a:p>
            <a:pPr lvl="1"/>
            <a:r>
              <a:rPr lang="zh-CN" altLang="en-US" sz="1200"/>
              <a:t>M. L. Minsky：哈佛大学数学与神经学初级研究员</a:t>
            </a:r>
            <a:endParaRPr lang="zh-CN" altLang="en-US" sz="1200"/>
          </a:p>
          <a:p>
            <a:pPr lvl="1"/>
            <a:r>
              <a:rPr lang="zh-CN" altLang="en-US" sz="1200"/>
              <a:t>N. Rochester：IBM信息研究经理</a:t>
            </a:r>
            <a:endParaRPr lang="zh-CN" altLang="en-US" sz="1200"/>
          </a:p>
          <a:p>
            <a:pPr lvl="1"/>
            <a:r>
              <a:rPr lang="zh-CN" altLang="en-US" sz="1200"/>
              <a:t>C.E. Shannon：贝尔电话实验室数学家</a:t>
            </a:r>
            <a:endParaRPr lang="zh-CN" altLang="en-US" sz="1200"/>
          </a:p>
          <a:p>
            <a:r>
              <a:rPr lang="zh-CN" altLang="en-US" sz="1400"/>
              <a:t>会议目标：</a:t>
            </a:r>
            <a:r>
              <a:rPr lang="en-US" altLang="zh-CN" sz="1400"/>
              <a:t>20</a:t>
            </a:r>
            <a:r>
              <a:rPr lang="zh-CN" altLang="en-US" sz="1400"/>
              <a:t>个人用</a:t>
            </a:r>
            <a:r>
              <a:rPr lang="en-US" altLang="zh-CN" sz="1400"/>
              <a:t>2</a:t>
            </a:r>
            <a:r>
              <a:rPr lang="zh-CN" altLang="en-US" sz="1400"/>
              <a:t>个月时间设计</a:t>
            </a:r>
            <a:r>
              <a:rPr lang="zh-CN" altLang="en-US" sz="1400"/>
              <a:t>一台智能机器</a:t>
            </a:r>
            <a:endParaRPr lang="zh-CN" altLang="en-US" sz="1400"/>
          </a:p>
          <a:p>
            <a:r>
              <a:rPr lang="zh-CN" altLang="en-US" sz="1400"/>
              <a:t>实际成果：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McCarthy</a:t>
            </a:r>
            <a:r>
              <a:rPr lang="zh-CN" altLang="en-US" sz="1200"/>
              <a:t>的</a:t>
            </a:r>
            <a:r>
              <a:rPr lang="zh-CN" altLang="en-US" sz="1200"/>
              <a:t>下棋程序，尤其是α—β搜索法</a:t>
            </a:r>
            <a:endParaRPr lang="zh-CN" altLang="en-US" sz="1200"/>
          </a:p>
          <a:p>
            <a:pPr lvl="1"/>
            <a:r>
              <a:rPr lang="zh-CN" altLang="en-US" sz="1200"/>
              <a:t>Simon和Newell的数学定理证明程序</a:t>
            </a:r>
            <a:r>
              <a:rPr lang="en-US" altLang="zh-CN" sz="1200"/>
              <a:t>-</a:t>
            </a:r>
            <a:r>
              <a:rPr lang="zh-CN" altLang="en-US" sz="1200"/>
              <a:t>逻辑理论家</a:t>
            </a:r>
            <a:endParaRPr lang="en-US" altLang="zh-CN" sz="1200"/>
          </a:p>
          <a:p>
            <a:pPr lvl="1"/>
            <a:r>
              <a:rPr lang="zh-CN" altLang="en-US" sz="1200">
                <a:sym typeface="+mn-ea"/>
              </a:rPr>
              <a:t>Minsky</a:t>
            </a:r>
            <a:r>
              <a:rPr lang="en-US" altLang="zh-CN" sz="1200"/>
              <a:t>基带来的名为Snarc的学习机的雏形(主要学习如何通过迷宫)</a:t>
            </a:r>
            <a:endParaRPr lang="en-US" altLang="zh-CN" sz="1200"/>
          </a:p>
          <a:p>
            <a:pPr lvl="0"/>
            <a:r>
              <a:rPr lang="zh-CN" altLang="en-US" sz="1400">
                <a:solidFill>
                  <a:srgbClr val="FF0000"/>
                </a:solidFill>
                <a:sym typeface="+mn-ea"/>
              </a:rPr>
              <a:t>参加者充满信心地宣布“人工智能”这一崭新学科的诞生。</a:t>
            </a:r>
            <a:endParaRPr lang="zh-CN" altLang="en-US" sz="1400">
              <a:solidFill>
                <a:srgbClr val="FF0000"/>
              </a:solidFill>
            </a:endParaRPr>
          </a:p>
          <a:p>
            <a:pPr lvl="0"/>
            <a:endParaRPr lang="en-US" altLang="zh-CN" sz="1400"/>
          </a:p>
          <a:p>
            <a:pPr lvl="1"/>
            <a:endParaRPr lang="zh-CN" altLang="en-US" sz="1200"/>
          </a:p>
          <a:p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2905" y="4242435"/>
            <a:ext cx="2616200" cy="2083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10" y="483235"/>
            <a:ext cx="5279390" cy="33381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22725" y="565150"/>
            <a:ext cx="1098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2006</a:t>
            </a:r>
            <a:r>
              <a:rPr lang="zh-CN" altLang="en-US"/>
              <a:t>年</a:t>
            </a:r>
            <a:endParaRPr lang="zh-CN" altLang="en-US"/>
          </a:p>
        </p:txBody>
      </p:sp>
    </p:spTree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John McCarthy </a:t>
            </a:r>
            <a:r>
              <a:rPr lang="zh-CN" altLang="en-US" dirty="0" smtClean="0">
                <a:sym typeface="+mn-ea"/>
              </a:rPr>
              <a:t>（麦卡锡）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5740400" cy="4114800"/>
          </a:xfrm>
        </p:spPr>
        <p:txBody>
          <a:bodyPr/>
          <a:p>
            <a:r>
              <a:rPr lang="zh-CN" altLang="en-US" sz="2000"/>
              <a:t>1927年9月4日-2011年10月24日</a:t>
            </a:r>
            <a:endParaRPr lang="zh-CN" altLang="en-US" sz="2000"/>
          </a:p>
          <a:p>
            <a:r>
              <a:rPr lang="zh-CN" altLang="en-US" sz="2000"/>
              <a:t>1971年图灵奖得主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达特茅斯会议东道主，Artificial Intelligence词汇提出人</a:t>
            </a:r>
            <a:endParaRPr lang="zh-CN" altLang="en-US" sz="2000">
              <a:sym typeface="+mn-ea"/>
            </a:endParaRPr>
          </a:p>
          <a:p>
            <a:r>
              <a:rPr lang="en-US" altLang="zh-CN" sz="2000"/>
              <a:t>1956</a:t>
            </a:r>
            <a:r>
              <a:rPr lang="zh-CN" altLang="en-US" sz="2000"/>
              <a:t>前，发明α-β搜索法</a:t>
            </a:r>
            <a:endParaRPr lang="zh-CN" altLang="en-US" sz="2000"/>
          </a:p>
          <a:p>
            <a:r>
              <a:rPr lang="zh-CN" altLang="en-US" sz="2000"/>
              <a:t>195</a:t>
            </a:r>
            <a:r>
              <a:rPr lang="en-US" altLang="zh-CN" sz="2000"/>
              <a:t>8</a:t>
            </a:r>
            <a:r>
              <a:rPr lang="zh-CN" altLang="en-US" sz="2000"/>
              <a:t>，发明Lisp编程语言</a:t>
            </a:r>
            <a:endParaRPr lang="zh-CN" altLang="en-US" sz="2000"/>
          </a:p>
          <a:p>
            <a:r>
              <a:rPr lang="zh-CN" altLang="en-US" sz="2000"/>
              <a:t>1960左右，提出计算机分时(time-sharing)概念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经历：</a:t>
            </a:r>
            <a:r>
              <a:rPr lang="zh-CN" altLang="en-US" sz="2000">
                <a:solidFill>
                  <a:srgbClr val="FF0000"/>
                </a:solidFill>
              </a:rPr>
              <a:t>普林斯顿</a:t>
            </a:r>
            <a:r>
              <a:rPr lang="zh-CN" altLang="en-US" sz="2000"/>
              <a:t>博士，</a:t>
            </a:r>
            <a:r>
              <a:rPr lang="zh-CN" altLang="en-US" sz="2000"/>
              <a:t>达特茅斯、麻省理工、斯坦福</a:t>
            </a:r>
            <a:endParaRPr lang="zh-CN" altLang="en-US" sz="2000"/>
          </a:p>
        </p:txBody>
      </p:sp>
      <p:pic>
        <p:nvPicPr>
          <p:cNvPr id="13" name="内容占位符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41770" y="1981200"/>
            <a:ext cx="1555115" cy="215011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提刚：</a:t>
            </a:r>
            <a:endParaRPr lang="zh-CN" altLang="en-US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什么是人工智能</a:t>
            </a:r>
            <a:endParaRPr lang="en-US" altLang="zh-CN"/>
          </a:p>
          <a:p>
            <a:r>
              <a:rPr lang="zh-CN" altLang="en-US"/>
              <a:t>人工智能的历史</a:t>
            </a:r>
            <a:endParaRPr lang="en-US" altLang="zh-CN"/>
          </a:p>
          <a:p>
            <a:r>
              <a:rPr lang="zh-CN" altLang="en-US"/>
              <a:t>智能体（</a:t>
            </a:r>
            <a:r>
              <a:rPr lang="en-US" altLang="zh-CN"/>
              <a:t>Agent</a:t>
            </a:r>
            <a:r>
              <a:rPr lang="zh-CN" altLang="en-US"/>
              <a:t>）定义</a:t>
            </a:r>
            <a:endParaRPr lang="en-US" altLang="zh-CN"/>
          </a:p>
          <a:p>
            <a:r>
              <a:rPr lang="zh-CN" altLang="en-US"/>
              <a:t>智能体的属性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Marvin Minsky</a:t>
            </a:r>
            <a:r>
              <a:rPr lang="zh-CN" altLang="en-US" dirty="0" smtClean="0">
                <a:sym typeface="+mn-ea"/>
              </a:rPr>
              <a:t>（明思基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5852160" cy="4114800"/>
          </a:xfrm>
        </p:spPr>
        <p:txBody>
          <a:bodyPr/>
          <a:p>
            <a:r>
              <a:rPr lang="zh-CN" altLang="en-US" sz="1800"/>
              <a:t>1927年8月9日-2016年1月24日</a:t>
            </a:r>
            <a:endParaRPr lang="zh-CN" altLang="en-US" sz="1800"/>
          </a:p>
          <a:p>
            <a:r>
              <a:rPr lang="en-US" altLang="zh-CN" sz="1800" dirty="0" smtClean="0">
                <a:sym typeface="+mn-ea"/>
              </a:rPr>
              <a:t>1969</a:t>
            </a:r>
            <a:r>
              <a:rPr lang="zh-CN" altLang="en-US" sz="1800" dirty="0" smtClean="0">
                <a:sym typeface="+mn-ea"/>
              </a:rPr>
              <a:t>年度图灵奖</a:t>
            </a:r>
            <a:r>
              <a:rPr lang="en-US" altLang="zh-CN" sz="1800" dirty="0" smtClean="0">
                <a:sym typeface="+mn-ea"/>
              </a:rPr>
              <a:t>, MIT</a:t>
            </a:r>
            <a:r>
              <a:rPr lang="zh-CN" altLang="en-US" sz="1800" dirty="0" smtClean="0">
                <a:sym typeface="+mn-ea"/>
              </a:rPr>
              <a:t>教授</a:t>
            </a:r>
            <a:endParaRPr lang="zh-CN" altLang="en-US" sz="1800" dirty="0" smtClean="0">
              <a:sym typeface="+mn-ea"/>
            </a:endParaRPr>
          </a:p>
          <a:p>
            <a:r>
              <a:rPr lang="zh-CN" altLang="en-US" sz="1800" dirty="0" smtClean="0">
                <a:sym typeface="+mn-ea"/>
              </a:rPr>
              <a:t>1950年，哈佛本科的最后一年，建造了世界上第一台神经网络计算机。</a:t>
            </a:r>
            <a:endParaRPr lang="zh-CN" altLang="en-US" sz="1800" dirty="0" smtClean="0">
              <a:sym typeface="+mn-ea"/>
            </a:endParaRPr>
          </a:p>
          <a:p>
            <a:r>
              <a:rPr lang="zh-CN" altLang="en-US" sz="1800" dirty="0" smtClean="0">
                <a:sym typeface="+mn-ea"/>
              </a:rPr>
              <a:t>1954，</a:t>
            </a:r>
            <a:r>
              <a:rPr lang="zh-CN" altLang="en-US" sz="1800" dirty="0" smtClean="0">
                <a:solidFill>
                  <a:srgbClr val="FF0000"/>
                </a:solidFill>
                <a:sym typeface="+mn-ea"/>
              </a:rPr>
              <a:t>普林斯顿</a:t>
            </a:r>
            <a:r>
              <a:rPr lang="zh-CN" altLang="en-US" sz="1800" dirty="0" smtClean="0">
                <a:sym typeface="+mn-ea"/>
              </a:rPr>
              <a:t>博士论文</a:t>
            </a:r>
            <a:r>
              <a:rPr lang="en-US" altLang="zh-CN" sz="1800" dirty="0" smtClean="0">
                <a:sym typeface="+mn-ea"/>
              </a:rPr>
              <a:t>“神经网络和脑模型问题”</a:t>
            </a:r>
            <a:endParaRPr lang="en-US" altLang="zh-CN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60</a:t>
            </a:r>
            <a:r>
              <a:rPr lang="zh-CN" altLang="en-US" sz="1800" dirty="0" smtClean="0">
                <a:sym typeface="+mn-ea"/>
              </a:rPr>
              <a:t>年代早期，发明了世界上最早的光学扫描仪，带有扫描仪和触觉传感器的14度自由机械手，开发了世界上最早的能够模拟人类活动的机器人Robot C</a:t>
            </a:r>
            <a:endParaRPr lang="zh-CN" altLang="en-US" sz="1800" dirty="0" smtClean="0">
              <a:sym typeface="+mn-ea"/>
            </a:endParaRPr>
          </a:p>
          <a:p>
            <a:r>
              <a:rPr lang="zh-CN" altLang="en-US" sz="1800" dirty="0" smtClean="0">
                <a:sym typeface="+mn-ea"/>
              </a:rPr>
              <a:t>1963年，发明了首款头戴式图形显示器</a:t>
            </a:r>
            <a:endParaRPr lang="zh-CN" altLang="en-US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1969</a:t>
            </a:r>
            <a:r>
              <a:rPr lang="zh-CN" altLang="en-US" sz="1800" dirty="0" smtClean="0">
                <a:sym typeface="+mn-ea"/>
              </a:rPr>
              <a:t>， 出版 Perceptrons，</a:t>
            </a:r>
            <a:r>
              <a:rPr lang="zh-CN" altLang="en-US" sz="1800" dirty="0" smtClean="0">
                <a:sym typeface="+mn-ea"/>
              </a:rPr>
              <a:t>将神经网络封杀</a:t>
            </a:r>
            <a:r>
              <a:rPr lang="en-US" altLang="zh-CN" sz="1800" dirty="0" smtClean="0">
                <a:sym typeface="+mn-ea"/>
              </a:rPr>
              <a:t>10</a:t>
            </a:r>
            <a:r>
              <a:rPr lang="zh-CN" altLang="en-US" sz="1800" dirty="0" smtClean="0">
                <a:sym typeface="+mn-ea"/>
              </a:rPr>
              <a:t>年</a:t>
            </a:r>
            <a:endParaRPr lang="zh-CN" altLang="en-US" sz="1800" dirty="0" smtClean="0">
              <a:sym typeface="+mn-ea"/>
            </a:endParaRPr>
          </a:p>
          <a:p>
            <a:pPr lvl="1"/>
            <a:r>
              <a:rPr lang="zh-CN" altLang="en-US" sz="1800" dirty="0" smtClean="0">
                <a:sym typeface="+mn-ea"/>
              </a:rPr>
              <a:t>跟一个中学校友（</a:t>
            </a:r>
            <a:r>
              <a:rPr lang="en-US" altLang="zh-CN" sz="1800" dirty="0" smtClean="0">
                <a:sym typeface="+mn-ea"/>
                <a:hlinkClick r:id="rId1" action="ppaction://hlinkfile"/>
              </a:rPr>
              <a:t>Rossenblatt</a:t>
            </a:r>
            <a:r>
              <a:rPr lang="zh-CN" altLang="en-US" sz="1800" dirty="0" smtClean="0">
                <a:sym typeface="+mn-ea"/>
              </a:rPr>
              <a:t>）还有私人恩怨</a:t>
            </a:r>
            <a:endParaRPr lang="zh-CN" altLang="en-US" sz="1800" dirty="0" smtClean="0">
              <a:sym typeface="+mn-ea"/>
            </a:endParaRPr>
          </a:p>
          <a:p>
            <a:r>
              <a:rPr lang="zh-CN" altLang="en-US" sz="1800" dirty="0" smtClean="0">
                <a:sym typeface="+mn-ea"/>
              </a:rPr>
              <a:t>1975，首创框架理论（frame theory）</a:t>
            </a:r>
            <a:endParaRPr lang="zh-CN" altLang="en-US" sz="1800" dirty="0" smtClean="0">
              <a:sym typeface="+mn-ea"/>
            </a:endParaRPr>
          </a:p>
          <a:p>
            <a:endParaRPr lang="zh-CN" altLang="en-US" sz="1400" dirty="0"/>
          </a:p>
          <a:p>
            <a:endParaRPr lang="zh-CN" altLang="en-US" sz="1400"/>
          </a:p>
        </p:txBody>
      </p:sp>
      <p:pic>
        <p:nvPicPr>
          <p:cNvPr id="29704" name="Picture 8"/>
          <p:cNvPicPr>
            <a:picLocks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2" r="68310" b="23450"/>
          <a:stretch>
            <a:fillRect/>
          </a:stretch>
        </p:blipFill>
        <p:spPr bwMode="auto">
          <a:xfrm>
            <a:off x="6709410" y="2141855"/>
            <a:ext cx="2434590" cy="279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Arthur Samuel </a:t>
            </a:r>
            <a:r>
              <a:rPr lang="zh-CN" altLang="en-US" dirty="0" smtClean="0">
                <a:sym typeface="+mn-ea"/>
              </a:rPr>
              <a:t>（塞缪尔）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5551805" cy="4114800"/>
          </a:xfrm>
        </p:spPr>
        <p:txBody>
          <a:bodyPr/>
          <a:p>
            <a:r>
              <a:rPr lang="en-US" altLang="zh-CN" sz="1800" dirty="0" smtClean="0">
                <a:sym typeface="+mn-ea"/>
              </a:rPr>
              <a:t>1901年12月5日-1990年7月29日</a:t>
            </a:r>
            <a:endParaRPr lang="en-US" altLang="zh-CN" sz="1800" dirty="0" smtClean="0">
              <a:sym typeface="+mn-ea"/>
            </a:endParaRPr>
          </a:p>
          <a:p>
            <a:r>
              <a:rPr lang="zh-CN" altLang="en-US" sz="1800" dirty="0" smtClean="0">
                <a:sym typeface="+mn-ea"/>
              </a:rPr>
              <a:t>机器学习创始人，斯坦福研究教授</a:t>
            </a:r>
            <a:endParaRPr lang="zh-CN" altLang="en-US" sz="1800" dirty="0" smtClean="0">
              <a:sym typeface="+mn-ea"/>
            </a:endParaRPr>
          </a:p>
          <a:p>
            <a:r>
              <a:rPr lang="zh-CN" altLang="en-US" sz="1800" dirty="0"/>
              <a:t>1959年，在</a:t>
            </a:r>
            <a:r>
              <a:rPr lang="zh-CN" altLang="en-US" sz="1800" dirty="0"/>
              <a:t>IBM写出了可以学习的西洋棋程序，</a:t>
            </a:r>
            <a:r>
              <a:rPr lang="zh-CN" altLang="en-US" sz="1800" dirty="0" smtClean="0">
                <a:sym typeface="+mn-ea"/>
              </a:rPr>
              <a:t>战胜全国排名第</a:t>
            </a:r>
            <a:r>
              <a:rPr lang="en-US" altLang="zh-CN" sz="1800" dirty="0" smtClean="0">
                <a:sym typeface="+mn-ea"/>
              </a:rPr>
              <a:t>4</a:t>
            </a:r>
            <a:r>
              <a:rPr lang="zh-CN" altLang="en-US" sz="1800" dirty="0" smtClean="0">
                <a:sym typeface="+mn-ea"/>
              </a:rPr>
              <a:t>名的选手</a:t>
            </a:r>
            <a:r>
              <a:rPr lang="zh-CN" altLang="en-US" sz="1800" dirty="0" smtClean="0">
                <a:sym typeface="+mn-ea"/>
              </a:rPr>
              <a:t>。</a:t>
            </a:r>
            <a:endParaRPr lang="zh-CN" altLang="en-US" sz="1800" dirty="0" smtClean="0">
              <a:sym typeface="+mn-ea"/>
            </a:endParaRPr>
          </a:p>
          <a:p>
            <a:r>
              <a:rPr lang="zh-CN" altLang="en-US" sz="1800" dirty="0">
                <a:sym typeface="+mn-ea"/>
              </a:rPr>
              <a:t>A. L. Samuel</a:t>
            </a:r>
            <a:r>
              <a:rPr lang="en-US" altLang="zh-CN" sz="1800" dirty="0">
                <a:sym typeface="+mn-ea"/>
              </a:rPr>
              <a:t>. </a:t>
            </a:r>
            <a:r>
              <a:rPr lang="zh-CN" altLang="en-US" sz="1800" dirty="0">
                <a:sym typeface="+mn-ea"/>
              </a:rPr>
              <a:t>Some Studies in 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Machine Learning</a:t>
            </a:r>
            <a:r>
              <a:rPr lang="zh-CN" altLang="en-US" sz="1800" dirty="0">
                <a:sym typeface="+mn-ea"/>
              </a:rPr>
              <a:t> Using the Game of Checkers</a:t>
            </a:r>
            <a:r>
              <a:rPr lang="en-US" altLang="zh-CN" sz="1800" dirty="0">
                <a:sym typeface="+mn-ea"/>
              </a:rPr>
              <a:t>.</a:t>
            </a:r>
            <a:r>
              <a:rPr lang="zh-CN" altLang="en-US" sz="1800" dirty="0">
                <a:sym typeface="+mn-ea"/>
              </a:rPr>
              <a:t> </a:t>
            </a:r>
            <a:r>
              <a:rPr lang="zh-CN" altLang="en-US" sz="1800" dirty="0"/>
              <a:t>IBM Journal of Research and Development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zh-CN" altLang="en-US" sz="1800" dirty="0">
                <a:sym typeface="+mn-ea"/>
              </a:rPr>
              <a:t>1959</a:t>
            </a:r>
            <a:r>
              <a:rPr lang="en-US" altLang="zh-CN" sz="1800" dirty="0">
                <a:sym typeface="+mn-ea"/>
              </a:rPr>
              <a:t>,</a:t>
            </a:r>
            <a:r>
              <a:rPr lang="zh-CN" altLang="en-US" sz="1800" dirty="0"/>
              <a:t>3</a:t>
            </a:r>
            <a:r>
              <a:rPr lang="en-US" altLang="zh-CN" sz="1800" dirty="0"/>
              <a:t>(3):210-229</a:t>
            </a:r>
            <a:endParaRPr lang="en-US" altLang="zh-CN" sz="1800" dirty="0"/>
          </a:p>
          <a:p>
            <a:pPr lvl="1" algn="l">
              <a:buClrTx/>
              <a:buSzTx/>
              <a:buFontTx/>
            </a:pPr>
            <a:r>
              <a:rPr lang="zh-CN" altLang="en-US" sz="1540" dirty="0">
                <a:cs typeface="+mn-ea"/>
              </a:rPr>
              <a:t> mutable evaluation functions, hill climbing, and signature tables</a:t>
            </a:r>
            <a:endParaRPr lang="zh-CN" altLang="en-US" sz="1540" dirty="0">
              <a:cs typeface="+mn-ea"/>
            </a:endParaRPr>
          </a:p>
          <a:p>
            <a:pPr lvl="1" algn="l">
              <a:buClrTx/>
              <a:buSzTx/>
              <a:buFontTx/>
            </a:pPr>
            <a:r>
              <a:rPr lang="zh-CN" altLang="en-US" sz="1540" dirty="0"/>
              <a:t>强化学习技术</a:t>
            </a:r>
            <a:endParaRPr lang="zh-CN" altLang="en-US" sz="1540" dirty="0"/>
          </a:p>
          <a:p>
            <a:endParaRPr lang="zh-CN" altLang="en-US" sz="1800" dirty="0"/>
          </a:p>
          <a:p>
            <a:endParaRPr lang="zh-CN" altLang="en-US" sz="1800"/>
          </a:p>
        </p:txBody>
      </p:sp>
      <p:pic>
        <p:nvPicPr>
          <p:cNvPr id="29707" name="Picture 11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752600"/>
            <a:ext cx="2000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Allen </a:t>
            </a:r>
            <a:r>
              <a:rPr lang="en-US" altLang="zh-CN" dirty="0" smtClean="0">
                <a:sym typeface="+mn-ea"/>
              </a:rPr>
              <a:t>Newell (纽厄尔)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5352415" cy="4114800"/>
          </a:xfrm>
        </p:spPr>
        <p:txBody>
          <a:bodyPr/>
          <a:p>
            <a:r>
              <a:rPr lang="en-US" altLang="zh-CN" sz="1800" dirty="0">
                <a:sym typeface="+mn-ea"/>
              </a:rPr>
              <a:t>1927</a:t>
            </a:r>
            <a:r>
              <a:rPr lang="zh-CN" altLang="en-US" sz="1800" dirty="0">
                <a:sym typeface="+mn-ea"/>
              </a:rPr>
              <a:t>年</a:t>
            </a:r>
            <a:r>
              <a:rPr lang="en-US" altLang="zh-CN" sz="1800" dirty="0">
                <a:sym typeface="+mn-ea"/>
              </a:rPr>
              <a:t>3</a:t>
            </a:r>
            <a:r>
              <a:rPr lang="zh-CN" altLang="en-US" sz="1800" dirty="0">
                <a:sym typeface="+mn-ea"/>
              </a:rPr>
              <a:t>月</a:t>
            </a:r>
            <a:r>
              <a:rPr lang="en-US" altLang="zh-CN" sz="1800" dirty="0">
                <a:sym typeface="+mn-ea"/>
              </a:rPr>
              <a:t>19</a:t>
            </a:r>
            <a:r>
              <a:rPr lang="zh-CN" altLang="en-US" sz="1800" dirty="0">
                <a:sym typeface="+mn-ea"/>
              </a:rPr>
              <a:t>日</a:t>
            </a:r>
            <a:r>
              <a:rPr lang="en-US" altLang="zh-CN" sz="1800" dirty="0">
                <a:sym typeface="+mn-ea"/>
              </a:rPr>
              <a:t>-1992</a:t>
            </a:r>
            <a:r>
              <a:rPr lang="zh-CN" altLang="en-US" sz="1800" dirty="0">
                <a:sym typeface="+mn-ea"/>
              </a:rPr>
              <a:t>年</a:t>
            </a:r>
            <a:r>
              <a:rPr lang="en-US" altLang="zh-CN" sz="1800" dirty="0">
                <a:sym typeface="+mn-ea"/>
              </a:rPr>
              <a:t>7</a:t>
            </a:r>
            <a:r>
              <a:rPr lang="zh-CN" altLang="en-US" sz="1800" dirty="0">
                <a:sym typeface="+mn-ea"/>
              </a:rPr>
              <a:t>月</a:t>
            </a:r>
            <a:r>
              <a:rPr lang="en-US" altLang="zh-CN" sz="1800" dirty="0">
                <a:sym typeface="+mn-ea"/>
              </a:rPr>
              <a:t>19</a:t>
            </a:r>
            <a:r>
              <a:rPr lang="zh-CN" altLang="en-US" sz="1800" dirty="0" smtClean="0">
                <a:sym typeface="+mn-ea"/>
              </a:rPr>
              <a:t>日</a:t>
            </a:r>
            <a:endParaRPr lang="zh-CN" altLang="en-US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1975</a:t>
            </a:r>
            <a:r>
              <a:rPr lang="zh-CN" altLang="en-US" sz="1800" dirty="0" smtClean="0">
                <a:sym typeface="+mn-ea"/>
              </a:rPr>
              <a:t>年图灵奖，卡内</a:t>
            </a:r>
            <a:r>
              <a:rPr lang="zh-CN" altLang="en-US" sz="1800" dirty="0" smtClean="0">
                <a:sym typeface="+mn-ea"/>
              </a:rPr>
              <a:t>基梅隆教授</a:t>
            </a:r>
            <a:endParaRPr lang="zh-CN" altLang="en-US" sz="1800" dirty="0" smtClean="0">
              <a:sym typeface="+mn-ea"/>
            </a:endParaRPr>
          </a:p>
          <a:p>
            <a:r>
              <a:rPr lang="zh-CN" altLang="en-US" sz="1800" dirty="0" smtClean="0">
                <a:sym typeface="+mn-ea"/>
              </a:rPr>
              <a:t>1980 - </a:t>
            </a:r>
            <a:r>
              <a:rPr lang="en-US" altLang="zh-CN" sz="1800" dirty="0" smtClean="0">
                <a:sym typeface="+mn-ea"/>
              </a:rPr>
              <a:t>AAAI</a:t>
            </a:r>
            <a:r>
              <a:rPr lang="zh-CN" altLang="en-US" sz="1800" dirty="0" smtClean="0">
                <a:sym typeface="+mn-ea"/>
              </a:rPr>
              <a:t>首任主席</a:t>
            </a:r>
            <a:endParaRPr lang="zh-CN" altLang="en-US" sz="1800" dirty="0" smtClean="0">
              <a:sym typeface="+mn-ea"/>
            </a:endParaRPr>
          </a:p>
          <a:p>
            <a:endParaRPr lang="zh-CN" altLang="en-US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1956</a:t>
            </a:r>
            <a:r>
              <a:rPr lang="zh-CN" altLang="en-US" sz="1800" dirty="0" smtClean="0">
                <a:sym typeface="+mn-ea"/>
              </a:rPr>
              <a:t>，数学定理证明程序</a:t>
            </a:r>
            <a:r>
              <a:rPr lang="en-US" altLang="zh-CN" sz="1800" dirty="0" smtClean="0">
                <a:sym typeface="+mn-ea"/>
              </a:rPr>
              <a:t>Logic Theorist</a:t>
            </a:r>
            <a:endParaRPr lang="zh-CN" altLang="en-US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1957</a:t>
            </a:r>
            <a:r>
              <a:rPr lang="zh-CN" altLang="en-US" sz="1800" dirty="0" smtClean="0">
                <a:sym typeface="+mn-ea"/>
              </a:rPr>
              <a:t>年，通用求解器</a:t>
            </a:r>
            <a:r>
              <a:rPr lang="en-US" altLang="zh-CN" sz="1800" dirty="0" smtClean="0">
                <a:sym typeface="+mn-ea"/>
              </a:rPr>
              <a:t>General Problem Solver</a:t>
            </a:r>
            <a:endParaRPr lang="zh-CN" altLang="en-US" sz="1800" dirty="0"/>
          </a:p>
          <a:p>
            <a:endParaRPr lang="zh-CN" altLang="en-US" sz="1800"/>
          </a:p>
        </p:txBody>
      </p:sp>
      <p:pic>
        <p:nvPicPr>
          <p:cNvPr id="29708" name="Picture 12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65" y="1752600"/>
            <a:ext cx="25527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Herbert Alexander Simon</a:t>
            </a:r>
            <a:r>
              <a:rPr lang="en-US" altLang="zh-CN"/>
              <a:t>(</a:t>
            </a:r>
            <a:r>
              <a:rPr lang="zh-CN" altLang="en-US"/>
              <a:t>西蒙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605" y="1597025"/>
            <a:ext cx="6094730" cy="4758055"/>
          </a:xfrm>
        </p:spPr>
        <p:txBody>
          <a:bodyPr/>
          <a:p>
            <a:r>
              <a:rPr lang="en-US" altLang="zh-CN" sz="1800" dirty="0" smtClean="0">
                <a:sym typeface="+mn-ea"/>
              </a:rPr>
              <a:t>1916年6月15日- 2001年2月9日)</a:t>
            </a:r>
            <a:endParaRPr lang="en-US" altLang="zh-CN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1975</a:t>
            </a:r>
            <a:r>
              <a:rPr lang="zh-CN" altLang="en-US" sz="1800" dirty="0" smtClean="0">
                <a:sym typeface="+mn-ea"/>
              </a:rPr>
              <a:t>年图灵奖，卡内</a:t>
            </a:r>
            <a:r>
              <a:rPr lang="zh-CN" altLang="en-US" sz="1800" dirty="0" smtClean="0">
                <a:sym typeface="+mn-ea"/>
              </a:rPr>
              <a:t>基梅隆教授</a:t>
            </a:r>
            <a:endParaRPr lang="zh-CN" altLang="en-US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1978</a:t>
            </a:r>
            <a:r>
              <a:rPr lang="zh-CN" altLang="en-US" sz="1800" dirty="0" smtClean="0">
                <a:sym typeface="+mn-ea"/>
              </a:rPr>
              <a:t>年诺贝尔经济学奖</a:t>
            </a:r>
            <a:endParaRPr lang="zh-CN" altLang="en-US" sz="1800" dirty="0"/>
          </a:p>
          <a:p>
            <a:endParaRPr lang="en-US" altLang="zh-CN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1956</a:t>
            </a:r>
            <a:r>
              <a:rPr lang="zh-CN" altLang="en-US" sz="1800" dirty="0" smtClean="0">
                <a:sym typeface="+mn-ea"/>
              </a:rPr>
              <a:t>，数学定理证明程序</a:t>
            </a:r>
            <a:r>
              <a:rPr lang="en-US" altLang="zh-CN" sz="1800" dirty="0" smtClean="0">
                <a:sym typeface="+mn-ea"/>
              </a:rPr>
              <a:t>Logic Theorist</a:t>
            </a:r>
            <a:endParaRPr lang="zh-CN" altLang="en-US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1957</a:t>
            </a:r>
            <a:r>
              <a:rPr lang="zh-CN" altLang="en-US" sz="1800" dirty="0" smtClean="0">
                <a:sym typeface="+mn-ea"/>
              </a:rPr>
              <a:t>年，通用求解器</a:t>
            </a:r>
            <a:r>
              <a:rPr lang="en-US" altLang="zh-CN" sz="1800" dirty="0" smtClean="0">
                <a:sym typeface="+mn-ea"/>
              </a:rPr>
              <a:t>General Problem Solver</a:t>
            </a:r>
            <a:endParaRPr lang="en-US" altLang="zh-CN" sz="1800" dirty="0" smtClean="0">
              <a:sym typeface="+mn-ea"/>
            </a:endParaRPr>
          </a:p>
          <a:p>
            <a:r>
              <a:rPr lang="en-US" altLang="zh-CN" sz="1800" dirty="0"/>
              <a:t>19</a:t>
            </a:r>
            <a:r>
              <a:rPr lang="zh-CN" altLang="en-US" sz="1800" dirty="0"/>
              <a:t>5</a:t>
            </a:r>
            <a:r>
              <a:rPr lang="en-US" altLang="zh-CN" sz="1800" dirty="0"/>
              <a:t>0-1970,</a:t>
            </a:r>
            <a:r>
              <a:rPr lang="zh-CN" altLang="en-US" sz="1800" dirty="0"/>
              <a:t>提出“决策模式理论”</a:t>
            </a:r>
            <a:endParaRPr lang="zh-CN" altLang="en-US" sz="1800" dirty="0"/>
          </a:p>
          <a:p>
            <a:r>
              <a:rPr lang="zh-CN" altLang="en-US" sz="1800" dirty="0"/>
              <a:t>1970年发展与完善了语义网络的概念和方法，把它作为知识表示的一种通用手段。</a:t>
            </a:r>
            <a:endParaRPr lang="zh-CN" altLang="en-US" sz="1800" dirty="0"/>
          </a:p>
          <a:p>
            <a:r>
              <a:rPr lang="zh-CN" altLang="en-US" sz="1800" dirty="0"/>
              <a:t>1976年西蒙和纽厄尔提出了“物理符号系统假说”，成为符号主义学的创治人和代表人物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r>
              <a:rPr lang="en-US" altLang="zh-CN" sz="1800" dirty="0"/>
              <a:t>1976—193年间,和兰利(Pt N.L.ngley)、布拉茨霍夫(Gay LBredshaw)合作，设计了有5个饭本的BACON系统发现程序，重新发现了一系列著名的称理、化学定律。</a:t>
            </a:r>
            <a:endParaRPr lang="en-US" altLang="zh-CN" sz="1800" dirty="0"/>
          </a:p>
          <a:p>
            <a:endParaRPr lang="zh-CN" altLang="en-US" sz="1800" dirty="0"/>
          </a:p>
          <a:p>
            <a:endParaRPr lang="en-US" altLang="zh-CN" sz="18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32930" y="1597025"/>
            <a:ext cx="2057400" cy="2847975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吴文俊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5884545" cy="4114800"/>
          </a:xfrm>
        </p:spPr>
        <p:txBody>
          <a:bodyPr/>
          <a:p>
            <a:r>
              <a:rPr lang="en-US" altLang="zh-CN" dirty="0" smtClean="0">
                <a:sym typeface="+mn-ea"/>
              </a:rPr>
              <a:t>1919</a:t>
            </a:r>
            <a:r>
              <a:rPr lang="zh-CN" altLang="en-US" dirty="0" smtClean="0">
                <a:sym typeface="+mn-ea"/>
              </a:rPr>
              <a:t>年</a:t>
            </a:r>
            <a:r>
              <a:rPr lang="en-US" altLang="zh-CN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月</a:t>
            </a:r>
            <a:r>
              <a:rPr lang="en-US" altLang="zh-CN" dirty="0" smtClean="0">
                <a:sym typeface="+mn-ea"/>
              </a:rPr>
              <a:t>12</a:t>
            </a:r>
            <a:r>
              <a:rPr lang="zh-CN" altLang="en-US" dirty="0" smtClean="0">
                <a:sym typeface="+mn-ea"/>
              </a:rPr>
              <a:t>日－</a:t>
            </a:r>
            <a:r>
              <a:rPr lang="en-US" altLang="zh-CN" dirty="0" smtClean="0">
                <a:sym typeface="+mn-ea"/>
              </a:rPr>
              <a:t>2017</a:t>
            </a:r>
            <a:r>
              <a:rPr lang="zh-CN" altLang="en-US" dirty="0" smtClean="0">
                <a:sym typeface="+mn-ea"/>
              </a:rPr>
              <a:t>年</a:t>
            </a:r>
            <a:r>
              <a:rPr lang="en-US" altLang="zh-CN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月</a:t>
            </a:r>
            <a:r>
              <a:rPr lang="en-US" altLang="zh-CN" dirty="0" smtClean="0">
                <a:sym typeface="+mn-ea"/>
              </a:rPr>
              <a:t>7</a:t>
            </a:r>
            <a:r>
              <a:rPr lang="zh-CN" altLang="en-US" dirty="0" smtClean="0">
                <a:sym typeface="+mn-ea"/>
              </a:rPr>
              <a:t>日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中科院数学所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发明了数学机械化，</a:t>
            </a:r>
            <a:r>
              <a:rPr lang="en-US" altLang="zh-CN" dirty="0" err="1" smtClean="0">
                <a:sym typeface="+mn-ea"/>
              </a:rPr>
              <a:t>Herbrand</a:t>
            </a:r>
            <a:r>
              <a:rPr lang="zh-CN" altLang="en-US" dirty="0" smtClean="0">
                <a:sym typeface="+mn-ea"/>
              </a:rPr>
              <a:t>自动推理杰出成就奖（</a:t>
            </a:r>
            <a:r>
              <a:rPr lang="en-US" altLang="zh-CN" dirty="0" smtClean="0">
                <a:sym typeface="+mn-ea"/>
              </a:rPr>
              <a:t>1997</a:t>
            </a:r>
            <a:r>
              <a:rPr lang="zh-CN" altLang="en-US" dirty="0" smtClean="0">
                <a:sym typeface="+mn-ea"/>
              </a:rPr>
              <a:t>年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29710" name="Picture 14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40" y="1981200"/>
            <a:ext cx="2227580" cy="264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提刚：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什么是人工智能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人工智能的历史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智能体（</a:t>
            </a:r>
            <a:r>
              <a:rPr lang="en-US" altLang="zh-CN" dirty="0" smtClean="0">
                <a:solidFill>
                  <a:srgbClr val="FF0000"/>
                </a:solidFill>
              </a:rPr>
              <a:t>Agent</a:t>
            </a:r>
            <a:r>
              <a:rPr lang="zh-CN" altLang="en-US" dirty="0" smtClean="0">
                <a:solidFill>
                  <a:srgbClr val="FF0000"/>
                </a:solidFill>
              </a:rPr>
              <a:t>）定义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dirty="0"/>
              <a:t>智能体的属性</a:t>
            </a:r>
            <a:endParaRPr lang="en-US" altLang="zh-CN" dirty="0"/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什么是智能体</a:t>
            </a:r>
            <a:r>
              <a:rPr lang="en-US" altLang="zh-CN" dirty="0" smtClean="0"/>
              <a:t>(Agent)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05510" y="1862455"/>
            <a:ext cx="7772400" cy="4114800"/>
          </a:xfrm>
        </p:spPr>
        <p:txBody>
          <a:bodyPr/>
          <a:lstStyle/>
          <a:p>
            <a:r>
              <a:rPr lang="zh-CN" altLang="en-US" sz="2800" dirty="0" smtClean="0">
                <a:sym typeface="+mn-ea"/>
              </a:rPr>
              <a:t>例子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机器人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网络爬虫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垃圾邮件过滤器</a:t>
            </a:r>
            <a:endParaRPr lang="zh-CN" altLang="en-US" sz="2800" dirty="0"/>
          </a:p>
          <a:p>
            <a:r>
              <a:rPr lang="zh-CN" altLang="en-US" dirty="0" smtClean="0"/>
              <a:t>智能体是一个计算机程序：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能够收集环境状态</a:t>
            </a:r>
            <a:r>
              <a:rPr lang="zh-CN" altLang="en-US" dirty="0" smtClean="0"/>
              <a:t>信息，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,...,S</a:t>
            </a:r>
            <a:r>
              <a:rPr lang="en-US" altLang="zh-CN" baseline="-25000" dirty="0" smtClean="0"/>
              <a:t>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能基于信息选择行为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f</a:t>
            </a:r>
            <a:r>
              <a:rPr lang="en-US" altLang="zh-CN" dirty="0" smtClean="0"/>
              <a:t>:  </a:t>
            </a:r>
            <a:r>
              <a:rPr lang="en-US" altLang="zh-CN" dirty="0" smtClean="0">
                <a:sym typeface="+mn-ea"/>
              </a:rPr>
              <a:t>S</a:t>
            </a:r>
            <a:r>
              <a:rPr lang="en-US" altLang="zh-CN" baseline="-25000" dirty="0" smtClean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,S</a:t>
            </a:r>
            <a:r>
              <a:rPr lang="en-US" altLang="zh-CN" baseline="-25000" dirty="0" smtClean="0">
                <a:sym typeface="+mn-ea"/>
              </a:rPr>
              <a:t>2</a:t>
            </a:r>
            <a:r>
              <a:rPr lang="en-US" altLang="zh-CN" dirty="0" smtClean="0">
                <a:sym typeface="+mn-ea"/>
              </a:rPr>
              <a:t>,...,S</a:t>
            </a:r>
            <a:r>
              <a:rPr lang="en-US" altLang="zh-CN" baseline="-25000" dirty="0" smtClean="0">
                <a:sym typeface="+mn-ea"/>
              </a:rPr>
              <a:t>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→a</a:t>
            </a:r>
            <a:r>
              <a:rPr lang="en-US" altLang="zh-CN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endParaRPr lang="en-US" altLang="zh-CN" baseline="-250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/>
            <a:r>
              <a:rPr lang="zh-CN" altLang="en-US" dirty="0" smtClean="0"/>
              <a:t>当环境信息种类不多时，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可以用表格</a:t>
            </a:r>
            <a:r>
              <a:rPr lang="zh-CN" altLang="en-US" dirty="0" smtClean="0"/>
              <a:t>形式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如函数</a:t>
            </a:r>
            <a:r>
              <a:rPr lang="en-US" altLang="zh-CN" dirty="0" smtClean="0"/>
              <a:t>f(t)=t*t,  </a:t>
            </a:r>
            <a:r>
              <a:rPr lang="en-US" altLang="zh-CN" dirty="0" smtClean="0">
                <a:solidFill>
                  <a:srgbClr val="FF0000"/>
                </a:solidFill>
              </a:rPr>
              <a:t> [(1,1),(2,4), (3,9),....]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687" y="1551424"/>
            <a:ext cx="4752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目标：</a:t>
            </a:r>
            <a:r>
              <a:rPr lang="zh-CN" altLang="en-US" dirty="0" smtClean="0"/>
              <a:t>设计理性</a:t>
            </a:r>
            <a:r>
              <a:rPr lang="en-US" altLang="zh-CN" dirty="0" smtClean="0"/>
              <a:t>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345" y="1603375"/>
            <a:ext cx="7772400" cy="411480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理性</a:t>
            </a:r>
            <a:r>
              <a:rPr lang="en-US" altLang="zh-CN" dirty="0" smtClean="0">
                <a:sym typeface="+mn-ea"/>
              </a:rPr>
              <a:t>agent</a:t>
            </a:r>
            <a:r>
              <a:rPr lang="zh-CN" altLang="en-US" dirty="0" smtClean="0">
                <a:sym typeface="+mn-ea"/>
              </a:rPr>
              <a:t>应作出正确的</a:t>
            </a:r>
            <a:r>
              <a:rPr lang="zh-CN" altLang="en-US" dirty="0" smtClean="0">
                <a:sym typeface="+mn-ea"/>
              </a:rPr>
              <a:t>行动，使得性能度量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最大化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/>
              <a:t>性能度量标准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已感知</a:t>
            </a:r>
            <a:r>
              <a:rPr lang="zh-CN" altLang="en-US" dirty="0" smtClean="0"/>
              <a:t>的环境</a:t>
            </a:r>
            <a:r>
              <a:rPr lang="zh-CN" altLang="en-US" dirty="0" smtClean="0"/>
              <a:t>状态序列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对环境的先验知识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可以选择的行动集合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38" y="3805813"/>
            <a:ext cx="4754563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任务环境</a:t>
            </a:r>
            <a:r>
              <a:rPr lang="en-US" altLang="zh-CN" dirty="0" smtClean="0"/>
              <a:t>(PEAS)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自动驾驶车为例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性能（</a:t>
            </a:r>
            <a:r>
              <a:rPr lang="en-US" altLang="zh-CN" dirty="0"/>
              <a:t>P</a:t>
            </a:r>
            <a:r>
              <a:rPr lang="en-US" altLang="zh-CN" dirty="0" smtClean="0"/>
              <a:t>erformance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比如安全性、舒适、油耗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</a:t>
            </a:r>
            <a:r>
              <a:rPr lang="en-US" altLang="zh-CN" dirty="0" smtClean="0"/>
              <a:t>(Environment)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各种路况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执行器</a:t>
            </a:r>
            <a:r>
              <a:rPr lang="en-US" altLang="zh-CN" dirty="0" smtClean="0"/>
              <a:t>(Actuators)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车子的转向、刹车、加速设备等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传感器</a:t>
            </a:r>
            <a:r>
              <a:rPr lang="en-US" altLang="zh-CN" dirty="0" smtClean="0"/>
              <a:t>(Sensors)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摄像机、雷达、语音接受器</a:t>
            </a:r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Agent</a:t>
            </a:r>
            <a:r>
              <a:rPr lang="zh-CN" altLang="en-US" dirty="0" smtClean="0"/>
              <a:t>设计的组成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A: </a:t>
            </a:r>
            <a:r>
              <a:rPr lang="zh-CN" altLang="en-US" dirty="0" smtClean="0"/>
              <a:t>行动空间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Action Space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Agent</a:t>
            </a:r>
            <a:r>
              <a:rPr lang="zh-CN" altLang="en-US" dirty="0" smtClean="0"/>
              <a:t>能做的所有行动</a:t>
            </a:r>
            <a:endParaRPr lang="en-US" altLang="zh-CN" dirty="0" smtClean="0"/>
          </a:p>
          <a:p>
            <a:r>
              <a:rPr lang="en-US" altLang="zh-CN" dirty="0" smtClean="0"/>
              <a:t>P:  </a:t>
            </a:r>
            <a:r>
              <a:rPr lang="zh-CN" altLang="en-US" dirty="0" smtClean="0"/>
              <a:t>感知空间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Percept Space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Agent</a:t>
            </a:r>
            <a:r>
              <a:rPr lang="zh-CN" altLang="en-US" dirty="0" smtClean="0"/>
              <a:t>能感知到的所有信息</a:t>
            </a:r>
            <a:endParaRPr lang="en-US" altLang="zh-CN" dirty="0" smtClean="0"/>
          </a:p>
          <a:p>
            <a:r>
              <a:rPr lang="en-US" altLang="zh-CN" dirty="0" smtClean="0"/>
              <a:t>S:  </a:t>
            </a:r>
            <a:r>
              <a:rPr lang="zh-CN" altLang="en-US" dirty="0" smtClean="0"/>
              <a:t>状态空间</a:t>
            </a:r>
            <a:r>
              <a:rPr lang="en-US" altLang="zh-CN" dirty="0" smtClean="0"/>
              <a:t>- State Space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和环境交互的内部状态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世界动态：</a:t>
            </a:r>
            <a:r>
              <a:rPr lang="en-US" altLang="zh-CN" dirty="0" smtClean="0"/>
              <a:t>T</a:t>
            </a:r>
            <a:r>
              <a:rPr lang="en-US" altLang="zh-CN" dirty="0"/>
              <a:t>: </a:t>
            </a:r>
            <a:r>
              <a:rPr lang="en-US" altLang="zh-CN" dirty="0" smtClean="0"/>
              <a:t> S </a:t>
            </a:r>
            <a:r>
              <a:rPr lang="en-US" altLang="zh-CN" dirty="0"/>
              <a:t>× </a:t>
            </a:r>
            <a:r>
              <a:rPr lang="en-US" altLang="zh-CN" dirty="0" smtClean="0"/>
              <a:t>A → S</a:t>
            </a:r>
            <a:endParaRPr lang="en-US" altLang="zh-CN" dirty="0" smtClean="0"/>
          </a:p>
          <a:p>
            <a:r>
              <a:rPr lang="zh-CN" altLang="en-US" dirty="0" smtClean="0"/>
              <a:t>感知函数：</a:t>
            </a:r>
            <a:r>
              <a:rPr lang="en-US" altLang="zh-CN" dirty="0" smtClean="0"/>
              <a:t>Z</a:t>
            </a:r>
            <a:r>
              <a:rPr lang="en-US" altLang="zh-CN" dirty="0"/>
              <a:t>:  </a:t>
            </a:r>
            <a:r>
              <a:rPr lang="en-US" altLang="zh-CN" dirty="0" smtClean="0"/>
              <a:t>S → P</a:t>
            </a:r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什么是人工智能？</a:t>
            </a:r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人工智能的目标是建造具有智能的机器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象人一样行动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象人一样思考</a:t>
            </a:r>
            <a:endParaRPr lang="en-US" altLang="zh-CN" smtClean="0"/>
          </a:p>
          <a:p>
            <a:pPr lvl="1"/>
            <a:r>
              <a:rPr lang="zh-CN" altLang="en-US" smtClean="0"/>
              <a:t>理性（</a:t>
            </a:r>
            <a:r>
              <a:rPr lang="en-US" altLang="zh-CN" smtClean="0"/>
              <a:t>rational</a:t>
            </a:r>
            <a:r>
              <a:rPr lang="zh-CN" altLang="en-US" smtClean="0"/>
              <a:t>）地思考</a:t>
            </a:r>
            <a:endParaRPr lang="en-US" altLang="zh-CN" smtClean="0"/>
          </a:p>
          <a:p>
            <a:pPr lvl="1"/>
            <a:r>
              <a:rPr lang="zh-CN" altLang="en-US" smtClean="0"/>
              <a:t>理性地行动</a:t>
            </a: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效用函数</a:t>
            </a:r>
            <a:r>
              <a:rPr lang="en-US" altLang="zh-CN" dirty="0" smtClean="0"/>
              <a:t>Utility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效用函数：根据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的任务，给每一个状态（序列）定义一个值，衡量对该状态的欢迎程度。</a:t>
            </a:r>
            <a:endParaRPr lang="en-US" altLang="zh-CN" dirty="0" smtClean="0"/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 </a:t>
            </a:r>
            <a:r>
              <a:rPr lang="en-US" altLang="zh-CN" dirty="0"/>
              <a:t>→ </a:t>
            </a:r>
            <a:r>
              <a:rPr lang="zh-CN" altLang="en-US" dirty="0" smtClean="0"/>
              <a:t>实数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理性</a:t>
            </a:r>
            <a:r>
              <a:rPr lang="en-US" altLang="zh-CN" dirty="0" smtClean="0"/>
              <a:t>Agent </a:t>
            </a:r>
            <a:r>
              <a:rPr lang="zh-CN" altLang="en-US" dirty="0" smtClean="0"/>
              <a:t>应该求解一个问题，通过（</a:t>
            </a:r>
            <a:r>
              <a:rPr lang="en-US" altLang="zh-CN" dirty="0" smtClean="0"/>
              <a:t>P→A</a:t>
            </a:r>
            <a:r>
              <a:rPr lang="zh-CN" altLang="en-US" dirty="0" smtClean="0"/>
              <a:t>）的序列来最大化</a:t>
            </a:r>
            <a:r>
              <a:rPr lang="en-US" altLang="zh-CN" dirty="0" smtClean="0"/>
              <a:t>U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Agent</a:t>
            </a:r>
            <a:r>
              <a:rPr lang="zh-CN" altLang="en-US" dirty="0" smtClean="0"/>
              <a:t>设计问题是一个优化问题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问题会建模为一个优化问题</a:t>
            </a:r>
            <a:endParaRPr lang="en-US" altLang="zh-CN" dirty="0" smtClean="0"/>
          </a:p>
          <a:p>
            <a:r>
              <a:rPr lang="en-US" altLang="zh-CN" dirty="0"/>
              <a:t>AI</a:t>
            </a:r>
            <a:r>
              <a:rPr lang="zh-CN" altLang="en-US" dirty="0" smtClean="0"/>
              <a:t>问题是非常困难的优化问题</a:t>
            </a:r>
            <a:endParaRPr lang="en-US" altLang="zh-CN" dirty="0" smtClean="0"/>
          </a:p>
          <a:p>
            <a:r>
              <a:rPr lang="zh-CN" altLang="en-US" dirty="0" smtClean="0"/>
              <a:t>需要对问题以及算法进行良好的表达，使得求解更容易</a:t>
            </a:r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八数码问题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：空格上、下、左、右移动</a:t>
            </a:r>
            <a:endParaRPr lang="en-US" altLang="zh-CN" dirty="0" smtClean="0"/>
          </a:p>
          <a:p>
            <a:r>
              <a:rPr lang="en-US" altLang="zh-CN" dirty="0" smtClean="0"/>
              <a:t>P </a:t>
            </a:r>
            <a:r>
              <a:rPr lang="zh-CN" altLang="en-US" dirty="0" smtClean="0"/>
              <a:t>：矩阵</a:t>
            </a:r>
            <a:endParaRPr lang="en-US" altLang="zh-CN" dirty="0" smtClean="0"/>
          </a:p>
          <a:p>
            <a:r>
              <a:rPr lang="en-US" altLang="zh-CN" dirty="0" smtClean="0"/>
              <a:t>S </a:t>
            </a:r>
            <a:r>
              <a:rPr lang="zh-CN" altLang="en-US" dirty="0" smtClean="0"/>
              <a:t>：跟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是相同的</a:t>
            </a:r>
            <a:endParaRPr lang="en-US" altLang="zh-CN" dirty="0" smtClean="0"/>
          </a:p>
          <a:p>
            <a:r>
              <a:rPr lang="en-US" altLang="zh-CN" dirty="0" smtClean="0"/>
              <a:t>T </a:t>
            </a:r>
            <a:r>
              <a:rPr lang="zh-CN" altLang="en-US" dirty="0" smtClean="0"/>
              <a:t>：空格的一次移动，导致状态的变化描述，可以用状态变迁图或者表来表示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</a:t>
            </a:r>
            <a:r>
              <a:rPr lang="en-US" altLang="zh-CN" dirty="0"/>
              <a:t>×</a:t>
            </a:r>
            <a:r>
              <a:rPr lang="zh-CN" altLang="en-US" dirty="0"/>
              <a:t>上 →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Z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P=S</a:t>
            </a:r>
            <a:endParaRPr lang="en-US" altLang="zh-CN" dirty="0" smtClean="0"/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U(S)=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80112" y="692696"/>
          <a:ext cx="12241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236296" y="692696"/>
          <a:ext cx="11521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432048"/>
                <a:gridCol w="36004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93700" y="4005064"/>
          <a:ext cx="12241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71210" y="4005064"/>
          <a:ext cx="12241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7581" y="18355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目标状态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95237" y="18355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初始状态</a:t>
            </a:r>
            <a:endParaRPr lang="zh-CN" altLang="en-US" sz="1200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555776" y="5326995"/>
            <a:ext cx="504056" cy="71881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5768" y="5424790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 </a:t>
            </a:r>
            <a:r>
              <a:rPr lang="zh-CN" altLang="en-US" sz="1400" dirty="0" smtClean="0"/>
              <a:t>如果</a:t>
            </a:r>
            <a:r>
              <a:rPr lang="en-US" altLang="zh-CN" sz="1400" dirty="0" smtClean="0"/>
              <a:t>S=</a:t>
            </a:r>
            <a:r>
              <a:rPr lang="zh-CN" altLang="en-US" sz="1400" dirty="0" smtClean="0"/>
              <a:t>目标状态</a:t>
            </a:r>
            <a:endParaRPr lang="en-US" altLang="zh-CN" sz="1400" dirty="0" smtClean="0"/>
          </a:p>
          <a:p>
            <a:r>
              <a:rPr lang="en-US" altLang="zh-CN" sz="1400" dirty="0" smtClean="0"/>
              <a:t>0  </a:t>
            </a:r>
            <a:r>
              <a:rPr lang="zh-CN" altLang="en-US" sz="1400" dirty="0" smtClean="0"/>
              <a:t>其他</a:t>
            </a:r>
            <a:endParaRPr lang="zh-CN" altLang="en-US" sz="1400" dirty="0"/>
          </a:p>
        </p:txBody>
      </p:sp>
    </p:spTree>
  </p:cSld>
  <p:clrMapOvr>
    <a:masterClrMapping/>
  </p:clrMapOvr>
  <p:transition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 TIC-TAC-TOE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：在第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个格下一个子</a:t>
            </a:r>
            <a:endParaRPr lang="en-US" altLang="zh-CN" dirty="0" smtClean="0"/>
          </a:p>
          <a:p>
            <a:pPr eaLnBrk="1" fontAlgn="t" hangingPunct="1"/>
            <a:r>
              <a:rPr lang="en-US" altLang="zh-CN" dirty="0" smtClean="0"/>
              <a:t>P</a:t>
            </a:r>
            <a:r>
              <a:rPr lang="zh-CN" altLang="en-US" dirty="0" smtClean="0"/>
              <a:t>：当前的棋盘图，如</a:t>
            </a:r>
            <a:r>
              <a:rPr lang="en-US" altLang="zh-CN" dirty="0" smtClean="0"/>
              <a:t>×—×—○—○—×</a:t>
            </a:r>
            <a:endParaRPr lang="en-US" altLang="zh-CN" dirty="0" smtClean="0"/>
          </a:p>
          <a:p>
            <a:pPr eaLnBrk="1" fontAlgn="t" hangingPunct="1"/>
            <a:r>
              <a:rPr lang="en-US" altLang="zh-CN" dirty="0" smtClean="0"/>
              <a:t>S</a:t>
            </a:r>
            <a:r>
              <a:rPr lang="zh-CN" altLang="en-US" dirty="0" smtClean="0"/>
              <a:t>：跟</a:t>
            </a:r>
            <a:r>
              <a:rPr lang="en-US" altLang="zh-CN" dirty="0" smtClean="0"/>
              <a:t>P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eaLnBrk="1" fontAlgn="t" hangingPunct="1"/>
            <a:r>
              <a:rPr lang="en-US" altLang="zh-CN" dirty="0" smtClean="0"/>
              <a:t>T</a:t>
            </a:r>
            <a:r>
              <a:rPr lang="zh-CN" altLang="en-US" dirty="0" smtClean="0"/>
              <a:t>：走一步棋，导致棋盘的变化</a:t>
            </a:r>
            <a:endParaRPr lang="en-US" altLang="zh-CN" dirty="0" smtClean="0"/>
          </a:p>
          <a:p>
            <a:pPr eaLnBrk="1" fontAlgn="t" hangingPunct="1"/>
            <a:endParaRPr lang="en-US" altLang="zh-CN" dirty="0"/>
          </a:p>
          <a:p>
            <a:pPr eaLnBrk="1" fontAlgn="t" hangingPunct="1"/>
            <a:endParaRPr lang="en-US" altLang="zh-CN" dirty="0"/>
          </a:p>
          <a:p>
            <a:pPr eaLnBrk="1" fontAlgn="t" hangingPunct="1"/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Z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P=S</a:t>
            </a:r>
            <a:endParaRPr lang="en-US" altLang="zh-CN" dirty="0" smtClean="0"/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U(S)=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00192" y="535072"/>
          <a:ext cx="1368152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398"/>
                <a:gridCol w="482877"/>
                <a:gridCol w="4828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○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○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23728" y="3753393"/>
          <a:ext cx="1368152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398"/>
                <a:gridCol w="482877"/>
                <a:gridCol w="4828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○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○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35896" y="409862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个格</a:t>
            </a:r>
            <a:r>
              <a:rPr lang="zh-CN" altLang="en-US" sz="2000" dirty="0"/>
              <a:t>下一</a:t>
            </a:r>
            <a:r>
              <a:rPr lang="zh-CN" altLang="en-US" sz="2000" dirty="0" smtClean="0"/>
              <a:t>个子 →</a:t>
            </a:r>
            <a:endParaRPr lang="zh-CN" altLang="en-US" sz="2000" dirty="0"/>
          </a:p>
          <a:p>
            <a:endParaRPr lang="zh-CN" altLang="en-US" sz="1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300192" y="3717032"/>
          <a:ext cx="1368152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398"/>
                <a:gridCol w="482877"/>
                <a:gridCol w="4828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○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○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○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左大括号 7"/>
          <p:cNvSpPr/>
          <p:nvPr/>
        </p:nvSpPr>
        <p:spPr bwMode="auto">
          <a:xfrm>
            <a:off x="2760368" y="5229200"/>
            <a:ext cx="299464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8189" y="5270901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10, </a:t>
            </a:r>
            <a:r>
              <a:rPr lang="zh-CN" altLang="en-US" sz="1600" dirty="0" smtClean="0"/>
              <a:t>如果我方三子成线</a:t>
            </a:r>
            <a:endParaRPr lang="en-US" altLang="zh-CN" sz="1600" dirty="0" smtClean="0"/>
          </a:p>
          <a:p>
            <a:r>
              <a:rPr lang="en-US" altLang="zh-CN" sz="1600" dirty="0" smtClean="0"/>
              <a:t>-10</a:t>
            </a:r>
            <a:r>
              <a:rPr lang="zh-CN" altLang="en-US" sz="1600" dirty="0" smtClean="0"/>
              <a:t>，如果敌方三子成线</a:t>
            </a:r>
            <a:endParaRPr lang="en-US" altLang="zh-CN" sz="1600" dirty="0" smtClean="0"/>
          </a:p>
          <a:p>
            <a:r>
              <a:rPr lang="en-US" altLang="zh-CN" sz="1600" dirty="0" smtClean="0"/>
              <a:t>0</a:t>
            </a:r>
            <a:r>
              <a:rPr lang="zh-CN" altLang="en-US" sz="1600" dirty="0" smtClean="0"/>
              <a:t>，其他</a:t>
            </a:r>
            <a:endParaRPr lang="zh-CN" altLang="en-US" sz="1600" dirty="0"/>
          </a:p>
        </p:txBody>
      </p:sp>
    </p:spTree>
  </p:cSld>
  <p:clrMapOvr>
    <a:masterClrMapping/>
  </p:clrMapOvr>
  <p:transition>
    <p:zoom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提刚：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什么是人工智能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人工智能的历史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智能体（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）定义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智能体的属性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A\P\S</a:t>
            </a:r>
            <a:r>
              <a:rPr lang="zh-CN" altLang="en-US" dirty="0" smtClean="0"/>
              <a:t>是离散空间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连续空间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足球机器人的运动方向是连续空间</a:t>
            </a:r>
            <a:endParaRPr lang="en-US" altLang="zh-CN" dirty="0" smtClean="0"/>
          </a:p>
          <a:p>
            <a:r>
              <a:rPr lang="zh-CN" altLang="en-US" dirty="0" smtClean="0"/>
              <a:t>动态是确定的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不确定的</a:t>
            </a:r>
            <a:endParaRPr lang="en-US" altLang="zh-CN" dirty="0" smtClean="0"/>
          </a:p>
          <a:p>
            <a:pPr lvl="1"/>
            <a:r>
              <a:rPr lang="zh-CN" altLang="en-US" dirty="0"/>
              <a:t>足球</a:t>
            </a:r>
            <a:r>
              <a:rPr lang="zh-CN" altLang="en-US" dirty="0" smtClean="0"/>
              <a:t>机器人进行一次射门动作，不一定进球</a:t>
            </a:r>
            <a:endParaRPr lang="en-US" altLang="zh-CN" dirty="0" smtClean="0"/>
          </a:p>
          <a:p>
            <a:r>
              <a:rPr lang="zh-CN" altLang="en-US" dirty="0" smtClean="0"/>
              <a:t>完全可观察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部分可观察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扫地机器人不能看到墙壁另一边的场景</a:t>
            </a:r>
            <a:endParaRPr lang="en-US" altLang="zh-CN" dirty="0" smtClean="0"/>
          </a:p>
          <a:p>
            <a:r>
              <a:rPr lang="zh-CN" altLang="en-US" dirty="0" smtClean="0"/>
              <a:t>静态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动态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足球机器人决策的时候，其他机器人在运动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八数码问题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离散的</a:t>
            </a:r>
            <a:endParaRPr lang="en-US" altLang="zh-CN" dirty="0" smtClean="0"/>
          </a:p>
          <a:p>
            <a:r>
              <a:rPr lang="zh-CN" altLang="en-US" dirty="0" smtClean="0"/>
              <a:t>确定的</a:t>
            </a:r>
            <a:endParaRPr lang="en-US" altLang="zh-CN" dirty="0" smtClean="0"/>
          </a:p>
          <a:p>
            <a:r>
              <a:rPr lang="zh-CN" altLang="en-US" dirty="0" smtClean="0"/>
              <a:t>完全可观察的</a:t>
            </a:r>
            <a:endParaRPr lang="en-US" altLang="zh-CN" dirty="0" smtClean="0"/>
          </a:p>
          <a:p>
            <a:r>
              <a:rPr lang="zh-CN" altLang="en-US" dirty="0" smtClean="0"/>
              <a:t>静态的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80112" y="692696"/>
          <a:ext cx="12241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Tic-Tac-Toe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离散的</a:t>
            </a:r>
            <a:endParaRPr lang="en-US" altLang="zh-CN" dirty="0" smtClean="0"/>
          </a:p>
          <a:p>
            <a:r>
              <a:rPr lang="zh-CN" altLang="en-US" dirty="0" smtClean="0"/>
              <a:t>非确定性的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Agent</a:t>
            </a:r>
            <a:r>
              <a:rPr lang="zh-CN" altLang="en-US" dirty="0" smtClean="0"/>
              <a:t>下完一步后，新的状态跟对手的反应相关</a:t>
            </a:r>
            <a:endParaRPr lang="en-US" altLang="zh-CN" dirty="0" smtClean="0"/>
          </a:p>
          <a:p>
            <a:r>
              <a:rPr lang="zh-CN" altLang="en-US" dirty="0" smtClean="0"/>
              <a:t>完全可观察的</a:t>
            </a:r>
            <a:endParaRPr lang="en-US" altLang="zh-CN" dirty="0" smtClean="0"/>
          </a:p>
          <a:p>
            <a:r>
              <a:rPr lang="zh-CN" altLang="en-US" dirty="0" smtClean="0"/>
              <a:t>静态的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00192" y="620688"/>
          <a:ext cx="1368152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398"/>
                <a:gridCol w="482877"/>
                <a:gridCol w="4828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○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○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后续课程先处理：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3454152" cy="4114800"/>
          </a:xfrm>
        </p:spPr>
        <p:txBody>
          <a:bodyPr/>
          <a:lstStyle/>
          <a:p>
            <a:r>
              <a:rPr lang="zh-CN" altLang="en-US" dirty="0" smtClean="0"/>
              <a:t>离散的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连续的</a:t>
            </a:r>
            <a:endParaRPr lang="en-US" altLang="zh-CN" dirty="0" smtClean="0"/>
          </a:p>
          <a:p>
            <a:r>
              <a:rPr lang="zh-CN" altLang="en-US" dirty="0" smtClean="0"/>
              <a:t>确定的</a:t>
            </a:r>
            <a:endParaRPr lang="en-US" altLang="zh-CN" dirty="0" smtClean="0"/>
          </a:p>
          <a:p>
            <a:r>
              <a:rPr lang="zh-CN" altLang="en-US" dirty="0" smtClean="0"/>
              <a:t>完全可观察的</a:t>
            </a:r>
            <a:endParaRPr lang="en-US" altLang="zh-CN" dirty="0" smtClean="0"/>
          </a:p>
          <a:p>
            <a:r>
              <a:rPr lang="zh-CN" altLang="en-US" dirty="0" smtClean="0"/>
              <a:t>静态的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193171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A: </a:t>
            </a:r>
            <a:r>
              <a:rPr lang="zh-CN" altLang="en-US" dirty="0"/>
              <a:t>行动空间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Action Space</a:t>
            </a:r>
            <a:endParaRPr lang="en-US" altLang="zh-CN" dirty="0"/>
          </a:p>
          <a:p>
            <a:pPr lvl="1"/>
            <a:r>
              <a:rPr lang="en-US" altLang="zh-CN" dirty="0"/>
              <a:t>Agent</a:t>
            </a:r>
            <a:r>
              <a:rPr lang="zh-CN" altLang="en-US" dirty="0"/>
              <a:t>能做的所有行动</a:t>
            </a:r>
            <a:endParaRPr lang="en-US" altLang="zh-CN" dirty="0"/>
          </a:p>
          <a:p>
            <a:r>
              <a:rPr lang="en-US" altLang="zh-CN" strike="sngStrike" dirty="0">
                <a:solidFill>
                  <a:srgbClr val="FF0000"/>
                </a:solidFill>
              </a:rPr>
              <a:t>P:  </a:t>
            </a:r>
            <a:r>
              <a:rPr lang="zh-CN" altLang="en-US" strike="sngStrike" dirty="0">
                <a:solidFill>
                  <a:srgbClr val="FF0000"/>
                </a:solidFill>
              </a:rPr>
              <a:t>感知空间</a:t>
            </a:r>
            <a:r>
              <a:rPr lang="en-US" altLang="zh-CN" strike="sngStrike" dirty="0">
                <a:solidFill>
                  <a:srgbClr val="FF0000"/>
                </a:solidFill>
              </a:rPr>
              <a:t>-</a:t>
            </a:r>
            <a:r>
              <a:rPr lang="zh-CN" altLang="en-US" strike="sngStrike" dirty="0">
                <a:solidFill>
                  <a:srgbClr val="FF0000"/>
                </a:solidFill>
              </a:rPr>
              <a:t> </a:t>
            </a:r>
            <a:r>
              <a:rPr lang="en-US" altLang="zh-CN" strike="sngStrike" dirty="0">
                <a:solidFill>
                  <a:srgbClr val="FF0000"/>
                </a:solidFill>
              </a:rPr>
              <a:t>Percept Space</a:t>
            </a:r>
            <a:endParaRPr lang="en-US" altLang="zh-CN" strike="sngStrike" dirty="0">
              <a:solidFill>
                <a:srgbClr val="FF0000"/>
              </a:solidFill>
            </a:endParaRPr>
          </a:p>
          <a:p>
            <a:pPr lvl="1"/>
            <a:r>
              <a:rPr lang="en-US" altLang="zh-CN" strike="sngStrike" dirty="0">
                <a:solidFill>
                  <a:srgbClr val="FF0000"/>
                </a:solidFill>
              </a:rPr>
              <a:t>Agent</a:t>
            </a:r>
            <a:r>
              <a:rPr lang="zh-CN" altLang="en-US" strike="sngStrike" dirty="0">
                <a:solidFill>
                  <a:srgbClr val="FF0000"/>
                </a:solidFill>
              </a:rPr>
              <a:t>能感知到的所有信息</a:t>
            </a:r>
            <a:endParaRPr lang="en-US" altLang="zh-CN" strike="sngStrike" dirty="0">
              <a:solidFill>
                <a:srgbClr val="FF0000"/>
              </a:solidFill>
            </a:endParaRPr>
          </a:p>
          <a:p>
            <a:r>
              <a:rPr lang="en-US" altLang="zh-CN" dirty="0"/>
              <a:t>S:  </a:t>
            </a:r>
            <a:r>
              <a:rPr lang="zh-CN" altLang="en-US" dirty="0"/>
              <a:t>状态空间</a:t>
            </a:r>
            <a:r>
              <a:rPr lang="en-US" altLang="zh-CN" dirty="0"/>
              <a:t>- State Space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和环境交互的内部状态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smtClean="0"/>
              <a:t>T</a:t>
            </a:r>
            <a:r>
              <a:rPr lang="en-US" altLang="zh-CN" dirty="0"/>
              <a:t>:  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-S </a:t>
            </a:r>
            <a:r>
              <a:rPr lang="en-US" altLang="zh-CN" dirty="0"/>
              <a:t>× A → S</a:t>
            </a:r>
            <a:endParaRPr lang="en-US" altLang="zh-CN" dirty="0"/>
          </a:p>
          <a:p>
            <a:r>
              <a:rPr lang="en-US" altLang="zh-CN" strike="sngStrike" dirty="0" smtClean="0">
                <a:solidFill>
                  <a:srgbClr val="FF0000"/>
                </a:solidFill>
              </a:rPr>
              <a:t>Z:</a:t>
            </a:r>
            <a:r>
              <a:rPr lang="zh-CN" altLang="en-US" strike="sngStrike" dirty="0" smtClean="0">
                <a:solidFill>
                  <a:srgbClr val="FF0000"/>
                </a:solidFill>
              </a:rPr>
              <a:t>感知</a:t>
            </a:r>
            <a:r>
              <a:rPr lang="zh-CN" altLang="en-US" strike="sngStrike" dirty="0">
                <a:solidFill>
                  <a:srgbClr val="FF0000"/>
                </a:solidFill>
              </a:rPr>
              <a:t>函数</a:t>
            </a:r>
            <a:r>
              <a:rPr lang="zh-CN" altLang="en-US" strike="sngStrike" dirty="0" smtClean="0">
                <a:solidFill>
                  <a:srgbClr val="FF0000"/>
                </a:solidFill>
              </a:rPr>
              <a:t>：</a:t>
            </a:r>
            <a:r>
              <a:rPr lang="en-US" altLang="zh-CN" strike="sngStrike" dirty="0" smtClean="0">
                <a:solidFill>
                  <a:srgbClr val="FF0000"/>
                </a:solidFill>
              </a:rPr>
              <a:t>  </a:t>
            </a:r>
            <a:r>
              <a:rPr lang="en-US" altLang="zh-CN" strike="sngStrike" dirty="0">
                <a:solidFill>
                  <a:srgbClr val="FF0000"/>
                </a:solidFill>
              </a:rPr>
              <a:t>S → </a:t>
            </a:r>
            <a:r>
              <a:rPr lang="en-US" altLang="zh-CN" strike="sngStrike" dirty="0" smtClean="0">
                <a:solidFill>
                  <a:srgbClr val="FF0000"/>
                </a:solidFill>
              </a:rPr>
              <a:t>P</a:t>
            </a:r>
            <a:endParaRPr lang="en-US" altLang="zh-CN" strike="sngStrike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U</a:t>
            </a:r>
            <a:r>
              <a:rPr lang="zh-CN" altLang="en-US" dirty="0"/>
              <a:t>：</a:t>
            </a:r>
            <a:r>
              <a:rPr lang="en-US" altLang="zh-CN" dirty="0"/>
              <a:t>S → </a:t>
            </a:r>
            <a:r>
              <a:rPr lang="zh-CN" altLang="en-US" dirty="0"/>
              <a:t>实数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象人一样行动：图灵测试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sz="half" idx="1"/>
          </p:nvPr>
        </p:nvSpPr>
        <p:spPr>
          <a:xfrm>
            <a:off x="323850" y="1557655"/>
            <a:ext cx="5977255" cy="3862070"/>
          </a:xfrm>
        </p:spPr>
        <p:txBody>
          <a:bodyPr/>
          <a:lstStyle/>
          <a:p>
            <a:r>
              <a:rPr lang="en-US" altLang="zh-CN" smtClean="0"/>
              <a:t>Alan Mathison Turing</a:t>
            </a:r>
            <a:r>
              <a:rPr lang="zh-CN" altLang="en-US" smtClean="0"/>
              <a:t>，</a:t>
            </a:r>
            <a:r>
              <a:rPr lang="en-US" altLang="zh-CN" smtClean="0">
                <a:sym typeface="+mn-ea"/>
              </a:rPr>
              <a:t>1950</a:t>
            </a:r>
            <a:endParaRPr lang="zh-CN" altLang="en-US" smtClean="0"/>
          </a:p>
          <a:p>
            <a:pPr lvl="1"/>
            <a:r>
              <a:rPr lang="zh-CN" altLang="en-US" smtClean="0"/>
              <a:t>Computing Machinery and Intelligence</a:t>
            </a:r>
            <a:endParaRPr lang="en-US" altLang="zh-CN" smtClean="0"/>
          </a:p>
          <a:p>
            <a:pPr lvl="1"/>
            <a:r>
              <a:rPr lang="zh-CN" altLang="en-US" smtClean="0"/>
              <a:t>目标：测试机器能否做到让人类将</a:t>
            </a:r>
            <a:r>
              <a:rPr lang="zh-CN" altLang="en-US" smtClean="0"/>
              <a:t>机器当做人。</a:t>
            </a:r>
            <a:endParaRPr lang="en-US" altLang="zh-CN" smtClean="0"/>
          </a:p>
          <a:p>
            <a:pPr lvl="1"/>
            <a:r>
              <a:rPr lang="zh-CN" altLang="en-US" smtClean="0"/>
              <a:t>方法：在一个黑屋子里放一台机器，人类提出若干问题由机器回答。如果人类无法分辨回答是来自机器还是人，则通过图灵测试。</a:t>
            </a:r>
            <a:endParaRPr lang="en-US" altLang="zh-CN" smtClean="0"/>
          </a:p>
          <a:p>
            <a:r>
              <a:rPr lang="zh-CN" altLang="en-US" smtClean="0"/>
              <a:t>简化了“机器是否有智能”问题，变成“机器能否模仿人的行为”</a:t>
            </a:r>
            <a:endParaRPr lang="zh-CN" altLang="en-US" smtClean="0"/>
          </a:p>
        </p:txBody>
      </p:sp>
      <p:pic>
        <p:nvPicPr>
          <p:cNvPr id="5124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05" y="2148840"/>
            <a:ext cx="2714625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中文房间：对图灵测试的批判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650" y="1557338"/>
            <a:ext cx="7848600" cy="475138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John Rogers Searle</a:t>
            </a:r>
            <a:r>
              <a:rPr lang="zh-CN" altLang="en-US" dirty="0" smtClean="0"/>
              <a:t>，美国哲学家，</a:t>
            </a:r>
            <a:r>
              <a:rPr lang="en-US" altLang="zh-CN" dirty="0" smtClean="0"/>
              <a:t>1980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屋子里面是一个人，</a:t>
            </a:r>
            <a:r>
              <a:rPr lang="zh-CN" altLang="en-US" dirty="0" smtClean="0"/>
              <a:t>不懂中文，只懂英语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有一个英文的手册，根据中文问题可以</a:t>
            </a:r>
            <a:r>
              <a:rPr lang="zh-CN" altLang="en-US" dirty="0" smtClean="0"/>
              <a:t>查中文回答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屋子外面的人用中文提问，屋子里面的人通过查手册给出中文回答</a:t>
            </a:r>
            <a:endParaRPr lang="en-US" altLang="zh-CN" dirty="0" smtClean="0"/>
          </a:p>
          <a:p>
            <a:pPr marL="514350" indent="-457200">
              <a:defRPr/>
            </a:pPr>
            <a:r>
              <a:rPr lang="zh-CN" altLang="en-US" dirty="0" smtClean="0"/>
              <a:t>外面的人以为里面的人懂中文，但他实际上不懂。</a:t>
            </a:r>
            <a:endParaRPr lang="zh-CN" altLang="en-US" dirty="0" smtClean="0"/>
          </a:p>
          <a:p>
            <a:pPr marL="971550" lvl="1" indent="-457200">
              <a:defRPr/>
            </a:pPr>
            <a:r>
              <a:rPr lang="zh-CN" altLang="en-US" dirty="0" smtClean="0">
                <a:cs typeface="+mn-ea"/>
              </a:rPr>
              <a:t>Searle：虽然机器看起来很智能，但是他并不理解问题的含义，并不是真正的智能</a:t>
            </a:r>
            <a:endParaRPr lang="zh-CN" altLang="en-US" dirty="0" smtClean="0">
              <a:cs typeface="+mn-ea"/>
            </a:endParaRPr>
          </a:p>
          <a:p>
            <a:pPr marL="971550" lvl="1" indent="-457200">
              <a:defRPr/>
            </a:pPr>
            <a:r>
              <a:rPr lang="zh-CN" altLang="en-US" dirty="0" smtClean="0">
                <a:cs typeface="+mn-ea"/>
              </a:rPr>
              <a:t>（实际上</a:t>
            </a:r>
            <a:r>
              <a:rPr lang="zh-CN" altLang="en-US" u="sng" dirty="0" smtClean="0">
                <a:cs typeface="+mn-ea"/>
              </a:rPr>
              <a:t>Searle并没有对图灵测试构成挑战</a:t>
            </a:r>
            <a:r>
              <a:rPr lang="zh-CN" altLang="en-US" dirty="0" smtClean="0">
                <a:cs typeface="+mn-ea"/>
              </a:rPr>
              <a:t>，黑屋子里的人仅是机器的执行机构）</a:t>
            </a:r>
            <a:endParaRPr lang="zh-CN" altLang="en-US" dirty="0" smtClean="0">
              <a:cs typeface="+mn-ea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图灵测试的应用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虽然哲学上存在争论，但图灵测试具体化“人工智能”的思路已经有不少实际应用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聊天机器人： 天猫精灵、小度、小娜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验证码：</a:t>
            </a:r>
            <a:endParaRPr lang="en-US" altLang="zh-CN" smtClean="0"/>
          </a:p>
          <a:p>
            <a:pPr lvl="1"/>
            <a:r>
              <a:rPr lang="zh-CN" altLang="en-US" smtClean="0"/>
              <a:t>提问的是机器</a:t>
            </a:r>
            <a:endParaRPr lang="zh-CN" altLang="en-US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429000"/>
            <a:ext cx="2471737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4437063"/>
            <a:ext cx="50958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什么是人工智能？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人工智能的目标是建造具有智能的机器</a:t>
            </a:r>
            <a:endParaRPr lang="en-US" altLang="zh-CN" smtClean="0"/>
          </a:p>
          <a:p>
            <a:pPr lvl="1"/>
            <a:r>
              <a:rPr lang="zh-CN" altLang="en-US" smtClean="0"/>
              <a:t>象人一样行动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象人一样思考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理性（</a:t>
            </a:r>
            <a:r>
              <a:rPr lang="en-US" altLang="zh-CN" smtClean="0"/>
              <a:t>rational</a:t>
            </a:r>
            <a:r>
              <a:rPr lang="zh-CN" altLang="en-US" smtClean="0"/>
              <a:t>）地思考</a:t>
            </a:r>
            <a:endParaRPr lang="en-US" altLang="zh-CN" smtClean="0"/>
          </a:p>
          <a:p>
            <a:pPr lvl="1"/>
            <a:r>
              <a:rPr lang="zh-CN" altLang="en-US" smtClean="0"/>
              <a:t>理性地行动</a:t>
            </a: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象人一样思考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49440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能否遵循人脑的工作流程？</a:t>
            </a:r>
            <a:endParaRPr lang="en-US" altLang="zh-CN" smtClean="0"/>
          </a:p>
          <a:p>
            <a:pPr lvl="1"/>
            <a:r>
              <a:rPr lang="zh-CN" altLang="en-US" smtClean="0"/>
              <a:t>不仅是看起来像人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模拟人</a:t>
            </a:r>
            <a:r>
              <a:rPr lang="zh-CN" altLang="en-US" smtClean="0"/>
              <a:t>脑</a:t>
            </a:r>
            <a:r>
              <a:rPr lang="zh-CN" altLang="en-US" smtClean="0"/>
              <a:t>到哪一种级别？</a:t>
            </a:r>
            <a:endParaRPr lang="en-US" altLang="zh-CN" smtClean="0"/>
          </a:p>
          <a:p>
            <a:pPr lvl="1"/>
            <a:r>
              <a:rPr lang="zh-CN" altLang="en-US" smtClean="0"/>
              <a:t>高级：视觉、记忆</a:t>
            </a:r>
            <a:endParaRPr lang="en-US" altLang="zh-CN" smtClean="0"/>
          </a:p>
          <a:p>
            <a:pPr lvl="1"/>
            <a:r>
              <a:rPr lang="zh-CN" altLang="en-US" smtClean="0"/>
              <a:t>低级：神经元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神经学科</a:t>
            </a:r>
            <a:r>
              <a:rPr lang="en-US" altLang="zh-CN" smtClean="0"/>
              <a:t>(</a:t>
            </a:r>
            <a:r>
              <a:rPr lang="en-US" altLang="zh-CN" smtClean="0"/>
              <a:t>Neuroscience)-研究人类神经系统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认知科学</a:t>
            </a:r>
            <a:r>
              <a:rPr lang="en-US" altLang="zh-CN" smtClean="0"/>
              <a:t>(</a:t>
            </a:r>
            <a:r>
              <a:rPr lang="en-US" altLang="zh-CN" smtClean="0"/>
              <a:t>Cognitive science)-</a:t>
            </a:r>
            <a:r>
              <a:rPr lang="zh-CN" altLang="en-US" smtClean="0"/>
              <a:t>研究人类的心智和认知过程</a:t>
            </a: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什么是人工智能？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人工智能的目标是建造具有智能的机器</a:t>
            </a:r>
            <a:endParaRPr lang="en-US" altLang="zh-CN" smtClean="0"/>
          </a:p>
          <a:p>
            <a:pPr lvl="1"/>
            <a:r>
              <a:rPr lang="zh-CN" altLang="en-US" smtClean="0"/>
              <a:t>象人一样行动</a:t>
            </a:r>
            <a:endParaRPr lang="en-US" altLang="zh-CN" smtClean="0"/>
          </a:p>
          <a:p>
            <a:pPr lvl="1"/>
            <a:r>
              <a:rPr lang="zh-CN" altLang="en-US" smtClean="0"/>
              <a:t>象人一样思考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理性（</a:t>
            </a:r>
            <a:r>
              <a:rPr lang="en-US" altLang="zh-CN" smtClean="0">
                <a:solidFill>
                  <a:srgbClr val="FF0000"/>
                </a:solidFill>
              </a:rPr>
              <a:t>rational</a:t>
            </a:r>
            <a:r>
              <a:rPr lang="zh-CN" altLang="en-US" smtClean="0">
                <a:solidFill>
                  <a:srgbClr val="FF0000"/>
                </a:solidFill>
              </a:rPr>
              <a:t>）地思考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理性地行动</a:t>
            </a: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220,&quot;width&quot;:4275}"/>
</p:tagLst>
</file>

<file path=ppt/tags/tag2.xml><?xml version="1.0" encoding="utf-8"?>
<p:tagLst xmlns:p="http://schemas.openxmlformats.org/presentationml/2006/main">
  <p:tag name="KSO_WM_UNIT_PLACING_PICTURE_USER_VIEWPORT" val="{&quot;height&quot;:3440,&quot;width&quot;:2536}"/>
</p:tagLst>
</file>

<file path=ppt/tags/tag3.xml><?xml version="1.0" encoding="utf-8"?>
<p:tagLst xmlns:p="http://schemas.openxmlformats.org/presentationml/2006/main">
  <p:tag name="KSO_WM_DOC_GUID" val="{57586de2-0ce2-4ece-93d1-b2cddcdc3b32}"/>
  <p:tag name="COMMONDATA" val="eyJoZGlkIjoiMzZmZTg0YzQ0YjViYmVkMzgzMjM5MjBlZTZjN2UwOWIifQ=="/>
</p:tagLst>
</file>

<file path=ppt/theme/theme1.xml><?xml version="1.0" encoding="utf-8"?>
<a:theme xmlns:a="http://schemas.openxmlformats.org/drawingml/2006/main" name="默认设计模板">
  <a:themeElements>
    <a:clrScheme name="默认设计模板 9">
      <a:dk1>
        <a:srgbClr val="000000"/>
      </a:dk1>
      <a:lt1>
        <a:srgbClr val="FFFFFF"/>
      </a:lt1>
      <a:dk2>
        <a:srgbClr val="000099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CC"/>
      </a:hlink>
      <a:folHlink>
        <a:srgbClr val="006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4750</Words>
  <Application>WPS 演示</Application>
  <PresentationFormat>全屏显示(4:3)</PresentationFormat>
  <Paragraphs>536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华文隶书</vt:lpstr>
      <vt:lpstr>微软雅黑</vt:lpstr>
      <vt:lpstr>Arial Unicode MS</vt:lpstr>
      <vt:lpstr>Calibri</vt:lpstr>
      <vt:lpstr>默认设计模板</vt:lpstr>
      <vt:lpstr>第1讲：引言</vt:lpstr>
      <vt:lpstr>提刚：</vt:lpstr>
      <vt:lpstr>什么是人工智能？</vt:lpstr>
      <vt:lpstr>象人一样行动：图灵测试</vt:lpstr>
      <vt:lpstr>中文房间：对图灵测试的批判</vt:lpstr>
      <vt:lpstr>图灵测试的应用</vt:lpstr>
      <vt:lpstr>什么是人工智能？</vt:lpstr>
      <vt:lpstr>象人一样思考</vt:lpstr>
      <vt:lpstr>什么是人工智能？</vt:lpstr>
      <vt:lpstr>理性地思考</vt:lpstr>
      <vt:lpstr>什么是人工智能？</vt:lpstr>
      <vt:lpstr>人类有时并不理智</vt:lpstr>
      <vt:lpstr>理性地行动</vt:lpstr>
      <vt:lpstr>提刚：</vt:lpstr>
      <vt:lpstr>历史</vt:lpstr>
      <vt:lpstr>历史</vt:lpstr>
      <vt:lpstr>Alan Mathison Turing（图灵）</vt:lpstr>
      <vt:lpstr>达特茅斯会议</vt:lpstr>
      <vt:lpstr>John McCarthy （麦卡锡） </vt:lpstr>
      <vt:lpstr>Marvin Minsky（明思基）</vt:lpstr>
      <vt:lpstr>Arthur Samuel （塞缪尔）</vt:lpstr>
      <vt:lpstr>Allen Newell (纽厄尔)</vt:lpstr>
      <vt:lpstr>Herbert Alexander Simon(西蒙)</vt:lpstr>
      <vt:lpstr>吴文俊</vt:lpstr>
      <vt:lpstr>提刚：</vt:lpstr>
      <vt:lpstr>什么是智能体(Agent)</vt:lpstr>
      <vt:lpstr>目标：设计理性agent</vt:lpstr>
      <vt:lpstr>任务环境(PEAS)</vt:lpstr>
      <vt:lpstr>Agent设计的组成</vt:lpstr>
      <vt:lpstr>效用函数Utility function</vt:lpstr>
      <vt:lpstr>Agent设计问题是一个优化问题</vt:lpstr>
      <vt:lpstr>例1. 八数码问题</vt:lpstr>
      <vt:lpstr>例2 TIC-TAC-TOE</vt:lpstr>
      <vt:lpstr>提刚：</vt:lpstr>
      <vt:lpstr>环境的属性</vt:lpstr>
      <vt:lpstr>八数码问题</vt:lpstr>
      <vt:lpstr>Tic-Tac-Toe</vt:lpstr>
      <vt:lpstr>后续课程先处理：</vt:lpstr>
    </vt:vector>
  </TitlesOfParts>
  <Company>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王品</dc:creator>
  <cp:lastModifiedBy>狮子</cp:lastModifiedBy>
  <cp:revision>197</cp:revision>
  <dcterms:created xsi:type="dcterms:W3CDTF">2003-02-07T09:45:00Z</dcterms:created>
  <dcterms:modified xsi:type="dcterms:W3CDTF">2022-05-01T11:30:17Z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6AA7F0E1AD9342E69209DECFC83B549A</vt:lpwstr>
  </property>
</Properties>
</file>