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0" r:id="rId3"/>
    <p:sldId id="391" r:id="rId4"/>
    <p:sldId id="415" r:id="rId5"/>
    <p:sldId id="429" r:id="rId6"/>
    <p:sldId id="416" r:id="rId7"/>
    <p:sldId id="419" r:id="rId8"/>
    <p:sldId id="392" r:id="rId9"/>
    <p:sldId id="430" r:id="rId10"/>
    <p:sldId id="420" r:id="rId11"/>
    <p:sldId id="421" r:id="rId12"/>
    <p:sldId id="422" r:id="rId13"/>
    <p:sldId id="431" r:id="rId14"/>
    <p:sldId id="423" r:id="rId15"/>
    <p:sldId id="424" r:id="rId16"/>
    <p:sldId id="425" r:id="rId17"/>
    <p:sldId id="426" r:id="rId18"/>
    <p:sldId id="427" r:id="rId19"/>
    <p:sldId id="428" r:id="rId20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78" d="100"/>
          <a:sy n="78" d="100"/>
        </p:scale>
        <p:origin x="-780" y="570"/>
      </p:cViewPr>
      <p:guideLst>
        <p:guide orient="horz" pos="2160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C8085-0302-4DEF-AF0F-A5BFA8D10B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CF1F-D673-4ADD-BF86-B4F4B54DB3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09670-E281-4ACC-9910-1FBD5515F8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EAB10-DE18-445B-9A13-F2A267FA88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80A78-3665-4BF0-B77B-9769AD9C96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30069-515F-4CDE-8D78-B9E4238A4A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856B7-4749-4C7C-A95B-DCD8822550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AF106-823C-4FBE-9D3D-25BEB91E58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D6484-C275-4B1E-A47B-7910E41F9F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789C5-976F-410F-819C-4C314090FE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B924-AB41-4BFC-8AA9-AD09F3ECFF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>
              <a:defRPr/>
            </a:pPr>
            <a:fld id="{0209B23F-D44F-4E22-8725-1AE0EC25EBCD}" type="slidenum">
              <a:rPr lang="en-US" altLang="zh-CN"/>
            </a:fld>
            <a:endParaRPr lang="en-US" altLang="zh-C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32" name="Picture 8" descr="BJ124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403350" y="36513"/>
            <a:ext cx="5616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三峡大学：人工智能技术</a:t>
            </a:r>
            <a:r>
              <a:rPr lang="en-US" altLang="zh-CN" b="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0508120014X</a:t>
            </a:r>
            <a:endParaRPr lang="zh-CN" altLang="en-US" b="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讲：搜索</a:t>
            </a:r>
            <a:endParaRPr lang="zh-CN" altLang="en-US" smtClean="0"/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827088" y="3886200"/>
            <a:ext cx="7777162" cy="550863"/>
          </a:xfrm>
        </p:spPr>
        <p:txBody>
          <a:bodyPr/>
          <a:lstStyle/>
          <a:p>
            <a:r>
              <a:rPr lang="en-US" altLang="zh-CN" sz="2000" dirty="0" smtClean="0"/>
              <a:t>Russel &amp; </a:t>
            </a:r>
            <a:r>
              <a:rPr lang="en-US" altLang="zh-CN" sz="2000" dirty="0" err="1" smtClean="0"/>
              <a:t>Morvig</a:t>
            </a:r>
            <a:r>
              <a:rPr lang="en-US" altLang="zh-CN" sz="2000" dirty="0" smtClean="0"/>
              <a:t>: 《</a:t>
            </a:r>
            <a:r>
              <a:rPr lang="zh-CN" altLang="en-US" sz="2000" dirty="0" smtClean="0"/>
              <a:t>人工智能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一种现代方法（第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版）</a:t>
            </a:r>
            <a:r>
              <a:rPr lang="en-US" altLang="zh-CN" sz="2000" smtClean="0"/>
              <a:t>》</a:t>
            </a:r>
            <a:r>
              <a:rPr lang="en-US" altLang="zh-CN" sz="2000" smtClean="0"/>
              <a:t>P68-81</a:t>
            </a:r>
            <a:endParaRPr lang="zh-CN" altLang="en-US" sz="2000" dirty="0" smtClean="0"/>
          </a:p>
        </p:txBody>
      </p:sp>
      <p:sp>
        <p:nvSpPr>
          <p:cNvPr id="4" name="副标题 2"/>
          <p:cNvSpPr txBox="1"/>
          <p:nvPr/>
        </p:nvSpPr>
        <p:spPr bwMode="auto">
          <a:xfrm>
            <a:off x="979488" y="5013325"/>
            <a:ext cx="7777162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000" b="0" kern="0" dirty="0" smtClean="0"/>
              <a:t>徐义春  </a:t>
            </a:r>
            <a:r>
              <a:rPr lang="en-US" altLang="zh-CN" sz="2000" b="0" kern="0" dirty="0" smtClean="0"/>
              <a:t>isxyc@QQ.com</a:t>
            </a:r>
            <a:endParaRPr lang="zh-CN" altLang="en-US" sz="2000" b="0" kern="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树搜索（搜索树来源于树）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b="1" smtClean="0"/>
              <a:t>Function</a:t>
            </a:r>
            <a:r>
              <a:rPr lang="en-US" altLang="zh-CN" sz="2000" smtClean="0"/>
              <a:t> Tree-Search(problem) </a:t>
            </a:r>
            <a:r>
              <a:rPr lang="en-US" altLang="zh-CN" sz="2000" b="1" smtClean="0"/>
              <a:t>return</a:t>
            </a:r>
            <a:r>
              <a:rPr lang="en-US" altLang="zh-CN" sz="2000" smtClean="0"/>
              <a:t> a solution, or failure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</a:t>
            </a:r>
            <a:r>
              <a:rPr lang="zh-CN" altLang="en-US" sz="2000" smtClean="0"/>
              <a:t>用</a:t>
            </a:r>
            <a:r>
              <a:rPr lang="en-US" altLang="zh-CN" sz="2000" smtClean="0"/>
              <a:t>problem</a:t>
            </a:r>
            <a:r>
              <a:rPr lang="zh-CN" altLang="en-US" sz="2000" smtClean="0"/>
              <a:t>的初始状态对</a:t>
            </a:r>
            <a:r>
              <a:rPr lang="zh-CN" altLang="en-US" sz="2000" smtClean="0">
                <a:solidFill>
                  <a:srgbClr val="FF0000"/>
                </a:solidFill>
              </a:rPr>
              <a:t>前沿</a:t>
            </a:r>
            <a:r>
              <a:rPr lang="en-US" altLang="zh-CN" sz="2000" smtClean="0">
                <a:solidFill>
                  <a:srgbClr val="FF0000"/>
                </a:solidFill>
              </a:rPr>
              <a:t>F</a:t>
            </a:r>
            <a:r>
              <a:rPr lang="zh-CN" altLang="en-US" sz="2000" smtClean="0"/>
              <a:t>初始化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</a:t>
            </a:r>
            <a:r>
              <a:rPr lang="en-US" altLang="zh-CN" sz="2000" b="1" smtClean="0"/>
              <a:t>loop  do</a:t>
            </a: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en-US" altLang="zh-CN" sz="2000" b="1" smtClean="0"/>
              <a:t>if</a:t>
            </a:r>
            <a:r>
              <a:rPr lang="en-US" altLang="zh-CN" sz="2000" smtClean="0"/>
              <a:t> </a:t>
            </a:r>
            <a:r>
              <a:rPr lang="en-US" altLang="zh-CN" sz="2000" smtClean="0">
                <a:solidFill>
                  <a:srgbClr val="FF0000"/>
                </a:solidFill>
              </a:rPr>
              <a:t>F</a:t>
            </a:r>
            <a:r>
              <a:rPr lang="en-US" altLang="zh-CN" sz="2000" smtClean="0"/>
              <a:t> is empty </a:t>
            </a:r>
            <a:r>
              <a:rPr lang="en-US" altLang="zh-CN" sz="2000" b="1" smtClean="0"/>
              <a:t>then return </a:t>
            </a:r>
            <a:r>
              <a:rPr lang="en-US" altLang="zh-CN" sz="2000" smtClean="0"/>
              <a:t>failure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zh-CN" altLang="en-US" sz="2000" smtClean="0"/>
              <a:t>从</a:t>
            </a:r>
            <a:r>
              <a:rPr lang="en-US" altLang="zh-CN" sz="2000" smtClean="0">
                <a:solidFill>
                  <a:srgbClr val="FF0000"/>
                </a:solidFill>
              </a:rPr>
              <a:t>F</a:t>
            </a:r>
            <a:r>
              <a:rPr lang="en-US" altLang="zh-CN" sz="2000" smtClean="0"/>
              <a:t> </a:t>
            </a:r>
            <a:r>
              <a:rPr lang="zh-CN" altLang="en-US" sz="2000" smtClean="0"/>
              <a:t>中</a:t>
            </a:r>
            <a:r>
              <a:rPr lang="zh-CN" altLang="en-US" sz="2000" b="1" smtClean="0">
                <a:solidFill>
                  <a:schemeClr val="tx2"/>
                </a:solidFill>
              </a:rPr>
              <a:t>选择</a:t>
            </a:r>
            <a:r>
              <a:rPr lang="zh-CN" altLang="en-US" sz="2000" smtClean="0"/>
              <a:t>并移除一个叶结点</a:t>
            </a:r>
            <a:r>
              <a:rPr lang="en-US" altLang="zh-CN" sz="2000" smtClean="0"/>
              <a:t>node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en-US" altLang="zh-CN" sz="2000" b="1" smtClean="0"/>
              <a:t>if</a:t>
            </a:r>
            <a:r>
              <a:rPr lang="en-US" altLang="zh-CN" sz="2000" smtClean="0"/>
              <a:t> node</a:t>
            </a:r>
            <a:r>
              <a:rPr lang="zh-CN" altLang="en-US" sz="2000" smtClean="0"/>
              <a:t>包含目标状态，</a:t>
            </a:r>
            <a:r>
              <a:rPr lang="en-US" altLang="zh-CN" sz="2000" b="1" smtClean="0"/>
              <a:t>then</a:t>
            </a:r>
            <a:r>
              <a:rPr lang="en-US" altLang="zh-CN" sz="2000" smtClean="0"/>
              <a:t>  </a:t>
            </a:r>
            <a:r>
              <a:rPr lang="en-US" altLang="zh-CN" sz="2000" b="1" smtClean="0"/>
              <a:t>return</a:t>
            </a:r>
            <a:r>
              <a:rPr lang="en-US" altLang="zh-CN" sz="2000" smtClean="0"/>
              <a:t> solution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zh-CN" altLang="en-US" sz="2000" smtClean="0"/>
              <a:t>扩展</a:t>
            </a:r>
            <a:r>
              <a:rPr lang="en-US" altLang="zh-CN" sz="2000" smtClean="0"/>
              <a:t>node, </a:t>
            </a:r>
            <a:r>
              <a:rPr lang="zh-CN" altLang="en-US" sz="2000" smtClean="0"/>
              <a:t>将获得的结点加入</a:t>
            </a:r>
            <a:r>
              <a:rPr lang="en-US" altLang="zh-CN" sz="2000" smtClean="0">
                <a:solidFill>
                  <a:srgbClr val="FF0000"/>
                </a:solidFill>
              </a:rPr>
              <a:t>F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zh-CN" altLang="en-US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图搜索（搜索树来源于图）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b="1" smtClean="0"/>
              <a:t>Function</a:t>
            </a:r>
            <a:r>
              <a:rPr lang="en-US" altLang="zh-CN" sz="2000" smtClean="0"/>
              <a:t> Graph-Search(problem) </a:t>
            </a:r>
            <a:r>
              <a:rPr lang="en-US" altLang="zh-CN" sz="2000" b="1" smtClean="0"/>
              <a:t>return</a:t>
            </a:r>
            <a:r>
              <a:rPr lang="en-US" altLang="zh-CN" sz="2000" smtClean="0"/>
              <a:t> a solution, or failure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</a:t>
            </a:r>
            <a:r>
              <a:rPr lang="zh-CN" altLang="en-US" sz="2000" smtClean="0"/>
              <a:t>用</a:t>
            </a:r>
            <a:r>
              <a:rPr lang="en-US" altLang="zh-CN" sz="2000" smtClean="0"/>
              <a:t>problem</a:t>
            </a:r>
            <a:r>
              <a:rPr lang="zh-CN" altLang="en-US" sz="2000" smtClean="0"/>
              <a:t>的初始状态对前沿</a:t>
            </a:r>
            <a:r>
              <a:rPr lang="en-US" altLang="zh-CN" sz="2000" smtClean="0"/>
              <a:t>F</a:t>
            </a:r>
            <a:r>
              <a:rPr lang="zh-CN" altLang="en-US" sz="2000" smtClean="0"/>
              <a:t>初始化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zh-CN" altLang="en-US" sz="2000" smtClean="0"/>
              <a:t>      初始化一个</a:t>
            </a:r>
            <a:r>
              <a:rPr lang="zh-CN" altLang="en-US" sz="2000" smtClean="0">
                <a:solidFill>
                  <a:srgbClr val="FF0000"/>
                </a:solidFill>
              </a:rPr>
              <a:t>已探索集合</a:t>
            </a:r>
            <a:r>
              <a:rPr lang="en-US" altLang="zh-CN" sz="2000" smtClean="0">
                <a:solidFill>
                  <a:srgbClr val="FF0000"/>
                </a:solidFill>
              </a:rPr>
              <a:t>E</a:t>
            </a:r>
            <a:r>
              <a:rPr lang="zh-CN" altLang="en-US" sz="2000" smtClean="0"/>
              <a:t>为空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</a:t>
            </a:r>
            <a:r>
              <a:rPr lang="en-US" altLang="zh-CN" sz="2000" b="1" smtClean="0"/>
              <a:t>loop  do</a:t>
            </a: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en-US" altLang="zh-CN" sz="2000" b="1" smtClean="0"/>
              <a:t>if</a:t>
            </a:r>
            <a:r>
              <a:rPr lang="en-US" altLang="zh-CN" sz="2000" smtClean="0"/>
              <a:t> F is empty </a:t>
            </a:r>
            <a:r>
              <a:rPr lang="en-US" altLang="zh-CN" sz="2000" b="1" smtClean="0"/>
              <a:t>then return </a:t>
            </a:r>
            <a:r>
              <a:rPr lang="en-US" altLang="zh-CN" sz="2000" smtClean="0"/>
              <a:t>failure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zh-CN" altLang="en-US" sz="2000" smtClean="0"/>
              <a:t>从</a:t>
            </a:r>
            <a:r>
              <a:rPr lang="en-US" altLang="zh-CN" sz="2000" smtClean="0"/>
              <a:t>F </a:t>
            </a:r>
            <a:r>
              <a:rPr lang="zh-CN" altLang="en-US" sz="2000" smtClean="0"/>
              <a:t>中选择并移除一个叶结点</a:t>
            </a:r>
            <a:r>
              <a:rPr lang="en-US" altLang="zh-CN" sz="2000" smtClean="0"/>
              <a:t>node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en-US" altLang="zh-CN" sz="2000" b="1" smtClean="0"/>
              <a:t>if</a:t>
            </a:r>
            <a:r>
              <a:rPr lang="en-US" altLang="zh-CN" sz="2000" smtClean="0"/>
              <a:t> node</a:t>
            </a:r>
            <a:r>
              <a:rPr lang="zh-CN" altLang="en-US" sz="2000" smtClean="0"/>
              <a:t>包含目标状态，</a:t>
            </a:r>
            <a:r>
              <a:rPr lang="en-US" altLang="zh-CN" sz="2000" b="1" smtClean="0"/>
              <a:t>then</a:t>
            </a:r>
            <a:r>
              <a:rPr lang="en-US" altLang="zh-CN" sz="2000" smtClean="0"/>
              <a:t>  </a:t>
            </a:r>
            <a:r>
              <a:rPr lang="en-US" altLang="zh-CN" sz="2000" b="1" smtClean="0"/>
              <a:t>return</a:t>
            </a:r>
            <a:r>
              <a:rPr lang="en-US" altLang="zh-CN" sz="2000" smtClean="0"/>
              <a:t> solution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zh-CN" altLang="en-US" sz="2000" smtClean="0">
                <a:solidFill>
                  <a:srgbClr val="FF0000"/>
                </a:solidFill>
              </a:rPr>
              <a:t>将</a:t>
            </a:r>
            <a:r>
              <a:rPr lang="en-US" altLang="zh-CN" sz="2000" smtClean="0">
                <a:solidFill>
                  <a:srgbClr val="FF0000"/>
                </a:solidFill>
              </a:rPr>
              <a:t>node</a:t>
            </a:r>
            <a:r>
              <a:rPr lang="zh-CN" altLang="en-US" sz="2000" smtClean="0">
                <a:solidFill>
                  <a:srgbClr val="FF0000"/>
                </a:solidFill>
              </a:rPr>
              <a:t>加入</a:t>
            </a:r>
            <a:r>
              <a:rPr lang="en-US" altLang="zh-CN" sz="2000" smtClean="0">
                <a:solidFill>
                  <a:srgbClr val="FF0000"/>
                </a:solidFill>
              </a:rPr>
              <a:t>E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zh-CN" altLang="en-US" sz="2000" smtClean="0"/>
              <a:t>扩展</a:t>
            </a:r>
            <a:r>
              <a:rPr lang="en-US" altLang="zh-CN" sz="2000" smtClean="0"/>
              <a:t>node, </a:t>
            </a:r>
            <a:r>
              <a:rPr lang="zh-CN" altLang="en-US" sz="2000" smtClean="0"/>
              <a:t>将获得的</a:t>
            </a:r>
            <a:r>
              <a:rPr lang="zh-CN" altLang="en-US" sz="2000" b="1" smtClean="0">
                <a:solidFill>
                  <a:srgbClr val="0070C0"/>
                </a:solidFill>
              </a:rPr>
              <a:t>不在</a:t>
            </a:r>
            <a:r>
              <a:rPr lang="en-US" altLang="zh-CN" sz="2000" b="1" smtClean="0">
                <a:solidFill>
                  <a:srgbClr val="0070C0"/>
                </a:solidFill>
              </a:rPr>
              <a:t>E</a:t>
            </a:r>
            <a:r>
              <a:rPr lang="zh-CN" altLang="en-US" sz="2000" b="1" smtClean="0">
                <a:solidFill>
                  <a:srgbClr val="0070C0"/>
                </a:solidFill>
              </a:rPr>
              <a:t>和</a:t>
            </a:r>
            <a:r>
              <a:rPr lang="en-US" altLang="zh-CN" sz="2000" b="1" smtClean="0">
                <a:solidFill>
                  <a:srgbClr val="0070C0"/>
                </a:solidFill>
              </a:rPr>
              <a:t>F</a:t>
            </a:r>
            <a:r>
              <a:rPr lang="zh-CN" altLang="en-US" sz="2000" b="1" smtClean="0">
                <a:solidFill>
                  <a:srgbClr val="0070C0"/>
                </a:solidFill>
              </a:rPr>
              <a:t>中的结点</a:t>
            </a:r>
            <a:r>
              <a:rPr lang="zh-CN" altLang="en-US" sz="2000" smtClean="0"/>
              <a:t>加入</a:t>
            </a:r>
            <a:r>
              <a:rPr lang="en-US" altLang="zh-CN" sz="2000" smtClean="0"/>
              <a:t>F</a:t>
            </a:r>
            <a:endParaRPr lang="zh-CN" altLang="en-US" sz="2000" smtClean="0"/>
          </a:p>
        </p:txBody>
      </p:sp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提刚：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问题求解</a:t>
            </a:r>
            <a:r>
              <a:rPr lang="en-US" altLang="zh-CN" smtClean="0"/>
              <a:t>Agent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问题求解</a:t>
            </a:r>
            <a:r>
              <a:rPr lang="en-US" altLang="zh-CN" smtClean="0"/>
              <a:t>Agent</a:t>
            </a:r>
            <a:r>
              <a:rPr lang="zh-CN" altLang="en-US" smtClean="0"/>
              <a:t>设计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问题形式化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搜索求解原理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树搜索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图搜索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搜索算法实现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smtClean="0"/>
              <a:t>数据结构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宽度优先图搜索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深度受限树搜素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迭代加深</a:t>
            </a:r>
            <a:r>
              <a:rPr lang="en-US" altLang="zh-CN" smtClean="0"/>
              <a:t>DFS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755650" y="620713"/>
            <a:ext cx="7772400" cy="1143000"/>
          </a:xfrm>
        </p:spPr>
        <p:txBody>
          <a:bodyPr/>
          <a:lstStyle/>
          <a:p>
            <a:r>
              <a:rPr lang="zh-CN" altLang="en-US" smtClean="0"/>
              <a:t>数据结构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node.State </a:t>
            </a:r>
            <a:r>
              <a:rPr lang="zh-CN" altLang="en-US" smtClean="0"/>
              <a:t>结点对应的状态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node.Parent </a:t>
            </a:r>
            <a:r>
              <a:rPr lang="zh-CN" altLang="en-US" smtClean="0"/>
              <a:t>搜索树中的父节点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node.Action </a:t>
            </a:r>
            <a:r>
              <a:rPr lang="zh-CN" altLang="en-US" smtClean="0"/>
              <a:t>父节点所采取的行动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node.Path-Cost </a:t>
            </a:r>
            <a:r>
              <a:rPr lang="zh-CN" altLang="en-US" smtClean="0"/>
              <a:t>代价 </a:t>
            </a:r>
            <a:r>
              <a:rPr lang="en-US" altLang="zh-CN" smtClean="0"/>
              <a:t>g(node)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Problem.Initial-State </a:t>
            </a:r>
            <a:r>
              <a:rPr lang="zh-CN" altLang="en-US" smtClean="0"/>
              <a:t>初始状态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Problem.Goal-Test(state) </a:t>
            </a:r>
            <a:r>
              <a:rPr lang="zh-CN" altLang="en-US" smtClean="0"/>
              <a:t>目标测试函数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Problem.Actions(state)    state</a:t>
            </a:r>
            <a:r>
              <a:rPr lang="zh-CN" altLang="en-US" smtClean="0"/>
              <a:t>的行动函数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Problem.Result(state,action)  action</a:t>
            </a:r>
            <a:r>
              <a:rPr lang="zh-CN" altLang="en-US" smtClean="0"/>
              <a:t>的转移函数</a:t>
            </a:r>
            <a:endParaRPr lang="en-US" altLang="zh-CN" smtClean="0"/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宽度优先</a:t>
            </a:r>
            <a:r>
              <a:rPr lang="zh-CN" altLang="en-US" smtClean="0">
                <a:solidFill>
                  <a:srgbClr val="FF0000"/>
                </a:solidFill>
              </a:rPr>
              <a:t>图搜索</a:t>
            </a:r>
            <a:r>
              <a:rPr lang="zh-CN" altLang="en-US" smtClean="0">
                <a:solidFill>
                  <a:schemeClr val="tx1"/>
                </a:solidFill>
              </a:rPr>
              <a:t>算法</a:t>
            </a:r>
            <a:r>
              <a:rPr lang="en-US" altLang="zh-CN" smtClean="0">
                <a:solidFill>
                  <a:schemeClr val="tx1"/>
                </a:solidFill>
              </a:rPr>
              <a:t>(BFS)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8350250" cy="43926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b="1" smtClean="0"/>
              <a:t>Function</a:t>
            </a:r>
            <a:r>
              <a:rPr lang="en-US" altLang="zh-CN" sz="2000" smtClean="0"/>
              <a:t> Breadth-First-Search(problem) </a:t>
            </a:r>
            <a:r>
              <a:rPr lang="en-US" altLang="zh-CN" sz="2000" b="1" smtClean="0"/>
              <a:t>return</a:t>
            </a:r>
            <a:r>
              <a:rPr lang="en-US" altLang="zh-CN" sz="2000" smtClean="0"/>
              <a:t> a solution, or failure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F : empty FIFO Queue 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E:  empty Set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node=new(state=problem. Initial-State, Path-Cost=0)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</a:t>
            </a:r>
            <a:r>
              <a:rPr lang="en-US" altLang="zh-CN" sz="2000" b="1" smtClean="0"/>
              <a:t>if </a:t>
            </a:r>
            <a:r>
              <a:rPr lang="en-US" altLang="zh-CN" sz="2000" smtClean="0"/>
              <a:t> problem. Goal-Test(node.state) </a:t>
            </a:r>
            <a:r>
              <a:rPr lang="en-US" altLang="zh-CN" sz="2000" b="1" smtClean="0"/>
              <a:t>then return </a:t>
            </a:r>
            <a:r>
              <a:rPr lang="en-US" altLang="zh-CN" sz="2000" smtClean="0"/>
              <a:t>Solution(node)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F.Insert(node)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b="1" smtClean="0"/>
              <a:t>    loop do</a:t>
            </a: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</a:t>
            </a:r>
            <a:r>
              <a:rPr lang="en-US" altLang="zh-CN" sz="2000" b="1" smtClean="0"/>
              <a:t>if</a:t>
            </a:r>
            <a:r>
              <a:rPr lang="en-US" altLang="zh-CN" sz="2000" smtClean="0"/>
              <a:t> EMPTY(F) then </a:t>
            </a:r>
            <a:r>
              <a:rPr lang="en-US" altLang="zh-CN" sz="2000" b="1" smtClean="0"/>
              <a:t>return</a:t>
            </a:r>
            <a:r>
              <a:rPr lang="en-US" altLang="zh-CN" sz="2000" smtClean="0"/>
              <a:t> failure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node=Pop(F)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E.Add(node.state)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</a:t>
            </a:r>
            <a:r>
              <a:rPr lang="en-US" altLang="zh-CN" sz="2000" b="1" smtClean="0"/>
              <a:t>for each </a:t>
            </a:r>
            <a:r>
              <a:rPr lang="en-US" altLang="zh-CN" sz="2000" smtClean="0"/>
              <a:t>action </a:t>
            </a:r>
            <a:r>
              <a:rPr lang="en-US" altLang="zh-CN" sz="2000" b="1" smtClean="0"/>
              <a:t>in</a:t>
            </a:r>
            <a:r>
              <a:rPr lang="en-US" altLang="zh-CN" sz="2000" smtClean="0"/>
              <a:t> problem.Actions(node.State) </a:t>
            </a:r>
            <a:r>
              <a:rPr lang="en-US" altLang="zh-CN" sz="2000" b="1" smtClean="0"/>
              <a:t>do</a:t>
            </a: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  child= CHILD-NODE( problem, node, action)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b="1" smtClean="0"/>
              <a:t>               if </a:t>
            </a:r>
            <a:r>
              <a:rPr lang="en-US" altLang="zh-CN" sz="2000" smtClean="0"/>
              <a:t>child.State is </a:t>
            </a:r>
            <a:r>
              <a:rPr lang="en-US" altLang="zh-CN" sz="2000" b="1" smtClean="0"/>
              <a:t>not in </a:t>
            </a:r>
            <a:r>
              <a:rPr lang="en-US" altLang="zh-CN" sz="2000" smtClean="0"/>
              <a:t>E and F </a:t>
            </a:r>
            <a:r>
              <a:rPr lang="en-US" altLang="zh-CN" sz="2000" b="1" smtClean="0"/>
              <a:t>then</a:t>
            </a: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         </a:t>
            </a:r>
            <a:r>
              <a:rPr lang="en-US" altLang="zh-CN" sz="2000" b="1" smtClean="0"/>
              <a:t>if</a:t>
            </a:r>
            <a:r>
              <a:rPr lang="en-US" altLang="zh-CN" sz="2000" smtClean="0"/>
              <a:t> problem.Goal-Test(Child.State) </a:t>
            </a:r>
            <a:r>
              <a:rPr lang="en-US" altLang="zh-CN" sz="2000" b="1" smtClean="0"/>
              <a:t>then return </a:t>
            </a:r>
            <a:r>
              <a:rPr lang="en-US" altLang="zh-CN" sz="2000" smtClean="0"/>
              <a:t>Solution(child)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          F.Insert(Child)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</a:t>
            </a:r>
            <a:endParaRPr lang="zh-CN" altLang="en-US" sz="2000" smtClean="0"/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BFS</a:t>
            </a:r>
            <a:r>
              <a:rPr lang="zh-CN" altLang="en-US" smtClean="0"/>
              <a:t>算法的复杂性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8350250" cy="43926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smtClean="0"/>
              <a:t>跟树的结点数目有关系，一个度为</a:t>
            </a:r>
            <a:r>
              <a:rPr lang="en-US" altLang="zh-CN" sz="2000" smtClean="0"/>
              <a:t>b, </a:t>
            </a:r>
            <a:r>
              <a:rPr lang="zh-CN" altLang="en-US" sz="2000" smtClean="0"/>
              <a:t>深度为</a:t>
            </a:r>
            <a:r>
              <a:rPr lang="en-US" altLang="zh-CN" sz="2000" smtClean="0"/>
              <a:t>d</a:t>
            </a:r>
            <a:r>
              <a:rPr lang="zh-CN" altLang="en-US" sz="2000" smtClean="0"/>
              <a:t>的树，时间和内存耗费为</a:t>
            </a:r>
            <a:r>
              <a:rPr lang="en-US" altLang="zh-CN" sz="2000" smtClean="0"/>
              <a:t>O(b</a:t>
            </a:r>
            <a:r>
              <a:rPr lang="en-US" altLang="zh-CN" sz="2000" baseline="30000" smtClean="0"/>
              <a:t>d</a:t>
            </a:r>
            <a:r>
              <a:rPr lang="en-US" altLang="zh-CN" sz="2000" smtClean="0"/>
              <a:t>)   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endParaRPr lang="en-US" altLang="zh-CN" sz="2000" smtClean="0"/>
          </a:p>
          <a:p>
            <a:pPr>
              <a:spcBef>
                <a:spcPct val="0"/>
              </a:spcBef>
            </a:pPr>
            <a:endParaRPr lang="zh-CN" altLang="en-US" sz="2000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67056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深度受限</a:t>
            </a:r>
            <a:r>
              <a:rPr lang="zh-CN" altLang="en-US" smtClean="0">
                <a:solidFill>
                  <a:srgbClr val="FF0000"/>
                </a:solidFill>
              </a:rPr>
              <a:t>树搜索</a:t>
            </a:r>
            <a:r>
              <a:rPr lang="zh-CN" altLang="en-US" smtClean="0">
                <a:solidFill>
                  <a:schemeClr val="tx1"/>
                </a:solidFill>
              </a:rPr>
              <a:t>算法</a:t>
            </a:r>
            <a:r>
              <a:rPr lang="en-US" altLang="zh-CN" smtClean="0">
                <a:solidFill>
                  <a:schemeClr val="tx1"/>
                </a:solidFill>
              </a:rPr>
              <a:t>(DFS)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0" y="1628775"/>
            <a:ext cx="9144000" cy="43926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b="1" smtClean="0"/>
              <a:t>搜索到一定深度为止，可能</a:t>
            </a:r>
            <a:r>
              <a:rPr lang="en-US" altLang="zh-CN" sz="2000" b="1" smtClean="0"/>
              <a:t>goal</a:t>
            </a:r>
            <a:r>
              <a:rPr lang="zh-CN" altLang="en-US" sz="2000" b="1" smtClean="0"/>
              <a:t>在搜索到之前终止了</a:t>
            </a:r>
            <a:r>
              <a:rPr lang="zh-CN" altLang="en-US" sz="2000" b="1" smtClean="0"/>
              <a:t>。</a:t>
            </a: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b="1" smtClean="0"/>
              <a:t>Function</a:t>
            </a:r>
            <a:r>
              <a:rPr lang="en-US" altLang="zh-CN" sz="2000" smtClean="0"/>
              <a:t> Depth-First-Search(problem,limit</a:t>
            </a:r>
            <a:r>
              <a:rPr lang="en-US" altLang="zh-CN" sz="2000" b="1" smtClean="0"/>
              <a:t>) return </a:t>
            </a:r>
            <a:r>
              <a:rPr lang="en-US" altLang="zh-CN" sz="2000" smtClean="0"/>
              <a:t>a solution, or failure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</a:t>
            </a:r>
            <a:r>
              <a:rPr lang="en-US" altLang="zh-CN" sz="2000" b="1" smtClean="0"/>
              <a:t>return</a:t>
            </a:r>
            <a:r>
              <a:rPr lang="en-US" altLang="zh-CN" sz="2000" smtClean="0"/>
              <a:t> Recursive-DLS(Make-Node(problem. Initial-State), problem, limit)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b="1" smtClean="0"/>
              <a:t>Function </a:t>
            </a:r>
            <a:r>
              <a:rPr lang="en-US" altLang="zh-CN" sz="2000" smtClean="0"/>
              <a:t> Recursive-DLS(node, problem, limit) </a:t>
            </a:r>
            <a:r>
              <a:rPr lang="en-US" altLang="zh-CN" sz="2000" b="1" smtClean="0"/>
              <a:t>return </a:t>
            </a:r>
            <a:r>
              <a:rPr lang="en-US" altLang="zh-CN" sz="2000" smtClean="0"/>
              <a:t>a solution, or failure/cut 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</a:t>
            </a:r>
            <a:r>
              <a:rPr lang="en-US" altLang="zh-CN" sz="2000" b="1" smtClean="0"/>
              <a:t>if</a:t>
            </a:r>
            <a:r>
              <a:rPr lang="en-US" altLang="zh-CN" sz="2000" smtClean="0"/>
              <a:t>  problem. Goal-Test(node.state) </a:t>
            </a:r>
            <a:r>
              <a:rPr lang="en-US" altLang="zh-CN" sz="2000" b="1" smtClean="0"/>
              <a:t>then return </a:t>
            </a:r>
            <a:r>
              <a:rPr lang="en-US" altLang="zh-CN" sz="2000" smtClean="0"/>
              <a:t>Solution(node)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</a:t>
            </a:r>
            <a:r>
              <a:rPr lang="en-US" altLang="zh-CN" sz="2000" b="1" smtClean="0"/>
              <a:t>else if </a:t>
            </a:r>
            <a:r>
              <a:rPr lang="en-US" altLang="zh-CN" sz="2000" smtClean="0"/>
              <a:t>limit=0</a:t>
            </a:r>
            <a:r>
              <a:rPr lang="en-US" altLang="zh-CN" sz="2000" b="1" smtClean="0"/>
              <a:t> then return </a:t>
            </a:r>
            <a:r>
              <a:rPr lang="en-US" altLang="zh-CN" sz="2000" smtClean="0"/>
              <a:t>cutoff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</a:t>
            </a:r>
            <a:r>
              <a:rPr lang="en-US" altLang="zh-CN" sz="2000" b="1" smtClean="0"/>
              <a:t> else </a:t>
            </a: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cutoff.occurred = false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</a:t>
            </a:r>
            <a:r>
              <a:rPr lang="en-US" altLang="zh-CN" sz="2000" b="1" smtClean="0"/>
              <a:t>for each </a:t>
            </a:r>
            <a:r>
              <a:rPr lang="en-US" altLang="zh-CN" sz="2000" smtClean="0"/>
              <a:t>action </a:t>
            </a:r>
            <a:r>
              <a:rPr lang="en-US" altLang="zh-CN" sz="2000" b="1" smtClean="0"/>
              <a:t>in</a:t>
            </a:r>
            <a:r>
              <a:rPr lang="en-US" altLang="zh-CN" sz="2000" smtClean="0"/>
              <a:t> problem.Actions(node.State) </a:t>
            </a:r>
            <a:r>
              <a:rPr lang="en-US" altLang="zh-CN" sz="2000" b="1" smtClean="0"/>
              <a:t>do</a:t>
            </a: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  child= CHILD-NODE( problem, node, action)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  result=Recursive-DLS(node, problem, limit-1) 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 </a:t>
            </a:r>
            <a:r>
              <a:rPr lang="en-US" altLang="zh-CN" sz="2000" b="1" smtClean="0"/>
              <a:t> if </a:t>
            </a:r>
            <a:r>
              <a:rPr lang="en-US" altLang="zh-CN" sz="2000" smtClean="0"/>
              <a:t>result=cutoff  </a:t>
            </a:r>
            <a:r>
              <a:rPr lang="en-US" altLang="zh-CN" sz="2000" b="1" smtClean="0"/>
              <a:t>then</a:t>
            </a:r>
            <a:r>
              <a:rPr lang="en-US" altLang="zh-CN" sz="2000" smtClean="0"/>
              <a:t> cutoff.occurred =true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  </a:t>
            </a:r>
            <a:r>
              <a:rPr lang="en-US" altLang="zh-CN" sz="2000" b="1" smtClean="0"/>
              <a:t>else if </a:t>
            </a:r>
            <a:r>
              <a:rPr lang="en-US" altLang="zh-CN" sz="2000" smtClean="0"/>
              <a:t>result != falure </a:t>
            </a:r>
            <a:r>
              <a:rPr lang="en-US" altLang="zh-CN" sz="2000" b="1" smtClean="0"/>
              <a:t>then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return</a:t>
            </a:r>
            <a:r>
              <a:rPr lang="en-US" altLang="zh-CN" sz="2000" smtClean="0"/>
              <a:t> result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</a:t>
            </a:r>
            <a:r>
              <a:rPr lang="en-US" altLang="zh-CN" sz="2000" b="1" smtClean="0"/>
              <a:t>if</a:t>
            </a:r>
            <a:r>
              <a:rPr lang="en-US" altLang="zh-CN" sz="2000" smtClean="0"/>
              <a:t>  cutoff.occurred </a:t>
            </a:r>
            <a:r>
              <a:rPr lang="en-US" altLang="zh-CN" sz="2000" b="1" smtClean="0"/>
              <a:t>then return </a:t>
            </a:r>
            <a:r>
              <a:rPr lang="en-US" altLang="zh-CN" sz="2000" smtClean="0"/>
              <a:t>cutoff </a:t>
            </a:r>
            <a:r>
              <a:rPr lang="en-US" altLang="zh-CN" sz="2000" b="1" smtClean="0"/>
              <a:t>else return </a:t>
            </a:r>
            <a:r>
              <a:rPr lang="en-US" altLang="zh-CN" sz="2000" smtClean="0"/>
              <a:t>failure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endParaRPr lang="zh-CN" altLang="en-US" sz="2000" smtClean="0"/>
          </a:p>
          <a:p>
            <a:pPr>
              <a:spcBef>
                <a:spcPct val="0"/>
              </a:spcBef>
            </a:pPr>
            <a:endParaRPr lang="zh-CN" altLang="en-US" sz="2000" smtClean="0"/>
          </a:p>
        </p:txBody>
      </p:sp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DFS</a:t>
            </a:r>
            <a:r>
              <a:rPr lang="zh-CN" altLang="en-US" smtClean="0"/>
              <a:t>算法的复杂性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519113" y="1779588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时间复杂性 与 </a:t>
            </a:r>
            <a:r>
              <a:rPr lang="en-US" altLang="zh-CN" smtClean="0"/>
              <a:t>BFS</a:t>
            </a:r>
            <a:r>
              <a:rPr lang="zh-CN" altLang="en-US" smtClean="0"/>
              <a:t>相当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空间复杂性 </a:t>
            </a:r>
            <a:r>
              <a:rPr lang="zh-CN" altLang="en-US" smtClean="0">
                <a:solidFill>
                  <a:srgbClr val="FF0000"/>
                </a:solidFill>
              </a:rPr>
              <a:t>优于</a:t>
            </a:r>
            <a:r>
              <a:rPr lang="zh-CN" altLang="en-US" smtClean="0"/>
              <a:t>  </a:t>
            </a:r>
            <a:r>
              <a:rPr lang="en-US" altLang="zh-CN" smtClean="0"/>
              <a:t>BFS</a:t>
            </a:r>
            <a:endParaRPr lang="zh-CN" altLang="en-US" smtClean="0"/>
          </a:p>
        </p:txBody>
      </p:sp>
      <p:grpSp>
        <p:nvGrpSpPr>
          <p:cNvPr id="18436" name="组合 63"/>
          <p:cNvGrpSpPr/>
          <p:nvPr/>
        </p:nvGrpSpPr>
        <p:grpSpPr bwMode="auto">
          <a:xfrm>
            <a:off x="4067175" y="2889250"/>
            <a:ext cx="4889500" cy="2887663"/>
            <a:chOff x="3026640" y="3068960"/>
            <a:chExt cx="4888160" cy="2887520"/>
          </a:xfrm>
        </p:grpSpPr>
        <p:sp>
          <p:nvSpPr>
            <p:cNvPr id="18457" name="椭圆 22"/>
            <p:cNvSpPr>
              <a:spLocks noChangeArrowheads="1"/>
            </p:cNvSpPr>
            <p:nvPr/>
          </p:nvSpPr>
          <p:spPr bwMode="auto">
            <a:xfrm>
              <a:off x="4733536" y="3068960"/>
              <a:ext cx="288032" cy="2880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58" name="椭圆 23"/>
            <p:cNvSpPr>
              <a:spLocks noChangeArrowheads="1"/>
            </p:cNvSpPr>
            <p:nvPr/>
          </p:nvSpPr>
          <p:spPr bwMode="auto">
            <a:xfrm>
              <a:off x="4283968" y="3573016"/>
              <a:ext cx="288032" cy="2880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59" name="椭圆 24"/>
            <p:cNvSpPr>
              <a:spLocks noChangeArrowheads="1"/>
            </p:cNvSpPr>
            <p:nvPr/>
          </p:nvSpPr>
          <p:spPr bwMode="auto">
            <a:xfrm>
              <a:off x="5183104" y="3573016"/>
              <a:ext cx="288032" cy="2880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60" name="椭圆 25"/>
            <p:cNvSpPr>
              <a:spLocks noChangeArrowheads="1"/>
            </p:cNvSpPr>
            <p:nvPr/>
          </p:nvSpPr>
          <p:spPr bwMode="auto">
            <a:xfrm>
              <a:off x="3923928" y="4149080"/>
              <a:ext cx="288032" cy="2880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61" name="椭圆 26"/>
            <p:cNvSpPr>
              <a:spLocks noChangeArrowheads="1"/>
            </p:cNvSpPr>
            <p:nvPr/>
          </p:nvSpPr>
          <p:spPr bwMode="auto">
            <a:xfrm>
              <a:off x="4427984" y="4149080"/>
              <a:ext cx="288032" cy="2880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62" name="椭圆 27"/>
            <p:cNvSpPr>
              <a:spLocks noChangeArrowheads="1"/>
            </p:cNvSpPr>
            <p:nvPr/>
          </p:nvSpPr>
          <p:spPr bwMode="auto">
            <a:xfrm>
              <a:off x="5058536" y="4149080"/>
              <a:ext cx="305552" cy="2880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63" name="椭圆 28"/>
            <p:cNvSpPr>
              <a:spLocks noChangeArrowheads="1"/>
            </p:cNvSpPr>
            <p:nvPr/>
          </p:nvSpPr>
          <p:spPr bwMode="auto">
            <a:xfrm>
              <a:off x="5652120" y="4149080"/>
              <a:ext cx="288032" cy="2880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64" name="椭圆 29"/>
            <p:cNvSpPr>
              <a:spLocks noChangeArrowheads="1"/>
            </p:cNvSpPr>
            <p:nvPr/>
          </p:nvSpPr>
          <p:spPr bwMode="auto">
            <a:xfrm>
              <a:off x="3455876" y="4869160"/>
              <a:ext cx="360040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65" name="椭圆 30"/>
            <p:cNvSpPr>
              <a:spLocks noChangeArrowheads="1"/>
            </p:cNvSpPr>
            <p:nvPr/>
          </p:nvSpPr>
          <p:spPr bwMode="auto">
            <a:xfrm>
              <a:off x="3859456" y="4869160"/>
              <a:ext cx="288032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66" name="椭圆 31"/>
            <p:cNvSpPr>
              <a:spLocks noChangeArrowheads="1"/>
            </p:cNvSpPr>
            <p:nvPr/>
          </p:nvSpPr>
          <p:spPr bwMode="auto">
            <a:xfrm>
              <a:off x="4283968" y="4869160"/>
              <a:ext cx="288032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67" name="椭圆 32"/>
            <p:cNvSpPr>
              <a:spLocks noChangeArrowheads="1"/>
            </p:cNvSpPr>
            <p:nvPr/>
          </p:nvSpPr>
          <p:spPr bwMode="auto">
            <a:xfrm>
              <a:off x="4877552" y="4869160"/>
              <a:ext cx="305552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68" name="椭圆 33"/>
            <p:cNvSpPr>
              <a:spLocks noChangeArrowheads="1"/>
            </p:cNvSpPr>
            <p:nvPr/>
          </p:nvSpPr>
          <p:spPr bwMode="auto">
            <a:xfrm>
              <a:off x="5326288" y="4869160"/>
              <a:ext cx="288032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69" name="椭圆 34"/>
            <p:cNvSpPr>
              <a:spLocks noChangeArrowheads="1"/>
            </p:cNvSpPr>
            <p:nvPr/>
          </p:nvSpPr>
          <p:spPr bwMode="auto">
            <a:xfrm>
              <a:off x="5796136" y="4869160"/>
              <a:ext cx="288032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70" name="椭圆 35"/>
            <p:cNvSpPr>
              <a:spLocks noChangeArrowheads="1"/>
            </p:cNvSpPr>
            <p:nvPr/>
          </p:nvSpPr>
          <p:spPr bwMode="auto">
            <a:xfrm>
              <a:off x="6286368" y="4869160"/>
              <a:ext cx="288032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71" name="椭圆 36"/>
            <p:cNvSpPr>
              <a:spLocks noChangeArrowheads="1"/>
            </p:cNvSpPr>
            <p:nvPr/>
          </p:nvSpPr>
          <p:spPr bwMode="auto">
            <a:xfrm>
              <a:off x="6665072" y="4907428"/>
              <a:ext cx="288032" cy="3600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72" name="椭圆 39"/>
            <p:cNvSpPr>
              <a:spLocks noChangeArrowheads="1"/>
            </p:cNvSpPr>
            <p:nvPr/>
          </p:nvSpPr>
          <p:spPr bwMode="auto">
            <a:xfrm>
              <a:off x="5471136" y="5567872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73" name="椭圆 40"/>
            <p:cNvSpPr>
              <a:spLocks noChangeArrowheads="1"/>
            </p:cNvSpPr>
            <p:nvPr/>
          </p:nvSpPr>
          <p:spPr bwMode="auto">
            <a:xfrm>
              <a:off x="5843336" y="5553236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74" name="椭圆 41"/>
            <p:cNvSpPr>
              <a:spLocks noChangeArrowheads="1"/>
            </p:cNvSpPr>
            <p:nvPr/>
          </p:nvSpPr>
          <p:spPr bwMode="auto">
            <a:xfrm>
              <a:off x="6159936" y="5553236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75" name="椭圆 42"/>
            <p:cNvSpPr>
              <a:spLocks noChangeArrowheads="1"/>
            </p:cNvSpPr>
            <p:nvPr/>
          </p:nvSpPr>
          <p:spPr bwMode="auto">
            <a:xfrm>
              <a:off x="6459408" y="5567872"/>
              <a:ext cx="30555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76" name="椭圆 43"/>
            <p:cNvSpPr>
              <a:spLocks noChangeArrowheads="1"/>
            </p:cNvSpPr>
            <p:nvPr/>
          </p:nvSpPr>
          <p:spPr bwMode="auto">
            <a:xfrm>
              <a:off x="6765744" y="5539304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77" name="椭圆 44"/>
            <p:cNvSpPr>
              <a:spLocks noChangeArrowheads="1"/>
            </p:cNvSpPr>
            <p:nvPr/>
          </p:nvSpPr>
          <p:spPr bwMode="auto">
            <a:xfrm>
              <a:off x="7091104" y="5539304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78" name="椭圆 45"/>
            <p:cNvSpPr>
              <a:spLocks noChangeArrowheads="1"/>
            </p:cNvSpPr>
            <p:nvPr/>
          </p:nvSpPr>
          <p:spPr bwMode="auto">
            <a:xfrm>
              <a:off x="7380312" y="5539304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79" name="椭圆 46"/>
            <p:cNvSpPr>
              <a:spLocks noChangeArrowheads="1"/>
            </p:cNvSpPr>
            <p:nvPr/>
          </p:nvSpPr>
          <p:spPr bwMode="auto">
            <a:xfrm>
              <a:off x="7626768" y="5539304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80" name="椭圆 47"/>
            <p:cNvSpPr>
              <a:spLocks noChangeArrowheads="1"/>
            </p:cNvSpPr>
            <p:nvPr/>
          </p:nvSpPr>
          <p:spPr bwMode="auto">
            <a:xfrm>
              <a:off x="3026640" y="5596440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81" name="椭圆 48"/>
            <p:cNvSpPr>
              <a:spLocks noChangeArrowheads="1"/>
            </p:cNvSpPr>
            <p:nvPr/>
          </p:nvSpPr>
          <p:spPr bwMode="auto">
            <a:xfrm>
              <a:off x="3398840" y="5581804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82" name="椭圆 49"/>
            <p:cNvSpPr>
              <a:spLocks noChangeArrowheads="1"/>
            </p:cNvSpPr>
            <p:nvPr/>
          </p:nvSpPr>
          <p:spPr bwMode="auto">
            <a:xfrm>
              <a:off x="3715440" y="5581804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83" name="椭圆 50"/>
            <p:cNvSpPr>
              <a:spLocks noChangeArrowheads="1"/>
            </p:cNvSpPr>
            <p:nvPr/>
          </p:nvSpPr>
          <p:spPr bwMode="auto">
            <a:xfrm>
              <a:off x="4014912" y="5596440"/>
              <a:ext cx="30555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84" name="椭圆 51"/>
            <p:cNvSpPr>
              <a:spLocks noChangeArrowheads="1"/>
            </p:cNvSpPr>
            <p:nvPr/>
          </p:nvSpPr>
          <p:spPr bwMode="auto">
            <a:xfrm>
              <a:off x="4321248" y="5567872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85" name="椭圆 52"/>
            <p:cNvSpPr>
              <a:spLocks noChangeArrowheads="1"/>
            </p:cNvSpPr>
            <p:nvPr/>
          </p:nvSpPr>
          <p:spPr bwMode="auto">
            <a:xfrm>
              <a:off x="4646608" y="5567872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86" name="椭圆 53"/>
            <p:cNvSpPr>
              <a:spLocks noChangeArrowheads="1"/>
            </p:cNvSpPr>
            <p:nvPr/>
          </p:nvSpPr>
          <p:spPr bwMode="auto">
            <a:xfrm>
              <a:off x="4935816" y="5567872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87" name="椭圆 54"/>
            <p:cNvSpPr>
              <a:spLocks noChangeArrowheads="1"/>
            </p:cNvSpPr>
            <p:nvPr/>
          </p:nvSpPr>
          <p:spPr bwMode="auto">
            <a:xfrm>
              <a:off x="5182272" y="5567872"/>
              <a:ext cx="288032" cy="3600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cxnSp>
          <p:nvCxnSpPr>
            <p:cNvPr id="18488" name="直接连接符 56"/>
            <p:cNvCxnSpPr>
              <a:cxnSpLocks noChangeShapeType="1"/>
              <a:stCxn id="18457" idx="3"/>
              <a:endCxn id="18458" idx="7"/>
            </p:cNvCxnSpPr>
            <p:nvPr/>
          </p:nvCxnSpPr>
          <p:spPr bwMode="auto">
            <a:xfrm flipH="1">
              <a:off x="4529819" y="3314811"/>
              <a:ext cx="245898" cy="30038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18489" name="直接连接符 58"/>
            <p:cNvCxnSpPr>
              <a:cxnSpLocks noChangeShapeType="1"/>
              <a:stCxn id="18457" idx="5"/>
            </p:cNvCxnSpPr>
            <p:nvPr/>
          </p:nvCxnSpPr>
          <p:spPr bwMode="auto">
            <a:xfrm>
              <a:off x="4979387" y="3314811"/>
              <a:ext cx="244461" cy="30038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</p:grpSp>
      <p:grpSp>
        <p:nvGrpSpPr>
          <p:cNvPr id="18437" name="组合 90"/>
          <p:cNvGrpSpPr/>
          <p:nvPr/>
        </p:nvGrpSpPr>
        <p:grpSpPr bwMode="auto">
          <a:xfrm>
            <a:off x="811213" y="3033713"/>
            <a:ext cx="1754187" cy="2449512"/>
            <a:chOff x="18728" y="3134791"/>
            <a:chExt cx="1753344" cy="2449489"/>
          </a:xfrm>
        </p:grpSpPr>
        <p:sp>
          <p:nvSpPr>
            <p:cNvPr id="18440" name="椭圆 64"/>
            <p:cNvSpPr>
              <a:spLocks noChangeArrowheads="1"/>
            </p:cNvSpPr>
            <p:nvPr/>
          </p:nvSpPr>
          <p:spPr bwMode="auto">
            <a:xfrm>
              <a:off x="1331640" y="3134791"/>
              <a:ext cx="288032" cy="30038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41" name="椭圆 65"/>
            <p:cNvSpPr>
              <a:spLocks noChangeArrowheads="1"/>
            </p:cNvSpPr>
            <p:nvPr/>
          </p:nvSpPr>
          <p:spPr bwMode="auto">
            <a:xfrm>
              <a:off x="1043608" y="3530835"/>
              <a:ext cx="288032" cy="30038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42" name="椭圆 66"/>
            <p:cNvSpPr>
              <a:spLocks noChangeArrowheads="1"/>
            </p:cNvSpPr>
            <p:nvPr/>
          </p:nvSpPr>
          <p:spPr bwMode="auto">
            <a:xfrm>
              <a:off x="1484040" y="3537012"/>
              <a:ext cx="288032" cy="30038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43" name="椭圆 67"/>
            <p:cNvSpPr>
              <a:spLocks noChangeArrowheads="1"/>
            </p:cNvSpPr>
            <p:nvPr/>
          </p:nvSpPr>
          <p:spPr bwMode="auto">
            <a:xfrm>
              <a:off x="603176" y="4063433"/>
              <a:ext cx="288032" cy="30038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44" name="椭圆 68"/>
            <p:cNvSpPr>
              <a:spLocks noChangeArrowheads="1"/>
            </p:cNvSpPr>
            <p:nvPr/>
          </p:nvSpPr>
          <p:spPr bwMode="auto">
            <a:xfrm>
              <a:off x="1043608" y="4069610"/>
              <a:ext cx="288032" cy="30038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45" name="椭圆 69"/>
            <p:cNvSpPr>
              <a:spLocks noChangeArrowheads="1"/>
            </p:cNvSpPr>
            <p:nvPr/>
          </p:nvSpPr>
          <p:spPr bwMode="auto">
            <a:xfrm>
              <a:off x="291184" y="4665573"/>
              <a:ext cx="288032" cy="30038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46" name="椭圆 70"/>
            <p:cNvSpPr>
              <a:spLocks noChangeArrowheads="1"/>
            </p:cNvSpPr>
            <p:nvPr/>
          </p:nvSpPr>
          <p:spPr bwMode="auto">
            <a:xfrm>
              <a:off x="731616" y="4671750"/>
              <a:ext cx="288032" cy="30038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47" name="椭圆 71"/>
            <p:cNvSpPr>
              <a:spLocks noChangeArrowheads="1"/>
            </p:cNvSpPr>
            <p:nvPr/>
          </p:nvSpPr>
          <p:spPr bwMode="auto">
            <a:xfrm>
              <a:off x="18728" y="5277717"/>
              <a:ext cx="288032" cy="30038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sp>
          <p:nvSpPr>
            <p:cNvPr id="18448" name="椭圆 72"/>
            <p:cNvSpPr>
              <a:spLocks noChangeArrowheads="1"/>
            </p:cNvSpPr>
            <p:nvPr/>
          </p:nvSpPr>
          <p:spPr bwMode="auto">
            <a:xfrm>
              <a:off x="459160" y="5283894"/>
              <a:ext cx="288032" cy="30038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/>
            </a:p>
          </p:txBody>
        </p:sp>
        <p:cxnSp>
          <p:nvCxnSpPr>
            <p:cNvPr id="18449" name="直接连接符 74"/>
            <p:cNvCxnSpPr>
              <a:cxnSpLocks noChangeShapeType="1"/>
              <a:stCxn id="18440" idx="3"/>
              <a:endCxn id="18441" idx="7"/>
            </p:cNvCxnSpPr>
            <p:nvPr/>
          </p:nvCxnSpPr>
          <p:spPr bwMode="auto">
            <a:xfrm flipH="1">
              <a:off x="1289459" y="3391186"/>
              <a:ext cx="84362" cy="1836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18450" name="直接连接符 77"/>
            <p:cNvCxnSpPr>
              <a:cxnSpLocks noChangeShapeType="1"/>
              <a:stCxn id="18440" idx="4"/>
              <a:endCxn id="18442" idx="0"/>
            </p:cNvCxnSpPr>
            <p:nvPr/>
          </p:nvCxnSpPr>
          <p:spPr bwMode="auto">
            <a:xfrm>
              <a:off x="1475656" y="3435177"/>
              <a:ext cx="152400" cy="101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18451" name="直接连接符 79"/>
            <p:cNvCxnSpPr>
              <a:cxnSpLocks noChangeShapeType="1"/>
              <a:stCxn id="18441" idx="2"/>
              <a:endCxn id="18443" idx="7"/>
            </p:cNvCxnSpPr>
            <p:nvPr/>
          </p:nvCxnSpPr>
          <p:spPr bwMode="auto">
            <a:xfrm flipH="1">
              <a:off x="849027" y="3681028"/>
              <a:ext cx="194581" cy="42639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18452" name="直接连接符 81"/>
            <p:cNvCxnSpPr>
              <a:cxnSpLocks noChangeShapeType="1"/>
              <a:stCxn id="18441" idx="4"/>
              <a:endCxn id="18444" idx="0"/>
            </p:cNvCxnSpPr>
            <p:nvPr/>
          </p:nvCxnSpPr>
          <p:spPr bwMode="auto">
            <a:xfrm>
              <a:off x="1187624" y="3831221"/>
              <a:ext cx="0" cy="23838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18453" name="直接连接符 83"/>
            <p:cNvCxnSpPr>
              <a:cxnSpLocks noChangeShapeType="1"/>
              <a:stCxn id="18443" idx="4"/>
              <a:endCxn id="18445" idx="0"/>
            </p:cNvCxnSpPr>
            <p:nvPr/>
          </p:nvCxnSpPr>
          <p:spPr bwMode="auto">
            <a:xfrm flipH="1">
              <a:off x="435200" y="4363819"/>
              <a:ext cx="311992" cy="3017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18454" name="直接连接符 85"/>
            <p:cNvCxnSpPr>
              <a:cxnSpLocks noChangeShapeType="1"/>
              <a:endCxn id="18446" idx="0"/>
            </p:cNvCxnSpPr>
            <p:nvPr/>
          </p:nvCxnSpPr>
          <p:spPr bwMode="auto">
            <a:xfrm>
              <a:off x="747192" y="4369996"/>
              <a:ext cx="128440" cy="3017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18455" name="直接连接符 87"/>
            <p:cNvCxnSpPr>
              <a:cxnSpLocks noChangeShapeType="1"/>
              <a:stCxn id="18445" idx="3"/>
              <a:endCxn id="18447" idx="0"/>
            </p:cNvCxnSpPr>
            <p:nvPr/>
          </p:nvCxnSpPr>
          <p:spPr bwMode="auto">
            <a:xfrm flipH="1">
              <a:off x="162744" y="4921968"/>
              <a:ext cx="170621" cy="35574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18456" name="直接连接符 89"/>
            <p:cNvCxnSpPr>
              <a:cxnSpLocks noChangeShapeType="1"/>
              <a:stCxn id="18445" idx="4"/>
              <a:endCxn id="18448" idx="0"/>
            </p:cNvCxnSpPr>
            <p:nvPr/>
          </p:nvCxnSpPr>
          <p:spPr bwMode="auto">
            <a:xfrm>
              <a:off x="435200" y="4965959"/>
              <a:ext cx="167976" cy="317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</p:grpSp>
      <p:sp>
        <p:nvSpPr>
          <p:cNvPr id="18438" name="TextBox 91"/>
          <p:cNvSpPr txBox="1">
            <a:spLocks noChangeArrowheads="1"/>
          </p:cNvSpPr>
          <p:nvPr/>
        </p:nvSpPr>
        <p:spPr bwMode="auto">
          <a:xfrm>
            <a:off x="539750" y="6092825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DFS</a:t>
            </a:r>
            <a:r>
              <a:rPr lang="zh-CN" altLang="en-US"/>
              <a:t>的前沿</a:t>
            </a:r>
            <a:endParaRPr lang="zh-CN" altLang="en-US"/>
          </a:p>
        </p:txBody>
      </p:sp>
      <p:sp>
        <p:nvSpPr>
          <p:cNvPr id="18439" name="TextBox 92"/>
          <p:cNvSpPr txBox="1">
            <a:spLocks noChangeArrowheads="1"/>
          </p:cNvSpPr>
          <p:nvPr/>
        </p:nvSpPr>
        <p:spPr bwMode="auto">
          <a:xfrm>
            <a:off x="5430838" y="6046788"/>
            <a:ext cx="1676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BFS</a:t>
            </a:r>
            <a:r>
              <a:rPr lang="zh-CN" altLang="en-US"/>
              <a:t>的前沿</a:t>
            </a:r>
            <a:endParaRPr lang="zh-CN" altLang="en-US"/>
          </a:p>
        </p:txBody>
      </p:sp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迭代加深</a:t>
            </a:r>
            <a:r>
              <a:rPr lang="en-US" altLang="zh-CN" smtClean="0"/>
              <a:t>DFS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250825" y="1981200"/>
            <a:ext cx="8713788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b="1" smtClean="0"/>
              <a:t>对于</a:t>
            </a:r>
            <a:r>
              <a:rPr lang="en-US" altLang="zh-CN" sz="2000" b="1" smtClean="0"/>
              <a:t>goal</a:t>
            </a:r>
            <a:r>
              <a:rPr lang="zh-CN" altLang="en-US" sz="2000" b="1" smtClean="0"/>
              <a:t>在浅层时比较有利。</a:t>
            </a: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b="1" smtClean="0"/>
              <a:t>Function</a:t>
            </a:r>
            <a:r>
              <a:rPr lang="en-US" altLang="zh-CN" sz="2000" smtClean="0"/>
              <a:t> Iterative-Deepening-Search(problem</a:t>
            </a:r>
            <a:r>
              <a:rPr lang="en-US" altLang="zh-CN" sz="2000" b="1" smtClean="0"/>
              <a:t>) return </a:t>
            </a:r>
            <a:r>
              <a:rPr lang="en-US" altLang="zh-CN" sz="2000" smtClean="0"/>
              <a:t>a solution, or failure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</a:t>
            </a:r>
            <a:r>
              <a:rPr lang="en-US" altLang="zh-CN" sz="2000" b="1" smtClean="0"/>
              <a:t> for </a:t>
            </a:r>
            <a:r>
              <a:rPr lang="en-US" altLang="zh-CN" sz="2000" smtClean="0"/>
              <a:t>depth =0</a:t>
            </a:r>
            <a:r>
              <a:rPr lang="en-US" altLang="zh-CN" sz="2000" b="1" smtClean="0"/>
              <a:t> to ∞</a:t>
            </a: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b="1" smtClean="0"/>
              <a:t>         </a:t>
            </a:r>
            <a:r>
              <a:rPr lang="en-US" altLang="zh-CN" sz="2000" smtClean="0"/>
              <a:t>result = Depth-Limited-Search(problem, depth)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b="1" smtClean="0"/>
              <a:t>         if </a:t>
            </a:r>
            <a:r>
              <a:rPr lang="en-US" altLang="zh-CN" sz="2000" smtClean="0"/>
              <a:t>result != cutoff </a:t>
            </a:r>
            <a:r>
              <a:rPr lang="en-US" altLang="zh-CN" sz="2000" b="1" smtClean="0"/>
              <a:t>then return </a:t>
            </a:r>
            <a:r>
              <a:rPr lang="en-US" altLang="zh-CN" sz="2000" smtClean="0"/>
              <a:t>result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提刚：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问题求解</a:t>
            </a:r>
            <a:r>
              <a:rPr lang="en-US" altLang="zh-CN" smtClean="0"/>
              <a:t>Agent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问题求解</a:t>
            </a:r>
            <a:r>
              <a:rPr lang="en-US" altLang="zh-CN" smtClean="0"/>
              <a:t>Agent</a:t>
            </a:r>
            <a:r>
              <a:rPr lang="zh-CN" altLang="en-US" smtClean="0"/>
              <a:t>设计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问题形式化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搜索求解原理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树搜索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图搜索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搜索算法实现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数据结构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宽度优先图搜索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深度受限树搜素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迭代加深</a:t>
            </a:r>
            <a:r>
              <a:rPr lang="en-US" altLang="zh-CN" smtClean="0"/>
              <a:t>DFS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问题求解</a:t>
            </a:r>
            <a:r>
              <a:rPr lang="en-US" altLang="zh-CN" smtClean="0"/>
              <a:t>Agent</a:t>
            </a:r>
            <a:r>
              <a:rPr lang="zh-CN" altLang="en-US" smtClean="0"/>
              <a:t>设计</a:t>
            </a:r>
            <a:endParaRPr lang="zh-CN" altLang="en-US" smtClean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827088" y="1700213"/>
            <a:ext cx="741680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环境是可观察的、离散的、确定的，所以解是固定的行动序列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Function</a:t>
            </a:r>
            <a:r>
              <a:rPr lang="en-US" altLang="zh-CN" sz="2000" b="0"/>
              <a:t> Simple-Problem-Soving-Agent(percept) </a:t>
            </a:r>
            <a:r>
              <a:rPr lang="en-US" altLang="zh-CN" sz="2000"/>
              <a:t>returns</a:t>
            </a:r>
            <a:r>
              <a:rPr lang="en-US" altLang="zh-CN" sz="2000" b="0"/>
              <a:t> an action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</a:t>
            </a:r>
            <a:r>
              <a:rPr lang="en-US" altLang="zh-CN" sz="2000"/>
              <a:t>persietent</a:t>
            </a:r>
            <a:r>
              <a:rPr lang="en-US" altLang="zh-CN" sz="2000" b="0"/>
              <a:t>:  seq,  </a:t>
            </a:r>
            <a:r>
              <a:rPr lang="zh-CN" altLang="en-US" sz="2000" b="0"/>
              <a:t>行动序列，初始化为</a:t>
            </a:r>
            <a:r>
              <a:rPr lang="en-US" altLang="zh-CN" sz="2000" b="0"/>
              <a:t>empty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                   state, </a:t>
            </a:r>
            <a:r>
              <a:rPr lang="zh-CN" altLang="en-US" sz="2000" b="0"/>
              <a:t>当前状态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                   goal, </a:t>
            </a:r>
            <a:r>
              <a:rPr lang="zh-CN" altLang="en-US" sz="2000" b="0"/>
              <a:t>目标，初始化为</a:t>
            </a:r>
            <a:r>
              <a:rPr lang="en-US" altLang="zh-CN" sz="2000" b="0"/>
              <a:t>null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                   problem, </a:t>
            </a:r>
            <a:r>
              <a:rPr lang="zh-CN" altLang="en-US" sz="2000" b="0"/>
              <a:t>形式化的问题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state=Update-State(state, percept)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</a:t>
            </a:r>
            <a:r>
              <a:rPr lang="en-US" altLang="zh-CN" sz="2000"/>
              <a:t> if </a:t>
            </a:r>
            <a:r>
              <a:rPr lang="en-US" altLang="zh-CN" sz="2000" b="0"/>
              <a:t>seq </a:t>
            </a:r>
            <a:r>
              <a:rPr lang="en-US" altLang="zh-CN" sz="2000"/>
              <a:t>is</a:t>
            </a:r>
            <a:r>
              <a:rPr lang="en-US" altLang="zh-CN" sz="2000" b="0"/>
              <a:t> empty </a:t>
            </a:r>
            <a:r>
              <a:rPr lang="en-US" altLang="zh-CN" sz="2000"/>
              <a:t>then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       goal=Formulate-Goal(state)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       problem=</a:t>
            </a:r>
            <a:r>
              <a:rPr lang="en-US" altLang="zh-CN" sz="2000" b="0">
                <a:solidFill>
                  <a:srgbClr val="FF0000"/>
                </a:solidFill>
              </a:rPr>
              <a:t>Formulate-Problem</a:t>
            </a:r>
            <a:r>
              <a:rPr lang="en-US" altLang="zh-CN" sz="2000" b="0"/>
              <a:t>(state, goal)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       seq=</a:t>
            </a:r>
            <a:r>
              <a:rPr lang="en-US" altLang="zh-CN" sz="2000" b="0">
                <a:solidFill>
                  <a:srgbClr val="FF0000"/>
                </a:solidFill>
              </a:rPr>
              <a:t>Search</a:t>
            </a:r>
            <a:r>
              <a:rPr lang="en-US" altLang="zh-CN" sz="2000" b="0"/>
              <a:t>(problem)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       </a:t>
            </a:r>
            <a:r>
              <a:rPr lang="en-US" altLang="zh-CN" sz="2000"/>
              <a:t>if</a:t>
            </a:r>
            <a:r>
              <a:rPr lang="en-US" altLang="zh-CN" sz="2000" b="0"/>
              <a:t> seq=failure </a:t>
            </a:r>
            <a:r>
              <a:rPr lang="en-US" altLang="zh-CN" sz="2000"/>
              <a:t>then</a:t>
            </a:r>
            <a:r>
              <a:rPr lang="en-US" altLang="zh-CN" sz="2000" b="0"/>
              <a:t> </a:t>
            </a:r>
            <a:r>
              <a:rPr lang="en-US" altLang="zh-CN" sz="2000"/>
              <a:t>return</a:t>
            </a:r>
            <a:r>
              <a:rPr lang="en-US" altLang="zh-CN" sz="2000" b="0"/>
              <a:t> a null action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  action=First(seq)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  seq=Rest(seq)</a:t>
            </a:r>
            <a:endParaRPr lang="en-US" altLang="zh-CN" sz="20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/>
              <a:t>        return action</a:t>
            </a:r>
            <a:endParaRPr lang="zh-CN" altLang="en-US" sz="2000" b="0"/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提刚：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问题求解</a:t>
            </a:r>
            <a:r>
              <a:rPr lang="en-US" altLang="zh-CN" smtClean="0"/>
              <a:t>Agent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问题求解</a:t>
            </a:r>
            <a:r>
              <a:rPr lang="en-US" altLang="zh-CN" smtClean="0"/>
              <a:t>Agent</a:t>
            </a:r>
            <a:r>
              <a:rPr lang="zh-CN" altLang="en-US" smtClean="0"/>
              <a:t>设计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问题形式化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mtClean="0"/>
              <a:t>搜索求解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树搜索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图搜索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搜索算法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数据结构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宽度优先图搜索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深度受限树搜素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迭代加深</a:t>
            </a:r>
            <a:r>
              <a:rPr lang="en-US" altLang="zh-CN" smtClean="0"/>
              <a:t>DFS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</a:t>
            </a:r>
            <a:r>
              <a:rPr lang="en-US" altLang="zh-CN" smtClean="0"/>
              <a:t>Arad</a:t>
            </a:r>
            <a:r>
              <a:rPr lang="zh-CN" altLang="en-US" smtClean="0"/>
              <a:t>到</a:t>
            </a:r>
            <a:r>
              <a:rPr lang="en-US" altLang="zh-CN" smtClean="0"/>
              <a:t>Bucharest</a:t>
            </a:r>
            <a:endParaRPr lang="zh-CN" altLang="en-US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7"/>
          <a:stretch>
            <a:fillRect/>
          </a:stretch>
        </p:blipFill>
        <p:spPr bwMode="auto">
          <a:xfrm>
            <a:off x="1116013" y="1484313"/>
            <a:ext cx="6911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问题形式化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68313" y="1766888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求解：寻找一个行动序列：</a:t>
            </a:r>
            <a:endParaRPr lang="en-US" altLang="zh-CN" smtClean="0"/>
          </a:p>
          <a:p>
            <a:pPr lvl="1"/>
            <a:r>
              <a:rPr lang="en-US" altLang="zh-CN" smtClean="0"/>
              <a:t>Go(Sibiu),Go(Fagras),Go(Bucharest)</a:t>
            </a:r>
            <a:endParaRPr lang="zh-CN" altLang="en-US" smtClean="0"/>
          </a:p>
        </p:txBody>
      </p:sp>
      <p:sp>
        <p:nvSpPr>
          <p:cNvPr id="7172" name="右大括号 3"/>
          <p:cNvSpPr/>
          <p:nvPr/>
        </p:nvSpPr>
        <p:spPr bwMode="auto">
          <a:xfrm>
            <a:off x="5292725" y="1844675"/>
            <a:ext cx="1079500" cy="2520950"/>
          </a:xfrm>
          <a:prstGeom prst="rightBrace">
            <a:avLst>
              <a:gd name="adj1" fmla="val 833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6588125" y="2874963"/>
            <a:ext cx="159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理性</a:t>
            </a:r>
            <a:r>
              <a:rPr lang="en-US" altLang="zh-CN" sz="2400"/>
              <a:t>Agent</a:t>
            </a:r>
            <a:endParaRPr lang="zh-CN" altLang="en-US" sz="2400"/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2813050" y="1951038"/>
            <a:ext cx="30495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Action space.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State space.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World dynamics.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Utility: Cost function.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Initial &amp; goal state.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cxnSp>
        <p:nvCxnSpPr>
          <p:cNvPr id="7175" name="直接箭头连接符 2"/>
          <p:cNvCxnSpPr>
            <a:cxnSpLocks noChangeShapeType="1"/>
          </p:cNvCxnSpPr>
          <p:nvPr/>
        </p:nvCxnSpPr>
        <p:spPr bwMode="auto">
          <a:xfrm flipV="1">
            <a:off x="1763713" y="3860800"/>
            <a:ext cx="1152525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矩形 3"/>
          <p:cNvSpPr>
            <a:spLocks noChangeArrowheads="1"/>
          </p:cNvSpPr>
          <p:nvPr/>
        </p:nvSpPr>
        <p:spPr bwMode="auto">
          <a:xfrm>
            <a:off x="1471613" y="4373563"/>
            <a:ext cx="773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/>
              <a:t>In(Arad)</a:t>
            </a:r>
            <a:endParaRPr lang="zh-CN" altLang="en-US" sz="1200"/>
          </a:p>
        </p:txBody>
      </p:sp>
      <p:cxnSp>
        <p:nvCxnSpPr>
          <p:cNvPr id="7177" name="直接箭头连接符 6"/>
          <p:cNvCxnSpPr>
            <a:cxnSpLocks noChangeShapeType="1"/>
          </p:cNvCxnSpPr>
          <p:nvPr/>
        </p:nvCxnSpPr>
        <p:spPr bwMode="auto">
          <a:xfrm flipH="1" flipV="1">
            <a:off x="4500563" y="3860800"/>
            <a:ext cx="503237" cy="727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8" name="矩形 8"/>
          <p:cNvSpPr>
            <a:spLocks noChangeArrowheads="1"/>
          </p:cNvSpPr>
          <p:nvPr/>
        </p:nvSpPr>
        <p:spPr bwMode="auto">
          <a:xfrm>
            <a:off x="4456113" y="4449763"/>
            <a:ext cx="109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/>
              <a:t>In(Bucharest)</a:t>
            </a:r>
            <a:endParaRPr lang="zh-CN" altLang="en-US" sz="1200"/>
          </a:p>
        </p:txBody>
      </p:sp>
      <p:sp>
        <p:nvSpPr>
          <p:cNvPr id="7179" name="矩形 9"/>
          <p:cNvSpPr>
            <a:spLocks noChangeArrowheads="1"/>
          </p:cNvSpPr>
          <p:nvPr/>
        </p:nvSpPr>
        <p:spPr bwMode="auto">
          <a:xfrm>
            <a:off x="14288" y="3316288"/>
            <a:ext cx="2813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zh-CN" sz="1200"/>
              <a:t>Result(s,a):</a:t>
            </a:r>
            <a:endParaRPr lang="en-US" altLang="zh-CN" sz="1200"/>
          </a:p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zh-CN" sz="1200"/>
              <a:t>Result(In(Arad),Go(Zerind))={In(Zerind)}</a:t>
            </a:r>
            <a:endParaRPr lang="en-US" altLang="zh-CN" sz="1200"/>
          </a:p>
        </p:txBody>
      </p:sp>
      <p:sp>
        <p:nvSpPr>
          <p:cNvPr id="7180" name="矩形 14"/>
          <p:cNvSpPr>
            <a:spLocks noChangeArrowheads="1"/>
          </p:cNvSpPr>
          <p:nvPr/>
        </p:nvSpPr>
        <p:spPr bwMode="auto">
          <a:xfrm>
            <a:off x="755650" y="2420938"/>
            <a:ext cx="844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/>
              <a:t>S=In(city)</a:t>
            </a:r>
            <a:endParaRPr lang="zh-CN" altLang="en-US" sz="1200"/>
          </a:p>
        </p:txBody>
      </p:sp>
      <p:cxnSp>
        <p:nvCxnSpPr>
          <p:cNvPr id="7181" name="直接箭头连接符 11"/>
          <p:cNvCxnSpPr>
            <a:cxnSpLocks noChangeShapeType="1"/>
          </p:cNvCxnSpPr>
          <p:nvPr/>
        </p:nvCxnSpPr>
        <p:spPr bwMode="auto">
          <a:xfrm>
            <a:off x="1763713" y="2559050"/>
            <a:ext cx="11525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2" name="矩形 17"/>
          <p:cNvSpPr>
            <a:spLocks noChangeArrowheads="1"/>
          </p:cNvSpPr>
          <p:nvPr/>
        </p:nvSpPr>
        <p:spPr bwMode="auto">
          <a:xfrm>
            <a:off x="171450" y="1708150"/>
            <a:ext cx="2498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/>
              <a:t>Action(s)=(Go(city1),Go(city2)}</a:t>
            </a:r>
            <a:endParaRPr lang="zh-CN" altLang="en-US" sz="1200"/>
          </a:p>
        </p:txBody>
      </p:sp>
      <p:cxnSp>
        <p:nvCxnSpPr>
          <p:cNvPr id="7183" name="直接箭头连接符 13"/>
          <p:cNvCxnSpPr>
            <a:cxnSpLocks noChangeShapeType="1"/>
          </p:cNvCxnSpPr>
          <p:nvPr/>
        </p:nvCxnSpPr>
        <p:spPr bwMode="auto">
          <a:xfrm>
            <a:off x="1763713" y="1951038"/>
            <a:ext cx="1049337" cy="25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直接箭头连接符 16"/>
          <p:cNvCxnSpPr>
            <a:cxnSpLocks noChangeShapeType="1"/>
          </p:cNvCxnSpPr>
          <p:nvPr/>
        </p:nvCxnSpPr>
        <p:spPr bwMode="auto">
          <a:xfrm flipV="1">
            <a:off x="1084263" y="2968625"/>
            <a:ext cx="1728787" cy="579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18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4259263"/>
            <a:ext cx="2971800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八数码问题的部分状态图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92500" y="2420938"/>
          <a:ext cx="1223963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89"/>
                <a:gridCol w="431987"/>
                <a:gridCol w="431987"/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7" marR="91427" marT="45733" marB="4573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450" y="4076700"/>
          <a:ext cx="1223963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89"/>
                <a:gridCol w="431987"/>
                <a:gridCol w="431987"/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7" marR="91427" marT="45733" marB="4573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16238" y="4076700"/>
          <a:ext cx="1223963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89"/>
                <a:gridCol w="431987"/>
                <a:gridCol w="431987"/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7" marR="91427" marT="45733" marB="4573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00563" y="4076700"/>
          <a:ext cx="1223963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89"/>
                <a:gridCol w="431987"/>
                <a:gridCol w="431987"/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7" marR="91427" marT="45733" marB="4573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56325" y="4076700"/>
          <a:ext cx="1223963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89"/>
                <a:gridCol w="431987"/>
                <a:gridCol w="431987"/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7" marR="91427" marT="45733" marB="45733"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8286" name="直接箭头连接符 2"/>
          <p:cNvCxnSpPr>
            <a:cxnSpLocks noChangeShapeType="1"/>
          </p:cNvCxnSpPr>
          <p:nvPr/>
        </p:nvCxnSpPr>
        <p:spPr bwMode="auto">
          <a:xfrm flipH="1">
            <a:off x="1800225" y="3500438"/>
            <a:ext cx="1692275" cy="576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7" name="直接箭头连接符 9"/>
          <p:cNvCxnSpPr>
            <a:cxnSpLocks noChangeShapeType="1"/>
          </p:cNvCxnSpPr>
          <p:nvPr/>
        </p:nvCxnSpPr>
        <p:spPr bwMode="auto">
          <a:xfrm flipH="1">
            <a:off x="3527425" y="3500438"/>
            <a:ext cx="539750" cy="576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8" name="直接箭头连接符 11"/>
          <p:cNvCxnSpPr>
            <a:cxnSpLocks noChangeShapeType="1"/>
          </p:cNvCxnSpPr>
          <p:nvPr/>
        </p:nvCxnSpPr>
        <p:spPr bwMode="auto">
          <a:xfrm>
            <a:off x="4284663" y="3500438"/>
            <a:ext cx="827087" cy="576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9" name="直接箭头连接符 13"/>
          <p:cNvCxnSpPr>
            <a:cxnSpLocks noChangeShapeType="1"/>
          </p:cNvCxnSpPr>
          <p:nvPr/>
        </p:nvCxnSpPr>
        <p:spPr bwMode="auto">
          <a:xfrm>
            <a:off x="4697413" y="3500438"/>
            <a:ext cx="2070100" cy="576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提刚：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问题求解</a:t>
            </a:r>
            <a:r>
              <a:rPr lang="en-US" altLang="zh-CN" smtClean="0"/>
              <a:t>Agent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问题求解</a:t>
            </a:r>
            <a:r>
              <a:rPr lang="en-US" altLang="zh-CN" smtClean="0"/>
              <a:t>Agent</a:t>
            </a:r>
            <a:r>
              <a:rPr lang="zh-CN" altLang="en-US" smtClean="0"/>
              <a:t>设计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问题形式化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搜索求解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smtClean="0"/>
              <a:t>树搜索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图搜索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搜索算法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数据结构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宽度优先图搜索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深度受限树搜素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迭代加深</a:t>
            </a:r>
            <a:r>
              <a:rPr lang="en-US" altLang="zh-CN" smtClean="0"/>
              <a:t>DFS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搜索树</a:t>
            </a:r>
            <a:endParaRPr lang="zh-CN" altLang="en-US" smtClean="0"/>
          </a:p>
        </p:txBody>
      </p:sp>
      <p:sp>
        <p:nvSpPr>
          <p:cNvPr id="10243" name="内容占位符 3"/>
          <p:cNvSpPr>
            <a:spLocks noGrp="1"/>
          </p:cNvSpPr>
          <p:nvPr>
            <p:ph idx="1"/>
          </p:nvPr>
        </p:nvSpPr>
        <p:spPr>
          <a:xfrm>
            <a:off x="666750" y="1773238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搜索：扩展状态，选择行动。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还未被扩展的状态，称为“前沿”</a:t>
            </a:r>
            <a:endParaRPr lang="zh-CN" altLang="en-US" smtClean="0"/>
          </a:p>
        </p:txBody>
      </p:sp>
      <p:sp>
        <p:nvSpPr>
          <p:cNvPr id="5" name="椭圆 4"/>
          <p:cNvSpPr/>
          <p:nvPr/>
        </p:nvSpPr>
        <p:spPr bwMode="auto">
          <a:xfrm>
            <a:off x="6542088" y="1773238"/>
            <a:ext cx="865187" cy="576262"/>
          </a:xfrm>
          <a:prstGeom prst="ellipse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kumimoji="1" lang="en-US" altLang="zh-CN" sz="1400" dirty="0">
                <a:solidFill>
                  <a:schemeClr val="tx1"/>
                </a:solidFill>
              </a:rPr>
              <a:t>Arab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0245" name="组合 24584"/>
          <p:cNvGrpSpPr/>
          <p:nvPr/>
        </p:nvGrpSpPr>
        <p:grpSpPr bwMode="auto">
          <a:xfrm>
            <a:off x="4346575" y="2751138"/>
            <a:ext cx="3816350" cy="1225550"/>
            <a:chOff x="2843808" y="2276872"/>
            <a:chExt cx="3816424" cy="1224136"/>
          </a:xfrm>
        </p:grpSpPr>
        <p:sp>
          <p:nvSpPr>
            <p:cNvPr id="7" name="椭圆 6"/>
            <p:cNvSpPr/>
            <p:nvPr/>
          </p:nvSpPr>
          <p:spPr bwMode="auto">
            <a:xfrm>
              <a:off x="3990005" y="2276872"/>
              <a:ext cx="863617" cy="5755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kumimoji="1" lang="en-US" altLang="zh-CN" sz="1400" dirty="0">
                  <a:solidFill>
                    <a:schemeClr val="tx1"/>
                  </a:solidFill>
                </a:rPr>
                <a:t>Arab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63" name="椭圆 7"/>
            <p:cNvSpPr>
              <a:spLocks noChangeArrowheads="1"/>
            </p:cNvSpPr>
            <p:nvPr/>
          </p:nvSpPr>
          <p:spPr bwMode="auto">
            <a:xfrm>
              <a:off x="2843808" y="2924944"/>
              <a:ext cx="864096" cy="57606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/>
                <a:t>Sibiu</a:t>
              </a:r>
              <a:endParaRPr kumimoji="1" lang="zh-CN" altLang="en-US" sz="1400"/>
            </a:p>
          </p:txBody>
        </p:sp>
        <p:sp>
          <p:nvSpPr>
            <p:cNvPr id="10264" name="椭圆 8"/>
            <p:cNvSpPr>
              <a:spLocks noChangeArrowheads="1"/>
            </p:cNvSpPr>
            <p:nvPr/>
          </p:nvSpPr>
          <p:spPr bwMode="auto">
            <a:xfrm>
              <a:off x="3851920" y="2924944"/>
              <a:ext cx="1440160" cy="57606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/>
                <a:t>Timisoara</a:t>
              </a:r>
              <a:endParaRPr kumimoji="1" lang="zh-CN" altLang="en-US" sz="1400"/>
            </a:p>
          </p:txBody>
        </p:sp>
        <p:sp>
          <p:nvSpPr>
            <p:cNvPr id="10265" name="椭圆 9"/>
            <p:cNvSpPr>
              <a:spLocks noChangeArrowheads="1"/>
            </p:cNvSpPr>
            <p:nvPr/>
          </p:nvSpPr>
          <p:spPr bwMode="auto">
            <a:xfrm>
              <a:off x="5508104" y="2924944"/>
              <a:ext cx="1152128" cy="57606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/>
                <a:t>Zerind</a:t>
              </a:r>
              <a:endParaRPr kumimoji="1" lang="zh-CN" altLang="en-US" sz="1400"/>
            </a:p>
          </p:txBody>
        </p:sp>
        <p:cxnSp>
          <p:nvCxnSpPr>
            <p:cNvPr id="10266" name="直接连接符 10"/>
            <p:cNvCxnSpPr>
              <a:cxnSpLocks noChangeShapeType="1"/>
              <a:stCxn id="7" idx="3"/>
              <a:endCxn id="10263" idx="0"/>
            </p:cNvCxnSpPr>
            <p:nvPr/>
          </p:nvCxnSpPr>
          <p:spPr bwMode="auto">
            <a:xfrm flipH="1">
              <a:off x="3275856" y="2768573"/>
              <a:ext cx="840528" cy="15637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7" name="直接连接符 12"/>
            <p:cNvCxnSpPr>
              <a:cxnSpLocks noChangeShapeType="1"/>
              <a:stCxn id="7" idx="4"/>
              <a:endCxn id="10264" idx="0"/>
            </p:cNvCxnSpPr>
            <p:nvPr/>
          </p:nvCxnSpPr>
          <p:spPr bwMode="auto">
            <a:xfrm>
              <a:off x="4421888" y="2852936"/>
              <a:ext cx="150112" cy="720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8" name="直接连接符 14"/>
            <p:cNvCxnSpPr>
              <a:cxnSpLocks noChangeShapeType="1"/>
              <a:stCxn id="7" idx="5"/>
              <a:endCxn id="10265" idx="1"/>
            </p:cNvCxnSpPr>
            <p:nvPr/>
          </p:nvCxnSpPr>
          <p:spPr bwMode="auto">
            <a:xfrm>
              <a:off x="4727392" y="2768573"/>
              <a:ext cx="949437" cy="2407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46" name="组合 24585"/>
          <p:cNvGrpSpPr/>
          <p:nvPr/>
        </p:nvGrpSpPr>
        <p:grpSpPr bwMode="auto">
          <a:xfrm>
            <a:off x="781050" y="4295775"/>
            <a:ext cx="7345363" cy="2463800"/>
            <a:chOff x="251520" y="4005064"/>
            <a:chExt cx="7344816" cy="2463360"/>
          </a:xfrm>
        </p:grpSpPr>
        <p:sp>
          <p:nvSpPr>
            <p:cNvPr id="18" name="椭圆 17"/>
            <p:cNvSpPr/>
            <p:nvPr/>
          </p:nvSpPr>
          <p:spPr bwMode="auto">
            <a:xfrm>
              <a:off x="4021552" y="4005064"/>
              <a:ext cx="865123" cy="57616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kumimoji="1" lang="en-US" altLang="zh-CN" sz="1400" dirty="0">
                  <a:solidFill>
                    <a:schemeClr val="tx1"/>
                  </a:solidFill>
                </a:rPr>
                <a:t>Arab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2875463" y="4652648"/>
              <a:ext cx="865123" cy="57616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kumimoji="1" lang="en-US" altLang="zh-CN" sz="1400" dirty="0">
                  <a:solidFill>
                    <a:schemeClr val="tx1"/>
                  </a:solidFill>
                </a:rPr>
                <a:t>Sibiu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49" name="椭圆 19"/>
            <p:cNvSpPr>
              <a:spLocks noChangeArrowheads="1"/>
            </p:cNvSpPr>
            <p:nvPr/>
          </p:nvSpPr>
          <p:spPr bwMode="auto">
            <a:xfrm>
              <a:off x="5004048" y="4869160"/>
              <a:ext cx="1440160" cy="57606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/>
                <a:t>Timisoara</a:t>
              </a:r>
              <a:endParaRPr kumimoji="1" lang="zh-CN" altLang="en-US" sz="1400"/>
            </a:p>
          </p:txBody>
        </p:sp>
        <p:sp>
          <p:nvSpPr>
            <p:cNvPr id="10250" name="椭圆 20"/>
            <p:cNvSpPr>
              <a:spLocks noChangeArrowheads="1"/>
            </p:cNvSpPr>
            <p:nvPr/>
          </p:nvSpPr>
          <p:spPr bwMode="auto">
            <a:xfrm>
              <a:off x="6444208" y="4293096"/>
              <a:ext cx="1152128" cy="57606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/>
                <a:t>Zerind</a:t>
              </a:r>
              <a:endParaRPr kumimoji="1" lang="zh-CN" altLang="en-US" sz="1400"/>
            </a:p>
          </p:txBody>
        </p:sp>
        <p:cxnSp>
          <p:nvCxnSpPr>
            <p:cNvPr id="10251" name="直接连接符 21"/>
            <p:cNvCxnSpPr>
              <a:cxnSpLocks noChangeShapeType="1"/>
              <a:stCxn id="18" idx="3"/>
              <a:endCxn id="19" idx="0"/>
            </p:cNvCxnSpPr>
            <p:nvPr/>
          </p:nvCxnSpPr>
          <p:spPr bwMode="auto">
            <a:xfrm flipH="1">
              <a:off x="3308216" y="4496765"/>
              <a:ext cx="840528" cy="15637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2" name="直接连接符 22"/>
            <p:cNvCxnSpPr>
              <a:cxnSpLocks noChangeShapeType="1"/>
              <a:stCxn id="18" idx="4"/>
              <a:endCxn id="10249" idx="0"/>
            </p:cNvCxnSpPr>
            <p:nvPr/>
          </p:nvCxnSpPr>
          <p:spPr bwMode="auto">
            <a:xfrm>
              <a:off x="4454248" y="4581128"/>
              <a:ext cx="1269880" cy="2880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直接连接符 23"/>
            <p:cNvCxnSpPr>
              <a:cxnSpLocks noChangeShapeType="1"/>
              <a:stCxn id="18" idx="5"/>
              <a:endCxn id="10250" idx="1"/>
            </p:cNvCxnSpPr>
            <p:nvPr/>
          </p:nvCxnSpPr>
          <p:spPr bwMode="auto">
            <a:xfrm flipV="1">
              <a:off x="4759752" y="4377459"/>
              <a:ext cx="1853181" cy="1193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4" name="椭圆 24"/>
            <p:cNvSpPr>
              <a:spLocks noChangeArrowheads="1"/>
            </p:cNvSpPr>
            <p:nvPr/>
          </p:nvSpPr>
          <p:spPr bwMode="auto">
            <a:xfrm>
              <a:off x="251520" y="5500816"/>
              <a:ext cx="936104" cy="57606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/>
                <a:t>Arab</a:t>
              </a:r>
              <a:endParaRPr kumimoji="1" lang="zh-CN" altLang="en-US" sz="1400"/>
            </a:p>
          </p:txBody>
        </p:sp>
        <p:sp>
          <p:nvSpPr>
            <p:cNvPr id="10255" name="椭圆 25"/>
            <p:cNvSpPr>
              <a:spLocks noChangeArrowheads="1"/>
            </p:cNvSpPr>
            <p:nvPr/>
          </p:nvSpPr>
          <p:spPr bwMode="auto">
            <a:xfrm>
              <a:off x="1331640" y="5733984"/>
              <a:ext cx="1080120" cy="57606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Fagras</a:t>
              </a:r>
              <a:endParaRPr kumimoji="1" lang="zh-CN" altLang="en-US" sz="1400"/>
            </a:p>
          </p:txBody>
        </p:sp>
        <p:sp>
          <p:nvSpPr>
            <p:cNvPr id="10256" name="椭圆 26"/>
            <p:cNvSpPr>
              <a:spLocks noChangeArrowheads="1"/>
            </p:cNvSpPr>
            <p:nvPr/>
          </p:nvSpPr>
          <p:spPr bwMode="auto">
            <a:xfrm>
              <a:off x="2611704" y="5892360"/>
              <a:ext cx="1084416" cy="57606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/>
                <a:t>Oradea</a:t>
              </a:r>
              <a:endParaRPr kumimoji="1" lang="zh-CN" altLang="en-US" sz="1400"/>
            </a:p>
          </p:txBody>
        </p:sp>
        <p:sp>
          <p:nvSpPr>
            <p:cNvPr id="10257" name="椭圆 27"/>
            <p:cNvSpPr>
              <a:spLocks noChangeArrowheads="1"/>
            </p:cNvSpPr>
            <p:nvPr/>
          </p:nvSpPr>
          <p:spPr bwMode="auto">
            <a:xfrm>
              <a:off x="3905248" y="5781800"/>
              <a:ext cx="1440160" cy="57606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/>
                <a:t>Rimnicu Vilcea</a:t>
              </a:r>
              <a:endParaRPr kumimoji="1" lang="zh-CN" altLang="en-US" sz="1400"/>
            </a:p>
          </p:txBody>
        </p:sp>
        <p:cxnSp>
          <p:nvCxnSpPr>
            <p:cNvPr id="10258" name="直接连接符 30"/>
            <p:cNvCxnSpPr>
              <a:cxnSpLocks noChangeShapeType="1"/>
              <a:stCxn id="19" idx="2"/>
              <a:endCxn id="10254" idx="7"/>
            </p:cNvCxnSpPr>
            <p:nvPr/>
          </p:nvCxnSpPr>
          <p:spPr bwMode="auto">
            <a:xfrm flipH="1">
              <a:off x="1050535" y="4941168"/>
              <a:ext cx="1825633" cy="6440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直接连接符 24579"/>
            <p:cNvCxnSpPr>
              <a:cxnSpLocks noChangeShapeType="1"/>
              <a:stCxn id="19" idx="3"/>
              <a:endCxn id="10255" idx="0"/>
            </p:cNvCxnSpPr>
            <p:nvPr/>
          </p:nvCxnSpPr>
          <p:spPr bwMode="auto">
            <a:xfrm flipH="1">
              <a:off x="1871700" y="5144837"/>
              <a:ext cx="1131012" cy="5891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直接连接符 24581"/>
            <p:cNvCxnSpPr>
              <a:cxnSpLocks noChangeShapeType="1"/>
              <a:stCxn id="19" idx="4"/>
              <a:endCxn id="10256" idx="0"/>
            </p:cNvCxnSpPr>
            <p:nvPr/>
          </p:nvCxnSpPr>
          <p:spPr bwMode="auto">
            <a:xfrm flipH="1">
              <a:off x="3153912" y="5229200"/>
              <a:ext cx="154304" cy="6631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直接连接符 24583"/>
            <p:cNvCxnSpPr>
              <a:cxnSpLocks noChangeShapeType="1"/>
              <a:stCxn id="19" idx="5"/>
              <a:endCxn id="10257" idx="0"/>
            </p:cNvCxnSpPr>
            <p:nvPr/>
          </p:nvCxnSpPr>
          <p:spPr bwMode="auto">
            <a:xfrm>
              <a:off x="3613720" y="5144837"/>
              <a:ext cx="1011608" cy="6369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18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864168"/>
            <a:ext cx="2971800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</p:sld>
</file>

<file path=ppt/tags/tag1.xml><?xml version="1.0" encoding="utf-8"?>
<p:tagLst xmlns:p="http://schemas.openxmlformats.org/presentationml/2006/main">
  <p:tag name="KSO_WM_DOC_GUID" val="{57586de2-0ce2-4ece-93d1-b2cddcdc3b32}"/>
</p:tagLst>
</file>

<file path=ppt/theme/theme1.xml><?xml version="1.0" encoding="utf-8"?>
<a:theme xmlns:a="http://schemas.openxmlformats.org/drawingml/2006/main" name="默认设计模板">
  <a:themeElements>
    <a:clrScheme name="默认设计模板 9">
      <a:dk1>
        <a:srgbClr val="000000"/>
      </a:dk1>
      <a:lt1>
        <a:srgbClr val="FFFFFF"/>
      </a:lt1>
      <a:dk2>
        <a:srgbClr val="000099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CC"/>
      </a:hlink>
      <a:folHlink>
        <a:srgbClr val="006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3870</Words>
  <Application>WPS 演示</Application>
  <PresentationFormat>全屏显示(4:3)</PresentationFormat>
  <Paragraphs>334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华文隶书</vt:lpstr>
      <vt:lpstr>微软雅黑</vt:lpstr>
      <vt:lpstr>Arial Unicode MS</vt:lpstr>
      <vt:lpstr>Calibri</vt:lpstr>
      <vt:lpstr>默认设计模板</vt:lpstr>
      <vt:lpstr>第2讲：搜索</vt:lpstr>
      <vt:lpstr>提刚：</vt:lpstr>
      <vt:lpstr>问题求解Agent设计</vt:lpstr>
      <vt:lpstr>提刚：</vt:lpstr>
      <vt:lpstr>从Arad到Bucharest</vt:lpstr>
      <vt:lpstr>问题形式化</vt:lpstr>
      <vt:lpstr>八数码问题的部分状态图</vt:lpstr>
      <vt:lpstr>提刚：</vt:lpstr>
      <vt:lpstr>搜索树</vt:lpstr>
      <vt:lpstr>树搜索（搜索树来源于树）</vt:lpstr>
      <vt:lpstr>图搜索（搜索树来源于图）</vt:lpstr>
      <vt:lpstr>提刚：</vt:lpstr>
      <vt:lpstr>数据结构</vt:lpstr>
      <vt:lpstr>宽度优先图搜索算法(BFS)</vt:lpstr>
      <vt:lpstr>BFS算法的复杂性</vt:lpstr>
      <vt:lpstr>深度受限树搜索算法(DFS)</vt:lpstr>
      <vt:lpstr>DFS算法的复杂性</vt:lpstr>
      <vt:lpstr>迭代加深DFS</vt:lpstr>
    </vt:vector>
  </TitlesOfParts>
  <Company>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王品</dc:creator>
  <cp:lastModifiedBy>狮子</cp:lastModifiedBy>
  <cp:revision>192</cp:revision>
  <dcterms:created xsi:type="dcterms:W3CDTF">2003-02-07T09:45:00Z</dcterms:created>
  <dcterms:modified xsi:type="dcterms:W3CDTF">2021-02-26T15:24:48Z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