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90" r:id="rId3"/>
    <p:sldId id="391" r:id="rId4"/>
    <p:sldId id="430" r:id="rId5"/>
    <p:sldId id="415" r:id="rId6"/>
    <p:sldId id="428" r:id="rId7"/>
    <p:sldId id="431" r:id="rId8"/>
    <p:sldId id="432" r:id="rId9"/>
    <p:sldId id="433" r:id="rId10"/>
    <p:sldId id="434" r:id="rId11"/>
    <p:sldId id="438" r:id="rId12"/>
    <p:sldId id="435" r:id="rId13"/>
    <p:sldId id="439" r:id="rId14"/>
    <p:sldId id="440" r:id="rId15"/>
    <p:sldId id="436" r:id="rId16"/>
    <p:sldId id="437" r:id="rId17"/>
    <p:sldId id="441" r:id="rId18"/>
    <p:sldId id="442" r:id="rId19"/>
    <p:sldId id="443" r:id="rId20"/>
    <p:sldId id="444" r:id="rId21"/>
    <p:sldId id="448" r:id="rId22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CC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>
        <p:scale>
          <a:sx n="78" d="100"/>
          <a:sy n="78" d="100"/>
        </p:scale>
        <p:origin x="-780" y="216"/>
      </p:cViewPr>
      <p:guideLst>
        <p:guide orient="horz" pos="2160"/>
        <p:guide pos="29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7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E8F23-9326-4A39-8CAF-E64457441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DA3CF-6EB3-49A4-BEF2-27BF3B7040C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68DEA-FA2A-4C04-8BBD-CE85239309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88EA9-E161-4F43-AABB-8BDA6B77795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2CE3A-F51A-40F5-814E-743B304FC9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8A093-82CB-4E49-B494-B66D912721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402F2-FD0B-45DE-A63E-4A115503A3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188B6-1065-46B8-9BDA-E3612711606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A3681-4F5D-4848-9291-66E195A8BC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F01B7-437C-4CC1-878A-97084AA5313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78D32-F1B9-4DB7-9007-172D36F333C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>
              <a:defRPr/>
            </a:pPr>
            <a:fld id="{386E7308-F623-4719-BBEC-CEBAFE9539CF}" type="slidenum">
              <a:rPr lang="en-US" altLang="zh-CN"/>
            </a:fld>
            <a:endParaRPr lang="en-US" altLang="zh-CN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99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1032" name="Picture 8" descr="BJ124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403350" y="36513"/>
            <a:ext cx="56165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zh-CN" altLang="en-US" b="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三峡大学：人工智能技术</a:t>
            </a:r>
            <a:r>
              <a:rPr lang="en-US" altLang="zh-CN" b="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0508120014X</a:t>
            </a:r>
            <a:endParaRPr lang="zh-CN" altLang="en-US" b="0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 dir="in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</a:t>
            </a:r>
            <a:r>
              <a:rPr lang="zh-CN" altLang="en-US" smtClean="0"/>
              <a:t>讲：启发式搜索</a:t>
            </a:r>
            <a:endParaRPr lang="zh-CN" altLang="en-US" smtClean="0"/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>
          <a:xfrm>
            <a:off x="827088" y="3886200"/>
            <a:ext cx="7777162" cy="550863"/>
          </a:xfrm>
        </p:spPr>
        <p:txBody>
          <a:bodyPr/>
          <a:lstStyle/>
          <a:p>
            <a:r>
              <a:rPr lang="en-US" altLang="zh-CN" sz="2000" dirty="0" smtClean="0"/>
              <a:t>Russel &amp; </a:t>
            </a:r>
            <a:r>
              <a:rPr lang="en-US" altLang="zh-CN" sz="2000" dirty="0" err="1" smtClean="0"/>
              <a:t>Morvig</a:t>
            </a:r>
            <a:r>
              <a:rPr lang="en-US" altLang="zh-CN" sz="2000" dirty="0" smtClean="0"/>
              <a:t>: 《</a:t>
            </a:r>
            <a:r>
              <a:rPr lang="zh-CN" altLang="en-US" sz="2000" dirty="0" smtClean="0"/>
              <a:t>人工智能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一种现代方法（第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版）</a:t>
            </a:r>
            <a:r>
              <a:rPr lang="en-US" altLang="zh-CN" sz="2000" smtClean="0"/>
              <a:t>》</a:t>
            </a:r>
            <a:r>
              <a:rPr lang="en-US" altLang="zh-CN" sz="2000" smtClean="0"/>
              <a:t>P82-96</a:t>
            </a:r>
            <a:endParaRPr lang="zh-CN" altLang="en-US" sz="2000" dirty="0" smtClean="0"/>
          </a:p>
        </p:txBody>
      </p:sp>
      <p:sp>
        <p:nvSpPr>
          <p:cNvPr id="4" name="副标题 2"/>
          <p:cNvSpPr txBox="1"/>
          <p:nvPr/>
        </p:nvSpPr>
        <p:spPr bwMode="auto">
          <a:xfrm>
            <a:off x="979488" y="5013325"/>
            <a:ext cx="7777162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000" b="0" kern="0" dirty="0" smtClean="0"/>
              <a:t>徐义春  </a:t>
            </a:r>
            <a:r>
              <a:rPr lang="en-US" altLang="zh-CN" sz="2000" b="0" kern="0" dirty="0" smtClean="0"/>
              <a:t>isxyc@QQ.com</a:t>
            </a:r>
            <a:endParaRPr lang="zh-CN" altLang="en-US" sz="2000" b="0" kern="0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一致的启发函数都是可采纳的</a:t>
            </a:r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从数据结构的单源最短路径算法可知，把最短路径标出来，形成一课树</a:t>
            </a:r>
            <a:r>
              <a:rPr lang="en-US" altLang="zh-CN" smtClean="0"/>
              <a:t>.</a:t>
            </a:r>
            <a:endParaRPr lang="en-US" altLang="zh-CN" smtClean="0"/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设</a:t>
            </a:r>
            <a:r>
              <a:rPr lang="en-US" altLang="zh-CN" smtClean="0"/>
              <a:t>h(goal)=0</a:t>
            </a:r>
            <a:r>
              <a:rPr lang="zh-CN" altLang="en-US" smtClean="0"/>
              <a:t>，</a:t>
            </a:r>
            <a:r>
              <a:rPr lang="en-US" altLang="zh-CN" smtClean="0"/>
              <a:t>cost(goal)=0. </a:t>
            </a:r>
            <a:r>
              <a:rPr lang="zh-CN" altLang="en-US" smtClean="0"/>
              <a:t>一致性和可采纳性都满足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h(a)&lt;= cost(a,goal)+h(goal) </a:t>
            </a:r>
            <a:r>
              <a:rPr lang="zh-CN" altLang="en-US" smtClean="0"/>
              <a:t>故</a:t>
            </a:r>
            <a:r>
              <a:rPr lang="en-US" altLang="zh-CN" smtClean="0"/>
              <a:t>h(a)&lt;=cost(a) </a:t>
            </a:r>
            <a:r>
              <a:rPr lang="zh-CN" altLang="en-US" smtClean="0"/>
              <a:t>可采纳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h(b)&lt;=cost(b,a)+h(a)&lt;=cost(b,a)+cost(a)=cost(b)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依次类推</a:t>
            </a:r>
            <a:endParaRPr lang="zh-CN" altLang="en-US" smtClean="0"/>
          </a:p>
        </p:txBody>
      </p:sp>
      <p:cxnSp>
        <p:nvCxnSpPr>
          <p:cNvPr id="11268" name="直接连接符 4"/>
          <p:cNvCxnSpPr>
            <a:cxnSpLocks noChangeShapeType="1"/>
          </p:cNvCxnSpPr>
          <p:nvPr/>
        </p:nvCxnSpPr>
        <p:spPr bwMode="auto">
          <a:xfrm flipH="1">
            <a:off x="6443663" y="2622550"/>
            <a:ext cx="215900" cy="504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11269" name="直接连接符 6"/>
          <p:cNvCxnSpPr>
            <a:cxnSpLocks noChangeShapeType="1"/>
          </p:cNvCxnSpPr>
          <p:nvPr/>
        </p:nvCxnSpPr>
        <p:spPr bwMode="auto">
          <a:xfrm>
            <a:off x="6659563" y="2622550"/>
            <a:ext cx="504825" cy="431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11270" name="直接连接符 8"/>
          <p:cNvCxnSpPr>
            <a:cxnSpLocks noChangeShapeType="1"/>
          </p:cNvCxnSpPr>
          <p:nvPr/>
        </p:nvCxnSpPr>
        <p:spPr bwMode="auto">
          <a:xfrm>
            <a:off x="6443663" y="3127375"/>
            <a:ext cx="720725" cy="4460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11271" name="直接连接符 10"/>
          <p:cNvCxnSpPr>
            <a:cxnSpLocks noChangeShapeType="1"/>
          </p:cNvCxnSpPr>
          <p:nvPr/>
        </p:nvCxnSpPr>
        <p:spPr bwMode="auto">
          <a:xfrm>
            <a:off x="7164388" y="3054350"/>
            <a:ext cx="6477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sp>
        <p:nvSpPr>
          <p:cNvPr id="11272" name="TextBox 11"/>
          <p:cNvSpPr txBox="1">
            <a:spLocks noChangeArrowheads="1"/>
          </p:cNvSpPr>
          <p:nvPr/>
        </p:nvSpPr>
        <p:spPr bwMode="auto">
          <a:xfrm>
            <a:off x="6592888" y="2276475"/>
            <a:ext cx="639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goal</a:t>
            </a:r>
            <a:endParaRPr lang="zh-CN" altLang="en-US" sz="2000"/>
          </a:p>
        </p:txBody>
      </p:sp>
      <p:sp>
        <p:nvSpPr>
          <p:cNvPr id="11273" name="TextBox 13"/>
          <p:cNvSpPr txBox="1">
            <a:spLocks noChangeArrowheads="1"/>
          </p:cNvSpPr>
          <p:nvPr/>
        </p:nvSpPr>
        <p:spPr bwMode="auto">
          <a:xfrm>
            <a:off x="6037263" y="2868613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/>
              <a:t>a</a:t>
            </a:r>
            <a:endParaRPr lang="zh-CN" altLang="en-US" sz="1800"/>
          </a:p>
        </p:txBody>
      </p:sp>
      <p:sp>
        <p:nvSpPr>
          <p:cNvPr id="11274" name="TextBox 14"/>
          <p:cNvSpPr txBox="1">
            <a:spLocks noChangeArrowheads="1"/>
          </p:cNvSpPr>
          <p:nvPr/>
        </p:nvSpPr>
        <p:spPr bwMode="auto">
          <a:xfrm>
            <a:off x="6956425" y="31654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/>
              <a:t>b</a:t>
            </a:r>
            <a:endParaRPr lang="zh-CN" altLang="en-US" sz="180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A*</a:t>
            </a:r>
            <a:r>
              <a:rPr lang="zh-CN" altLang="en-US" smtClean="0"/>
              <a:t>算法的最优性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如果</a:t>
            </a:r>
            <a:r>
              <a:rPr lang="en-US" altLang="zh-CN" smtClean="0"/>
              <a:t>h(n)</a:t>
            </a:r>
            <a:r>
              <a:rPr lang="zh-CN" altLang="en-US" smtClean="0"/>
              <a:t>是一致的，那么图搜索的</a:t>
            </a:r>
            <a:r>
              <a:rPr lang="en-US" altLang="zh-CN" smtClean="0"/>
              <a:t>A*</a:t>
            </a:r>
            <a:r>
              <a:rPr lang="zh-CN" altLang="en-US" smtClean="0"/>
              <a:t>算法是最优的。</a:t>
            </a:r>
            <a:endParaRPr lang="zh-CN" altLang="en-US" smtClean="0"/>
          </a:p>
        </p:txBody>
      </p:sp>
      <p:sp>
        <p:nvSpPr>
          <p:cNvPr id="12292" name="矩形 3"/>
          <p:cNvSpPr>
            <a:spLocks noChangeArrowheads="1"/>
          </p:cNvSpPr>
          <p:nvPr/>
        </p:nvSpPr>
        <p:spPr bwMode="auto">
          <a:xfrm>
            <a:off x="523875" y="2997200"/>
            <a:ext cx="3311525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/>
              <a:t>h(UQLake) = 100</a:t>
            </a:r>
            <a:endParaRPr lang="pt-BR" altLang="zh-CN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/>
              <a:t>h(Bld78) = 50</a:t>
            </a:r>
            <a:endParaRPr lang="pt-BR" altLang="zh-CN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/>
              <a:t>h(AEB) = 53</a:t>
            </a:r>
            <a:endParaRPr lang="pt-BR" altLang="zh-CN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/>
              <a:t>h(Wordsmith) = 1000</a:t>
            </a:r>
            <a:endParaRPr lang="pt-BR" altLang="zh-CN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/>
              <a:t>h(Bld42) = 50</a:t>
            </a:r>
            <a:endParaRPr lang="pt-BR" altLang="zh-CN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/>
              <a:t>h(Bld50) = 38</a:t>
            </a:r>
            <a:endParaRPr lang="pt-BR" altLang="zh-CN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/>
              <a:t>h(Bld51) = 30</a:t>
            </a:r>
            <a:endParaRPr lang="pt-BR" altLang="zh-CN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/>
              <a:t>h(Bld7) = 0</a:t>
            </a:r>
            <a:endParaRPr lang="zh-CN" altLang="en-US" sz="2400"/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450" y="2981325"/>
            <a:ext cx="4103688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3460750" y="6043613"/>
            <a:ext cx="4213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UQLake→AEB→Bid51→Bid7</a:t>
            </a:r>
            <a:endParaRPr lang="zh-CN" altLang="en-US" sz="240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/>
              <a:t>如果</a:t>
            </a:r>
            <a:r>
              <a:rPr lang="en-US" altLang="zh-CN" sz="3200" smtClean="0"/>
              <a:t>h(n)</a:t>
            </a:r>
            <a:r>
              <a:rPr lang="zh-CN" altLang="en-US" sz="3200" smtClean="0"/>
              <a:t>一致，那么图搜索的</a:t>
            </a:r>
            <a:r>
              <a:rPr lang="en-US" altLang="zh-CN" sz="3200" smtClean="0"/>
              <a:t>A*</a:t>
            </a:r>
            <a:r>
              <a:rPr lang="zh-CN" altLang="en-US" sz="3200" smtClean="0"/>
              <a:t>算法最优</a:t>
            </a:r>
            <a:endParaRPr lang="zh-CN" altLang="en-US" sz="3200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mtClean="0"/>
              <a:t>g(n)+cost(n,n’)=g(n’)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f(n’)=g(n’)+h(n’)=g(n)+cost(n,n’)+h(n’)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en-US" altLang="zh-CN" smtClean="0"/>
              <a:t>&gt;=g(n)+h(n)=f(n),</a:t>
            </a:r>
            <a:r>
              <a:rPr lang="zh-CN" altLang="en-US" sz="2800" smtClean="0">
                <a:sym typeface="+mn-ea"/>
              </a:rPr>
              <a:t>所以</a:t>
            </a:r>
            <a:endParaRPr lang="en-US" altLang="zh-CN" smtClean="0"/>
          </a:p>
          <a:p>
            <a:pPr lvl="0">
              <a:spcBef>
                <a:spcPct val="0"/>
              </a:spcBef>
            </a:pPr>
            <a:r>
              <a:rPr lang="en-US" altLang="zh-CN" smtClean="0"/>
              <a:t>1 </a:t>
            </a:r>
            <a:r>
              <a:rPr lang="zh-CN" altLang="en-US" smtClean="0">
                <a:solidFill>
                  <a:srgbClr val="FF0000"/>
                </a:solidFill>
              </a:rPr>
              <a:t>在到达目标的路径上</a:t>
            </a:r>
            <a:r>
              <a:rPr lang="en-US" altLang="zh-CN" smtClean="0">
                <a:solidFill>
                  <a:srgbClr val="FF0000"/>
                </a:solidFill>
              </a:rPr>
              <a:t>f</a:t>
            </a:r>
            <a:r>
              <a:rPr lang="zh-CN" altLang="en-US" smtClean="0">
                <a:solidFill>
                  <a:srgbClr val="FF0000"/>
                </a:solidFill>
              </a:rPr>
              <a:t>是递增的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mtClean="0">
                <a:solidFill>
                  <a:schemeClr val="tx2"/>
                </a:solidFill>
              </a:rPr>
              <a:t>2 A*</a:t>
            </a:r>
            <a:r>
              <a:rPr lang="zh-CN" altLang="en-US" smtClean="0">
                <a:solidFill>
                  <a:schemeClr val="tx2"/>
                </a:solidFill>
              </a:rPr>
              <a:t>算法选择</a:t>
            </a:r>
            <a:r>
              <a:rPr lang="en-US" altLang="zh-CN" smtClean="0">
                <a:solidFill>
                  <a:schemeClr val="tx2"/>
                </a:solidFill>
              </a:rPr>
              <a:t>n’</a:t>
            </a:r>
            <a:r>
              <a:rPr lang="zh-CN" altLang="en-US" smtClean="0">
                <a:solidFill>
                  <a:schemeClr val="tx2"/>
                </a:solidFill>
              </a:rPr>
              <a:t>扩展时，从起点到</a:t>
            </a:r>
            <a:r>
              <a:rPr lang="en-US" altLang="zh-CN" smtClean="0">
                <a:solidFill>
                  <a:schemeClr val="tx2"/>
                </a:solidFill>
              </a:rPr>
              <a:t>n’</a:t>
            </a:r>
            <a:r>
              <a:rPr lang="zh-CN" altLang="en-US" smtClean="0">
                <a:solidFill>
                  <a:schemeClr val="tx2"/>
                </a:solidFill>
              </a:rPr>
              <a:t>的当前路径就是最优路径。</a:t>
            </a:r>
            <a:endParaRPr lang="zh-CN" altLang="en-US" smtClean="0">
              <a:solidFill>
                <a:schemeClr val="tx2"/>
              </a:solidFill>
            </a:endParaRPr>
          </a:p>
          <a:p>
            <a:pPr lvl="1">
              <a:spcBef>
                <a:spcPct val="0"/>
              </a:spcBef>
            </a:pPr>
            <a:r>
              <a:rPr lang="zh-CN" altLang="en-US" smtClean="0"/>
              <a:t>否则最优路径上的另外一个</a:t>
            </a:r>
            <a:r>
              <a:rPr lang="zh-CN" altLang="en-US" smtClean="0"/>
              <a:t>点</a:t>
            </a:r>
            <a:r>
              <a:rPr lang="en-US" altLang="zh-CN" smtClean="0"/>
              <a:t>n</a:t>
            </a:r>
            <a:r>
              <a:rPr lang="zh-CN" altLang="en-US" smtClean="0"/>
              <a:t>还在前沿里，但根据</a:t>
            </a:r>
            <a:r>
              <a:rPr lang="en-US" altLang="zh-CN" smtClean="0"/>
              <a:t>1,f(n)&lt;=f(n’),A*</a:t>
            </a:r>
            <a:r>
              <a:rPr lang="zh-CN" altLang="en-US" smtClean="0"/>
              <a:t>算法应选择</a:t>
            </a:r>
            <a:r>
              <a:rPr lang="en-US" altLang="zh-CN" smtClean="0"/>
              <a:t>n</a:t>
            </a:r>
            <a:r>
              <a:rPr lang="zh-CN" altLang="en-US" smtClean="0"/>
              <a:t>进行扩展。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所以</a:t>
            </a:r>
            <a:r>
              <a:rPr lang="en-US" altLang="zh-CN" smtClean="0"/>
              <a:t>A*</a:t>
            </a:r>
            <a:r>
              <a:rPr lang="zh-CN" altLang="en-US" smtClean="0"/>
              <a:t>算法最后找到目标时，得到最优路径。</a:t>
            </a:r>
            <a:endParaRPr lang="zh-CN" altLang="en-US" smtClean="0"/>
          </a:p>
        </p:txBody>
      </p:sp>
      <p:cxnSp>
        <p:nvCxnSpPr>
          <p:cNvPr id="13316" name="直接连接符 6"/>
          <p:cNvCxnSpPr>
            <a:cxnSpLocks noChangeShapeType="1"/>
          </p:cNvCxnSpPr>
          <p:nvPr/>
        </p:nvCxnSpPr>
        <p:spPr bwMode="auto">
          <a:xfrm>
            <a:off x="5795963" y="1773238"/>
            <a:ext cx="16557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</p:spPr>
      </p:cxnSp>
      <p:sp>
        <p:nvSpPr>
          <p:cNvPr id="13317" name="TextBox 7"/>
          <p:cNvSpPr txBox="1">
            <a:spLocks noChangeArrowheads="1"/>
          </p:cNvSpPr>
          <p:nvPr/>
        </p:nvSpPr>
        <p:spPr bwMode="auto">
          <a:xfrm>
            <a:off x="5486400" y="154146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13318" name="TextBox 8"/>
          <p:cNvSpPr txBox="1">
            <a:spLocks noChangeArrowheads="1"/>
          </p:cNvSpPr>
          <p:nvPr/>
        </p:nvSpPr>
        <p:spPr bwMode="auto">
          <a:xfrm>
            <a:off x="7424738" y="1550988"/>
            <a:ext cx="4587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n’</a:t>
            </a:r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A*</a:t>
            </a:r>
            <a:r>
              <a:rPr lang="zh-CN" altLang="en-US" smtClean="0"/>
              <a:t>算法</a:t>
            </a:r>
            <a:r>
              <a:rPr lang="en-US" altLang="zh-CN" smtClean="0"/>
              <a:t>-f(n)</a:t>
            </a:r>
            <a:r>
              <a:rPr lang="zh-CN" altLang="en-US" smtClean="0"/>
              <a:t>的等高线</a:t>
            </a:r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&lt;f(goal)</a:t>
            </a:r>
            <a:r>
              <a:rPr lang="zh-CN" altLang="en-US" smtClean="0"/>
              <a:t>的结点是有限的，算法是完备的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&gt;f(goal)</a:t>
            </a:r>
            <a:r>
              <a:rPr lang="zh-CN" altLang="en-US" smtClean="0"/>
              <a:t>的结点不会被扩展，“剪枝”效应</a:t>
            </a:r>
            <a:endParaRPr lang="en-US" altLang="zh-CN" smtClean="0"/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00213"/>
            <a:ext cx="5327650" cy="330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A*</a:t>
            </a:r>
            <a:r>
              <a:rPr lang="zh-CN" altLang="en-US" smtClean="0"/>
              <a:t>算法访问的点演示</a:t>
            </a:r>
            <a:endParaRPr lang="zh-CN" altLang="en-US" smtClean="0"/>
          </a:p>
        </p:txBody>
      </p:sp>
      <p:pic>
        <p:nvPicPr>
          <p:cNvPr id="15363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679575" y="1981200"/>
            <a:ext cx="5784850" cy="4114800"/>
          </a:xfrm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Dijkstra</a:t>
            </a:r>
            <a:r>
              <a:rPr lang="zh-CN" altLang="en-US" smtClean="0"/>
              <a:t>访问的点演示</a:t>
            </a:r>
            <a:endParaRPr lang="zh-CN" altLang="en-US" smtClean="0"/>
          </a:p>
        </p:txBody>
      </p:sp>
      <p:pic>
        <p:nvPicPr>
          <p:cNvPr id="16387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679575" y="1981200"/>
            <a:ext cx="5784850" cy="4114800"/>
          </a:xfrm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A*</a:t>
            </a:r>
            <a:r>
              <a:rPr lang="zh-CN" altLang="en-US" smtClean="0"/>
              <a:t>算法的时间复杂性和空间复杂性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时间跟状态空间有关系，仍然是指数级的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跟时间比，空间还是更严重的问题。</a:t>
            </a:r>
            <a:endParaRPr lang="zh-CN" altLang="en-US" smtClean="0"/>
          </a:p>
          <a:p>
            <a:pPr lvl="1">
              <a:spcBef>
                <a:spcPct val="0"/>
              </a:spcBef>
            </a:pPr>
            <a:r>
              <a:rPr lang="zh-CN" altLang="en-US" sz="2400" smtClean="0"/>
              <a:t>进入前沿的点都需要保存</a:t>
            </a:r>
            <a:endParaRPr lang="en-US" altLang="zh-CN" smtClean="0"/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迭代加深</a:t>
            </a:r>
            <a:r>
              <a:rPr lang="en-US" altLang="zh-CN" smtClean="0"/>
              <a:t>A*</a:t>
            </a:r>
            <a:r>
              <a:rPr lang="zh-CN" altLang="en-US" smtClean="0"/>
              <a:t>算法</a:t>
            </a:r>
            <a:r>
              <a:rPr lang="en-US" altLang="zh-CN" smtClean="0"/>
              <a:t>-IDA*</a:t>
            </a:r>
            <a:endParaRPr lang="zh-CN" altLang="en-US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为解决内存问题</a:t>
            </a:r>
            <a:r>
              <a:rPr lang="en-US" altLang="zh-CN" smtClean="0"/>
              <a:t>, f&lt;limit</a:t>
            </a:r>
            <a:r>
              <a:rPr lang="zh-CN" altLang="en-US" smtClean="0"/>
              <a:t>的结点才能进入前沿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limit=f0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Loop do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      result = A*(problem, node, &amp;limit)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      if result != cutoff then return result 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      </a:t>
            </a:r>
            <a:r>
              <a:rPr lang="en-US" altLang="zh-CN" smtClean="0"/>
              <a:t>limit= </a:t>
            </a:r>
            <a:r>
              <a:rPr lang="zh-CN" altLang="en-US" smtClean="0"/>
              <a:t>超过</a:t>
            </a:r>
            <a:r>
              <a:rPr lang="en-US" altLang="zh-CN" smtClean="0"/>
              <a:t>limit</a:t>
            </a:r>
            <a:r>
              <a:rPr lang="zh-CN" altLang="en-US" smtClean="0"/>
              <a:t>的最小</a:t>
            </a:r>
            <a:r>
              <a:rPr lang="en-US" altLang="zh-CN" smtClean="0"/>
              <a:t>f</a:t>
            </a:r>
            <a:endParaRPr lang="en-US" altLang="zh-CN" smtClean="0"/>
          </a:p>
        </p:txBody>
      </p:sp>
    </p:spTree>
  </p:cSld>
  <p:clrMapOvr>
    <a:masterClrMapping/>
  </p:clrMapOvr>
  <p:transition>
    <p:zoom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八数码问题的</a:t>
            </a:r>
            <a:r>
              <a:rPr lang="en-US" altLang="zh-CN" smtClean="0"/>
              <a:t>h(n)</a:t>
            </a:r>
            <a:endParaRPr lang="zh-CN" altLang="en-US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95300" y="1628775"/>
            <a:ext cx="777240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000" smtClean="0"/>
              <a:t>h1(n)= </a:t>
            </a:r>
            <a:r>
              <a:rPr lang="zh-CN" altLang="en-US" sz="2000" smtClean="0"/>
              <a:t>不在位的棋子数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h1=8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h2(n)=sum(</a:t>
            </a:r>
            <a:r>
              <a:rPr lang="zh-CN" altLang="en-US" sz="2000" smtClean="0"/>
              <a:t>各棋子的曼哈顿距离</a:t>
            </a:r>
            <a:r>
              <a:rPr lang="en-US" altLang="zh-CN" sz="2000" smtClean="0"/>
              <a:t>(dx+dy))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h2=18</a:t>
            </a:r>
            <a:endParaRPr lang="en-US" altLang="zh-CN" sz="2000" smtClean="0"/>
          </a:p>
          <a:p>
            <a:pPr lvl="0"/>
            <a:r>
              <a:rPr lang="en-US" altLang="zh-CN" sz="2330" smtClean="0"/>
              <a:t>Effective Branching Factor:  N</a:t>
            </a:r>
            <a:r>
              <a:rPr lang="zh-CN" altLang="en-US" sz="2330" smtClean="0"/>
              <a:t>个节点的树，深度为</a:t>
            </a:r>
            <a:r>
              <a:rPr lang="en-US" altLang="zh-CN" sz="2330" smtClean="0"/>
              <a:t>d</a:t>
            </a:r>
            <a:r>
              <a:rPr lang="zh-CN" altLang="en-US" sz="2330" smtClean="0"/>
              <a:t>时，所访问的子树的</a:t>
            </a:r>
            <a:r>
              <a:rPr lang="zh-CN" altLang="en-US" sz="2330" smtClean="0"/>
              <a:t>度</a:t>
            </a:r>
            <a:endParaRPr lang="zh-CN" altLang="en-US" sz="233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580063" y="692150"/>
          <a:ext cx="1223963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989"/>
                <a:gridCol w="431987"/>
                <a:gridCol w="431987"/>
              </a:tblGrid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7" marR="91427" marT="45733" marB="4573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27" marR="91427" marT="45733" marB="45733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235825" y="692150"/>
          <a:ext cx="1152525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164"/>
                <a:gridCol w="432197"/>
                <a:gridCol w="360164"/>
              </a:tblGrid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2" marR="91472" marT="45733" marB="4573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72" marR="91472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72" marR="91472" marT="45733" marB="45733">
                    <a:solidFill>
                      <a:srgbClr val="FFFF00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72" marR="91472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72" marR="91472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L="91472" marR="91472" marT="45733" marB="45733">
                    <a:solidFill>
                      <a:srgbClr val="FFFF00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L="91472" marR="91472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 marL="91472" marR="91472" marT="45733" marB="4573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marL="91472" marR="91472" marT="45733" marB="45733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496" name="TextBox 5"/>
          <p:cNvSpPr txBox="1">
            <a:spLocks noChangeArrowheads="1"/>
          </p:cNvSpPr>
          <p:nvPr/>
        </p:nvSpPr>
        <p:spPr bwMode="auto">
          <a:xfrm>
            <a:off x="7467600" y="1835150"/>
            <a:ext cx="8001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/>
              <a:t>目标状态</a:t>
            </a:r>
            <a:endParaRPr lang="zh-CN" altLang="en-US" sz="1200"/>
          </a:p>
        </p:txBody>
      </p:sp>
      <p:sp>
        <p:nvSpPr>
          <p:cNvPr id="19497" name="TextBox 6"/>
          <p:cNvSpPr txBox="1">
            <a:spLocks noChangeArrowheads="1"/>
          </p:cNvSpPr>
          <p:nvPr/>
        </p:nvSpPr>
        <p:spPr bwMode="auto">
          <a:xfrm>
            <a:off x="5895975" y="1835150"/>
            <a:ext cx="8001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/>
              <a:t>初始状态</a:t>
            </a:r>
            <a:endParaRPr lang="zh-CN" altLang="en-US" sz="1200"/>
          </a:p>
        </p:txBody>
      </p:sp>
      <p:pic>
        <p:nvPicPr>
          <p:cNvPr id="194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31235"/>
            <a:ext cx="7085330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模式数据库</a:t>
            </a:r>
            <a:endParaRPr lang="zh-CN" altLang="en-US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611188" y="2500313"/>
            <a:ext cx="777240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计算子问题的步数作为</a:t>
            </a:r>
            <a:r>
              <a:rPr lang="en-US" altLang="zh-CN" smtClean="0"/>
              <a:t>h(n),</a:t>
            </a:r>
            <a:r>
              <a:rPr lang="zh-CN" altLang="en-US" smtClean="0"/>
              <a:t>存入数据库中。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某些时候</a:t>
            </a:r>
            <a:r>
              <a:rPr lang="zh-CN" altLang="en-US" smtClean="0"/>
              <a:t>比</a:t>
            </a:r>
            <a:r>
              <a:rPr lang="en-US" altLang="zh-CN" smtClean="0"/>
              <a:t>h2</a:t>
            </a:r>
            <a:r>
              <a:rPr lang="zh-CN" altLang="en-US" smtClean="0"/>
              <a:t>更为准确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15</a:t>
            </a:r>
            <a:r>
              <a:rPr lang="zh-CN" altLang="en-US" smtClean="0"/>
              <a:t>数码问题，</a:t>
            </a:r>
            <a:endParaRPr lang="en-US" altLang="zh-CN" smtClean="0"/>
          </a:p>
          <a:p>
            <a:pPr lvl="1"/>
            <a:r>
              <a:rPr lang="zh-CN" altLang="en-US" smtClean="0"/>
              <a:t>一个结点考虑一个子模式，相比</a:t>
            </a:r>
            <a:r>
              <a:rPr lang="en-US" altLang="zh-CN" smtClean="0"/>
              <a:t>h2</a:t>
            </a:r>
            <a:r>
              <a:rPr lang="zh-CN" altLang="en-US" smtClean="0"/>
              <a:t>，要好</a:t>
            </a:r>
            <a:r>
              <a:rPr lang="en-US" altLang="zh-CN" smtClean="0"/>
              <a:t>1000</a:t>
            </a:r>
            <a:r>
              <a:rPr lang="zh-CN" altLang="en-US" smtClean="0"/>
              <a:t>倍</a:t>
            </a:r>
            <a:endParaRPr lang="en-US" altLang="zh-CN" smtClean="0"/>
          </a:p>
          <a:p>
            <a:pPr lvl="1"/>
            <a:r>
              <a:rPr lang="zh-CN" altLang="en-US" smtClean="0"/>
              <a:t>一个结点考虑两个可加的子模式（不计打</a:t>
            </a:r>
            <a:r>
              <a:rPr lang="en-US" altLang="zh-CN" smtClean="0"/>
              <a:t>*</a:t>
            </a:r>
            <a:r>
              <a:rPr lang="zh-CN" altLang="en-US" smtClean="0"/>
              <a:t>的棋子</a:t>
            </a:r>
            <a:r>
              <a:rPr lang="zh-CN" altLang="en-US" smtClean="0"/>
              <a:t>），</a:t>
            </a:r>
            <a:r>
              <a:rPr lang="en-US" altLang="zh-CN" smtClean="0"/>
              <a:t>h=h(1234)+ h(5678), </a:t>
            </a:r>
            <a:r>
              <a:rPr lang="zh-CN" altLang="en-US" smtClean="0"/>
              <a:t>比</a:t>
            </a:r>
            <a:r>
              <a:rPr lang="en-US" altLang="zh-CN" smtClean="0"/>
              <a:t>h2</a:t>
            </a:r>
            <a:r>
              <a:rPr lang="zh-CN" altLang="en-US" smtClean="0"/>
              <a:t>做启发式要好</a:t>
            </a:r>
            <a:r>
              <a:rPr lang="en-US" altLang="zh-CN" smtClean="0"/>
              <a:t>10000</a:t>
            </a:r>
            <a:r>
              <a:rPr lang="zh-CN" altLang="en-US" smtClean="0"/>
              <a:t>倍</a:t>
            </a:r>
            <a:endParaRPr lang="zh-CN" altLang="en-US" smtClean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0" y="476250"/>
            <a:ext cx="4084638" cy="202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提刚：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启发式搜索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贪心最佳优先方法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A*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从经验来</a:t>
            </a:r>
            <a:r>
              <a:rPr lang="zh-CN" altLang="en-US"/>
              <a:t>学习</a:t>
            </a:r>
            <a:r>
              <a:rPr lang="en-US" altLang="zh-CN"/>
              <a:t>h(n)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决策树、</a:t>
            </a:r>
            <a:r>
              <a:rPr lang="zh-CN" altLang="en-US"/>
              <a:t>神经网络、强化学习</a:t>
            </a:r>
            <a:endParaRPr lang="zh-CN" altLang="en-US"/>
          </a:p>
          <a:p>
            <a:pPr lvl="1"/>
            <a:r>
              <a:rPr lang="en-US" altLang="zh-CN"/>
              <a:t>h(n)</a:t>
            </a:r>
            <a:r>
              <a:rPr lang="zh-CN" altLang="en-US"/>
              <a:t>是预测到达目标点的步数</a:t>
            </a:r>
            <a:endParaRPr lang="zh-CN" altLang="en-US"/>
          </a:p>
          <a:p>
            <a:pPr lvl="1"/>
            <a:r>
              <a:rPr lang="en-US" altLang="zh-CN"/>
              <a:t>h(n)&lt;</a:t>
            </a:r>
            <a:r>
              <a:rPr lang="zh-CN" altLang="en-US"/>
              <a:t>真实的</a:t>
            </a:r>
            <a:r>
              <a:rPr lang="en-US" altLang="zh-CN"/>
              <a:t>cost</a:t>
            </a:r>
            <a:endParaRPr lang="en-US" altLang="zh-CN"/>
          </a:p>
          <a:p>
            <a:pPr lvl="1"/>
            <a:r>
              <a:rPr lang="en-US" altLang="zh-CN"/>
              <a:t>h(n)</a:t>
            </a:r>
            <a:r>
              <a:rPr lang="zh-CN" altLang="en-US"/>
              <a:t>越大越好</a:t>
            </a:r>
            <a:endParaRPr lang="zh-CN" altLang="en-US"/>
          </a:p>
        </p:txBody>
      </p:sp>
    </p:spTree>
  </p:cSld>
  <p:clrMapOvr>
    <a:masterClrMapping/>
  </p:clrMapOvr>
  <p:transition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树搜索（搜索树来源于树）</a:t>
            </a:r>
            <a:endParaRPr lang="zh-CN" alt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000" b="1" smtClean="0"/>
              <a:t>Function</a:t>
            </a:r>
            <a:r>
              <a:rPr lang="en-US" altLang="zh-CN" sz="2000" smtClean="0"/>
              <a:t> Tree-Search(problem) </a:t>
            </a:r>
            <a:r>
              <a:rPr lang="en-US" altLang="zh-CN" sz="2000" b="1" smtClean="0"/>
              <a:t>return</a:t>
            </a:r>
            <a:r>
              <a:rPr lang="en-US" altLang="zh-CN" sz="2000" smtClean="0"/>
              <a:t> a solution, or failure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</a:t>
            </a:r>
            <a:r>
              <a:rPr lang="zh-CN" altLang="en-US" sz="2000" smtClean="0"/>
              <a:t>用</a:t>
            </a:r>
            <a:r>
              <a:rPr lang="en-US" altLang="zh-CN" sz="2000" smtClean="0"/>
              <a:t>problem</a:t>
            </a:r>
            <a:r>
              <a:rPr lang="zh-CN" altLang="en-US" sz="2000" smtClean="0"/>
              <a:t>的初始状态对</a:t>
            </a:r>
            <a:r>
              <a:rPr lang="zh-CN" altLang="en-US" sz="2000" smtClean="0">
                <a:solidFill>
                  <a:srgbClr val="FF0000"/>
                </a:solidFill>
              </a:rPr>
              <a:t>前沿</a:t>
            </a:r>
            <a:r>
              <a:rPr lang="en-US" altLang="zh-CN" sz="2000" smtClean="0">
                <a:solidFill>
                  <a:srgbClr val="FF0000"/>
                </a:solidFill>
              </a:rPr>
              <a:t>F</a:t>
            </a:r>
            <a:r>
              <a:rPr lang="zh-CN" altLang="en-US" sz="2000" smtClean="0"/>
              <a:t>初始化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 </a:t>
            </a:r>
            <a:r>
              <a:rPr lang="en-US" altLang="zh-CN" sz="2000" b="1" smtClean="0"/>
              <a:t>loop  do</a:t>
            </a:r>
            <a:endParaRPr lang="en-US" altLang="zh-CN" sz="2000" b="1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       </a:t>
            </a:r>
            <a:r>
              <a:rPr lang="en-US" altLang="zh-CN" sz="2000" b="1" smtClean="0"/>
              <a:t>if</a:t>
            </a:r>
            <a:r>
              <a:rPr lang="en-US" altLang="zh-CN" sz="2000" smtClean="0"/>
              <a:t> </a:t>
            </a:r>
            <a:r>
              <a:rPr lang="en-US" altLang="zh-CN" sz="2000" smtClean="0">
                <a:solidFill>
                  <a:srgbClr val="FF0000"/>
                </a:solidFill>
              </a:rPr>
              <a:t>F</a:t>
            </a:r>
            <a:r>
              <a:rPr lang="en-US" altLang="zh-CN" sz="2000" smtClean="0"/>
              <a:t> is empty </a:t>
            </a:r>
            <a:r>
              <a:rPr lang="en-US" altLang="zh-CN" sz="2000" b="1" smtClean="0"/>
              <a:t>then return </a:t>
            </a:r>
            <a:r>
              <a:rPr lang="en-US" altLang="zh-CN" sz="2000" smtClean="0"/>
              <a:t>failure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       </a:t>
            </a:r>
            <a:r>
              <a:rPr lang="zh-CN" altLang="en-US" sz="2000" smtClean="0"/>
              <a:t>从</a:t>
            </a:r>
            <a:r>
              <a:rPr lang="en-US" altLang="zh-CN" sz="2000" smtClean="0">
                <a:solidFill>
                  <a:srgbClr val="FF0000"/>
                </a:solidFill>
              </a:rPr>
              <a:t>F</a:t>
            </a:r>
            <a:r>
              <a:rPr lang="en-US" altLang="zh-CN" sz="2000" smtClean="0"/>
              <a:t> </a:t>
            </a:r>
            <a:r>
              <a:rPr lang="zh-CN" altLang="en-US" sz="2000" smtClean="0"/>
              <a:t>中</a:t>
            </a:r>
            <a:r>
              <a:rPr lang="zh-CN" altLang="en-US" sz="2000" b="1" smtClean="0">
                <a:solidFill>
                  <a:schemeClr val="tx2"/>
                </a:solidFill>
              </a:rPr>
              <a:t>选择</a:t>
            </a:r>
            <a:r>
              <a:rPr lang="zh-CN" altLang="en-US" sz="2000" smtClean="0"/>
              <a:t>并移除一个叶结点</a:t>
            </a:r>
            <a:r>
              <a:rPr lang="en-US" altLang="zh-CN" sz="2000" smtClean="0"/>
              <a:t>node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       </a:t>
            </a:r>
            <a:r>
              <a:rPr lang="en-US" altLang="zh-CN" sz="2000" b="1" smtClean="0"/>
              <a:t>if</a:t>
            </a:r>
            <a:r>
              <a:rPr lang="en-US" altLang="zh-CN" sz="2000" smtClean="0"/>
              <a:t> node</a:t>
            </a:r>
            <a:r>
              <a:rPr lang="zh-CN" altLang="en-US" sz="2000" smtClean="0"/>
              <a:t>包含目标状态，</a:t>
            </a:r>
            <a:r>
              <a:rPr lang="en-US" altLang="zh-CN" sz="2000" b="1" smtClean="0"/>
              <a:t>then</a:t>
            </a:r>
            <a:r>
              <a:rPr lang="en-US" altLang="zh-CN" sz="2000" smtClean="0"/>
              <a:t>  </a:t>
            </a:r>
            <a:r>
              <a:rPr lang="en-US" altLang="zh-CN" sz="2000" b="1" smtClean="0"/>
              <a:t>return</a:t>
            </a:r>
            <a:r>
              <a:rPr lang="en-US" altLang="zh-CN" sz="2000" smtClean="0"/>
              <a:t> solution</a:t>
            </a:r>
            <a:endParaRPr lang="en-US" altLang="zh-CN" sz="2000" smtClean="0"/>
          </a:p>
          <a:p>
            <a:pPr>
              <a:spcBef>
                <a:spcPct val="0"/>
              </a:spcBef>
            </a:pPr>
            <a:r>
              <a:rPr lang="en-US" altLang="zh-CN" sz="2000" smtClean="0"/>
              <a:t>             </a:t>
            </a:r>
            <a:r>
              <a:rPr lang="zh-CN" altLang="en-US" sz="2000" smtClean="0"/>
              <a:t>扩展</a:t>
            </a:r>
            <a:r>
              <a:rPr lang="en-US" altLang="zh-CN" sz="2000" smtClean="0"/>
              <a:t>node, </a:t>
            </a:r>
            <a:r>
              <a:rPr lang="zh-CN" altLang="en-US" sz="2000" smtClean="0"/>
              <a:t>将获得的结点加入</a:t>
            </a:r>
            <a:r>
              <a:rPr lang="en-US" altLang="zh-CN" sz="2000" smtClean="0">
                <a:solidFill>
                  <a:srgbClr val="FF0000"/>
                </a:solidFill>
              </a:rPr>
              <a:t>F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00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zh-CN" altLang="en-US" sz="20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启发式搜素</a:t>
            </a:r>
            <a:endParaRPr lang="zh-CN" altLang="en-US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Agent</a:t>
            </a:r>
            <a:r>
              <a:rPr lang="zh-CN" altLang="en-US" dirty="0"/>
              <a:t>从搜索树的</a:t>
            </a:r>
            <a:r>
              <a:rPr lang="en-US" altLang="zh-CN" dirty="0"/>
              <a:t>Frontier</a:t>
            </a:r>
            <a:r>
              <a:rPr lang="zh-CN" altLang="en-US" dirty="0"/>
              <a:t>中， </a:t>
            </a:r>
            <a:r>
              <a:rPr lang="en-US" altLang="zh-CN" dirty="0"/>
              <a:t>BFS</a:t>
            </a:r>
            <a:r>
              <a:rPr lang="zh-CN" altLang="en-US" dirty="0"/>
              <a:t>优先选择一个深度低的结点扩展，</a:t>
            </a:r>
            <a:r>
              <a:rPr lang="en-US" altLang="zh-CN" dirty="0"/>
              <a:t>DFS</a:t>
            </a:r>
            <a:r>
              <a:rPr lang="zh-CN" altLang="en-US" dirty="0"/>
              <a:t>优先选择一个深度高的结点扩展。</a:t>
            </a:r>
            <a:endParaRPr lang="zh-CN" altLang="en-US" dirty="0"/>
          </a:p>
          <a:p>
            <a:pPr>
              <a:defRPr/>
            </a:pPr>
            <a:r>
              <a:rPr lang="zh-CN" altLang="en-US" dirty="0" smtClean="0"/>
              <a:t>启发式搜索：基于到目标结点的成本函数优先</a:t>
            </a:r>
            <a:r>
              <a:rPr lang="zh-CN" altLang="en-US" dirty="0" smtClean="0"/>
              <a:t>选择扩展结点。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Cost </a:t>
            </a:r>
            <a:r>
              <a:rPr lang="zh-CN" altLang="en-US" dirty="0" smtClean="0"/>
              <a:t>：  </a:t>
            </a:r>
            <a:r>
              <a:rPr lang="en-US" altLang="zh-CN" dirty="0" smtClean="0"/>
              <a:t>f(n)=g(n)+h(n)     </a:t>
            </a:r>
            <a:r>
              <a:rPr lang="en-US" altLang="zh-CN" dirty="0" err="1" smtClean="0"/>
              <a:t>n~node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/>
              <a:t>g</a:t>
            </a:r>
            <a:r>
              <a:rPr lang="en-US" altLang="zh-CN" dirty="0" smtClean="0"/>
              <a:t>(n): </a:t>
            </a:r>
            <a:r>
              <a:rPr lang="zh-CN" altLang="en-US" dirty="0" smtClean="0"/>
              <a:t>从根结点→当前结点的费用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/>
              <a:t>h</a:t>
            </a:r>
            <a:r>
              <a:rPr lang="en-US" altLang="zh-CN" dirty="0" smtClean="0"/>
              <a:t>(n):  </a:t>
            </a:r>
            <a:r>
              <a:rPr lang="zh-CN" altLang="en-US" dirty="0"/>
              <a:t>预测从</a:t>
            </a:r>
            <a:r>
              <a:rPr lang="zh-CN" altLang="en-US" dirty="0" smtClean="0"/>
              <a:t>当前结点→目标结点的费用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启发式搜索要设计好的</a:t>
            </a:r>
            <a:r>
              <a:rPr lang="en-US" altLang="zh-CN" dirty="0" smtClean="0"/>
              <a:t>h(n)</a:t>
            </a:r>
            <a:r>
              <a:rPr lang="zh-CN" altLang="en-US" dirty="0" smtClean="0"/>
              <a:t>， 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BFS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f(n)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pPr marL="457200" lvl="1" indent="0">
              <a:buFontTx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贪心最佳优先</a:t>
            </a:r>
            <a:r>
              <a:rPr lang="en-US" altLang="zh-CN" smtClean="0"/>
              <a:t>Greedy Best-First </a:t>
            </a:r>
            <a:endParaRPr lang="zh-CN" altLang="en-US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250825" y="1981200"/>
            <a:ext cx="8713788" cy="4114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mtClean="0"/>
              <a:t>f(n)=h(n)</a:t>
            </a:r>
            <a:endParaRPr lang="en-US" altLang="zh-CN" smtClean="0"/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060575"/>
            <a:ext cx="41052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矩形 1"/>
          <p:cNvSpPr>
            <a:spLocks noChangeArrowheads="1"/>
          </p:cNvSpPr>
          <p:nvPr/>
        </p:nvSpPr>
        <p:spPr bwMode="auto">
          <a:xfrm>
            <a:off x="539750" y="3068638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/>
              <a:t>h(UQLake) = 100</a:t>
            </a:r>
            <a:endParaRPr lang="pt-BR" altLang="zh-CN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/>
              <a:t>h(Bld78) = 50</a:t>
            </a:r>
            <a:endParaRPr lang="pt-BR" altLang="zh-CN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/>
              <a:t>h(AEB) = 53</a:t>
            </a:r>
            <a:endParaRPr lang="pt-BR" altLang="zh-CN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/>
              <a:t>h(Wordsmith) = 1000</a:t>
            </a:r>
            <a:endParaRPr lang="pt-BR" altLang="zh-CN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/>
              <a:t>h(Bld42) = 50</a:t>
            </a:r>
            <a:endParaRPr lang="pt-BR" altLang="zh-CN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/>
              <a:t>h(Bld50) = 38</a:t>
            </a:r>
            <a:endParaRPr lang="pt-BR" altLang="zh-CN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/>
              <a:t>h(Bld51) = 30</a:t>
            </a:r>
            <a:endParaRPr lang="pt-BR" altLang="zh-CN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2400"/>
              <a:t>h(Bld7) = 0</a:t>
            </a:r>
            <a:endParaRPr lang="zh-CN" altLang="en-US" sz="2400"/>
          </a:p>
        </p:txBody>
      </p:sp>
      <p:sp>
        <p:nvSpPr>
          <p:cNvPr id="6150" name="TextBox 2"/>
          <p:cNvSpPr txBox="1">
            <a:spLocks noChangeArrowheads="1"/>
          </p:cNvSpPr>
          <p:nvPr/>
        </p:nvSpPr>
        <p:spPr bwMode="auto">
          <a:xfrm>
            <a:off x="4211638" y="5630863"/>
            <a:ext cx="4391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UQLake→Bid78→Bid42→Bid7</a:t>
            </a:r>
            <a:endParaRPr lang="zh-CN" altLang="en-US" sz="240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贪心最佳优先实现要点</a:t>
            </a:r>
            <a:endParaRPr lang="zh-CN" altLang="en-US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使用优先队列保存前沿结点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C++ </a:t>
            </a:r>
            <a:r>
              <a:rPr lang="zh-CN" altLang="en-US" smtClean="0"/>
              <a:t>优先队列   </a:t>
            </a:r>
            <a:r>
              <a:rPr lang="en-US" altLang="zh-CN" smtClean="0"/>
              <a:t>priority_queue&lt;node&gt; F;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注意</a:t>
            </a:r>
            <a:r>
              <a:rPr lang="en-US" altLang="zh-CN" smtClean="0"/>
              <a:t>node</a:t>
            </a:r>
            <a:r>
              <a:rPr lang="zh-CN" altLang="en-US" smtClean="0"/>
              <a:t>应将</a:t>
            </a:r>
            <a:r>
              <a:rPr lang="en-US" altLang="zh-CN" smtClean="0"/>
              <a:t>&lt;</a:t>
            </a:r>
            <a:r>
              <a:rPr lang="zh-CN" altLang="en-US" smtClean="0"/>
              <a:t>重新定义。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struct node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{ 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      int state, h,g;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      node(state, g, h) ;   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      bool operator&lt;(const node&amp; n2)  const 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     {  return g+h &lt; n2.g+n2.h;</a:t>
            </a:r>
            <a:r>
              <a:rPr lang="zh-CN" altLang="en-US" smtClean="0"/>
              <a:t> </a:t>
            </a:r>
            <a:r>
              <a:rPr lang="en-US" altLang="zh-CN" smtClean="0"/>
              <a:t>}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};</a:t>
            </a:r>
            <a:endParaRPr lang="zh-CN" altLang="en-US" smtClean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贪心最佳优先的性质</a:t>
            </a:r>
            <a:endParaRPr lang="zh-CN" altLang="en-US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最优性</a:t>
            </a:r>
            <a:endParaRPr lang="en-US" altLang="zh-CN" smtClean="0"/>
          </a:p>
          <a:p>
            <a:pPr lvl="1"/>
            <a:r>
              <a:rPr lang="zh-CN" altLang="en-US" smtClean="0"/>
              <a:t>不是费用最优解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复杂性</a:t>
            </a:r>
            <a:endParaRPr lang="en-US" altLang="zh-CN" smtClean="0"/>
          </a:p>
          <a:p>
            <a:pPr lvl="1"/>
            <a:r>
              <a:rPr lang="zh-CN" altLang="en-US" smtClean="0"/>
              <a:t>最差的情况下跟无信息搜索一样</a:t>
            </a:r>
            <a:endParaRPr lang="en-US" altLang="zh-CN" smtClean="0"/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提刚：</a:t>
            </a:r>
            <a:endParaRPr lang="zh-CN" altLang="en-US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启发式搜索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贪心最佳优先方法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A*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</a:t>
            </a:r>
            <a:r>
              <a:rPr lang="zh-CN" altLang="en-US" smtClean="0"/>
              <a:t>*算法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87273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mtClean="0"/>
              <a:t>f(n)=g(n)+h(n)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保证最优性的</a:t>
            </a:r>
            <a:r>
              <a:rPr lang="en-US" altLang="zh-CN" smtClean="0"/>
              <a:t>h(n)</a:t>
            </a:r>
            <a:r>
              <a:rPr lang="zh-CN" altLang="en-US" smtClean="0"/>
              <a:t>的</a:t>
            </a:r>
            <a:r>
              <a:rPr lang="zh-CN" altLang="en-US" smtClean="0"/>
              <a:t>两个条件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可</a:t>
            </a:r>
            <a:r>
              <a:rPr lang="zh-CN" altLang="en-US" smtClean="0"/>
              <a:t>采纳性</a:t>
            </a:r>
            <a:r>
              <a:rPr lang="en-US" altLang="zh-CN" smtClean="0"/>
              <a:t>h(n)</a:t>
            </a:r>
            <a:endParaRPr lang="en-US" altLang="zh-CN" smtClean="0"/>
          </a:p>
          <a:p>
            <a:pPr lvl="2"/>
            <a:r>
              <a:rPr lang="en-US" altLang="zh-CN" smtClean="0"/>
              <a:t>h(n)</a:t>
            </a:r>
            <a:r>
              <a:rPr lang="zh-CN" altLang="en-US" smtClean="0"/>
              <a:t>是一个乐观估计</a:t>
            </a:r>
            <a:r>
              <a:rPr lang="en-US" altLang="zh-CN" smtClean="0"/>
              <a:t>, </a:t>
            </a:r>
            <a:r>
              <a:rPr lang="zh-CN" altLang="en-US" smtClean="0"/>
              <a:t>假设</a:t>
            </a:r>
            <a:r>
              <a:rPr lang="en-US" altLang="zh-CN" smtClean="0"/>
              <a:t>cost(n)</a:t>
            </a:r>
            <a:r>
              <a:rPr lang="zh-CN" altLang="en-US" smtClean="0"/>
              <a:t>是到目标结点的实际最小费用， </a:t>
            </a:r>
            <a:r>
              <a:rPr lang="en-US" altLang="zh-CN" smtClean="0"/>
              <a:t>h(n) &lt;= cost(n)</a:t>
            </a:r>
            <a:endParaRPr lang="en-US" altLang="zh-CN" smtClean="0"/>
          </a:p>
          <a:p>
            <a:pPr lvl="1">
              <a:spcBef>
                <a:spcPct val="0"/>
              </a:spcBef>
            </a:pPr>
            <a:r>
              <a:rPr lang="zh-CN" altLang="en-US" smtClean="0"/>
              <a:t>一致性</a:t>
            </a:r>
            <a:r>
              <a:rPr lang="en-US" altLang="zh-CN" smtClean="0"/>
              <a:t>h(n)</a:t>
            </a:r>
            <a:endParaRPr lang="en-US" altLang="zh-CN" smtClean="0"/>
          </a:p>
          <a:p>
            <a:pPr lvl="2"/>
            <a:r>
              <a:rPr lang="en-US" altLang="zh-CN" sz="1665" smtClean="0"/>
              <a:t>n</a:t>
            </a:r>
            <a:r>
              <a:rPr lang="zh-CN" altLang="en-US" sz="1665" smtClean="0"/>
              <a:t>的后继结点</a:t>
            </a:r>
            <a:r>
              <a:rPr lang="en-US" altLang="zh-CN" sz="1665" smtClean="0"/>
              <a:t>n’,  </a:t>
            </a:r>
            <a:r>
              <a:rPr lang="zh-CN" altLang="en-US" sz="1665" smtClean="0"/>
              <a:t>满足三角形不等式 </a:t>
            </a:r>
            <a:r>
              <a:rPr lang="en-US" altLang="zh-CN" sz="1665" smtClean="0"/>
              <a:t>h(n)&lt; =c(n,n’)+h(n’)</a:t>
            </a:r>
            <a:endParaRPr lang="en-US" altLang="zh-CN" sz="1665" smtClean="0"/>
          </a:p>
          <a:p>
            <a:pPr lvl="2"/>
            <a:r>
              <a:rPr lang="zh-CN" altLang="en-US" smtClean="0"/>
              <a:t>一致性隐含着</a:t>
            </a:r>
            <a:r>
              <a:rPr lang="zh-CN" altLang="en-US" smtClean="0"/>
              <a:t>可采纳性。</a:t>
            </a:r>
            <a:endParaRPr lang="en-US" altLang="zh-CN" smtClean="0"/>
          </a:p>
          <a:p>
            <a:pPr lvl="1"/>
            <a:endParaRPr lang="zh-CN" altLang="en-US" smtClean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57586de2-0ce2-4ece-93d1-b2cddcdc3b32}"/>
</p:tagLst>
</file>

<file path=ppt/theme/theme1.xml><?xml version="1.0" encoding="utf-8"?>
<a:theme xmlns:a="http://schemas.openxmlformats.org/drawingml/2006/main" name="默认设计模板">
  <a:themeElements>
    <a:clrScheme name="默认设计模板 9">
      <a:dk1>
        <a:srgbClr val="000000"/>
      </a:dk1>
      <a:lt1>
        <a:srgbClr val="FFFFFF"/>
      </a:lt1>
      <a:dk2>
        <a:srgbClr val="000099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CC"/>
      </a:hlink>
      <a:folHlink>
        <a:srgbClr val="006699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2321</Words>
  <Application>WPS 演示</Application>
  <PresentationFormat>全屏显示(4:3)</PresentationFormat>
  <Paragraphs>229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华文隶书</vt:lpstr>
      <vt:lpstr>微软雅黑</vt:lpstr>
      <vt:lpstr>Arial Unicode MS</vt:lpstr>
      <vt:lpstr>Calibri</vt:lpstr>
      <vt:lpstr>默认设计模板</vt:lpstr>
      <vt:lpstr>第3讲：启发式搜索</vt:lpstr>
      <vt:lpstr>提刚：</vt:lpstr>
      <vt:lpstr>树搜索（搜索树来源于树）</vt:lpstr>
      <vt:lpstr>启发式搜素</vt:lpstr>
      <vt:lpstr>贪心最佳优先Greedy Best-First </vt:lpstr>
      <vt:lpstr>贪心最佳优先实现</vt:lpstr>
      <vt:lpstr>贪心最佳优先的性质</vt:lpstr>
      <vt:lpstr>提刚：</vt:lpstr>
      <vt:lpstr>A*算法</vt:lpstr>
      <vt:lpstr>一致的启发函数都是可采纳的</vt:lpstr>
      <vt:lpstr>A*算法的最优性</vt:lpstr>
      <vt:lpstr>如果h(n)一致，那么图搜索的A*算法最优</vt:lpstr>
      <vt:lpstr>A*算法-f(n)的等高线</vt:lpstr>
      <vt:lpstr>A*算法访问的点演示</vt:lpstr>
      <vt:lpstr>Dijkstra访问的点演示</vt:lpstr>
      <vt:lpstr>A*算法的时间复杂性和空间复杂性</vt:lpstr>
      <vt:lpstr>迭代加深A*算法-IDA*</vt:lpstr>
      <vt:lpstr>八数码问题的h(n)</vt:lpstr>
      <vt:lpstr>模式数据库</vt:lpstr>
      <vt:lpstr>从经验学习h(n)</vt:lpstr>
    </vt:vector>
  </TitlesOfParts>
  <Company>品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王品</dc:creator>
  <cp:lastModifiedBy>狮子</cp:lastModifiedBy>
  <cp:revision>217</cp:revision>
  <dcterms:created xsi:type="dcterms:W3CDTF">2003-02-07T09:45:00Z</dcterms:created>
  <dcterms:modified xsi:type="dcterms:W3CDTF">2021-03-17T02:35:12Z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