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9"/>
  </p:notesMasterIdLst>
  <p:handoutMasterIdLst>
    <p:handoutMasterId r:id="rId10"/>
  </p:handoutMasterIdLst>
  <p:sldIdLst>
    <p:sldId id="256" r:id="rId2"/>
    <p:sldId id="402" r:id="rId3"/>
    <p:sldId id="398" r:id="rId4"/>
    <p:sldId id="401" r:id="rId5"/>
    <p:sldId id="381" r:id="rId6"/>
    <p:sldId id="260" r:id="rId7"/>
    <p:sldId id="395" r:id="rId8"/>
  </p:sldIdLst>
  <p:sldSz cx="9144000" cy="6858000" type="screen4x3"/>
  <p:notesSz cx="6858000" cy="9144000"/>
  <p:custDataLst>
    <p:tags r:id="rId11"/>
  </p:custDataLst>
  <p:defaultTextStyle>
    <a:defPPr>
      <a:defRPr lang="en-US"/>
    </a:defPPr>
    <a:lvl1pPr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5pPr>
    <a:lvl6pPr marL="2286000" algn="l" defTabSz="914400" rtl="0" eaLnBrk="1" latinLnBrk="0" hangingPunct="1">
      <a:defRPr kumimoji="1" sz="2400" b="1" kern="1200">
        <a:solidFill>
          <a:schemeClr val="tx1"/>
        </a:solidFill>
        <a:latin typeface="Times New Roman" pitchFamily="18" charset="0"/>
        <a:ea typeface="+mn-ea"/>
        <a:cs typeface="Times New Roman" pitchFamily="18" charset="0"/>
      </a:defRPr>
    </a:lvl6pPr>
    <a:lvl7pPr marL="2743200" algn="l" defTabSz="914400" rtl="0" eaLnBrk="1" latinLnBrk="0" hangingPunct="1">
      <a:defRPr kumimoji="1" sz="2400" b="1" kern="1200">
        <a:solidFill>
          <a:schemeClr val="tx1"/>
        </a:solidFill>
        <a:latin typeface="Times New Roman" pitchFamily="18" charset="0"/>
        <a:ea typeface="+mn-ea"/>
        <a:cs typeface="Times New Roman" pitchFamily="18" charset="0"/>
      </a:defRPr>
    </a:lvl7pPr>
    <a:lvl8pPr marL="3200400" algn="l" defTabSz="914400" rtl="0" eaLnBrk="1" latinLnBrk="0" hangingPunct="1">
      <a:defRPr kumimoji="1" sz="2400" b="1" kern="1200">
        <a:solidFill>
          <a:schemeClr val="tx1"/>
        </a:solidFill>
        <a:latin typeface="Times New Roman" pitchFamily="18" charset="0"/>
        <a:ea typeface="+mn-ea"/>
        <a:cs typeface="Times New Roman" pitchFamily="18" charset="0"/>
      </a:defRPr>
    </a:lvl8pPr>
    <a:lvl9pPr marL="3657600" algn="l" defTabSz="914400" rtl="0" eaLnBrk="1" latinLnBrk="0" hangingPunct="1">
      <a:defRPr kumimoji="1" sz="2400" b="1" kern="1200">
        <a:solidFill>
          <a:schemeClr val="tx1"/>
        </a:solidFill>
        <a:latin typeface="Times New Roman" pitchFamily="18"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9051" autoAdjust="0"/>
  </p:normalViewPr>
  <p:slideViewPr>
    <p:cSldViewPr snapToGrid="0">
      <p:cViewPr varScale="1">
        <p:scale>
          <a:sx n="86" d="100"/>
          <a:sy n="86" d="100"/>
        </p:scale>
        <p:origin x="2256" y="-90"/>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8" d="100"/>
          <a:sy n="88" d="100"/>
        </p:scale>
        <p:origin x="93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_rels/viewProps.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BD3F3A00-C88F-4E41-9F45-1852078BD22A}" type="slidenum">
              <a:rPr lang="en-US"/>
              <a:pPr>
                <a:defRPr/>
              </a:pPr>
              <a:t>‹#›</a:t>
            </a:fld>
            <a:endParaRPr lang="en-US"/>
          </a:p>
        </p:txBody>
      </p:sp>
    </p:spTree>
    <p:extLst>
      <p:ext uri="{BB962C8B-B14F-4D97-AF65-F5344CB8AC3E}">
        <p14:creationId xmlns:p14="http://schemas.microsoft.com/office/powerpoint/2010/main" val="13784937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7411"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80900"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414"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7415"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BAC07746-4002-4037-B873-A8AAAEFE45D0}" type="slidenum">
              <a:rPr lang="en-US"/>
              <a:pPr>
                <a:defRPr/>
              </a:pPr>
              <a:t>‹#›</a:t>
            </a:fld>
            <a:endParaRPr lang="en-US"/>
          </a:p>
        </p:txBody>
      </p:sp>
    </p:spTree>
    <p:extLst>
      <p:ext uri="{BB962C8B-B14F-4D97-AF65-F5344CB8AC3E}">
        <p14:creationId xmlns:p14="http://schemas.microsoft.com/office/powerpoint/2010/main" val="19939771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1EDE3D2F-F626-43E6-820F-10252E4E9EFD}" type="slidenum">
              <a:rPr kumimoji="0" lang="en-US" altLang="en-US" sz="1200" b="0" smtClean="0"/>
              <a:pPr/>
              <a:t>1</a:t>
            </a:fld>
            <a:endParaRPr kumimoji="0" lang="en-US" altLang="en-US" sz="1200" b="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r>
              <a:rPr lang="en-US" altLang="en-US" dirty="0"/>
              <a:t>Welcome to Database</a:t>
            </a:r>
            <a:r>
              <a:rPr lang="en-US" altLang="en-US" baseline="0" dirty="0"/>
              <a:t> Management Essentials, the first course in </a:t>
            </a:r>
            <a:r>
              <a:rPr lang="en-US" altLang="en-US" dirty="0"/>
              <a:t>the specialization</a:t>
            </a:r>
            <a:r>
              <a:rPr lang="en-US" altLang="en-US" baseline="0" dirty="0"/>
              <a:t> of </a:t>
            </a:r>
            <a:r>
              <a:rPr lang="en-US" altLang="en-US" dirty="0"/>
              <a:t>Data</a:t>
            </a:r>
            <a:r>
              <a:rPr lang="en-US" altLang="en-US" baseline="0" dirty="0"/>
              <a:t> Warehousing for</a:t>
            </a:r>
            <a:r>
              <a:rPr lang="en-US" altLang="en-US" dirty="0"/>
              <a:t> Business Intelligence.</a:t>
            </a:r>
          </a:p>
          <a:p>
            <a:endParaRPr lang="en-US" altLang="en-US" dirty="0"/>
          </a:p>
          <a:p>
            <a:r>
              <a:rPr lang="en-US" altLang="en-US" dirty="0"/>
              <a:t>Fun</a:t>
            </a:r>
            <a:r>
              <a:rPr lang="en-US" altLang="en-US" baseline="0" dirty="0"/>
              <a:t> but challenging specialization for both business and computer science students as well as information technology professionals</a:t>
            </a:r>
          </a:p>
          <a:p>
            <a:endParaRPr lang="en-US" altLang="en-US" baseline="0" dirty="0"/>
          </a:p>
          <a:p>
            <a:r>
              <a:rPr lang="en-US" altLang="en-US" baseline="0" dirty="0"/>
              <a:t>Learn new concepts, skills, and practices vital to careers in business intelligence</a:t>
            </a:r>
            <a:endParaRPr lang="en-US" altLang="en-US" dirty="0"/>
          </a:p>
          <a:p>
            <a:endParaRPr lang="en-US" altLang="en-US" dirty="0"/>
          </a:p>
          <a:p>
            <a:r>
              <a:rPr lang="en-US" altLang="en-US" dirty="0"/>
              <a:t>Introductory course on database</a:t>
            </a:r>
            <a:r>
              <a:rPr lang="en-US" altLang="en-US" baseline="0" dirty="0"/>
              <a:t> </a:t>
            </a:r>
            <a:r>
              <a:rPr lang="en-US" altLang="en-US" dirty="0"/>
              <a:t>management concepts and skills</a:t>
            </a:r>
          </a:p>
          <a:p>
            <a:endParaRPr lang="en-US" altLang="en-US" dirty="0"/>
          </a:p>
          <a:p>
            <a:r>
              <a:rPr lang="en-US" altLang="en-US" dirty="0"/>
              <a:t>Other courses deal directly with data warehouse concepts, technologies, and skills.</a:t>
            </a:r>
          </a:p>
          <a:p>
            <a:endParaRPr lang="en-US" dirty="0"/>
          </a:p>
          <a:p>
            <a:r>
              <a:rPr lang="en-US" dirty="0"/>
              <a:t>Database management is crucial to the operation and management of modern organizations: </a:t>
            </a:r>
          </a:p>
          <a:p>
            <a:r>
              <a:rPr lang="en-US" dirty="0"/>
              <a:t> - infrastructure (plumbing) for daily business operations</a:t>
            </a:r>
          </a:p>
          <a:p>
            <a:r>
              <a:rPr lang="en-US" dirty="0"/>
              <a:t> - raw materials for long range decision making</a:t>
            </a:r>
          </a:p>
          <a:p>
            <a:endParaRPr lang="en-US" dirty="0"/>
          </a:p>
          <a:p>
            <a:r>
              <a:rPr lang="en-US" dirty="0"/>
              <a:t>Transformation: as significant as learning computer programming and algebra</a:t>
            </a:r>
          </a:p>
          <a:p>
            <a:endParaRPr lang="en-US" altLang="en-US" dirty="0"/>
          </a:p>
          <a:p>
            <a:r>
              <a:rPr lang="en-US" altLang="en-US" dirty="0"/>
              <a:t>Objectives:</a:t>
            </a:r>
          </a:p>
          <a:p>
            <a:r>
              <a:rPr lang="en-US" altLang="en-US" dirty="0"/>
              <a:t> - Cover targeted users, course objectives</a:t>
            </a:r>
            <a:r>
              <a:rPr lang="en-US" altLang="en-US" baseline="0" dirty="0"/>
              <a:t>, and prerequisites</a:t>
            </a:r>
            <a:endParaRPr lang="en-US" altLang="en-US" dirty="0"/>
          </a:p>
          <a:p>
            <a:r>
              <a:rPr lang="en-US" altLang="en-US" dirty="0"/>
              <a:t> - Provide</a:t>
            </a:r>
            <a:r>
              <a:rPr lang="en-US" altLang="en-US" baseline="0" dirty="0"/>
              <a:t> excitement for this course and the entire specialization</a:t>
            </a:r>
          </a:p>
          <a:p>
            <a:endParaRPr lang="en-US" altLang="en-US" baseline="0" dirty="0"/>
          </a:p>
          <a:p>
            <a:r>
              <a:rPr kumimoji="1" lang="en-US" sz="1200" kern="1200" dirty="0">
                <a:solidFill>
                  <a:schemeClr val="tx1"/>
                </a:solidFill>
                <a:effectLst/>
                <a:latin typeface="Times New Roman" pitchFamily="18" charset="0"/>
                <a:ea typeface="+mn-ea"/>
                <a:cs typeface="+mn-cs"/>
              </a:rPr>
              <a:t>Data warehouses provide key infrastructure for business intelligence services used in many organizations. Management of large, complex data warehouses involves technical skills and conceptual background needed by information systems professionals as well as tactical and strategic issues faced by information technology managers. According to a recent report by McKinsey, demand for graduates with business intelligence skills is large and growing with a projected shortfall of 1.5 million analysts by 2018. </a:t>
            </a:r>
          </a:p>
          <a:p>
            <a:endParaRPr kumimoji="1" lang="en-US" sz="1200" kern="1200" dirty="0">
              <a:solidFill>
                <a:schemeClr val="tx1"/>
              </a:solidFill>
              <a:effectLst/>
              <a:latin typeface="Times New Roman" pitchFamily="18" charset="0"/>
              <a:ea typeface="+mn-ea"/>
              <a:cs typeface="+mn-cs"/>
            </a:endParaRPr>
          </a:p>
          <a:p>
            <a:r>
              <a:rPr lang="en-US" altLang="en-US" baseline="0" dirty="0"/>
              <a:t>Before learning about data warehouses, students need a basic background in database management.  This course provides this foundation in query formulation and database development so that students can progress to topics specific to data architectures that support business intelligence.</a:t>
            </a:r>
          </a:p>
          <a:p>
            <a:endParaRPr lang="en-US" altLang="en-US" baseline="0" dirty="0"/>
          </a:p>
          <a:p>
            <a:endParaRPr kumimoji="1" lang="en-US" sz="1200" kern="1200" dirty="0">
              <a:solidFill>
                <a:schemeClr val="tx1"/>
              </a:solidFill>
              <a:effectLst/>
              <a:latin typeface="Times New Roman" pitchFamily="18" charset="0"/>
              <a:ea typeface="+mn-ea"/>
              <a:cs typeface="+mn-cs"/>
            </a:endParaRPr>
          </a:p>
        </p:txBody>
      </p:sp>
    </p:spTree>
    <p:extLst>
      <p:ext uri="{BB962C8B-B14F-4D97-AF65-F5344CB8AC3E}">
        <p14:creationId xmlns:p14="http://schemas.microsoft.com/office/powerpoint/2010/main" val="2304023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Course</a:t>
            </a:r>
            <a:r>
              <a:rPr lang="en-US" baseline="0" dirty="0"/>
              <a:t> 1: database management fundamentals (query formulation and database development)</a:t>
            </a:r>
          </a:p>
          <a:p>
            <a:endParaRPr lang="en-US" baseline="0" dirty="0"/>
          </a:p>
          <a:p>
            <a:r>
              <a:rPr lang="en-US" baseline="0" dirty="0"/>
              <a:t>Course 2: DW concepts, design, and data integration</a:t>
            </a:r>
          </a:p>
          <a:p>
            <a:endParaRPr lang="en-US" baseline="0" dirty="0"/>
          </a:p>
          <a:p>
            <a:r>
              <a:rPr lang="en-US" baseline="0" dirty="0"/>
              <a:t>Course 3: Relational database support for DWs and data administration</a:t>
            </a:r>
          </a:p>
          <a:p>
            <a:endParaRPr lang="en-US" baseline="0" dirty="0"/>
          </a:p>
          <a:p>
            <a:r>
              <a:rPr lang="en-US" baseline="0" dirty="0"/>
              <a:t>Course 4: Business intelligence concepts, tools, and applications</a:t>
            </a:r>
          </a:p>
          <a:p>
            <a:endParaRPr lang="en-US" baseline="0" dirty="0"/>
          </a:p>
          <a:p>
            <a:r>
              <a:rPr lang="en-US" baseline="0" dirty="0"/>
              <a:t>Course 5: Capstone project with a case study about business needs, data warehouse schema design, data integration processes, relational database implementation, and dashboard and business reporting</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3</a:t>
            </a:fld>
            <a:endParaRPr lang="en-US"/>
          </a:p>
        </p:txBody>
      </p:sp>
    </p:spTree>
    <p:extLst>
      <p:ext uri="{BB962C8B-B14F-4D97-AF65-F5344CB8AC3E}">
        <p14:creationId xmlns:p14="http://schemas.microsoft.com/office/powerpoint/2010/main" val="2441632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Business</a:t>
            </a:r>
            <a:r>
              <a:rPr lang="en-US" baseline="0" dirty="0"/>
              <a:t> and computer science students with career interests in business intelligence</a:t>
            </a:r>
            <a:endParaRPr lang="en-US" dirty="0"/>
          </a:p>
          <a:p>
            <a:endParaRPr lang="en-US" dirty="0"/>
          </a:p>
          <a:p>
            <a:r>
              <a:rPr lang="en-US" dirty="0"/>
              <a:t>IT</a:t>
            </a:r>
            <a:r>
              <a:rPr lang="en-US" baseline="0" dirty="0"/>
              <a:t> professionals</a:t>
            </a:r>
          </a:p>
          <a:p>
            <a:pPr marL="171450" indent="-171450">
              <a:buFontTx/>
              <a:buChar char="-"/>
            </a:pPr>
            <a:r>
              <a:rPr lang="en-US" baseline="0" dirty="0"/>
              <a:t>Seek career change to fast growing area of business intelligence</a:t>
            </a:r>
          </a:p>
          <a:p>
            <a:pPr marL="171450" indent="-171450">
              <a:buFontTx/>
              <a:buChar char="-"/>
            </a:pPr>
            <a:r>
              <a:rPr lang="en-US" baseline="0" dirty="0"/>
              <a:t>Programmers and analysts</a:t>
            </a:r>
          </a:p>
          <a:p>
            <a:pPr marL="171450" indent="-171450">
              <a:buFontTx/>
              <a:buChar char="-"/>
            </a:pPr>
            <a:r>
              <a:rPr lang="en-US" baseline="0" dirty="0"/>
              <a:t>Project managers, user support</a:t>
            </a:r>
          </a:p>
          <a:p>
            <a:pPr marL="0" indent="0">
              <a:buFontTx/>
              <a:buNone/>
            </a:pPr>
            <a:endParaRPr lang="en-US" baseline="0" dirty="0"/>
          </a:p>
          <a:p>
            <a:pPr marL="0" indent="0">
              <a:buFontTx/>
              <a:buNone/>
            </a:pPr>
            <a:r>
              <a:rPr lang="en-US" baseline="0" dirty="0"/>
              <a:t>Non IT professionals</a:t>
            </a:r>
          </a:p>
          <a:p>
            <a:pPr marL="171450" indent="-171450">
              <a:buFontTx/>
              <a:buChar char="-"/>
            </a:pPr>
            <a:r>
              <a:rPr lang="en-US" baseline="0" dirty="0"/>
              <a:t>Seek credentials for starting an IT career in business intelligence</a:t>
            </a:r>
          </a:p>
          <a:p>
            <a:pPr marL="171450" indent="-171450">
              <a:buFontTx/>
              <a:buChar char="-"/>
            </a:pPr>
            <a:r>
              <a:rPr lang="en-US" baseline="0" dirty="0"/>
              <a:t>Business analysts</a:t>
            </a:r>
          </a:p>
          <a:p>
            <a:pPr marL="171450" indent="-171450">
              <a:buFontTx/>
              <a:buChar char="-"/>
            </a:pPr>
            <a:r>
              <a:rPr lang="en-US" baseline="0" dirty="0"/>
              <a:t>Students with business or computing degrees</a:t>
            </a:r>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4</a:t>
            </a:fld>
            <a:endParaRPr lang="en-US"/>
          </a:p>
        </p:txBody>
      </p:sp>
    </p:spTree>
    <p:extLst>
      <p:ext uri="{BB962C8B-B14F-4D97-AF65-F5344CB8AC3E}">
        <p14:creationId xmlns:p14="http://schemas.microsoft.com/office/powerpoint/2010/main" val="1573955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6B4AE48D-24AB-4DB3-A90C-855F2EED92C3}" type="slidenum">
              <a:rPr kumimoji="0" lang="en-US" altLang="en-US" sz="1200" b="0" smtClean="0"/>
              <a:pPr/>
              <a:t>5</a:t>
            </a:fld>
            <a:endParaRPr kumimoji="0" lang="en-US" altLang="en-US" sz="1200" b="0"/>
          </a:p>
        </p:txBody>
      </p:sp>
      <p:sp>
        <p:nvSpPr>
          <p:cNvPr id="8397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8F1D4829-5D6A-4392-B3B0-12B3639A8A57}" type="slidenum">
              <a:rPr kumimoji="0" lang="en-US" altLang="en-US" sz="1200" b="0">
                <a:latin typeface="Arial" charset="0"/>
              </a:rPr>
              <a:pPr algn="r" eaLnBrk="1" hangingPunct="1"/>
              <a:t>5</a:t>
            </a:fld>
            <a:endParaRPr kumimoji="0" lang="en-US" altLang="en-US" sz="1200" b="0">
              <a:latin typeface="Arial" charset="0"/>
            </a:endParaRPr>
          </a:p>
        </p:txBody>
      </p:sp>
      <p:sp>
        <p:nvSpPr>
          <p:cNvPr id="83972" name="Rectangle 2"/>
          <p:cNvSpPr>
            <a:spLocks noGrp="1" noRot="1" noChangeAspect="1" noChangeArrowheads="1" noTextEdit="1"/>
          </p:cNvSpPr>
          <p:nvPr>
            <p:ph type="sldImg"/>
          </p:nvPr>
        </p:nvSpPr>
        <p:spPr>
          <a:ln/>
        </p:spPr>
      </p:sp>
      <p:sp>
        <p:nvSpPr>
          <p:cNvPr id="83973" name="Rectangle 3"/>
          <p:cNvSpPr>
            <a:spLocks noGrp="1" noChangeArrowheads="1"/>
          </p:cNvSpPr>
          <p:nvPr>
            <p:ph type="body" idx="1"/>
          </p:nvPr>
        </p:nvSpPr>
        <p:spPr>
          <a:xfrm>
            <a:off x="685800" y="4343400"/>
            <a:ext cx="5486400" cy="4114800"/>
          </a:xfrm>
          <a:noFill/>
        </p:spPr>
        <p:txBody>
          <a:bodyPr/>
          <a:lstStyle/>
          <a:p>
            <a:pPr eaLnBrk="1" hangingPunct="1"/>
            <a:r>
              <a:rPr lang="en-US" altLang="en-US" dirty="0"/>
              <a:t>A</a:t>
            </a:r>
            <a:r>
              <a:rPr lang="en-US" altLang="en-US" baseline="0" dirty="0"/>
              <a:t> background in database management is essential for a career in business intelligence. This course provides the foundation for students without a previous course in database management.</a:t>
            </a:r>
          </a:p>
          <a:p>
            <a:pPr eaLnBrk="1" hangingPunct="1"/>
            <a:endParaRPr lang="en-US" altLang="en-US" baseline="0" dirty="0"/>
          </a:p>
          <a:p>
            <a:pPr eaLnBrk="1" hangingPunct="1"/>
            <a:r>
              <a:rPr lang="en-US" altLang="en-US" baseline="0" dirty="0"/>
              <a:t>Major skills:</a:t>
            </a:r>
          </a:p>
          <a:p>
            <a:pPr marL="171450" indent="-171450" eaLnBrk="1" hangingPunct="1">
              <a:buFontTx/>
              <a:buChar char="-"/>
            </a:pPr>
            <a:r>
              <a:rPr lang="en-US" altLang="en-US" baseline="0" dirty="0"/>
              <a:t>Query formulation using the SQL SELECT statement for problems involving multiple tables and row summaries (grouping)</a:t>
            </a:r>
          </a:p>
          <a:p>
            <a:pPr marL="171450" indent="-171450" eaLnBrk="1" hangingPunct="1">
              <a:buFontTx/>
              <a:buChar char="-"/>
            </a:pPr>
            <a:r>
              <a:rPr lang="en-US" altLang="en-US" baseline="0" dirty="0"/>
              <a:t>Data modeling: using Entity Relationship diagrams to develop data models consistent with business requirements</a:t>
            </a:r>
          </a:p>
          <a:p>
            <a:pPr marL="171450" indent="-171450" eaLnBrk="1" hangingPunct="1">
              <a:buFontTx/>
              <a:buChar char="-"/>
            </a:pPr>
            <a:r>
              <a:rPr lang="en-US" altLang="en-US" baseline="0" dirty="0"/>
              <a:t>Table designs: convert an ERD to a table design and eliminate unwanted redundancy</a:t>
            </a:r>
          </a:p>
          <a:p>
            <a:pPr marL="0" indent="0" eaLnBrk="1" hangingPunct="1">
              <a:buFontTx/>
              <a:buNone/>
            </a:pPr>
            <a:endParaRPr lang="en-US" altLang="en-US" baseline="0" dirty="0"/>
          </a:p>
          <a:p>
            <a:pPr marL="0" indent="0" eaLnBrk="1" hangingPunct="1">
              <a:buFontTx/>
              <a:buNone/>
            </a:pPr>
            <a:r>
              <a:rPr lang="en-US" altLang="en-US" baseline="0" dirty="0"/>
              <a:t>Major concepts</a:t>
            </a:r>
          </a:p>
          <a:p>
            <a:pPr marL="171450" indent="-171450" eaLnBrk="1" hangingPunct="1">
              <a:buFontTx/>
              <a:buChar char="-"/>
            </a:pPr>
            <a:r>
              <a:rPr lang="en-US" altLang="en-US" baseline="0" dirty="0"/>
              <a:t>Characteristics of business databases</a:t>
            </a:r>
          </a:p>
          <a:p>
            <a:pPr marL="171450" indent="-171450" eaLnBrk="1" hangingPunct="1">
              <a:buFontTx/>
              <a:buChar char="-"/>
            </a:pPr>
            <a:r>
              <a:rPr lang="en-US" altLang="en-US" baseline="0" dirty="0"/>
              <a:t>Features of database management systems especially importance of non procedural access</a:t>
            </a:r>
          </a:p>
          <a:p>
            <a:pPr marL="171450" indent="-171450" eaLnBrk="1" hangingPunct="1">
              <a:buFontTx/>
              <a:buChar char="-"/>
            </a:pPr>
            <a:r>
              <a:rPr lang="en-US" altLang="en-US" baseline="0" dirty="0"/>
              <a:t>Differences in requirements for transaction processing and business intelligence processing</a:t>
            </a:r>
          </a:p>
          <a:p>
            <a:pPr marL="171450" indent="-171450" eaLnBrk="1" hangingPunct="1">
              <a:buFontTx/>
              <a:buChar char="-"/>
            </a:pPr>
            <a:r>
              <a:rPr lang="en-US" altLang="en-US" baseline="0" dirty="0"/>
              <a:t>Reflect on guidelines for query formulation (critical questions), redundancy elimination (update bias), and data modeling (alternative designs and simplification)</a:t>
            </a:r>
          </a:p>
          <a:p>
            <a:pPr marL="171450" indent="-171450" eaLnBrk="1" hangingPunct="1">
              <a:buFontTx/>
              <a:buChar char="-"/>
            </a:pPr>
            <a:endParaRPr lang="en-US" altLang="en-US" baseline="0" dirty="0"/>
          </a:p>
          <a:p>
            <a:pPr marL="171450" indent="-171450" eaLnBrk="1" hangingPunct="1">
              <a:buFontTx/>
              <a:buChar char="-"/>
            </a:pPr>
            <a:endParaRPr lang="en-US" altLang="en-US" baseline="0" dirty="0"/>
          </a:p>
          <a:p>
            <a:pPr eaLnBrk="1" hangingPunct="1"/>
            <a:endParaRPr lang="en-US" altLang="en-US" baseline="0" dirty="0"/>
          </a:p>
          <a:p>
            <a:pPr eaLnBrk="1" hangingPunct="1"/>
            <a:endParaRPr lang="en-US" altLang="en-US" dirty="0"/>
          </a:p>
        </p:txBody>
      </p:sp>
    </p:spTree>
    <p:extLst>
      <p:ext uri="{BB962C8B-B14F-4D97-AF65-F5344CB8AC3E}">
        <p14:creationId xmlns:p14="http://schemas.microsoft.com/office/powerpoint/2010/main" val="3574531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DF287239-3EA5-4948-A2C5-30090DC8ED18}" type="slidenum">
              <a:rPr kumimoji="0" lang="en-US" altLang="en-US" sz="1200" b="0" smtClean="0"/>
              <a:pPr/>
              <a:t>6</a:t>
            </a:fld>
            <a:endParaRPr kumimoji="0" lang="en-US" altLang="en-US" sz="1200" b="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pPr marL="0" lvl="0" indent="0">
              <a:buFont typeface="Arial" panose="020B0604020202020204" pitchFamily="34" charset="0"/>
              <a:buNone/>
            </a:pPr>
            <a:r>
              <a:rPr lang="en-US" altLang="en-US" dirty="0"/>
              <a:t>Computer programming background</a:t>
            </a:r>
            <a:r>
              <a:rPr lang="en-US" altLang="en-US" baseline="0" dirty="0"/>
              <a:t> does indicate an aptitude for the detailed concepts and skills covered.</a:t>
            </a:r>
            <a:endParaRPr lang="en-US" altLang="en-US" dirty="0"/>
          </a:p>
        </p:txBody>
      </p:sp>
    </p:spTree>
    <p:extLst>
      <p:ext uri="{BB962C8B-B14F-4D97-AF65-F5344CB8AC3E}">
        <p14:creationId xmlns:p14="http://schemas.microsoft.com/office/powerpoint/2010/main" val="3246690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7A4C6E0C-363B-4ABB-8BDF-57CC31F33E85}" type="slidenum">
              <a:rPr kumimoji="0" lang="en-US" altLang="en-US" sz="1200" b="0" smtClean="0">
                <a:latin typeface="Arial" charset="0"/>
              </a:rPr>
              <a:pPr/>
              <a:t>7</a:t>
            </a:fld>
            <a:endParaRPr kumimoji="0" lang="en-US" altLang="en-US" sz="1200" b="0">
              <a:latin typeface="Arial" charset="0"/>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marL="0" indent="0" eaLnBrk="1" hangingPunct="1">
              <a:buFontTx/>
              <a:buNone/>
            </a:pPr>
            <a:r>
              <a:rPr lang="en-US" altLang="en-US" dirty="0"/>
              <a:t>Basic course</a:t>
            </a:r>
          </a:p>
          <a:p>
            <a:pPr marL="171450" indent="-171450" eaLnBrk="1" hangingPunct="1">
              <a:buFontTx/>
              <a:buChar char="-"/>
            </a:pPr>
            <a:r>
              <a:rPr lang="en-US" altLang="en-US" dirty="0"/>
              <a:t>Subset of background provided in a complete</a:t>
            </a:r>
            <a:r>
              <a:rPr lang="en-US" altLang="en-US" baseline="0" dirty="0"/>
              <a:t> database course</a:t>
            </a:r>
          </a:p>
          <a:p>
            <a:pPr marL="171450" indent="-171450" eaLnBrk="1" hangingPunct="1">
              <a:buFontTx/>
              <a:buChar char="-"/>
            </a:pPr>
            <a:r>
              <a:rPr lang="en-US" altLang="en-US" baseline="0" dirty="0"/>
              <a:t>Essential skills: query formulation, data modeling, and table design</a:t>
            </a:r>
          </a:p>
          <a:p>
            <a:pPr marL="0" indent="0" eaLnBrk="1" hangingPunct="1">
              <a:buFontTx/>
              <a:buNone/>
            </a:pPr>
            <a:endParaRPr lang="en-US" altLang="en-US" baseline="0" dirty="0"/>
          </a:p>
          <a:p>
            <a:pPr marL="0" indent="0" eaLnBrk="1" hangingPunct="1">
              <a:buFontTx/>
              <a:buNone/>
            </a:pPr>
            <a:r>
              <a:rPr lang="en-US" altLang="en-US" baseline="0" dirty="0"/>
              <a:t>Prerequisite background</a:t>
            </a:r>
          </a:p>
          <a:p>
            <a:pPr marL="171450" indent="-171450" eaLnBrk="1" hangingPunct="1">
              <a:buFontTx/>
              <a:buChar char="-"/>
            </a:pPr>
            <a:r>
              <a:rPr lang="en-US" altLang="en-US" baseline="0" dirty="0"/>
              <a:t>Schema design of data warehouses</a:t>
            </a:r>
          </a:p>
          <a:p>
            <a:pPr marL="171450" indent="-171450" eaLnBrk="1" hangingPunct="1">
              <a:buFontTx/>
              <a:buChar char="-"/>
            </a:pPr>
            <a:r>
              <a:rPr lang="en-US" altLang="en-US" baseline="0" dirty="0"/>
              <a:t>Query formulation using advanced parts of the SQL SELECT statement</a:t>
            </a:r>
          </a:p>
          <a:p>
            <a:pPr marL="171450" indent="-171450" eaLnBrk="1" hangingPunct="1">
              <a:buFontTx/>
              <a:buChar char="-"/>
            </a:pPr>
            <a:r>
              <a:rPr lang="en-US" altLang="en-US" dirty="0"/>
              <a:t>Data modeling patterns used in data warehouse schemas</a:t>
            </a:r>
          </a:p>
          <a:p>
            <a:pPr marL="171450" indent="-171450" eaLnBrk="1" hangingPunct="1">
              <a:buFontTx/>
              <a:buChar char="-"/>
            </a:pPr>
            <a:endParaRPr lang="en-US" altLang="en-US" dirty="0"/>
          </a:p>
          <a:p>
            <a:pPr marL="0" indent="0" eaLnBrk="1" hangingPunct="1">
              <a:buFontTx/>
              <a:buNone/>
            </a:pPr>
            <a:r>
              <a:rPr lang="en-US" altLang="en-US" baseline="0" dirty="0"/>
              <a:t>Provide foundation for career opportunities in business intelligence working with or developing data warehouses</a:t>
            </a:r>
            <a:endParaRPr lang="en-US" altLang="en-US" dirty="0"/>
          </a:p>
        </p:txBody>
      </p:sp>
    </p:spTree>
    <p:extLst>
      <p:ext uri="{BB962C8B-B14F-4D97-AF65-F5344CB8AC3E}">
        <p14:creationId xmlns:p14="http://schemas.microsoft.com/office/powerpoint/2010/main" val="36056389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a:stretch/>
        </p:blipFill>
        <p:spPr bwMode="auto">
          <a:xfrm>
            <a:off x="-19050" y="0"/>
            <a:ext cx="9182100" cy="6858000"/>
          </a:xfrm>
          <a:prstGeom prst="rect">
            <a:avLst/>
          </a:prstGeom>
          <a:noFill/>
          <a:ln w="9525">
            <a:noFill/>
            <a:miter lim="800000"/>
            <a:headEnd/>
            <a:tailEnd/>
          </a:ln>
        </p:spPr>
      </p:pic>
      <p:sp>
        <p:nvSpPr>
          <p:cNvPr id="6" name="Rectangle 5"/>
          <p:cNvSpPr/>
          <p:nvPr/>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defRPr>
                <a:solidFill>
                  <a:schemeClr val="bg1"/>
                </a:solidFill>
              </a:defRPr>
            </a:lvl1pPr>
          </a:lstStyle>
          <a:p>
            <a:r>
              <a:rPr lang="en-US"/>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buFontTx/>
              <a:buNone/>
              <a:defRPr>
                <a:solidFill>
                  <a:schemeClr val="bg1"/>
                </a:solidFill>
              </a:defRPr>
            </a:lvl1pPr>
          </a:lstStyle>
          <a:p>
            <a:r>
              <a:rPr lang="en-US"/>
              <a:t>Click to edit Master subtitle style</a:t>
            </a:r>
          </a:p>
        </p:txBody>
      </p:sp>
      <p:pic>
        <p:nvPicPr>
          <p:cNvPr id="9" name="Picture 8" descr="iStock_000018487654Medium.jp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p:nvSpPr>
        <p:spPr>
          <a:xfrm>
            <a:off x="4644008" y="456927"/>
            <a:ext cx="4248472" cy="369332"/>
          </a:xfrm>
          <a:prstGeom prst="rect">
            <a:avLst/>
          </a:prstGeom>
          <a:noFill/>
        </p:spPr>
        <p:txBody>
          <a:bodyPr wrap="square" rtlCol="0">
            <a:spAutoFit/>
          </a:bodyPr>
          <a:lstStyle/>
          <a:p>
            <a:pPr algn="r"/>
            <a:r>
              <a:rPr lang="en-US" sz="1800" dirty="0">
                <a:solidFill>
                  <a:schemeClr val="bg1"/>
                </a:solidFill>
                <a:latin typeface="Arai"/>
                <a:cs typeface="Arai"/>
              </a:rPr>
              <a:t>Information Systems</a:t>
            </a:r>
            <a:r>
              <a:rPr lang="en-US" sz="1800" baseline="0" dirty="0">
                <a:solidFill>
                  <a:schemeClr val="bg1"/>
                </a:solidFill>
                <a:latin typeface="Arai"/>
                <a:cs typeface="Arai"/>
              </a:rPr>
              <a:t> Program</a:t>
            </a:r>
            <a:endParaRPr lang="en-US" sz="1800" dirty="0">
              <a:solidFill>
                <a:schemeClr val="bg1"/>
              </a:solidFill>
              <a:latin typeface="Arai"/>
              <a:cs typeface="Arai"/>
            </a:endParaRPr>
          </a:p>
        </p:txBody>
      </p:sp>
    </p:spTree>
    <p:extLst>
      <p:ext uri="{BB962C8B-B14F-4D97-AF65-F5344CB8AC3E}">
        <p14:creationId xmlns:p14="http://schemas.microsoft.com/office/powerpoint/2010/main" val="1127147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13682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1725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9759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1973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85739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595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9495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40267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8022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72525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58065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Text Box 6"/>
          <p:cNvSpPr txBox="1">
            <a:spLocks noChangeArrowheads="1"/>
          </p:cNvSpPr>
          <p:nvPr/>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p:nvSpPr>
        <p:spPr>
          <a:xfrm>
            <a:off x="5076056" y="6361583"/>
            <a:ext cx="3744416" cy="307777"/>
          </a:xfrm>
          <a:prstGeom prst="rect">
            <a:avLst/>
          </a:prstGeom>
          <a:noFill/>
        </p:spPr>
        <p:txBody>
          <a:bodyPr wrap="square" rtlCol="0">
            <a:spAutoFit/>
          </a:bodyPr>
          <a:lstStyle/>
          <a:p>
            <a:pPr algn="r"/>
            <a:r>
              <a:rPr lang="en-US" sz="1400" dirty="0">
                <a:solidFill>
                  <a:schemeClr val="bg1"/>
                </a:solidFill>
              </a:rPr>
              <a:t>Information Systems</a:t>
            </a:r>
            <a:r>
              <a:rPr lang="en-US" sz="1400" baseline="0" dirty="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06826417"/>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35" r:id="rId12"/>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gif"/><Relationship Id="rId5" Type="http://schemas.openxmlformats.org/officeDocument/2006/relationships/image" Target="../media/image8.wmf"/><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r>
              <a:rPr lang="en-US" altLang="en-US" dirty="0"/>
              <a:t>Database Management Essentials</a:t>
            </a:r>
          </a:p>
        </p:txBody>
      </p:sp>
      <p:sp>
        <p:nvSpPr>
          <p:cNvPr id="3075" name="Rectangle 5"/>
          <p:cNvSpPr>
            <a:spLocks noGrp="1" noChangeArrowheads="1"/>
          </p:cNvSpPr>
          <p:nvPr>
            <p:ph type="subTitle" idx="1"/>
          </p:nvPr>
        </p:nvSpPr>
        <p:spPr>
          <a:xfrm>
            <a:off x="990600" y="3752490"/>
            <a:ext cx="7391400" cy="914400"/>
          </a:xfrm>
          <a:noFill/>
          <a:ln w="25400"/>
        </p:spPr>
        <p:txBody>
          <a:bodyPr/>
          <a:lstStyle/>
          <a:p>
            <a:pPr algn="r" eaLnBrk="1" hangingPunct="1"/>
            <a:r>
              <a:rPr lang="en-US" altLang="en-US" dirty="0"/>
              <a:t>Module 1: Course Introduction</a:t>
            </a:r>
          </a:p>
          <a:p>
            <a:pPr algn="r" eaLnBrk="1" hangingPunct="1"/>
            <a:r>
              <a:rPr lang="en-US" altLang="en-US" dirty="0"/>
              <a:t>Lesson 1: Course Objectives</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r>
              <a:rPr lang="en-US" dirty="0"/>
              <a:t>Gain context for this course in the specialization</a:t>
            </a:r>
          </a:p>
          <a:p>
            <a:r>
              <a:rPr lang="en-US" dirty="0"/>
              <a:t>Understand targeted learners for this course</a:t>
            </a:r>
          </a:p>
          <a:p>
            <a:r>
              <a:rPr lang="en-US" dirty="0"/>
              <a:t>Understand broad course objectives and prerequisite background</a:t>
            </a:r>
          </a:p>
          <a:p>
            <a:endParaRPr lang="en-US" dirty="0"/>
          </a:p>
        </p:txBody>
      </p:sp>
    </p:spTree>
    <p:extLst>
      <p:ext uri="{BB962C8B-B14F-4D97-AF65-F5344CB8AC3E}">
        <p14:creationId xmlns:p14="http://schemas.microsoft.com/office/powerpoint/2010/main" val="590868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376" y="174844"/>
            <a:ext cx="8382000" cy="685800"/>
          </a:xfrm>
        </p:spPr>
        <p:txBody>
          <a:bodyPr/>
          <a:lstStyle/>
          <a:p>
            <a:r>
              <a:rPr lang="en-US" dirty="0"/>
              <a:t>Data Warehousing for Business Intelligence</a:t>
            </a:r>
          </a:p>
        </p:txBody>
      </p:sp>
      <p:sp>
        <p:nvSpPr>
          <p:cNvPr id="3" name="Rounded Rectangle 2"/>
          <p:cNvSpPr/>
          <p:nvPr/>
        </p:nvSpPr>
        <p:spPr bwMode="auto">
          <a:xfrm>
            <a:off x="3550809" y="823226"/>
            <a:ext cx="3557127" cy="630621"/>
          </a:xfrm>
          <a:prstGeom prst="roundRect">
            <a:avLst/>
          </a:prstGeom>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127" charset="0"/>
                <a:ea typeface="ＭＳ Ｐゴシック" pitchFamily="127" charset="-128"/>
                <a:cs typeface="ＭＳ Ｐゴシック" pitchFamily="127" charset="-128"/>
              </a:rPr>
              <a:t>Database management essentials</a:t>
            </a:r>
          </a:p>
        </p:txBody>
      </p:sp>
      <p:sp>
        <p:nvSpPr>
          <p:cNvPr id="4" name="Down Arrow 3"/>
          <p:cNvSpPr/>
          <p:nvPr/>
        </p:nvSpPr>
        <p:spPr bwMode="auto">
          <a:xfrm>
            <a:off x="5156633" y="1483331"/>
            <a:ext cx="354724" cy="394138"/>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6" name="Rounded Rectangle 5"/>
          <p:cNvSpPr/>
          <p:nvPr/>
        </p:nvSpPr>
        <p:spPr bwMode="auto">
          <a:xfrm>
            <a:off x="3550810" y="1879516"/>
            <a:ext cx="3557126" cy="681860"/>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lvl="0" algn="ctr" eaLnBrk="0" hangingPunct="0"/>
            <a:r>
              <a:rPr kumimoji="0" lang="en-US" sz="1800" b="0" dirty="0">
                <a:solidFill>
                  <a:srgbClr val="000000"/>
                </a:solidFill>
                <a:latin typeface="Arial" pitchFamily="127" charset="0"/>
                <a:ea typeface="ＭＳ Ｐゴシック" pitchFamily="127" charset="-128"/>
                <a:cs typeface="ＭＳ Ｐゴシック" pitchFamily="127" charset="-128"/>
              </a:rPr>
              <a:t>Data warehouse design and data integration</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7" name="Down Arrow 6"/>
          <p:cNvSpPr/>
          <p:nvPr/>
        </p:nvSpPr>
        <p:spPr bwMode="auto">
          <a:xfrm>
            <a:off x="5156633" y="2612537"/>
            <a:ext cx="354724" cy="394138"/>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9" name="Rounded Rectangle 8"/>
          <p:cNvSpPr/>
          <p:nvPr/>
        </p:nvSpPr>
        <p:spPr bwMode="auto">
          <a:xfrm>
            <a:off x="3550810" y="3010693"/>
            <a:ext cx="3557126" cy="630622"/>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127" charset="0"/>
                <a:ea typeface="ＭＳ Ｐゴシック" pitchFamily="127" charset="-128"/>
                <a:cs typeface="ＭＳ Ｐゴシック" pitchFamily="127" charset="-128"/>
              </a:rPr>
              <a:t>Relational database support for data warehouses</a:t>
            </a:r>
          </a:p>
        </p:txBody>
      </p:sp>
      <p:sp>
        <p:nvSpPr>
          <p:cNvPr id="10" name="Down Arrow 9"/>
          <p:cNvSpPr/>
          <p:nvPr/>
        </p:nvSpPr>
        <p:spPr bwMode="auto">
          <a:xfrm>
            <a:off x="5156633" y="3718093"/>
            <a:ext cx="354724" cy="394138"/>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11" name="Rounded Rectangle 10"/>
          <p:cNvSpPr/>
          <p:nvPr/>
        </p:nvSpPr>
        <p:spPr bwMode="auto">
          <a:xfrm>
            <a:off x="3550810" y="4149751"/>
            <a:ext cx="3557126" cy="682407"/>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127" charset="0"/>
                <a:ea typeface="ＭＳ Ｐゴシック" pitchFamily="127" charset="-128"/>
                <a:cs typeface="ＭＳ Ｐゴシック" pitchFamily="127" charset="-128"/>
              </a:rPr>
              <a:t>Business intelligence</a:t>
            </a:r>
            <a:r>
              <a:rPr kumimoji="0" lang="en-US" sz="1800" b="0" i="0" u="none" strike="noStrike" cap="none" normalizeH="0" dirty="0">
                <a:ln>
                  <a:noFill/>
                </a:ln>
                <a:solidFill>
                  <a:schemeClr val="tx1"/>
                </a:solidFill>
                <a:effectLst/>
                <a:latin typeface="Arial" pitchFamily="127" charset="0"/>
                <a:ea typeface="ＭＳ Ｐゴシック" pitchFamily="127" charset="-128"/>
                <a:cs typeface="ＭＳ Ｐゴシック" pitchFamily="127" charset="-128"/>
              </a:rPr>
              <a:t> concepts, tools, and applications</a:t>
            </a:r>
            <a:endParaRPr kumimoji="0" lang="en-US" sz="1800" b="0" i="0" u="none" strike="noStrike" cap="none" normalizeH="0" baseline="0" dirty="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 name="TextBox 4"/>
          <p:cNvSpPr txBox="1"/>
          <p:nvPr/>
        </p:nvSpPr>
        <p:spPr>
          <a:xfrm>
            <a:off x="1830319" y="868326"/>
            <a:ext cx="1572768" cy="461665"/>
          </a:xfrm>
          <a:prstGeom prst="rect">
            <a:avLst/>
          </a:prstGeom>
          <a:ln>
            <a:no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a:latin typeface="+mn-lt"/>
              </a:rPr>
              <a:t>Course 1</a:t>
            </a:r>
          </a:p>
        </p:txBody>
      </p:sp>
      <p:sp>
        <p:nvSpPr>
          <p:cNvPr id="13" name="TextBox 12"/>
          <p:cNvSpPr txBox="1"/>
          <p:nvPr/>
        </p:nvSpPr>
        <p:spPr>
          <a:xfrm>
            <a:off x="1830319" y="1939651"/>
            <a:ext cx="1572768" cy="461665"/>
          </a:xfrm>
          <a:prstGeom prst="rect">
            <a:avLst/>
          </a:prstGeom>
          <a:noFill/>
        </p:spPr>
        <p:txBody>
          <a:bodyPr wrap="square" rtlCol="0">
            <a:spAutoFit/>
          </a:bodyPr>
          <a:lstStyle/>
          <a:p>
            <a:r>
              <a:rPr lang="en-US" dirty="0">
                <a:latin typeface="+mn-lt"/>
              </a:rPr>
              <a:t>Course 2</a:t>
            </a:r>
          </a:p>
        </p:txBody>
      </p:sp>
      <p:sp>
        <p:nvSpPr>
          <p:cNvPr id="14" name="TextBox 13"/>
          <p:cNvSpPr txBox="1"/>
          <p:nvPr/>
        </p:nvSpPr>
        <p:spPr>
          <a:xfrm>
            <a:off x="1830319" y="3042692"/>
            <a:ext cx="1572768" cy="461665"/>
          </a:xfrm>
          <a:prstGeom prst="rect">
            <a:avLst/>
          </a:prstGeom>
          <a:noFill/>
        </p:spPr>
        <p:txBody>
          <a:bodyPr wrap="square" rtlCol="0">
            <a:spAutoFit/>
          </a:bodyPr>
          <a:lstStyle/>
          <a:p>
            <a:r>
              <a:rPr lang="en-US" dirty="0">
                <a:latin typeface="+mn-lt"/>
              </a:rPr>
              <a:t>Course 3</a:t>
            </a:r>
          </a:p>
        </p:txBody>
      </p:sp>
      <p:sp>
        <p:nvSpPr>
          <p:cNvPr id="15" name="TextBox 14"/>
          <p:cNvSpPr txBox="1"/>
          <p:nvPr/>
        </p:nvSpPr>
        <p:spPr>
          <a:xfrm>
            <a:off x="1830319" y="4145733"/>
            <a:ext cx="1572768" cy="461665"/>
          </a:xfrm>
          <a:prstGeom prst="rect">
            <a:avLst/>
          </a:prstGeom>
          <a:noFill/>
        </p:spPr>
        <p:txBody>
          <a:bodyPr wrap="square" rtlCol="0">
            <a:spAutoFit/>
          </a:bodyPr>
          <a:lstStyle/>
          <a:p>
            <a:r>
              <a:rPr lang="en-US" dirty="0">
                <a:latin typeface="+mn-lt"/>
              </a:rPr>
              <a:t>Course 4</a:t>
            </a:r>
          </a:p>
        </p:txBody>
      </p:sp>
      <p:sp>
        <p:nvSpPr>
          <p:cNvPr id="16" name="Down Arrow 15"/>
          <p:cNvSpPr/>
          <p:nvPr/>
        </p:nvSpPr>
        <p:spPr bwMode="auto">
          <a:xfrm>
            <a:off x="5156633" y="4861642"/>
            <a:ext cx="354724" cy="394138"/>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17" name="Rounded Rectangle 16"/>
          <p:cNvSpPr/>
          <p:nvPr/>
        </p:nvSpPr>
        <p:spPr bwMode="auto">
          <a:xfrm>
            <a:off x="3550810" y="5259798"/>
            <a:ext cx="3557126" cy="616746"/>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127" charset="0"/>
                <a:ea typeface="ＭＳ Ｐゴシック" pitchFamily="127" charset="-128"/>
                <a:cs typeface="ＭＳ Ｐゴシック" pitchFamily="127" charset="-128"/>
              </a:rPr>
              <a:t>Capstone course</a:t>
            </a:r>
            <a:r>
              <a:rPr kumimoji="0" lang="en-US" sz="1800" b="0" i="0" u="none" strike="noStrike" cap="none" normalizeH="0" dirty="0">
                <a:ln>
                  <a:noFill/>
                </a:ln>
                <a:solidFill>
                  <a:schemeClr val="tx1"/>
                </a:solidFill>
                <a:effectLst/>
                <a:latin typeface="Arial" pitchFamily="127" charset="0"/>
                <a:ea typeface="ＭＳ Ｐゴシック" pitchFamily="127" charset="-128"/>
                <a:cs typeface="ＭＳ Ｐゴシック" pitchFamily="127" charset="-128"/>
              </a:rPr>
              <a:t> with a comprehensive case study</a:t>
            </a:r>
            <a:endParaRPr kumimoji="0" lang="en-US" sz="1800" b="0" i="0" u="none" strike="noStrike" cap="none" normalizeH="0" baseline="0" dirty="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18" name="TextBox 17"/>
          <p:cNvSpPr txBox="1"/>
          <p:nvPr/>
        </p:nvSpPr>
        <p:spPr>
          <a:xfrm>
            <a:off x="1830319" y="5255780"/>
            <a:ext cx="1572768" cy="461665"/>
          </a:xfrm>
          <a:prstGeom prst="rect">
            <a:avLst/>
          </a:prstGeom>
          <a:noFill/>
        </p:spPr>
        <p:txBody>
          <a:bodyPr wrap="square" rtlCol="0">
            <a:spAutoFit/>
          </a:bodyPr>
          <a:lstStyle/>
          <a:p>
            <a:r>
              <a:rPr lang="en-US" dirty="0">
                <a:latin typeface="+mn-lt"/>
              </a:rPr>
              <a:t>Course 5</a:t>
            </a:r>
          </a:p>
        </p:txBody>
      </p:sp>
    </p:spTree>
    <p:extLst>
      <p:ext uri="{BB962C8B-B14F-4D97-AF65-F5344CB8AC3E}">
        <p14:creationId xmlns:p14="http://schemas.microsoft.com/office/powerpoint/2010/main" val="329274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7" grpId="0" animBg="1"/>
      <p:bldP spid="9" grpId="0" animBg="1"/>
      <p:bldP spid="10" grpId="0" animBg="1"/>
      <p:bldP spid="11" grpId="0" animBg="1"/>
      <p:bldP spid="5" grpId="0" animBg="1"/>
      <p:bldP spid="13" grpId="0"/>
      <p:bldP spid="14" grpId="0"/>
      <p:bldP spid="15" grpId="0"/>
      <p:bldP spid="16" grpId="0" animBg="1"/>
      <p:bldP spid="17" grpId="0" animBg="1"/>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Targeted Learners</a:t>
            </a:r>
          </a:p>
        </p:txBody>
      </p:sp>
      <p:pic>
        <p:nvPicPr>
          <p:cNvPr id="3078" name="Picture 6" descr="C:\Users\Michael\AppData\Local\Microsoft\Windows\Temporary Internet Files\Content.IE5\BKOXXCXZ\employee_female[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3305" y="1726164"/>
            <a:ext cx="1914525" cy="1828800"/>
          </a:xfrm>
          <a:prstGeom prst="rect">
            <a:avLst/>
          </a:prstGeom>
          <a:noFill/>
          <a:extLst>
            <a:ext uri="{909E8E84-426E-40DD-AFC4-6F175D3DCCD1}">
              <a14:hiddenFill xmlns:a14="http://schemas.microsoft.com/office/drawing/2010/main">
                <a:solidFill>
                  <a:srgbClr val="FFFFFF"/>
                </a:solidFill>
              </a14:hiddenFill>
            </a:ext>
          </a:extLst>
        </p:spPr>
      </p:pic>
      <p:pic>
        <p:nvPicPr>
          <p:cNvPr id="3083" name="Picture 11" descr="C:\Users\Michael\AppData\Local\Microsoft\Windows\Temporary Internet Files\Content.IE5\BKOXXCXZ\Business-Presentation[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08770" y="4268325"/>
            <a:ext cx="2289676" cy="1679096"/>
          </a:xfrm>
          <a:prstGeom prst="rect">
            <a:avLst/>
          </a:prstGeom>
          <a:noFill/>
          <a:extLst>
            <a:ext uri="{909E8E84-426E-40DD-AFC4-6F175D3DCCD1}">
              <a14:hiddenFill xmlns:a14="http://schemas.microsoft.com/office/drawing/2010/main">
                <a:solidFill>
                  <a:srgbClr val="FFFFFF"/>
                </a:solidFill>
              </a14:hiddenFill>
            </a:ext>
          </a:extLst>
        </p:spPr>
      </p:pic>
      <p:pic>
        <p:nvPicPr>
          <p:cNvPr id="3085" name="Picture 13" descr="C:\Program Files (x86)\Microsoft Office\MEDIA\CAGCAT10\j0195384.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94173" y="4545432"/>
            <a:ext cx="1343657" cy="137170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981416" y="1237372"/>
            <a:ext cx="2676939" cy="461665"/>
          </a:xfrm>
          <a:prstGeom prst="rect">
            <a:avLst/>
          </a:prstGeom>
          <a:noFill/>
        </p:spPr>
        <p:txBody>
          <a:bodyPr wrap="square" rtlCol="0">
            <a:spAutoFit/>
          </a:bodyPr>
          <a:lstStyle/>
          <a:p>
            <a:r>
              <a:rPr lang="en-US" b="0" dirty="0">
                <a:latin typeface="+mn-lt"/>
              </a:rPr>
              <a:t>IT professionals</a:t>
            </a:r>
          </a:p>
        </p:txBody>
      </p:sp>
      <p:sp>
        <p:nvSpPr>
          <p:cNvPr id="17" name="TextBox 16"/>
          <p:cNvSpPr txBox="1"/>
          <p:nvPr/>
        </p:nvSpPr>
        <p:spPr>
          <a:xfrm>
            <a:off x="882146" y="3806660"/>
            <a:ext cx="3142925" cy="461665"/>
          </a:xfrm>
          <a:prstGeom prst="rect">
            <a:avLst/>
          </a:prstGeom>
          <a:noFill/>
        </p:spPr>
        <p:txBody>
          <a:bodyPr wrap="square" rtlCol="0">
            <a:spAutoFit/>
          </a:bodyPr>
          <a:lstStyle/>
          <a:p>
            <a:r>
              <a:rPr lang="en-US" b="0" dirty="0">
                <a:latin typeface="+mn-lt"/>
              </a:rPr>
              <a:t>Project management</a:t>
            </a:r>
          </a:p>
        </p:txBody>
      </p:sp>
      <p:sp>
        <p:nvSpPr>
          <p:cNvPr id="18" name="TextBox 17"/>
          <p:cNvSpPr txBox="1"/>
          <p:nvPr/>
        </p:nvSpPr>
        <p:spPr>
          <a:xfrm>
            <a:off x="5113817" y="3871731"/>
            <a:ext cx="3142925" cy="461665"/>
          </a:xfrm>
          <a:prstGeom prst="rect">
            <a:avLst/>
          </a:prstGeom>
          <a:noFill/>
        </p:spPr>
        <p:txBody>
          <a:bodyPr wrap="square" rtlCol="0">
            <a:spAutoFit/>
          </a:bodyPr>
          <a:lstStyle/>
          <a:p>
            <a:r>
              <a:rPr lang="en-US" b="0" dirty="0">
                <a:latin typeface="+mn-lt"/>
              </a:rPr>
              <a:t>Business analysts</a:t>
            </a:r>
          </a:p>
        </p:txBody>
      </p:sp>
      <p:sp>
        <p:nvSpPr>
          <p:cNvPr id="10" name="TextBox 9"/>
          <p:cNvSpPr txBox="1"/>
          <p:nvPr/>
        </p:nvSpPr>
        <p:spPr>
          <a:xfrm>
            <a:off x="1061688" y="1221432"/>
            <a:ext cx="2827560" cy="461665"/>
          </a:xfrm>
          <a:prstGeom prst="rect">
            <a:avLst/>
          </a:prstGeom>
          <a:noFill/>
        </p:spPr>
        <p:txBody>
          <a:bodyPr wrap="square" rtlCol="0">
            <a:spAutoFit/>
          </a:bodyPr>
          <a:lstStyle/>
          <a:p>
            <a:r>
              <a:rPr lang="en-US" b="0" dirty="0">
                <a:latin typeface="+mn-lt"/>
              </a:rPr>
              <a:t>University students</a:t>
            </a:r>
          </a:p>
        </p:txBody>
      </p:sp>
      <p:pic>
        <p:nvPicPr>
          <p:cNvPr id="1027" name="Picture 3" descr="C:\Users\Michael\AppData\Local\Microsoft\Windows\Temporary Internet Files\Content.IE5\Z0MZK801\student[1].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7571" y="1973814"/>
            <a:ext cx="2857500" cy="133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2507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8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8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p:bldP spid="18"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AutoShape 2"/>
          <p:cNvSpPr>
            <a:spLocks noGrp="1" noChangeArrowheads="1"/>
          </p:cNvSpPr>
          <p:nvPr>
            <p:ph type="title" idx="4294967295"/>
          </p:nvPr>
        </p:nvSpPr>
        <p:spPr>
          <a:xfrm>
            <a:off x="126492" y="402336"/>
            <a:ext cx="8001000" cy="804672"/>
          </a:xfrm>
        </p:spPr>
        <p:txBody>
          <a:bodyPr anchor="b"/>
          <a:lstStyle/>
          <a:p>
            <a:pPr eaLnBrk="1" hangingPunct="1"/>
            <a:r>
              <a:rPr lang="en-US" altLang="en-US" dirty="0"/>
              <a:t>Broad Course Objectives</a:t>
            </a:r>
          </a:p>
        </p:txBody>
      </p:sp>
      <p:sp>
        <p:nvSpPr>
          <p:cNvPr id="5123" name="Rectangle 3"/>
          <p:cNvSpPr>
            <a:spLocks noGrp="1" noChangeArrowheads="1"/>
          </p:cNvSpPr>
          <p:nvPr>
            <p:ph type="body" idx="4294967295"/>
          </p:nvPr>
        </p:nvSpPr>
        <p:spPr>
          <a:xfrm>
            <a:off x="268224" y="1373912"/>
            <a:ext cx="8229600" cy="4056993"/>
          </a:xfrm>
        </p:spPr>
        <p:txBody>
          <a:bodyPr/>
          <a:lstStyle/>
          <a:p>
            <a:pPr eaLnBrk="1" hangingPunct="1"/>
            <a:r>
              <a:rPr lang="en-US" altLang="en-US" sz="2000" dirty="0"/>
              <a:t>Provide a foundation of database management background for a business intelligence career</a:t>
            </a:r>
          </a:p>
          <a:p>
            <a:pPr eaLnBrk="1" hangingPunct="1"/>
            <a:r>
              <a:rPr lang="en-US" altLang="en-US" sz="2000" dirty="0"/>
              <a:t>Explain characteristics of databases and features of database management systems</a:t>
            </a:r>
          </a:p>
          <a:p>
            <a:pPr eaLnBrk="1" hangingPunct="1"/>
            <a:r>
              <a:rPr lang="en-US" altLang="en-US" sz="2000" dirty="0"/>
              <a:t>Create tables and formulate business queries using SQL</a:t>
            </a:r>
          </a:p>
          <a:p>
            <a:pPr eaLnBrk="1" hangingPunct="1"/>
            <a:r>
              <a:rPr lang="en-US" altLang="en-US" sz="2000" dirty="0"/>
              <a:t>Create entity relationship diagrams (ERDs) to represent business requirements</a:t>
            </a:r>
          </a:p>
          <a:p>
            <a:pPr eaLnBrk="1" hangingPunct="1"/>
            <a:r>
              <a:rPr lang="en-US" altLang="en-US" sz="2000" dirty="0"/>
              <a:t>Convert an ERD to a table design</a:t>
            </a:r>
          </a:p>
          <a:p>
            <a:pPr eaLnBrk="1" hangingPunct="1"/>
            <a:r>
              <a:rPr lang="en-US" altLang="en-US" sz="2000" dirty="0"/>
              <a:t>Analyze table designs for unwanted redundancy</a:t>
            </a:r>
          </a:p>
          <a:p>
            <a:pPr eaLnBrk="1" hangingPunct="1"/>
            <a:r>
              <a:rPr lang="en-US" altLang="en-US" sz="2000" dirty="0"/>
              <a:t>Reflect on guidelines and goals for query formulation, redundancy elimination, and data modeling</a:t>
            </a:r>
          </a:p>
          <a:p>
            <a:pPr marL="0" indent="0" eaLnBrk="1" hangingPunct="1">
              <a:buNone/>
            </a:pPr>
            <a:endParaRPr lang="en-US" altLang="en-US" sz="2000" dirty="0"/>
          </a:p>
          <a:p>
            <a:pPr eaLnBrk="1" hangingPunct="1"/>
            <a:endParaRPr lang="en-US" altLang="en-US" sz="2000" dirty="0"/>
          </a:p>
        </p:txBody>
      </p:sp>
    </p:spTree>
    <p:extLst>
      <p:ext uri="{BB962C8B-B14F-4D97-AF65-F5344CB8AC3E}">
        <p14:creationId xmlns:p14="http://schemas.microsoft.com/office/powerpoint/2010/main" val="2802666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dirty="0"/>
              <a:t>Prerequisite Background</a:t>
            </a:r>
          </a:p>
        </p:txBody>
      </p:sp>
      <p:sp>
        <p:nvSpPr>
          <p:cNvPr id="6147" name="Rectangle 3"/>
          <p:cNvSpPr>
            <a:spLocks noGrp="1" noChangeArrowheads="1"/>
          </p:cNvSpPr>
          <p:nvPr>
            <p:ph idx="1"/>
          </p:nvPr>
        </p:nvSpPr>
        <p:spPr/>
        <p:txBody>
          <a:bodyPr/>
          <a:lstStyle/>
          <a:p>
            <a:pPr eaLnBrk="1" hangingPunct="1">
              <a:lnSpc>
                <a:spcPct val="80000"/>
              </a:lnSpc>
            </a:pPr>
            <a:r>
              <a:rPr lang="en-US" altLang="en-US" sz="2800" dirty="0"/>
              <a:t>Not an introductory computing course</a:t>
            </a:r>
          </a:p>
          <a:p>
            <a:pPr eaLnBrk="1" hangingPunct="1">
              <a:lnSpc>
                <a:spcPct val="80000"/>
              </a:lnSpc>
            </a:pPr>
            <a:r>
              <a:rPr lang="en-US" altLang="en-US" sz="2800" dirty="0"/>
              <a:t>Basic computing concepts and personal computing applications</a:t>
            </a:r>
          </a:p>
          <a:p>
            <a:pPr eaLnBrk="1" hangingPunct="1">
              <a:lnSpc>
                <a:spcPct val="80000"/>
              </a:lnSpc>
            </a:pPr>
            <a:r>
              <a:rPr lang="en-US" altLang="en-US" sz="2800" dirty="0"/>
              <a:t>No computer programming but detailed concepts and skills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AutoShape 2"/>
          <p:cNvSpPr>
            <a:spLocks noGrp="1" noChangeArrowheads="1"/>
          </p:cNvSpPr>
          <p:nvPr>
            <p:ph type="title"/>
          </p:nvPr>
        </p:nvSpPr>
        <p:spPr/>
        <p:txBody>
          <a:bodyPr/>
          <a:lstStyle/>
          <a:p>
            <a:pPr eaLnBrk="1" hangingPunct="1"/>
            <a:r>
              <a:rPr lang="en-US" altLang="en-US" dirty="0"/>
              <a:t>Summary</a:t>
            </a:r>
          </a:p>
        </p:txBody>
      </p:sp>
      <p:sp>
        <p:nvSpPr>
          <p:cNvPr id="79875" name="Rectangle 3"/>
          <p:cNvSpPr>
            <a:spLocks noGrp="1" noChangeArrowheads="1"/>
          </p:cNvSpPr>
          <p:nvPr>
            <p:ph idx="1"/>
          </p:nvPr>
        </p:nvSpPr>
        <p:spPr/>
        <p:txBody>
          <a:bodyPr/>
          <a:lstStyle/>
          <a:p>
            <a:pPr eaLnBrk="1" hangingPunct="1"/>
            <a:r>
              <a:rPr lang="en-US" altLang="en-US" dirty="0"/>
              <a:t>Basic course on database management concepts and skills</a:t>
            </a:r>
          </a:p>
          <a:p>
            <a:pPr eaLnBrk="1" hangingPunct="1"/>
            <a:r>
              <a:rPr lang="en-US" altLang="en-US" dirty="0"/>
              <a:t>Develop knowledge and skills for query formulation and database development</a:t>
            </a:r>
          </a:p>
          <a:p>
            <a:pPr eaLnBrk="1" hangingPunct="1"/>
            <a:r>
              <a:rPr lang="en-US" altLang="en-US" dirty="0"/>
              <a:t>Prerequisite background for other courses in the data architectures track</a:t>
            </a:r>
          </a:p>
          <a:p>
            <a:pPr eaLnBrk="1" hangingPunct="1"/>
            <a:r>
              <a:rPr lang="en-US" altLang="en-US" dirty="0"/>
              <a:t>Career opportunities for IT professionals as well as business and computer science students</a:t>
            </a:r>
          </a:p>
        </p:txBody>
      </p:sp>
    </p:spTree>
    <p:extLst>
      <p:ext uri="{BB962C8B-B14F-4D97-AF65-F5344CB8AC3E}">
        <p14:creationId xmlns:p14="http://schemas.microsoft.com/office/powerpoint/2010/main" val="3542177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8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8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1248"/>
  <p:tag name="MMPROD_NEXTUNIQUEID" val="10009"/>
  <p:tag name="MMPROD_TAG_VCONFIG" val="PD94bWwgdmVyc2lvbj0iMS4wIj8+DQo8Y29uZmlndXJhdGlvbj4NCgk8YnJhbmRpbmc+DQoJCTx1aWZvbnQgbmFtZT0iRk9OVF9OT1RFU19URVhUIiB2YWx1ZT0iVmVyZGFuYSw5LGZhbHNlLGZhbHNlLGZhbHNlIi8+DQoJPC9icmFuZGluZz4NCgk8Y29sb3JzPg0KCQk8dWljb2xvciBuYW1lPSJwcmltYXJ5IiB2YWx1ZT0iMHg2Rjg0ODgiLz4NCgkJPHVpY29sb3IgbmFtZT0iZ2xvdyIgdmFsdWU9IjB4NjA5NzczIi8+DQoJCTx1aWNvbG9yIG5hbWU9InRleHQiIHZhbHVlPSIweEZGRkZGRiIvPg0KCQk8dWljb2xvciBuYW1lPSJsaWdodCIgdmFsdWU9IjB4NEU1RDYwIi8+DQoJCTx1aWNvbG9yIG5hbWU9InNoYWRvdyIgdmFsdWU9IjB4MDAwMDAwIi8+DQoJCTx1aWNvbG9yIG5hbWU9ImJhY2tncm91bmQiIHZhbHVlPSIweDcyNzk3MSIvPg0KCTwvY29sb3JzPg0KCTxsYXlvdXQ+DQoJCTx1aXNob3cgbmFtZT0icHJlc2VudGF0aW9udGl0bGUiIHZhbHVlPSJ0cnVlIi8+PHVpc2hvdyBuYW1lPSJwcmVzZW50ZXJwaG90byIgdmFsdWU9InRydWUiLz48dWlzaG93IG5hbWU9InByZXNlbnRlcm5hbWUiIHZhbHVlPSJ0cnVlIi8+PHVpc2hvdyBuYW1lPSJwcmVzZW50ZXJ0aXRsZSIgdmFsdWU9InRydWUiLz48dWlzaG93IG5hbWU9InByZXNlbnRlcmVtYWlsIiB2YWx1ZT0idHJ1ZSIvPjx1aXNob3cgbmFtZT0icHJlc2VudGVyYmlvIiB2YWx1ZT0idHJ1ZSIvPjx1aXNob3cgbmFtZT0iY29tcGFueWxvZ28iIHZhbHVlPSJ0cnVlIi8+PHVpc2hvdyBuYW1lPSJzaWRlYmFyIiB2YWx1ZT0idHJ1ZSIvPjx1aXNob3cgbmFtZT0ib3V0bGluZSIgdmFsdWU9InRydWUiLz48dWlzaG93IG5hbWU9InRodW1ibmFpbCIgdmFsdWU9InRydWUiLz4NCgkJPHVpc2hvdyBuYW1lPSJub3RlcyIgdmFsdWU9InRydWUiLz48dWlzaG93IG5hbWU9InNlYXJjaCIgdmFsdWU9InRydWUiLz48dWlzaG93IG5hbWU9InF1aXoiIHZhbHVlPSJ0cnVlIi8+PHVpc2hvdyBuYW1lPSJhdHRhY2htZW50cyIgdmFsdWU9InRydWUiLz48dWlzaG93IG5hbWU9InV0aWxzIiB2YWx1ZT0idHJ1ZSIvPjx1aXNob3cgbmFtZT0idm9sdW1lIiB2YWx1ZT0idHJ1ZSIvPjx1aXNob3cgbmFtZT0icGxheWJhciIgdmFsdWU9InRydWUiLz48dWlzaG93IG5hbWU9InRhbGtpbmdoZWFkIiB2YWx1ZT0idHJ1ZSIvPjx1aXNob3cgbmFtZT0ic2lkZWJhcm9ucmlnaHQiIHZhbHVlPSJ0cnVlIi8+PHVpc2hvdyBuYW1lPSJ2aWV3Y2hhbmdlIiB2YWx1ZT0idHJ1ZSIvPjx1aXNob3cgbmFtZT0iYWx3YXlzU2NydW5jaCIgdmFsdWU9ImZhbHNlIi8+PHVpc2hvdyBuYW1lPSJpbml0aWFsZGlzcGxheW1vZGVpc25vcm1hbCIgdmFsdWU9InRydWUiLz48dWlyZXBsYWNlIG5hbWU9ImxvZ28iIHZhbHVlPSIiLz48dWlyZXBsYWNlIG5hbWU9ImJnaW1hZ2UiIHZhbHVlPSIiLz48dWlyZXBsYWNlIG5hbWU9ImluaXRpYWx0YWIiIHZhbHVlPSJvdXRsaW5lIi8+PHVpc2hvdyBuYW1lPSJjY3RleHRoaWdobGlnaHRpbmciIHZhbHVlPSJ0cnVlIi8+DQoJPC9sYXlvdXQ+DQoJPGxhbmd1YWdlIGlkPSJlb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x1aXRleHQgbmFtZT0iQ09MTEFCX0ZVTExTQ1JFRU5fTE9HSU5fT0tfQlROX1NUUklORyIgdmFsdWU9Ik9rIi8+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lNsaWRlICVuIi8+DQoJCTwhLS0gc3Vic3RpdHV0aW9uOiAlbiA9PSBzbGlkZSBudW1iZXIgLS0+DQoJCTwhLS0gc3Vic3RpdHV0aW9uOiAldCA9PSB0b3RhbCBzbGlkZSBjb3VudCAtLT4NCgkJPHVpdGV4dCBuYW1lPSJTQ1JVQkJBUlNUQVRVU19TTElERUlORk8iIHZhbHVlPSJTbGlkZSAlbiAvICV0IHwgIi8+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1ZJRFBMQVlJTkciIHZhbHVlPSJWaWRlbyBQbGF5aW5nIi8+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DQoJCTx1aXRleHQgbmFtZT0iVEFCX1FVSVoiIHZhbHVlPSJRdWl6Ii8+DQoJCTx1aXRleHQgbmFtZT0iVEFCX09VVExJTkUiIHZhbHVlPSJPdXRsaW5lIi8+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DQoJCTx1aXRleHQgbmFtZT0iU0xJREVfTk9URVMiIHZhbHVlPSJTbGlkZSBOb3RlcyIvPg0KCQk8IS0tcXVpeiBwb2QgYW5kIG1lc3NhZ2UgYm94IHRleHRzLS0+DQoJCTx1aXRleHQgbmFtZT0iUVVJWlBPRF9RVUlaX0FUVEVNUFQiIHZhbHVlPSJRdWl6IEF0dGVtcHQ6Ii8+DQoJCTx1aXRleHQgbmFtZT0iUVVJWlBPRF9RVUlaX0FUVEVNUFRfVkFMVUUiIHZhbHVlPSIlbiBvZiAldCIvPg0KCQk8dWl0ZXh0IG5hbWU9IlFVSVpQT0RfUVVJWl9TQ09SRSIgdmFsdWU9IlNjb3JlZDoiLz4NCgkJPHVpdGV4dCBuYW1lPSJRVUlaUE9EX1FVSVpfUEFTU1NDT1JFIiB2YWx1ZT0iUGFzc2luZyBTY29yZToiLz4NCgkJPHVpdGV4dCBuYW1lPSJRVUlaUE9EX1FVSVpfTUFYU0NPUkUiIHZhbHVlPSJNYXggU2NvcmU6Ii8+DQoJCTx1aXRleHQgbmFtZT0iUVVJWlBPRF9RVUVTQVRNUFRfU1RSIiB2YWx1ZT0iQXR0ZW1wdDogJW4gb2YgJXQiLz4NCgkJPHVpdGV4dCBuYW1lPSJRVUlaUE9EX1FVRVNUWVBFX1NUUiIgdmFsdWU9IlR5cGU6ICVzIi8+DQoJCTx1aXRleHQgbmFtZT0iUVVJWlBPRF9RVUVTVFlQRV9HUkQiIHZhbHVlPSJHcmFkZWQiLz4NCgkJPHVpdGV4dCBuYW1lPSJRVUlaUE9EX1FVRVNUWVBFX1NWWSIgdmFsdWU9IlN1cnZleSIvPg0KCQk8dWl0ZXh0IG5hbWU9IlFVSVpQT0RfUVVJWkFUTVBUX0lORiIgdmFsdWU9IkluZmluaXRlIi8+DQoJCTx1aXRleHQgbmFtZT0iUVVJWlBPRF9RVUVTQVRNUFRfSU5GIiB2YWx1ZT0iSW5maW5pdGUiLz4NCgkJPHVpdGV4dCBuYW1lPSJXQVJOSU5HTVNHX1lFU1NUUklORyIgdmFsdWU9IlllcyIvPg0KCQk8dWl0ZXh0IG5hbWU9IldBUk5JTkdNU0dfTk9TVFJJTkciIHZhbHVlPSJObyIvPg0KCQk8dWl0ZXh0IG5hbWU9IldBUk5JTkdNU0dfVElUTEVTVFJJTkciIHZhbHVlPSJRdWl6IE5hdmlnYXRpb24gV2FybmluZyIvPg0KCQk8dWl0ZXh0IG5hbWU9IldBUk5JTkdNU0dfTVNHU1RSSU5HIiB2YWx1ZT0iVGhlcmUgYXJlIHVuLWF0dGVtcHRlZCBxdWVzdGlvbnMgaW4gdGhpcyBRdWl6Lg0KDQpDbGlja2luZyBZZXMgd2lsbCB0YWtlIHlvdSBvdXQgb2YgdGhlIFF1aXouIENsaWNrIE5vIHRvIGNvbnRpbnVlIHRoZSBRdWl6LiIvPg0KCQk8dWl0ZXh0IG5hbWU9IklORk9STUFUSU9OX0gyNjRfRkxBU0hQTEFZRVIiIHZhbHVlPSJUaGUgY3VycmVudCB2ZXJzaW9uIG9mIEZsYXNoIFBsYXllciBpbnN0YWxsZWQgb24geW91ciBtYWNoaW5lIGRvZXMgbm90IHN1cHBvcnQgdGhpcyB2aWRlby4gQ2xpY2sgb24gdGhlIHZpZGVvIGFyZWEgdG8gZG93bmxvYWQgdGhlIGxhdGVzdC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lNob3cgc2lkZWJhciB0byBwYXJ0aWNpcGFudHMiLz4NCgkJPHVpdGV4dCBuYW1lPSJNVVRFIiB2YWx1ZT0iTXV0ZSIvPg0KCQk8dWl0ZXh0IG5hbWU9IkRPQ1dSQVBfVElUTEUiIHZhbHVlPSJQcmVzZW50ZXIgRmlsZSBBdHRhY2htZW50Ii8+DQoJCTx1aXRleHQgbmFtZT0iRE9DV1JBUF9NU0ciIHZhbHVlPSJTYXZlIHRvIE15IENvbXB1dGVyIi8+DQoJCTx1aXRleHQgbmFtZT0iRE9DV1JBUF9QUk9NUFQiIHZhbHVlPSJDbGljayB0byBEb3dubG9hZCIvPg0KCTwvbGFuZ3VhZ2U+DQoJPGxhbmd1YWdlIGlkPSJkZS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x1aXRleHQgbmFtZT0iQ09MTEFCX0ZVTExTQ1JFRU5fTE9HSU5fT0tfQlROX1NUUklORyIgdmFsdWU9Ik9rIi8+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kZvbGllICVuIi8+DQoJCTwhLS0gc3Vic3RpdHV0aW9uOiAlbiA9PSBzbGlkZSBudW1iZXIgLS0+DQoJCTwhLS0gc3Vic3RpdHV0aW9uOiAldCA9PSB0b3RhbCBzbGlkZSBjb3VudCAtLT4NCgkJPHVpdGV4dCBuYW1lPSJTQ1JVQkJBUlNUQVRVU19TTElERUlORk8iIHZhbHVlPSJGb2xpZSAlbiAvICV0IHwgIi8+DQoJCTx1aXRleHQgbmFtZT0iU0NSVUJCQVJTVEFUVVNfU1RPUFBFRCIgdmFsdWU9IkJlZW5kZXQiLz4NCgkJPHVpdGV4dCBuYW1lPSJTQ1JVQkJBUlNUQVRVU19QTEFZSU5HIiB2YWx1ZT0iV2llZGVyZ2FiZSIvPg0KCQk8dWl0ZXh0IG5hbWU9IlNDUlVCQkFSU1RBVFVTX05PQVVESU8iIHZhbHVlPSJLZWluIEF1ZGlvIi8+DQoJCTx1aXRleHQgbmFtZT0iU0NSVUJCQVJTVEFUVVNfVklEUExBWUlORyIgdmFsdWU9IlZpZGVvIHdpcmQgYWJnZXNwaWVsdCIvPg0KCQk8dWl0ZXh0IG5hbWU9IlNDUlVCQkFSU1RBVFVTX0xPQURJTkciIHZhbHVlPSJMYWRlbiIvPg0KCQk8dWl0ZXh0IG5hbWU9IlNDUlVCQkFSU1RBVFVTX0JVRkZFUklORyIgdmFsdWU9IlB1ZmZlcm4iLz4NCgkJPHVpdGV4dCBuYW1lPSJTQ1JVQkJBUlNUQVRVU19RVUVTVElPTiIgdmFsdWU9IkZyYWdlIGJlYW50d29ydGVuIi8+DQoJCTx1aXRleHQgbmFtZT0iU0NSVUJCQVJTVEFUVVNfUkVWSUVXUVVJWiIgdmFsdWU9Ik5vY2htYWxzIGR1cmNoc2VoZW4iLz4NCgkJPCEtLSBzdWJzdGl0dXRpb246ICVtID09IG1pbnV0ZXMgcmVtYWluaW5nIC0tPg0KCQk8IS0tIHN1YnN0aXR1dGlvbjogJXMgPT0gc2Vjb25kcyByZW1haW5pbmcgLS0+DQoJCTx1aXRleHQgbmFtZT0iRUxBUFNFRCIgdmFsdWU9IlJlc3RkYXVlcjogJW0gTWludXRlbiAlcyBTZWt1bmRlbiIvPg0KCQk8dWl0ZXh0IG5hbWU9Ik5PVEZPVU5EIiB2YWx1ZT0iTmljaHRzIGdlZnVuZGVuIi8+DQoJCTx1aXRleHQgbmFtZT0iQVRUQUNITUVOVFMiIHZhbHVlPSJBbmxhZ2VuIi8+DQoJCTwhLS0gc3Vic3RpdHV0aW9uOiAlcCA9PSBjdXJyZW50IHNwZWFrZXIncyB0aXRsZSAtLT4NCgkJPHVpdGV4dCBuYW1lPSJCSU9XSU5fVElUTEUiIHZhbHVlPSJTcHJlY2hlcjogJXAiLz4NCgkJPHVpdGV4dCBuYW1lPSJCSU9CVE5fVElUTEUiIHZhbHVlPSJTcHJlY2hlciIvPg0KCQk8dWl0ZXh0IG5hbWU9IkRJVklERVJCVE5fVElUTEUiIHZhbHVlPSJ8Ii8+DQoJCTx1aXRleHQgbmFtZT0iQ09OVEFDVEJUTl9USVRMRSIgdmFsdWU9IktvbnRha3QiLz4NCgkJPHVpdGV4dCBuYW1lPSJUQUJfUVVJWiIgdmFsdWU9IlF1aXoiLz4NCgkJPHVpdGV4dCBuYW1lPSJUQUJfT1VUTElORSIgdmFsdWU9IlN0cnVrdHVyIi8+DQoJCTx1aXRleHQgbmFtZT0iVEFCX1RIVU1CIiB2YWx1ZT0iTWluaWF0dXIiLz4NCgkJPHVpdGV4dCBuYW1lPSJUQUJfTk9URVMiIHZhbHVlPSJOb3RpemVuIi8+DQoJCTx1aXRleHQgbmFtZT0iVEFCX1NFQVJDSCIgdmFsdWU9IlN1Y2hlbiIvPg0KCQk8dWl0ZXh0IG5hbWU9IlNMSURFX0hFQURJTkciIHZhbHVlPSJGb2xpZW50aXRlbCIvPg0KCQk8dWl0ZXh0IG5hbWU9IkRVUkFUSU9OX0hFQURJTkciIHZhbHVlPSJEYXVlciIvPg0KCQk8dWl0ZXh0IG5hbWU9IlNFQVJDSF9IRUFESU5HIiB2YWx1ZT0iVGV4dCBzdWNoZW46Ii8+DQoJCTx1aXRleHQgbmFtZT0iVEhVTUJfSEVBRElORyIgdmFsdWU9IkZvbGllIi8+DQoJCTx1aXRleHQgbmFtZT0iVEhVTUJfSU5GTyIgdmFsdWU9IkZvbGllbnRpdGVsL0RhdWVyIi8+DQoJCTx1aXRleHQgbmFtZT0iQVRUQUNITkFNRV9IRUFESU5HIiB2YWx1ZT0iRGF0ZWluYW1lIi8+DQoJCTx1aXRleHQgbmFtZT0iQVRUQUNIU0laRV9IRUFESU5HIiB2YWx1ZT0iR3LDtsOfZSIvPg0KCQk8dWl0ZXh0IG5hbWU9IlNMSURFX05PVEVTIiB2YWx1ZT0iRm9saWVubm90aXplbiIvPg0KCQk8IS0tcXVpeiBwb2QgYW5kIG1lc3NhZ2UgYm94IHRleHRzLS0+DQoJCTx1aXRleHQgbmFtZT0iUVVJWlBPRF9RVUlaX0FUVEVNUFQiIHZhbHVlPSJRdWl6dmVyc3VjaDoiLz4NCgkJPHVpdGV4dCBuYW1lPSJRVUlaUE9EX1FVSVpfQVRURU1QVF9WQUxVRSIgdmFsdWU9IiVuIHZvbiAldCIvPg0KCQk8dWl0ZXh0IG5hbWU9IlFVSVpQT0RfUVVJWl9TQ09SRSIgdmFsdWU9IkVycmVpY2h0OiIvPg0KCQk8dWl0ZXh0IG5hbWU9IlFVSVpQT0RfUVVJWl9QQVNTU0NPUkUiIHZhbHVlPSJNaW5kZXN0cHVua3R6YWhsOiIvPg0KCQk8dWl0ZXh0IG5hbWU9IlFVSVpQT0RfUVVJWl9NQVhTQ09SRSIgdmFsdWU9Ik1heGltYWxlIFB1bmt0emFobDoiLz4NCgkJPHVpdGV4dCBuYW1lPSJRVUlaUE9EX1FVRVNBVE1QVF9TVFIiIHZhbHVlPSJWZXJzdWNoOiAlbiB2b24gJXQiLz4NCgkJPHVpdGV4dCBuYW1lPSJRVUlaUE9EX1FVRVNUWVBFX1NUUiIgdmFsdWU9IlR5cDogJXMiLz4NCgkJPHVpdGV4dCBuYW1lPSJRVUlaUE9EX1FVRVNUWVBFX0dSRCIgdmFsdWU9IkJld2VydGV0Ii8+DQoJCTx1aXRleHQgbmFtZT0iUVVJWlBPRF9RVUVTVFlQRV9TVlkiIHZhbHVlPSJVbWZyYWdlIi8+DQoJCTx1aXRleHQgbmFtZT0iUVVJWlBPRF9RVUlaQVRNUFRfSU5GIiB2YWx1ZT0iVW5lbmRsaWNoIi8+DQoJCTx1aXRleHQgbmFtZT0iUVVJWlBPRF9RVUVTQVRNUFRfSU5GIiB2YWx1ZT0iVW5lbmRsaWNoIi8+DQoJCTx1aXRleHQgbmFtZT0iV0FSTklOR01TR19ZRVNTVFJJTkciIHZhbHVlPSJKYSIvPg0KCQk8dWl0ZXh0IG5hbWU9IldBUk5JTkdNU0dfTk9TVFJJTkciIHZhbHVlPSJOZWluIi8+DQoJCTx1aXRleHQgbmFtZT0iV0FSTklOR01TR19USVRMRVNUUklORyIgdmFsdWU9IlF1aXpuYXZpZ2F0aW9uc3dhcm51bmciLz4NCgkJPHVpdGV4dCBuYW1lPSJXQVJOSU5HTVNHX01TR1NUUklORyIgdmFsdWU9IkluIGRpZXNlbSBRdWl6IGdpYnQgZXMgdW5iZWFudHdvcnRldGUgRnJhZ2VuLg0KDQpXZW5uIFNpZSBhdWYgJnF1b3Q7SmEmcXVvdDsga2xpY2tlbiwgd2lyZCBkYXMgUXVpeiBiZWVuZGV0LiBLbGlja2VuIFNpZSBhdWYgJnF1b3Q7TmVpbiZxdW90OywgdW0gbWl0IGRlbSBRdWl6IGZvcnR6dWZhaHJlbi4iLz4NCgkJPHVpdGV4dCBuYW1lPSJJTkZPUk1BVElPTl9IMjY0X0ZMQVNIUExBWUVSIiB2YWx1ZT0iRGFzIFZpZGVvIHdpcmQgdm9uIGRlciBtb21lbnRhbiBhdWYgZGllc2VtIENvbXB1dGVyIGluc3RhbGxpZXJ0ZW4gVmVyc2lvbiB2b24gRmxhc2ggUGxheWVyIG5pY2h0IHVudGVyc3TDvHR6dC4gS2xpY2tlbiBTaWUgYXVmIGRlbiBWaWRlb2JlcmVpY2gsIHVtIGRpZSBha3R1ZWxsZSBWZXJzaW9uIHZvbiBGbGFzaCBQbGF5ZXIgaGVydW50ZXJ6dWxhZGV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EZW4gVGVpbG5laG1lcm4gZGllIFNlaXRlbmxlaXN0ZSBhbnplaWdlbiIvPg0KCQk8dWl0ZXh0IG5hbWU9Ik1VVEUiIHZhbHVlPSJUb24gYXVzIi8+DQoJCTx1aXRleHQgbmFtZT0iRE9DV1JBUF9USVRMRSIgdmFsdWU9IlByZXNlbnRlci1BbmhhbmciLz4NCgkJPHVpdGV4dCBuYW1lPSJET0NXUkFQX01TRyIgdmFsdWU9IkF1ZiBtZWluZW0gQXJiZWl0c3BsYXR6IHNwZWljaGVybiIvPg0KCQk8dWl0ZXh0IG5hbWU9IkRPQ1dSQVBfUFJPTVBUIiB2YWx1ZT0iWnVtIEhlcnVudGVybGFkZW4ga2xpY2tlbiIvPg0KCTwvbGFuZ3VhZ2U+DQoJPGxhbmd1YWdlIGlkPSJmc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x1aXRleHQgbmFtZT0iQ09MTEFCX0ZVTExTQ1JFRU5fTE9HSU5fT0tfQlROX1NUUklORyIgdmFsdWU9Ik9rIi8+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kRpYXBvc2l0aXZlICVuIi8+DQoJCTwhLS0gc3Vic3RpdHV0aW9uOiAlbiA9PSBzbGlkZSBudW1iZXIgLS0+DQoJCTwhLS0gc3Vic3RpdHV0aW9uOiAldCA9PSB0b3RhbCBzbGlkZSBjb3VudCAtLT4NCgkJPHVpdGV4dCBuYW1lPSJTQ1JVQkJBUlNUQVRVU19TTElERUlORk8iIHZhbHVlPSJEaWFwb3NpdGl2ZSAlbiAvICV0IHwgIi8+DQoJCTx1aXRleHQgbmFtZT0iU0NSVUJCQVJTVEFUVVNfU1RPUFBFRCIgdmFsdWU9IkFycsOqdMOpZSIvPg0KCQk8dWl0ZXh0IG5hbWU9IlNDUlVCQkFSU1RBVFVTX1BMQVlJTkciIHZhbHVlPSJMZWN0dXJlIi8+DQoJCTx1aXRleHQgbmFtZT0iU0NSVUJCQVJTVEFUVVNfTk9BVURJTyIgdmFsdWU9IlBhcyBkZSBzb24iLz4NCgkJPHVpdGV4dCBuYW1lPSJTQ1JVQkJBUlNUQVRVU19WSURQTEFZSU5HIiB2YWx1ZT0iTGVjdHVyZSB2aWTDqW8gZW4gY291cnMiLz4NCgkJPHVpdGV4dCBuYW1lPSJTQ1JVQkJBUlNUQVRVU19MT0FESU5HIiB2YWx1ZT0iQ2hhcmdlbWVudCBlbiBjb3VycyIvPg0KCQk8dWl0ZXh0IG5hbWU9IlNDUlVCQkFSU1RBVFVTX0JVRkZFUklORyIgdmFsdWU9Ik1pc2UgZW4gbcOpbW9pcmUiLz4NCgkJPHVpdGV4dCBuYW1lPSJTQ1JVQkJBUlNUQVRVU19RVUVTVElPTiIgdmFsdWU9IlLDqXBvbmRyZSDDoCBsYSBxdWVzdGlvbiIvPg0KCQk8dWl0ZXh0IG5hbWU9IlNDUlVCQkFSU1RBVFVTX1JFVklFV1FVSVoiIHZhbHVlPSJSw6l2aXNpb24gZHUgcXVlc3Rpb25uYWlyZSIvPg0KCQk8IS0tIHN1YnN0aXR1dGlvbjogJW0gPT0gbWludXRlcyByZW1haW5pbmcgLS0+DQoJCTwhLS0gc3Vic3RpdHV0aW9uOiAlcyA9PSBzZWNvbmRzIHJlbWFpbmluZyAtLT4NCgkJPHVpdGV4dCBuYW1lPSJFTEFQU0VEIiB2YWx1ZT0iJW0gbWludXRlcyAlcyBzZWNvbmRlcyByZXN0YW50ZXMiLz4NCgkJPHVpdGV4dCBuYW1lPSJOT1RGT1VORCIgdmFsdWU9IlJpZW4gdHJvdXbDqSIvPg0KCQk8dWl0ZXh0IG5hbWU9IkFUVEFDSE1FTlRTIiB2YWx1ZT0iUGnDqGNlcyBqb2ludGVzIi8+DQoJCTwhLS0gc3Vic3RpdHV0aW9uOiAlcCA9PSBjdXJyZW50IHNwZWFrZXIncyB0aXRsZSAtLT4NCgkJPHVpdGV4dCBuYW1lPSJCSU9XSU5fVElUTEUiIHZhbHVlPSJCaW8gOiAlcCIvPg0KCQk8dWl0ZXh0IG5hbWU9IkJJT0JUTl9USVRMRSIgdmFsdWU9IkJpbyA6Ii8+DQoJCTx1aXRleHQgbmFtZT0iRElWSURFUkJUTl9USVRMRSIgdmFsdWU9InwiLz4NCgkJPHVpdGV4dCBuYW1lPSJDT05UQUNUQlROX1RJVExFIiB2YWx1ZT0iQ29udGFjdCIvPg0KCQk8dWl0ZXh0IG5hbWU9IlRBQl9RVUlaIiB2YWx1ZT0iUXVpeiIvPg0KCQk8dWl0ZXh0IG5hbWU9IlRBQl9PVVRMSU5FIiB2YWx1ZT0iUGxhbiIvPg0KCQk8dWl0ZXh0IG5hbWU9IlRBQl9USFVNQiIgdmFsdWU9IkRpYXBvcyIvPg0KCQk8dWl0ZXh0IG5hbWU9IlRBQl9OT1RFUyIgdmFsdWU9Ik5vdGVzIi8+DQoJCTx1aXRleHQgbmFtZT0iVEFCX1NFQVJDSCIgdmFsdWU9IlJlY2hlcmNoZSIvPg0KCQk8dWl0ZXh0IG5hbWU9IlNMSURFX0hFQURJTkciIHZhbHVlPSJUaXRyZSBkZSBsYSBkaWFwb3NpdGl2ZSIvPg0KCQk8dWl0ZXh0IG5hbWU9IkRVUkFUSU9OX0hFQURJTkciIHZhbHVlPSJEdXLDqWUiLz4NCgkJPHVpdGV4dCBuYW1lPSJTRUFSQ0hfSEVBRElORyIgdmFsdWU9IlJlY2hlcmNoZSBkZSB0ZXh0ZSA6Ii8+DQoJCTx1aXRleHQgbmFtZT0iVEhVTUJfSEVBRElORyIgdmFsdWU9IkRpYXBvc2l0aXZlIi8+DQoJCTx1aXRleHQgbmFtZT0iVEhVTUJfSU5GTyIgdmFsdWU9IlRpdHJlL2R1csOpZSIvPg0KCQk8dWl0ZXh0IG5hbWU9IkFUVEFDSE5BTUVfSEVBRElORyIgdmFsdWU9Ik5vbSBkZSBmaWNoaWVyIi8+DQoJCTx1aXRleHQgbmFtZT0iQVRUQUNIU0laRV9IRUFESU5HIiB2YWx1ZT0iVGFpbGxlIi8+DQoJCTx1aXRleHQgbmFtZT0iU0xJREVfTk9URVMiIHZhbHVlPSJDb21tZW50YWlyZXMgZGVzIGRpYXBvc2l0aXZlcyIvPg0KCQk8IS0tcXVpeiBwb2QgYW5kIG1lc3NhZ2UgYm94IHRleHRzLS0+DQoJCTx1aXRleHQgbmFtZT0iUVVJWlBPRF9RVUlaX0FUVEVNUFQiIHZhbHVlPSJUZW50YXRpdmUgZGUgcXVlc3Rpb25uYWlyZSA6Ii8+DQoJCTx1aXRleHQgbmFtZT0iUVVJWlBPRF9RVUlaX0FUVEVNUFRfVkFMVUUiIHZhbHVlPSIlbiBzdXIgJXQiLz4NCgkJPHVpdGV4dCBuYW1lPSJRVUlaUE9EX1FVSVpfU0NPUkUiIHZhbHVlPSJOb3RlIG9idGVudWUgOiIvPg0KCQk8dWl0ZXh0IG5hbWU9IlFVSVpQT0RfUVVJWl9QQVNTU0NPUkUiIHZhbHVlPSJOb3RlIGQnYWRtaXNzaWJpbGl0w6nCoDoiLz4NCgkJPHVpdGV4dCBuYW1lPSJRVUlaUE9EX1FVSVpfTUFYU0NPUkUiIHZhbHVlPSJOb3RlIG1heGltYWxlIDoiLz4NCgkJPHVpdGV4dCBuYW1lPSJRVUlaUE9EX1FVRVNBVE1QVF9TVFIiIHZhbHVlPSJUZW50YXRpdmUgOiAlbiBzdXIgJXQiLz4NCgkJPHVpdGV4dCBuYW1lPSJRVUlaUE9EX1FVRVNUWVBFX1NUUiIgdmFsdWU9IlR5cGU6ICVzIi8+DQoJCTx1aXRleHQgbmFtZT0iUVVJWlBPRF9RVUVTVFlQRV9HUkQiIHZhbHVlPSJOb3TDqSIvPg0KCQk8dWl0ZXh0IG5hbWU9IlFVSVpQT0RfUVVFU1RZUEVfU1ZZIiB2YWx1ZT0iRW5xdcOqdGUiLz4NCgkJPHVpdGV4dCBuYW1lPSJRVUlaUE9EX1FVSVpBVE1QVF9JTkYiIHZhbHVlPSJJbGxpbWl0w6kiLz4NCgkJPHVpdGV4dCBuYW1lPSJRVUlaUE9EX1FVRVNBVE1QVF9JTkYiIHZhbHVlPSJJbGxpbWl0w6kiLz4NCgkJPHVpdGV4dCBuYW1lPSJXQVJOSU5HTVNHX1lFU1NUUklORyIgdmFsdWU9Ik91aSIvPg0KCQk8dWl0ZXh0IG5hbWU9IldBUk5JTkdNU0dfTk9TVFJJTkciIHZhbHVlPSJOb24iLz4NCgkJPHVpdGV4dCBuYW1lPSJXQVJOSU5HTVNHX1RJVExFU1RSSU5HIiB2YWx1ZT0iQXZlcnRpc3NlbWVudCBkZSBuYXZpZ2F0aW9uIGR1IHF1ZXN0aW9ubmFpcmUiLz4NCgkJPHVpdGV4dCBuYW1lPSJXQVJOSU5HTVNHX01TR1NUUklORyIgdmFsdWU9IlZvdXMgbidhdmV6IHBhcyByw6lwb25kdSDDoCBjZXJ0YWluZXMgcXVlc3Rpb25zIGRlIGNlIHF1ZXN0aW9ubmFpcmUuDQoNClNpIHZvdXMgY2xpcXVleiBzdXIgT3VpLCB2b3VzIHF1aXR0ZXJleiBsZSBxdWVzdGlvbm5haXJlLiBDbGlxdWV6IHN1ciBOb24gcG91ciBjb250aW51ZXIgbGUgcXVlc3Rpb25uYWlyZS4iLz4NCgkJPHVpdGV4dCBuYW1lPSJJTkZPUk1BVElPTl9IMjY0X0ZMQVNIUExBWUVSIiB2YWx1ZT0iTGEgdmVyc2lvbiBkZSBGbGFzaCBQbGF5ZXIgYWN0dWVsbGVtZW50IGluc3RhbGzDqWUgc3VyIHZvdHJlIG1hY2hpbmUgbmUgcHJlbmQgcGFzIGVuIGNoYXJnZSBjZSB0eXBlIGRlIHZpZMOpby4gQ2xpcXVleiBzdXIgbGEgem9uZSB2aWTDqW8gcG91ciB0w6lsw6ljaGFyZ2VyIGxhIGRlcm5pw6hyZSB2ZXJzaW9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udHJlciBsJ2VuY2FkcsOpIGF1eCBwYXJ0aWNpcGFudHMiLz4NCgkJPHVpdGV4dCBuYW1lPSJNVVRFIiB2YWx1ZT0iTXVldCIvPg0KCQk8dWl0ZXh0IG5hbWU9IkRPQ1dSQVBfVElUTEUiIHZhbHVlPSJQacOoY2Ugam9pbnRlIFByZXNlbnRlciIvPg0KCQk8dWl0ZXh0IG5hbWU9IkRPQ1dSQVBfTVNHIiB2YWx1ZT0iRW5yZWdpc3RyZXIgc3VyIG1vbiBvcmRpbmF0ZXVyIi8+DQoJCTx1aXRleHQgbmFtZT0iRE9DV1JBUF9QUk9NUFQiIHZhbHVlPSJDbGlxdWVyIHBvdXIgdMOpbMOpY2hhcmdlciIvPg0KCTwvbGFuZ3VhZ2U+DQoJPGxhbmd1YWdlIGlkPSJqYS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w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dWl0ZXh0IG5hbWU9IkNPTExBQl9GVUxMU0NSRUVOX0xPR0lOX09LX0JUTl9TVFJJTkciIHZhbHVlPSJPayIvPg0KCQk8dWl0ZXh0IG5hbWU9IkNPTExBQl9GVUxMU0NSRUVOX0xPR0lOX1dBUk5JTkciIHZhbHVlPSJMb2dpbiBXYXJuaW5nIi8+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DQoJCTwhLS0gc3Vic3RpdHV0aW9uOiAlbiA9PSBzbGlkZSBudW1iZXIgLS0+DQoJCTx1aXRleHQgbmFtZT0iVU5OQU1FRFNMSURFVElUTEUiIHZhbHVlPSLjgrnjg6njgqTjg4kgOiAlbiIvPg0KCQk8IS0tIHN1YnN0aXR1dGlvbjogJW4gPT0gc2xpZGUgbnVtYmVyIC0tPg0KCQk8IS0tIHN1YnN0aXR1dGlvbjogJXQgPT0gdG90YWwgc2xpZGUgY291bnQgLS0+DQoJCTx1aXRleHQgbmFtZT0iU0NSVUJCQVJTVEFUVVNfU0xJREVJTkZPIiB2YWx1ZT0i44K544Op44Kk44OJIDogJW4gLyAldCB8ICIvPg0KCQk8dWl0ZXh0IG5hbWU9IlNDUlVCQkFSU1RBVFVTX1NUT1BQRUQiIHZhbHVlPSLlgZzmraIiLz4NCgkJPHVpdGV4dCBuYW1lPSJTQ1JVQkJBUlNUQVRVU19QTEFZSU5HIiB2YWx1ZT0i5YaN55Sf5LitIi8+DQoJCTx1aXRleHQgbmFtZT0iU0NSVUJCQVJTVEFUVVNfTk9BVURJTyIgdmFsdWU9Iumfs+WjsOOBquOBlyIvPg0KCQk8dWl0ZXh0IG5hbWU9IlNDUlVCQkFSU1RBVFVTX1ZJRFBMQVlJTkciIHZhbHVlPSLjg5Pjg4fjgqrlho3nlJ/kuK0iLz4NCgkJPHVpdGV4dCBuYW1lPSJTQ1JVQkJBUlNUQVRVU19MT0FESU5HIiB2YWx1ZT0i44Ot44O844OJ5LitIi8+DQoJCTx1aXRleHQgbmFtZT0iU0NSVUJCQVJTVEFUVVNfQlVGRkVSSU5HIiB2YWx1ZT0i44OQ44OD44OV44Kh5LitIi8+DQoJCTx1aXRleHQgbmFtZT0iU0NSVUJCQVJTVEFUVVNfUVVFU1RJT04iIHZhbHVlPSLos6rllY/jgavnrZTjgYjjgabkuIvjgZXjgYQiLz4NCgkJPHVpdGV4dCBuYW1lPSJTQ1JVQkJBUlNUQVRVU19SRVZJRVdRVUlaIiB2YWx1ZT0i44Kv44Kk44K644KS44Os44OT44Ol44O844GX44Gm44GE44G+44GZIi8+DQoJCTwhLS0gc3Vic3RpdHV0aW9uOiAlbSA9PSBtaW51dGVzIHJlbWFpbmluZyAtLT4NCgkJPCEtLSBzdWJzdGl0dXRpb246ICVzID09IHNlY29uZHMgcmVtYWluaW5nIC0tPg0KCQk8dWl0ZXh0IG5hbWU9IkVMQVBTRUQiIHZhbHVlPSLmrovjgoogOiAlbSDliIYgJXMg56eSIi8+DQoJCTx1aXRleHQgbmFtZT0iTk9URk9VTkQiIHZhbHVlPSLkvZXjgoLopovjgaTjgYvjgorjgb7jgZvjgpMiLz4NCgkJPHVpdGV4dCBuYW1lPSJBVFRBQ0hNRU5UUyIgdmFsdWU9Iua3u+S7mCIvPg0KCQk8IS0tIHN1YnN0aXR1dGlvbjogJXAgPT0gY3VycmVudCBzcGVha2VyJ3MgdGl0bGUgLS0+DQoJCTx1aXRleHQgbmFtZT0iQklPV0lOX1RJVExFIiB2YWx1ZT0i57WM5q20IDogJXAiLz4NCgkJPHVpdGV4dCBuYW1lPSJCSU9CVE5fVElUTEUiIHZhbHVlPSLntYzmrbQiLz4NCgkJPHVpdGV4dCBuYW1lPSJESVZJREVSQlROX1RJVExFIiB2YWx1ZT0ifCIvPg0KCQk8dWl0ZXh0IG5hbWU9IkNPTlRBQ1RCVE5fVElUTEUiIHZhbHVlPSLjgYrllY/jgYTlkIjjgo/jgZsiLz4NCgkJPHVpdGV4dCBuYW1lPSJUQUJfUVVJWiIgdmFsdWU9IuOCr+OCpOOCuiIvPg0KCQk8dWl0ZXh0IG5hbWU9IlRBQl9PVVRMSU5FIiB2YWx1ZT0i44Ki44Km44OI44Op44Kk44OzIi8+DQoJCTx1aXRleHQgbmFtZT0iVEFCX1RIVU1CIiB2YWx1ZT0i44K144Og44ON44O844OrIi8+DQoJCTx1aXRleHQgbmFtZT0iVEFCX05PVEVTIiB2YWx1ZT0i44OO44O844OIIi8+DQoJCTx1aXRleHQgbmFtZT0iVEFCX1NFQVJDSCIgdmFsdWU9IuaknOe0oiIvPg0KCQk8dWl0ZXh0IG5hbWU9IlNMSURFX0hFQURJTkciIHZhbHVlPSLjgrnjg6njgqTjg4njgr/jgqTjg4jjg6siLz4NCgkJPHVpdGV4dCBuYW1lPSJEVVJBVElPTl9IRUFESU5HIiB2YWx1ZT0i6ZW344GVIi8+DQoJCTx1aXRleHQgbmFtZT0iU0VBUkNIX0hFQURJTkciIHZhbHVlPSLmpJzntKLjgZnjgovjg4bjgq3jgrnjg4ggOiAiLz4NCgkJPHVpdGV4dCBuYW1lPSJUSFVNQl9IRUFESU5HIiB2YWx1ZT0i44K544Op44Kk44OJIi8+DQoJCTx1aXRleHQgbmFtZT0iVEhVTUJfSU5GTyIgdmFsdWU9IuOCueODqeOCpOODieOCv+OCpOODiOODqyAvIOmVt+OBlSIvPg0KCQk8dWl0ZXh0IG5hbWU9IkFUVEFDSE5BTUVfSEVBRElORyIgdmFsdWU9IuODleOCoeOCpOODq+WQjSIvPg0KCQk8dWl0ZXh0IG5hbWU9IkFUVEFDSFNJWkVfSEVBRElORyIgdmFsdWU9IuOCteOCpOOCuiIvPg0KCQk8dWl0ZXh0IG5hbWU9IlNMSURFX05PVEVTIiB2YWx1ZT0i44K544Op44Kk44OJ44OO44O844OIIi8+DQoJCTwhLS1xdWl6IHBvZCBhbmQgbWVzc2FnZSBib3ggdGV4dHMtLT4NCgkJPHVpdGV4dCBuYW1lPSJRVUlaUE9EX1FVSVpfQVRURU1QVCIgdmFsdWU9IuOCr+OCpOOCuuippuihjOWbnuaVsCA6ICIvPg0KCQk8dWl0ZXh0IG5hbWU9IlFVSVpQT0RfUVVJWl9BVFRFTVBUX1ZBTFVFIiB2YWx1ZT0iJW4gLyAldCIvPg0KCQk8dWl0ZXh0IG5hbWU9IlFVSVpQT0RfUVVJWl9TQ09SRSIgdmFsdWU9IuOCueOCs+OCoiA6ICIvPg0KCQk8dWl0ZXh0IG5hbWU9IlFVSVpQT0RfUVVJWl9QQVNTU0NPUkUiIHZhbHVlPSLlkIjmoLzngrkgOiIvPg0KCQk8dWl0ZXh0IG5hbWU9IlFVSVpQT0RfUVVJWl9NQVhTQ09SRSIgdmFsdWU9IuacgOmrmOW+l+eCuSA6ICIvPg0KCQk8dWl0ZXh0IG5hbWU9IlFVSVpQT0RfUVVFU0FUTVBUX1NUUiIgdmFsdWU9IuippuihjOWbnuaVsCA6ICVuIC8gJXQiLz4NCgkJPHVpdGV4dCBuYW1lPSJRVUlaUE9EX1FVRVNUWVBFX1NUUiIgdmFsdWU9IuOCv+OCpOODlyA6ICVzIi8+DQoJCTx1aXRleHQgbmFtZT0iUVVJWlBPRF9RVUVTVFlQRV9HUkQiIHZhbHVlPSLoqZXkvqEiLz4NCgkJPHVpdGV4dCBuYW1lPSJRVUlaUE9EX1FVRVNUWVBFX1NWWSIgdmFsdWU9IuOCouODs+OCseODvOODiCIvPg0KCQk8dWl0ZXh0IG5hbWU9IlFVSVpQT0RfUVVJWkFUTVBUX0lORiIgdmFsdWU9IueEoeWItumZkCIvPg0KCQk8dWl0ZXh0IG5hbWU9IlFVSVpQT0RfUVVFU0FUTVBUX0lORiIgdmFsdWU9IueEoeWItumZkCIvPg0KCQk8dWl0ZXh0IG5hbWU9IldBUk5JTkdNU0dfWUVTU1RSSU5HIiB2YWx1ZT0i44Gv44GEIi8+DQoJCTx1aXRleHQgbmFtZT0iV0FSTklOR01TR19OT1NUUklORyIgdmFsdWU9IuOBhOOBhOOBiCIvPg0KCQk8dWl0ZXh0IG5hbWU9IldBUk5JTkdNU0dfVElUTEVTVFJJTkciIHZhbHVlPSLjgq/jgqTjgrrjga7jg4rjg5PjgrLjg7zjgrfjg6fjg7PjgavplqLjgZnjgovorablkYoiLz4NCgkJPHVpdGV4dCBuYW1lPSJXQVJOSU5HTVNHX01TR1NUUklORyIgdmFsdWU9IuOBk+OBruOCr+OCpOOCuuOBq+OBr+OAgeOBvuOBoOino+etlOOBl+OBpuOBhOOBquOBhOizquWVj+OBjOOBguOCiuOBvuOBmeOAgg0KDQog44Kv44Kk44K644KS57WC5LqG44GZ44KL44Gr44Gv44CB44CM44Gv44GE44CN44KS44Kv44Oq44OD44Kv44GX44G+44GZ44CC44Kv44Kk44K644KS57aa6KGM44GZ44KL44Gr44Gv44CB44CM44GE44GE44GI44CN44KS44Kv44Oq44OD44Kv44GX44G+44GZ44CCIi8+DQoJCTx1aXRleHQgbmFtZT0iSU5GT1JNQVRJT05fSDI2NF9GTEFTSFBMQVlFUiIgdmFsdWU9IuOBiuS9v+OBhOOBruOCs+ODs+ODlOODpeODvOOCv+OBq+ePvuWcqOOCpOODs+OCueODiOODvOODq+OBleOCjOOBpuOBhOOCiyBGbGFzaCBQbGF5ZXIg44Gu44OQ44O844K444On44Oz44Gv44CB44GT44Gu44OT44OH44Kq44KS44K144Od44O844OI44GX44Gm44GE44G+44Gb44KT44CC5pyA5paw44GuIEZsYXNoIFBsYXllciDjgpLjg4Djgqbjg7Pjg63jg7zjg4njgZnjgovjgavjga/jgIHjg5Pjg4fjgqrpoJjln5/jgpLjgq/jg6rjg4Pjgq/jgZfjgabjgY/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C5Yqg6ICF44Gr6KaL44Gb44KLIi8+DQoJCTx1aXRleHQgbmFtZT0iTVVURSIgdmFsdWU9IuODn+ODpeODvOODiCIvPg0KCQk8dWl0ZXh0IG5hbWU9IkRPQ1dSQVBfVElUTEUiIHZhbHVlPSJQcmVzZW50ZXIg5re75LuY44OV44Kh44Kk44OrIi8+DQoJCTx1aXRleHQgbmFtZT0iRE9DV1JBUF9NU0ciIHZhbHVlPSLjg57jgqTjgrPjg7Pjg5Tjg6Xjg7zjgr/jgavkv53lrZgiLz4NCgkJPHVpdGV4dCBuYW1lPSJET0NXUkFQX1BST01QVCIgdmFsdWU9IuOCr+ODquODg+OCr+OBl+OBpuODgOOCpuODs+ODreODvOODiSIvPg0KCTwvbGFuZ3VhZ2U+DQoJPGxhbmd1YWdlIGlkPSJrby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x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dWl0ZXh0IG5hbWU9IkNPTExBQl9GVUxMU0NSRUVOX0xPR0lOX09LX0JUTl9TVFJJTkciIHZhbHVlPSJPayIvPg0KCQk8dWl0ZXh0IG5hbWU9IkNPTExBQl9GVUxMU0NSRUVOX0xPR0lOX1dBUk5JTkciIHZhbHVlPSJMb2dpbiBXYXJuaW5nIi8+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DQoJCTwhLS0gc3Vic3RpdHV0aW9uOiAlbiA9PSBzbGlkZSBudW1iZXIgLS0+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1ZJRFBMQVlJTkciIHZhbHVlPSLruYTrlJTsmKQg7J6s7IOdIOykkS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DQoJCTwhLS0gc3Vic3RpdHV0aW9uOiAlcyA9PSBzZWNvbmRzIHJlbWFpbmluZyAtLT4NCgkJPHVpdGV4dCBuYW1lPSJFTEFQU0VEIiB2YWx1ZT0iJW3rtoQgJXPstIgg64Ko7J2MIi8+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DQoJCTx1aXRleHQgbmFtZT0iQklPQlROX1RJVExFIiB2YWx1ZT0i6rK966ClIOyGjOqwnCIvPg0KCQk8dWl0ZXh0IG5hbWU9IkRJVklERVJCVE5fVElUTEUiIHZhbHVlPSJ8Ii8+DQoJCTx1aXRleHQgbmFtZT0iQ09OVEFDVEJUTl9USVRMRSIgdmFsdWU9IuyXsOudveyymCIvPg0KCQk8dWl0ZXh0IG5hbWU9IlRBQl9RVUlaIiB2YWx1ZT0i7YC07KaIIi8+DQoJCTx1aXRleHQgbmFtZT0iVEFCX09VVExJTkUiIHZhbHVlPSLqsJzsmpQiLz4NCgkJPHVpdGV4dCBuYW1lPSJUQUJfVEhVTUIiIHZhbHVlPSLstpXshoztjJAiLz4NCgkJPHVpdGV4dCBuYW1lPSJUQUJfTk9URVMiIHZhbHVlPSLrhbjtirgiLz4NCgkJPHVpdGV4dCBuYW1lPSJUQUJfU0VBUkNIIiB2YWx1ZT0i6rKA7IOJIi8+DQoJCTx1aXRleHQgbmFtZT0iU0xJREVfSEVBRElORyIgdmFsdWU9IuyKrOudvOydtOuTnCDsoJzrqqkiLz4NCgkJPHVpdGV4dCBuYW1lPSJEVVJBVElPTl9IRUFESU5HIiB2YWx1ZT0i7J6s7IOd7Iuc6rCEIi8+DQoJCTx1aXRleHQgbmFtZT0iU0VBUkNIX0hFQURJTkciIHZhbHVlPSLthY3siqTtirgg6rKA7IOJOiIvPg0KCQk8dWl0ZXh0IG5hbWU9IlRIVU1CX0hFQURJTkciIHZhbHVlPSLsiqzrnbzsnbTrk5wiLz4NCgkJPHVpdGV4dCBuYW1lPSJUSFVNQl9JTkZPIiB2YWx1ZT0i7KCc66qpL+yerOyDneyLnOqwhCIvPg0KCQk8dWl0ZXh0IG5hbWU9IkFUVEFDSE5BTUVfSEVBRElORyIgdmFsdWU9Iu2MjOydvCDsnbTrpoQiLz4NCgkJPHVpdGV4dCBuYW1lPSJBVFRBQ0hTSVpFX0hFQURJTkciIHZhbHVlPSLtgazquLAiLz4NCgkJPHVpdGV4dCBuYW1lPSJTTElERV9OT1RFUyIgdmFsdWU9IuyKrOudvOydtOuTnCDrhbjtirgiLz4NCgkJPCEtLXF1aXogcG9kIGFuZCBtZXNzYWdlIGJveCB0ZXh0cy0tPg0KCQk8dWl0ZXh0IG5hbWU9IlFVSVpQT0RfUVVJWl9BVFRFTVBUIiB2YWx1ZT0i7YC07KaIIOyLnOuPhCDtmp/siJg6Ii8+DQoJCTx1aXRleHQgbmFtZT0iUVVJWlBPRF9RVUlaX0FUVEVNUFRfVkFMVUUiIHZhbHVlPSIlbi8ldCIvPg0KCQk8dWl0ZXh0IG5hbWU9IlFVSVpQT0RfUVVJWl9TQ09SRSIgdmFsdWU9IuuTneygkDoiLz4NCgkJPHVpdGV4dCBuYW1lPSJRVUlaUE9EX1FVSVpfUEFTU1NDT1JFIiB2YWx1ZT0i7Ya16rO8IOygkOyImDoiLz4NCgkJPHVpdGV4dCBuYW1lPSJRVUlaUE9EX1FVSVpfTUFYU0NPUkUiIHZhbHVlPSLstZzqs6Ag7KCQ7IiYOiIvPg0KCQk8dWl0ZXh0IG5hbWU9IlFVSVpQT0RfUVVFU0FUTVBUX1NUUiIgdmFsdWU9IuyLnOuPhCDtmp/siJg6ICVuLyV0Ii8+DQoJCTx1aXRleHQgbmFtZT0iUVVJWlBPRF9RVUVTVFlQRV9TVFIiIHZhbHVlPSLsnKDtmJU6ICVzIi8+DQoJCTx1aXRleHQgbmFtZT0iUVVJWlBPRF9RVUVTVFlQRV9HUkQiIHZhbHVlPSLsoJDsiJgg66ek6riw6riwIOyZhOujjCIvPg0KCQk8dWl0ZXh0IG5hbWU9IlFVSVpQT0RfUVVFU1RZUEVfU1ZZIiB2YWx1ZT0i7ISk66y4IOyhsOyCrCIvPg0KCQk8dWl0ZXh0IG5hbWU9IlFVSVpQT0RfUVVJWkFUTVBUX0lORiIgdmFsdWU9IuustO2VnCIvPg0KCQk8dWl0ZXh0IG5hbWU9IlFVSVpQT0RfUVVFU0FUTVBUX0lORiIgdmFsdWU9IuustO2VnCIvPg0KCQk8dWl0ZXh0IG5hbWU9IldBUk5JTkdNU0dfWUVTU1RSSU5HIiB2YWx1ZT0i7JiIIi8+DQoJCTx1aXRleHQgbmFtZT0iV0FSTklOR01TR19OT1NUUklORyIgdmFsdWU9IuyVhOuLiOyYpCIvPg0KCQk8dWl0ZXh0IG5hbWU9IldBUk5JTkdNU0dfVElUTEVTVFJJTkciIHZhbHVlPSLtgLTspogg64K067mE6rKM7J207IWYIOqyveqzoCIvPg0KCQk8dWl0ZXh0IG5hbWU9IldBUk5JTkdNU0dfTVNHU1RSSU5HIiB2YWx1ZT0i7J20IO2AtOymiOyXkOyEnCDsi5zrj4TtlZjsp4Ag7JWK7J2AIOyniOusuOydtCDsnojsirXri4jri6QuDQoNCu2AtOymiOulvCDsooXro4ztlZjroKTrqbQgW+yYiF3rpbwg7YG066at7ZWY6rOgLCDtgLTspojrpbwg6rOE7IaN7ZWY66Ck66m0IFvslYTri4jsmKRd66W8IO2BtOumre2VmOyLreyLnOyYpC4iLz4NCgkJPHVpdGV4dCBuYW1lPSJJTkZPUk1BVElPTl9IMjY0X0ZMQVNIUExBWUVSIiB2YWx1ZT0i7Iuc7Iqk7YWc7JeQIOyEpOy5mOuQmOyWtCDsnojripQg7ZiE7J6sIOuyhOyghOydmCBGbGFzaCBQbGF5ZXLripQg7J20IOu5hOuUlOyYpOulvCDsp4Dsm5DtlZjsp4Ag7JWK7Iq164uI64ukLiDstZzsi6AgRmxhc2ggUGxheWVy66W8IOuLpOyatOuhnOuTnO2VmOugpOuptCDruYTrlJTsmKQg7JiB7Jet7J2EIO2BtOumre2VmOyLreyLnOyYpC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7LC47Jes7J6Q7JeQ6rKMIOyEuOuhnCDrp4nrjIAg67O07J206riwIi8+DQoJCTx1aXRleHQgbmFtZT0iTVVURSIgdmFsdWU9IuydjOyGjOqxsCIvPg0KCQk8dWl0ZXh0IG5hbWU9IkRPQ1dSQVBfVElUTEUiIHZhbHVlPSJQcmVzZW50ZXIg7YyM7J28IOyyqOu2gCIvPg0KCQk8dWl0ZXh0IG5hbWU9IkRPQ1dSQVBfTVNHIiB2YWx1ZT0i64K0IOy7tO2TqO2EsOyXkCDsoIDsnqUiLz4NCgkJPHVpdGV4dCBuYW1lPSJET0NXUkFQX1BST01QVCIgdmFsdWU9Iu2BtOumre2VmOyXrCDri6TsmrTroZzrk5wiLz4NCgk8L2xhbmd1YWdlPg0KCTxsYW5ndWFnZSBpZD0iZXM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dWl0ZXh0IG5hbWU9IkNPTExBQl9GVUxMU0NSRUVOX0xPR0lOX09LX0JUTl9TVFJJTkciIHZhbHVlPSJPayIvPg0KCQk8dWl0ZXh0IG5hbWU9IkNPTExBQl9GVUxMU0NSRUVOX0xPR0lOX1dBUk5JTkciIHZhbHVlPSJMb2dpbiBXYXJuaW5nIi8+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DQoJCTwhLS0gc3Vic3RpdHV0aW9uOiAlbiA9PSBzbGlkZSBudW1iZXIgLS0+DQoJCTx1aXRleHQgbmFtZT0iVU5OQU1FRFNMSURFVElUTEUiIHZhbHVlPSJEaWFwb3NpdGl2YSAlbiIvPg0KCQk8IS0tIHN1YnN0aXR1dGlvbjogJW4gPT0gc2xpZGUgbnVtYmVyIC0tPg0KCQk8IS0tIHN1YnN0aXR1dGlvbjogJXQgPT0gdG90YWwgc2xpZGUgY291bnQgLS0+DQoJCTx1aXRleHQgbmFtZT0iU0NSVUJCQVJTVEFUVVNfU0xJREVJTkZPIiB2YWx1ZT0iRGlhcG9zaXRpdmEgJW4gLyAldCB8ICIvPg0KCQk8dWl0ZXh0IG5hbWU9IlNDUlVCQkFSU1RBVFVTX1NUT1BQRUQiIHZhbHVlPSJEZXRlbmlkYSIvPg0KCQk8dWl0ZXh0IG5hbWU9IlNDUlVCQkFSU1RBVFVTX1BMQVlJTkciIHZhbHVlPSJSZXByb2R1Y2llbmRvIi8+DQoJCTx1aXRleHQgbmFtZT0iU0NSVUJCQVJTVEFUVVNfTk9BVURJTyIgdmFsdWU9IlNpbiBzb25pZG8iLz4NCgkJPHVpdGV4dCBuYW1lPSJTQ1JVQkJBUlNUQVRVU19WSURQTEFZSU5HIiB2YWx1ZT0iVsOtZGVvIGVuIHJlcHJvZC4iLz4NCgkJPHVpdGV4dCBuYW1lPSJTQ1JVQkJBUlNUQVRVU19MT0FESU5HIiB2YWx1ZT0iQ2FyZ2FuZG8iLz4NCgkJPHVpdGV4dCBuYW1lPSJTQ1JVQkJBUlNUQVRVU19CVUZGRVJJTkciIHZhbHVlPSJBbG1hY2VuYW5kbyBlbiBiw7pmZXIiLz4NCgkJPHVpdGV4dCBuYW1lPSJTQ1JVQkJBUlNUQVRVU19RVUVTVElPTiIgdmFsdWU9IkNvbnRlc3RhciBwcmVndW50YSIvPg0KCQk8dWl0ZXh0IG5hbWU9IlNDUlVCQkFSU1RBVFVTX1JFVklFV1FVSVoiIHZhbHVlPSJSZXZpc2FuZG8gcHJ1ZWJhIi8+DQoJCTwhLS0gc3Vic3RpdHV0aW9uOiAlbSA9PSBtaW51dGVzIHJlbWFpbmluZyAtLT4NCgkJPCEtLSBzdWJzdGl0dXRpb246ICVzID09IHNlY29uZHMgcmVtYWluaW5nIC0tPg0KCQk8dWl0ZXh0IG5hbWU9IkVMQVBTRUQiIHZhbHVlPSIlbSBtaW51dG9zICVzIHNlZ3VuZG9zIHJlc3RhbnRlcyIvPg0KCQk8dWl0ZXh0IG5hbWU9Ik5PVEZPVU5EIiB2YWx1ZT0iTm8gc2UgaGEgZW5jb250cmFkbyBuYWRhIi8+DQoJCTx1aXRleHQgbmFtZT0iQVRUQUNITUVOVFMiIHZhbHVlPSJBcmNoaXZvcyBhZGp1bnRvcyIvPg0KCQk8IS0tIHN1YnN0aXR1dGlvbjogJXAgPT0gY3VycmVudCBzcGVha2VyJ3MgdGl0bGUgLS0+DQoJCTx1aXRleHQgbmFtZT0iQklPV0lOX1RJVExFIiB2YWx1ZT0iQmlvZ3JhZsOtYTogJXAiLz4NCgkJPHVpdGV4dCBuYW1lPSJCSU9CVE5fVElUTEUiIHZhbHVlPSJCaW9ncmFmw61hIi8+DQoJCTx1aXRleHQgbmFtZT0iRElWSURFUkJUTl9USVRMRSIgdmFsdWU9InwiLz4NCgkJPHVpdGV4dCBuYW1lPSJDT05UQUNUQlROX1RJVExFIiB2YWx1ZT0iQ29udGFjdG8iLz4NCgkJPHVpdGV4dCBuYW1lPSJUQUJfUVVJWiIgdmFsdWU9IlBydWViYSIvPg0KCQk8dWl0ZXh0IG5hbWU9IlRBQl9PVVRMSU5FIiB2YWx1ZT0iQ29udG9ybm8iLz4NCgkJPHVpdGV4dCBuYW1lPSJUQUJfVEhVTUIiIHZhbHVlPSJNaW5pYXQuIi8+DQoJCTx1aXRleHQgbmFtZT0iVEFCX05PVEVTIiB2YWx1ZT0iTm90YXMiLz4NCgkJPHVpdGV4dCBuYW1lPSJUQUJfU0VBUkNIIiB2YWx1ZT0iQnVzY2FyIi8+DQoJCTx1aXRleHQgbmFtZT0iU0xJREVfSEVBRElORyIgdmFsdWU9IlTDrXR1bG8gZGUgZGlhcG9zaXRpdmEiLz4NCgkJPHVpdGV4dCBuYW1lPSJEVVJBVElPTl9IRUFESU5HIiB2YWx1ZT0iRHVyYWMuIi8+DQoJCTx1aXRleHQgbmFtZT0iU0VBUkNIX0hFQURJTkciIHZhbHVlPSJCdXNjYXIgdGV4dG86Ii8+DQoJCTx1aXRleHQgbmFtZT0iVEhVTUJfSEVBRElORyIgdmFsdWU9IkRpYXBvc2l0aXZhIi8+DQoJCTx1aXRleHQgbmFtZT0iVEhVTUJfSU5GTyIgdmFsdWU9IkR1ci4vVMOtdC4gZGlhcC4iLz4NCgkJPHVpdGV4dCBuYW1lPSJBVFRBQ0hOQU1FX0hFQURJTkciIHZhbHVlPSJOb21icmUgZGUgYXJjaGl2byIvPg0KCQk8dWl0ZXh0IG5hbWU9IkFUVEFDSFNJWkVfSEVBRElORyIgdmFsdWU9IlRhbWHDsW8iLz4NCgkJPHVpdGV4dCBuYW1lPSJTTElERV9OT1RFUyIgdmFsdWU9Ik5vdGFzIGRlIGRpYXBvc2l0aXZhIi8+DQoJCTwhLS1xdWl6IHBvZCBhbmQgbWVzc2FnZSBib3ggdGV4dHMtLT4NCgkJPHVpdGV4dCBuYW1lPSJRVUlaUE9EX1FVSVpfQVRURU1QVCIgdmFsdWU9IkludGVudG8gZGUgcHJ1ZWJhOiIvPg0KCQk8dWl0ZXh0IG5hbWU9IlFVSVpQT0RfUVVJWl9BVFRFTVBUX1ZBTFVFIiB2YWx1ZT0iJW4gZGUgJXQiLz4NCgkJPHVpdGV4dCBuYW1lPSJRVUlaUE9EX1FVSVpfU0NPUkUiIHZhbHVlPSJQdW50dWFjacOzbjoiLz4NCgkJPHVpdGV4dCBuYW1lPSJRVUlaUE9EX1FVSVpfUEFTU1NDT1JFIiB2YWx1ZT0iUHVudHVhY2nDs24gcGFyYSBhcHJvYmFyOiIvPg0KCQk8dWl0ZXh0IG5hbWU9IlFVSVpQT0RfUVVJWl9NQVhTQ09SRSIgdmFsdWU9IlB1bnR1YWNpw7NuIG3DoXhpbWE6Ii8+DQoJCTx1aXRleHQgbmFtZT0iUVVJWlBPRF9RVUVTQVRNUFRfU1RSIiB2YWx1ZT0iSW50ZW50b3M6ICVuIGRlICV0Ii8+DQoJCTx1aXRleHQgbmFtZT0iUVVJWlBPRF9RVUVTVFlQRV9TVFIiIHZhbHVlPSJUaXBvOiAlcyIvPg0KCQk8dWl0ZXh0IG5hbWU9IlFVSVpQT0RfUVVFU1RZUEVfR1JEIiB2YWx1ZT0iQ29uIHB1bnR1YWNpw7NuIi8+DQoJCTx1aXRleHQgbmFtZT0iUVVJWlBPRF9RVUVTVFlQRV9TVlkiIHZhbHVlPSJFbmN1ZXN0YSIvPg0KCQk8dWl0ZXh0IG5hbWU9IlFVSVpQT0RfUVVJWkFUTVBUX0lORiIgdmFsdWU9IkluZmluaXRvIi8+DQoJCTx1aXRleHQgbmFtZT0iUVVJWlBPRF9RVUVTQVRNUFRfSU5GIiB2YWx1ZT0iSW5maW5pdG8iLz4NCgkJPHVpdGV4dCBuYW1lPSJXQVJOSU5HTVNHX1lFU1NUUklORyIgdmFsdWU9IlPDrSIvPg0KCQk8dWl0ZXh0IG5hbWU9IldBUk5JTkdNU0dfTk9TVFJJTkciIHZhbHVlPSJObyIvPg0KCQk8dWl0ZXh0IG5hbWU9IldBUk5JTkdNU0dfVElUTEVTVFJJTkciIHZhbHVlPSJBdmlzbyBkZSBuYXZlZ2FjacOzbiBkZSBwcnVlYmEiLz4NCgkJPHVpdGV4dCBuYW1lPSJXQVJOSU5HTVNHX01TR1NUUklORyIgdmFsdWU9IkhheSBwcmVndW50YXMgc2luIGludGVudG9zIGVuIGVzdGEgcHJ1ZWJhLg0KDQpQYXJhIHNhbGlyIGRlIGxhIHBydWViYSwgaGFnYSBjbGljIGVuIFPDrS4gUGFyYSBjb250aW51YXIsIGhhZ2EgY2xpYyBlbiBOby4iLz4NCgkJPHVpdGV4dCBuYW1lPSJJTkZPUk1BVElPTl9IMjY0X0ZMQVNIUExBWUVSIiB2YWx1ZT0iTGEgdmVyc2nDs24gYWN0dWFsIGRlIEZsYXNoIFBsYXllciBpbnN0YWxhZGEgZW4gZWwgb3JkZW5hZG9yIG5vIGVzIGNvbXBhdGlibGUgY29uIGVzdGUgdsOtZGVvLiBIYWdhIGNsaWMgZW4gZWwgw6FyZWEgZGUgdsOtZGVvIHBhcmEgZGVzY2FyZ2FyIGxhIMO6bHRpbWEgdmVyc2nDs24gZGUgRmxhc2ggUGxheWVyLiIvPg0KCQk8IS0tIHN1YnN0aXR1dGlvbjogJXAgPT0gcHJlc2VudGF0aW9uIHRpdGxlIC0tPg0KCQk8IS0tIHN1YnN0aXR1dGlvbjogJXMgPT0gc2xpZGUgdGl0bGUgLS0+DQoJCTwhLS0gc3Vic3RpdHV0aW9uOiAlbiA9PSBzbGlkZSBudW1iZXIgLS0+DQoJCTx1aXRleHQgbmFtZT0iQk9PS01BUksiIHZhbHVlPSJBZG9iZSBQcmVzZW50ZXI6ICVwIi8+DQoJCTwhLS0gc3Vic3RpdHV0aW9uOiAlcCA9PSBwcmVzZW50YXRpb24gdGl0bGUgLS0+DQoJCTwhLS0gc3Vic3RpdHV0aW9uOiAlcyA9PSBzbGlkZSB0aXRsZSAtLT4NCgkJPCEtLSBzdWJzdGl0dXRpb246ICVuID09IHNsaWRlIG51bWJlciAtLT4NCgkJPHVpdGV4dCBuYW1lPSJCT09LTUFSS1NMSURFIiB2YWx1ZT0iQWRvYmUgUHJlc2VudGVyOiAlcCAlcyIvPg0KCQk8dWl0ZXh0IG5hbWU9IlNIT1dTSURFQkFSIiB2YWx1ZT0iTW9zdHJhciBiYXJyYSBsYXRlcmFsIGEgbG9zIHBhcnRpY2lwYW50ZXMiLz4NCgkJPHVpdGV4dCBuYW1lPSJNVVRFIiB2YWx1ZT0iU2lsZW5jaWFyIi8+DQoJCTx1aXRleHQgbmFtZT0iRE9DV1JBUF9USVRMRSIgdmFsdWU9IkFyY2hpdm8gYWRqdW50byBkZSBQcmVzZW50ZXIiLz4NCgkJPHVpdGV4dCBuYW1lPSJET0NXUkFQX01TRyIgdmFsdWU9Ikd1YXJkYXIgZW4gTWkgUEMiLz4NCgkJPHVpdGV4dCBuYW1lPSJET0NXUkFQX1BST01QVCIgdmFsdWU9IkhhZ2EgY2xpYyBlbiBEZXNjYXJnYXIiLz4NCgk8L2xhbmd1YWdlPg0KCTxsYW5ndWFnZSBpZD0icH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dWl0ZXh0IG5hbWU9IkNPTExBQl9GVUxMU0NSRUVOX0xPR0lOX09LX0JUTl9TVFJJTkciIHZhbHVlPSJPayIvPg0KCQk8dWl0ZXh0IG5hbWU9IkNPTExBQl9GVUxMU0NSRUVOX0xPR0lOX1dBUk5JTkciIHZhbHVlPSJMb2dpbiBXYXJuaW5nIi8+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DQoJCTwhLS0gc3Vic3RpdHV0aW9uOiAlbiA9PSBzbGlkZSBudW1iZXIgLS0+DQoJCTx1aXRleHQgbmFtZT0iVU5OQU1FRFNMSURFVElUTEUiIHZhbHVlPSJTbGlkZSAlbiIvPg0KCQk8IS0tIHN1YnN0aXR1dGlvbjogJW4gPT0gc2xpZGUgbnVtYmVyIC0tPg0KCQk8IS0tIHN1YnN0aXR1dGlvbjogJXQgPT0gdG90YWwgc2xpZGUgY291bnQgLS0+DQoJCTx1aXRleHQgbmFtZT0iU0NSVUJCQVJTVEFUVVNfU0xJREVJTkZPIiB2YWx1ZT0iU2xpZGUgJW4gLyAldCB8ICIvPg0KCQk8dWl0ZXh0IG5hbWU9IlNDUlVCQkFSU1RBVFVTX1NUT1BQRUQiIHZhbHVlPSJQYXJhZG8iLz4NCgkJPHVpdGV4dCBuYW1lPSJTQ1JVQkJBUlNUQVRVU19QTEFZSU5HIiB2YWx1ZT0iUmVwcm9kdXppbmRvIi8+DQoJCTx1aXRleHQgbmFtZT0iU0NSVUJCQVJTVEFUVVNfTk9BVURJTyIgdmFsdWU9IlNlbSDDoXVkaW8iLz4NCgkJPHVpdGV4dCBuYW1lPSJTQ1JVQkJBUlNUQVRVU19WSURQTEFZSU5HIiB2YWx1ZT0iVsOtZGVvIGVtIHJlcHJvZHXDp8OjbyIvPg0KCQk8dWl0ZXh0IG5hbWU9IlNDUlVCQkFSU1RBVFVTX0xPQURJTkciIHZhbHVlPSJDYXJyZWdhbmRvIi8+DQoJCTx1aXRleHQgbmFtZT0iU0NSVUJCQVJTVEFUVVNfQlVGRkVSSU5HIiB2YWx1ZT0iQXJtYXplbmFuZG8gZW0gYnVmZmVyIi8+DQoJCTx1aXRleHQgbmFtZT0iU0NSVUJCQVJTVEFUVVNfUVVFU1RJT04iIHZhbHVlPSJSZXNwb25kZXIgcGVyZ3VudGEiLz4NCgkJPHVpdGV4dCBuYW1lPSJTQ1JVQkJBUlNUQVRVU19SRVZJRVdRVUlaIiB2YWx1ZT0iUmV2aXNhbmRvIHF1ZXN0aW9uw6FyaW8iLz4NCgkJPCEtLSBzdWJzdGl0dXRpb246ICVtID09IG1pbnV0ZXMgcmVtYWluaW5nIC0tPg0KCQk8IS0tIHN1YnN0aXR1dGlvbjogJXMgPT0gc2Vjb25kcyByZW1haW5pbmcgLS0+DQoJCTx1aXRleHQgbmFtZT0iRUxBUFNFRCIgdmFsdWU9IiVtIG1pbnV0b3MgJXMgc2VndW5kb3MgcmVzdGFudGVzIi8+DQoJCTx1aXRleHQgbmFtZT0iTk9URk9VTkQiIHZhbHVlPSJOYWRhIGVuY29udHJhZG8iLz4NCgkJPHVpdGV4dCBuYW1lPSJBVFRBQ0hNRU5UUyIgdmFsdWU9IkFuZXhvcy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RhdG8iLz4NCgkJPHVpdGV4dCBuYW1lPSJUQUJfUVVJWiIgdmFsdWU9IlF1ZXN0LiIvPg0KCQk8dWl0ZXh0IG5hbWU9IlRBQl9PVVRMSU5FIiB2YWx1ZT0iRXNxdWVtYSIvPg0KCQk8dWl0ZXh0IG5hbWU9IlRBQl9USFVNQiIgdmFsdWU9Ik1pbmkiLz4NCgkJPHVpdGV4dCBuYW1lPSJUQUJfTk9URVMiIHZhbHVlPSJOb3RhcyIvPg0KCQk8dWl0ZXh0IG5hbWU9IlRBQl9TRUFSQ0giIHZhbHVlPSJCdXNjYSIvPg0KCQk8dWl0ZXh0IG5hbWU9IlNMSURFX0hFQURJTkciIHZhbHVlPSJUw610dWxvIGRvIHNsaWRlIi8+DQoJCTx1aXRleHQgbmFtZT0iRFVSQVRJT05fSEVBRElORyIgdmFsdWU9IkR1cmHDp8OjbyIvPg0KCQk8dWl0ZXh0IG5hbWU9IlNFQVJDSF9IRUFESU5HIiB2YWx1ZT0iUHJvY3VyYXIgdGV4dG86Ii8+DQoJCTx1aXRleHQgbmFtZT0iVEhVTUJfSEVBRElORyIgdmFsdWU9IlNsaWRlIi8+DQoJCTx1aXRleHQgbmFtZT0iVEhVTUJfSU5GTyIgdmFsdWU9IlTDrXR1bG8vRHVyYcOnw6NvIGRvIHNsaWRlIi8+DQoJCTx1aXRleHQgbmFtZT0iQVRUQUNITkFNRV9IRUFESU5HIiB2YWx1ZT0iTm9tZSBkbyBhcnF1aXZvIi8+DQoJCTx1aXRleHQgbmFtZT0iQVRUQUNIU0laRV9IRUFESU5HIiB2YWx1ZT0iVGFtYW5obyIvPg0KCQk8dWl0ZXh0IG5hbWU9IlNMSURFX05PVEVTIiB2YWx1ZT0iQW5vdGHDp8O1ZXMgZG8gc2xpZGUiLz4NCgkJPCEtLXF1aXogcG9kIGFuZCBtZXNzYWdlIGJveCB0ZXh0cy0tPg0KCQk8dWl0ZXh0IG5hbWU9IlFVSVpQT0RfUVVJWl9BVFRFTVBUIiB2YWx1ZT0iVGVudGF0aXZhIG5vIHF1ZXN0aW9uw6FyaW86Ii8+DQoJCTx1aXRleHQgbmFtZT0iUVVJWlBPRF9RVUlaX0FUVEVNUFRfVkFMVUUiIHZhbHVlPSIlbiBkZSAldCIvPg0KCQk8dWl0ZXh0IG5hbWU9IlFVSVpQT0RfUVVJWl9TQ09SRSIgdmFsdWU9IlBvbnR1YcOnw6NvOiIvPg0KCQk8dWl0ZXh0IG5hbWU9IlFVSVpQT0RfUVVJWl9QQVNTU0NPUkUiIHZhbHVlPSJQb250dWHDp8OjbyBkZSBhcHJvdmHDp8OjbzoiLz4NCgkJPHVpdGV4dCBuYW1lPSJRVUlaUE9EX1FVSVpfTUFYU0NPUkUiIHZhbHVlPSJQb250dWHDp8OjbyBtw6F4aW1hOiIvPg0KCQk8dWl0ZXh0IG5hbWU9IlFVSVpQT0RfUVVFU0FUTVBUX1NUUiIgdmFsdWU9IlRlbnRhdGl2YTogJW4gZGUgJXQiLz4NCgkJPHVpdGV4dCBuYW1lPSJRVUlaUE9EX1FVRVNUWVBFX1NUUiIgdmFsdWU9IlRpcG86ICVzIi8+DQoJCTx1aXRleHQgbmFtZT0iUVVJWlBPRF9RVUVTVFlQRV9HUkQiIHZhbHVlPSJDbGFzc2lmaWNhdMOzcmlhIi8+DQoJCTx1aXRleHQgbmFtZT0iUVVJWlBPRF9RVUVTVFlQRV9TVlkiIHZhbHVlPSJQZXNxdWlzYSIvPg0KCQk8dWl0ZXh0IG5hbWU9IlFVSVpQT0RfUVVJWkFUTVBUX0lORiIgdmFsdWU9IkluZmluaXRvIi8+DQoJCTx1aXRleHQgbmFtZT0iUVVJWlBPRF9RVUVTQVRNUFRfSU5GIiB2YWx1ZT0iSW5maW5pdG8iLz4NCgkJPHVpdGV4dCBuYW1lPSJXQVJOSU5HTVNHX1lFU1NUUklORyIgdmFsdWU9IlNpbSIvPg0KCQk8dWl0ZXh0IG5hbWU9IldBUk5JTkdNU0dfTk9TVFJJTkciIHZhbHVlPSJOw6NvIi8+DQoJCTx1aXRleHQgbmFtZT0iV0FSTklOR01TR19USVRMRVNUUklORyIgdmFsdWU9IkFsZXJ0YSBkZSBuYXZlZ2HDp8OjbyBkbyBxdWVzdGlvbsOhcmlvIi8+DQoJCTx1aXRleHQgbmFtZT0iV0FSTklOR01TR19NU0dTVFJJTkciIHZhbHVlPSJFeGlzdGVtIHBlcmd1bnRhcyBxdWUgbsOjbyBmb3JhbSByZXNwb25kaWRhcyBuZXN0ZSBxdWVzdGlvbsOhcmlvLg0KDQpDbGlxdWUgZW0gU2ltIHBhcmEgc2FpciBkbyBxdWVzdGlvbsOhcmlvIG91IGVtIE7Do28gc2UgcXVpc2VyIGNvbnRpbnVhci4iLz4NCgkJPHVpdGV4dCBuYW1lPSJJTkZPUk1BVElPTl9IMjY0X0ZMQVNIUExBWUVSIiB2YWx1ZT0iQSB2ZXJzw6NvIGF0dWFsIGRvIEZsYXNoIFBsYXllciBpbnN0YWxhZGEgbm8gY29tcHV0YWRvciBuw6NvIG9mZXJlY2Ugc3Vwb3J0ZSBhIGVzc2UgdsOtZGVvLiBDbGlxdWUgbmEgw6FyZWEgZG8gdsOtZGVvIHBhcmEgYmFpeGFyIGEgdmVyc8OjbyBtYWlzIHJlY2VudGUgZG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3N0cmFyIGJhcnJhIGxhdGVyYWwgYW8gcGFydGljaXBhbnRlcyIvPg0KCQk8dWl0ZXh0IG5hbWU9Ik1VVEUiIHZhbHVlPSJNdWRvIi8+DQoJCTx1aXRleHQgbmFtZT0iRE9DV1JBUF9USVRMRSIgdmFsdWU9IkFuZXhvIGRlIGFycXVpdm8gZG8gUHJlc2VudGVyIi8+DQoJCTx1aXRleHQgbmFtZT0iRE9DV1JBUF9NU0ciIHZhbHVlPSJTYWx2YXIgZW0gTWV1IGNvbXB1dGFkb3IiLz4NCgkJPHVpdGV4dCBuYW1lPSJET0NXUkFQX1BST01QVCIgdmFsdWU9IkNsaXF1ZSBwYXJhIGJhaXhhciIvPg0KCTwvbGFuZ3VhZ2U+DQoJPGxhbmd1YWdlIGlkPSJpd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x1aXRleHQgbmFtZT0iQ09MTEFCX0ZVTExTQ1JFRU5fTE9HSU5fT0tfQlROX1NUUklORyIgdmFsdWU9Ik9rIi8+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kRpYXBvc2l0aXZhICVuIi8+DQoJCTwhLS0gc3Vic3RpdHV0aW9uOiAlbiA9PSBzbGlkZSBudW1iZXIgLS0+DQoJCTwhLS0gc3Vic3RpdHV0aW9uOiAldCA9PSB0b3RhbCBzbGlkZSBjb3VudCAtLT4NCgkJPHVpdGV4dCBuYW1lPSJTQ1JVQkJBUlNUQVRVU19TTElERUlORk8iIHZhbHVlPSJEaWFwb3NpdGl2YSAlbiAvICV0IHwgIi8+DQoJCTx1aXRleHQgbmFtZT0iU0NSVUJCQVJTVEFUVVNfU1RPUFBFRCIgdmFsdWU9IkludGVycm90dG8iLz4NCgkJPHVpdGV4dCBuYW1lPSJTQ1JVQkJBUlNUQVRVU19QTEFZSU5HIiB2YWx1ZT0iUmlwcm9kdXppb25lIi8+DQoJCTx1aXRleHQgbmFtZT0iU0NSVUJCQVJTVEFUVVNfTk9BVURJTyIgdmFsdWU9IkF1ZGlvIGluYXR0LiIvPg0KCQk8dWl0ZXh0IG5hbWU9IlNDUlVCQkFSU1RBVFVTX1ZJRFBMQVlJTkciIHZhbHVlPSJWaWRlbyBpbiByaXByb2R1emlvbmUiLz4NCgkJPHVpdGV4dCBuYW1lPSJTQ1JVQkJBUlNUQVRVU19MT0FESU5HIiB2YWx1ZT0iQ2FyaWNhbWVudG8iLz4NCgkJPHVpdGV4dCBuYW1lPSJTQ1JVQkJBUlNUQVRVU19CVUZGRVJJTkciIHZhbHVlPSJCdWZmZXJpbmciLz4NCgkJPHVpdGV4dCBuYW1lPSJTQ1JVQkJBUlNUQVRVU19RVUVTVElPTiIgdmFsdWU9IlJpc3BvbmRpIGEgZG9tYW5kYSIvPg0KCQk8dWl0ZXh0IG5hbWU9IlNDUlVCQkFSU1RBVFVTX1JFVklFV1FVSVoiIHZhbHVlPSJSZXZpc2lvbmUgZGVsIHF1aXoiLz4NCgkJPCEtLSBzdWJzdGl0dXRpb246ICVtID09IG1pbnV0ZXMgcmVtYWluaW5nIC0tPg0KCQk8IS0tIHN1YnN0aXR1dGlvbjogJXMgPT0gc2Vjb25kcyByZW1haW5pbmcgLS0+DQoJCTx1aXRleHQgbmFtZT0iRUxBUFNFRCIgdmFsdWU9IiVtIE1pbnV0aSAlcyBTZWNvbmRpIHJpbWFuZW50aSIvPg0KCQk8dWl0ZXh0IG5hbWU9Ik5PVEZPVU5EIiB2YWx1ZT0iTmVzc3VuIGVsZW1lbnRvIHRyb3ZhdG8iLz4NCgkJPHVpdGV4dCBuYW1lPSJBVFRBQ0hNRU5UUyIgdmFsdWU9IkFsbGVnYXRp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C4iLz4NCgkJPHVpdGV4dCBuYW1lPSJUQUJfUVVJWiIgdmFsdWU9IlF1aXoiLz4NCgkJPHVpdGV4dCBuYW1lPSJUQUJfT1VUTElORSIgdmFsdWU9IlN0cnV0dHVyYSIvPg0KCQk8dWl0ZXh0IG5hbWU9IlRBQl9USFVNQiIgdmFsdWU9Ik1pbmlhdHVyZSIvPg0KCQk8dWl0ZXh0IG5hbWU9IlRBQl9OT1RFUyIgdmFsdWU9Ik5vdGUiLz4NCgkJPHVpdGV4dCBuYW1lPSJUQUJfU0VBUkNIIiB2YWx1ZT0iQ2VyY2EiLz4NCgkJPHVpdGV4dCBuYW1lPSJTTElERV9IRUFESU5HIiB2YWx1ZT0iVGl0b2xvIGRpYXBvc2l0aXZhIi8+DQoJCTx1aXRleHQgbmFtZT0iRFVSQVRJT05fSEVBRElORyIgdmFsdWU9IkR1cmF0YSIvPg0KCQk8dWl0ZXh0IG5hbWU9IlNFQVJDSF9IRUFESU5HIiB2YWx1ZT0iQ2VyY2EgdGVzdG86Ii8+DQoJCTx1aXRleHQgbmFtZT0iVEhVTUJfSEVBRElORyIgdmFsdWU9IkRpYXBvc2l0aXZhIi8+DQoJCTx1aXRleHQgbmFtZT0iVEhVTUJfSU5GTyIgdmFsdWU9IlRpdG9sby9UZW1wbyIvPg0KCQk8dWl0ZXh0IG5hbWU9IkFUVEFDSE5BTUVfSEVBRElORyIgdmFsdWU9Ik5vbWUgZmlsZSIvPg0KCQk8dWl0ZXh0IG5hbWU9IkFUVEFDSFNJWkVfSEVBRElORyIgdmFsdWU9IkRpbWVuc2lvbmUiLz4NCgkJPHVpdGV4dCBuYW1lPSJTTElERV9OT1RFUyIgdmFsdWU9Ik5vdGUgZGlhcG9zaXRpdmEiLz4NCgkJPCEtLXF1aXogcG9kIGFuZCBtZXNzYWdlIGJveCB0ZXh0cy0tPg0KCQk8dWl0ZXh0IG5hbWU9IlFVSVpQT0RfUVVJWl9BVFRFTVBUIiB2YWx1ZT0iVGVudGF0aXZvIHF1aXo6Ii8+DQoJCTx1aXRleHQgbmFtZT0iUVVJWlBPRF9RVUlaX0FUVEVNUFRfVkFMVUUiIHZhbHVlPSIlbiBkaSAldCIvPg0KCQk8dWl0ZXh0IG5hbWU9IlFVSVpQT0RfUVVJWl9TQ09SRSIgdmFsdWU9IlB1bnRlZ2dpbzoiLz4NCgkJPHVpdGV4dCBuYW1lPSJRVUlaUE9EX1FVSVpfUEFTU1NDT1JFIiB2YWx1ZT0iUHVudGVnZ2lvIG1pbmltbzoiLz4NCgkJPHVpdGV4dCBuYW1lPSJRVUlaUE9EX1FVSVpfTUFYU0NPUkUiIHZhbHVlPSJQdW50ZWdnaW8gbWFzc2ltbzoiLz4NCgkJPHVpdGV4dCBuYW1lPSJRVUlaUE9EX1FVRVNBVE1QVF9TVFIiIHZhbHVlPSJUZW50YXRpdm86ICVuIGRpICV0Ii8+DQoJCTx1aXRleHQgbmFtZT0iUVVJWlBPRF9RVUVTVFlQRV9TVFIiIHZhbHVlPSJUaXBvOiAlcyIvPg0KCQk8dWl0ZXh0IG5hbWU9IlFVSVpQT0RfUVVFU1RZUEVfR1JEIiB2YWx1ZT0iQ29uIHZhbHV0YXppb25lIi8+DQoJCTx1aXRleHQgbmFtZT0iUVVJWlBPRF9RVUVTVFlQRV9TVlkiIHZhbHVlPSJJbmRhZ2luZSIvPg0KCQk8dWl0ZXh0IG5hbWU9IlFVSVpQT0RfUVVJWkFUTVBUX0lORiIgdmFsdWU9IkluZmluaXRpIi8+DQoJCTx1aXRleHQgbmFtZT0iUVVJWlBPRF9RVUVTQVRNUFRfSU5GIiB2YWx1ZT0iSW5maW5pdGkiLz4NCgkJPHVpdGV4dCBuYW1lPSJXQVJOSU5HTVNHX1lFU1NUUklORyIgdmFsdWU9IlPDrCIvPg0KCQk8dWl0ZXh0IG5hbWU9IldBUk5JTkdNU0dfTk9TVFJJTkciIHZhbHVlPSJObyIvPg0KCQk8dWl0ZXh0IG5hbWU9IldBUk5JTkdNU0dfVElUTEVTVFJJTkciIHZhbHVlPSJBdnZlcnRlbnphIG5hdmlnYXppb25lIHF1aXoiLz4NCgkJPHVpdGV4dCBuYW1lPSJXQVJOSU5HTVNHX01TR1NUUklORyIgdmFsdWU9Ik9jY29ycmUgYW5jb3JhIHJpc3BvbmRlcmUgYWQgYWxjdW5lIGRvbWFuZGUgZGVsIHF1aXouDQoNClNlIGZhdGUgY2xpYyBzdSBTw6wsIHVzY2lyZXRlIGRhbCBxdWl6LiBGYXRlIGNsaWMgc3UgTm8gcGVyIGNvbnRpbnVhcmUgaWwgcXVpei4iLz4NCgkJPHVpdGV4dCBuYW1lPSJJTkZPUk1BVElPTl9IMjY0X0ZMQVNIUExBWUVSIiB2YWx1ZT0iTGEgdmVyc2lvbmUgZGkgRmxhc2ggUGxheWVyIGF0dHVhbG1lbnRlIGluc3RhbGxhdGEgbm9uIHN1cHBvcnRhIHF1ZXN0byB2aWRlby4gRmF0ZSBjbGljIHN1bGwnYXJlYSBkZWwgdmlkZW8gcGVyIHNjYXJpY2FyZSBsJ3VsdGltYSB2ZXJzaW9uZSBkaS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1vc3RyYSBiYXJyYSBsYXRlcmFsZSBhaSBwYXJ0ZWNpcGFudGkiLz4NCgkJPHVpdGV4dCBuYW1lPSJNVVRFIiB2YWx1ZT0iRGlzYXR0aXZhIGF1ZGlvIi8+DQoJCTx1aXRleHQgbmFtZT0iRE9DV1JBUF9USVRMRSIgdmFsdWU9IkFsbGVnYXRvIGZpbGUgUHJlc2VudGVyIi8+DQoJCTx1aXRleHQgbmFtZT0iRE9DV1JBUF9NU0ciIHZhbHVlPSJTYWx2YSBpbiBSaXNvcnNlIGRlbCBjb21wdXRlciIvPg0KCQk8dWl0ZXh0IG5hbWU9IkRPQ1dSQVBfUFJPTVBUIiB2YWx1ZT0iQ2xpYyBwZXIgc2NhcmljYXJlIi8+DQoJPC9sYW5ndWFnZT4NCgk8bGFuZ3VhZ2UgaWQ9Im5s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HVpdGV4dCBuYW1lPSJDT0xMQUJfRlVMTFNDUkVFTl9MT0dJTl9PS19CVE5fU1RSSU5HIiB2YWx1ZT0iT2siLz4NCgkJPHVpdGV4dCBuYW1lPSJDT0xMQUJfRlVMTFNDUkVFTl9MT0dJTl9XQVJOSU5HIiB2YWx1ZT0iTG9naW4gV2FybmluZyIvPg0KCQk8dWl0ZXh0IG5hbWU9IkNPTExBQl9GVUxMU0NSRUVOX0xPR0lOX01TR1NUUklORyIgdmFsdWU9IlBsZWFzZSBsb2cgaW4gYmVmb3JlIHN3aXRjaGluZyB0byBmdWxsc2NyZWVuLg0KDQprZXlib2FyZCBpbnRlcmFjdGlvbiBub3QgYWxsb3dlZCBpbiBmdWxsc2NyZWVuIi8+DQoJCTx1aXRleHQgbmFtZT0iQ09MTEFCX0ZVTExTQ1JFRU5fSU5URVJBQ1RJT05fT0tfQlROX1NUUklORyIgdmFsdWU9Ik9rIi8+DQoJCTx1aXRleHQgbmFtZT0iQ09MTEFCX0ZVTExTQ1JFRU5fSU5URVJBQ1RJT05fV0FSTklORyIgdmFsdWU9IktleWJvYXJkIFdhcm5pbmciLz4NCgkJPHVpdGV4dCBuYW1lPSJDT0xMQUJfRlVMTFNDUkVFTl9JTlRFUkFDVElPTl9NU0dTVFJJTkciIHZhbHVlPSJLZXlib2FyZCBpbnRlcmFjdGlvbiBub3QgYWxsb3dlZCBpbiBmdWxsc2NyZWVuLg0KDQpTd2l0Y2ggYmFjayB0byBub3JtYWwgbW9kZSB0byBjb2xsYWJvcmF0ZSIvPg0KCQk8IS0tIHN1YnN0aXR1dGlvbjogJW4gPT0gc2xpZGUgbnVtYmVyIC0tPg0KCQk8dWl0ZXh0IG5hbWU9IlVOTkFNRURTTElERVRJVExFIiB2YWx1ZT0iRGlhICVuIi8+DQoJCTwhLS0gc3Vic3RpdHV0aW9uOiAlbiA9PSBzbGlkZSBudW1iZXIgLS0+DQoJCTwhLS0gc3Vic3RpdHV0aW9uOiAldCA9PSB0b3RhbCBzbGlkZSBjb3VudCAtLT4NCgkJPHVpdGV4dCBuYW1lPSJTQ1JVQkJBUlNUQVRVU19TTElERUlORk8iIHZhbHVlPSJEaWEgJW4gLyAldCB8ICIvPg0KCQk8dWl0ZXh0IG5hbWU9IlNDUlVCQkFSU1RBVFVTX1NUT1BQRUQiIHZhbHVlPSJHZXN0b3B0Ii8+DQoJCTx1aXRleHQgbmFtZT0iU0NSVUJCQVJTVEFUVVNfUExBWUlORyIgdmFsdWU9IkFmc3BlbGVuIi8+DQoJCTx1aXRleHQgbmFtZT0iU0NSVUJCQVJTVEFUVVNfTk9BVURJTyIgdmFsdWU9IkdlZW4gYXVkaW8iLz4NCgkJPHVpdGV4dCBuYW1lPSJTQ1JVQkJBUlNUQVRVU19WSURQTEFZSU5HIiB2YWx1ZT0iVmlkZW8gYWZzcGVsZW4iLz4NCgkJPHVpdGV4dCBuYW1lPSJTQ1JVQkJBUlNUQVRVU19MT0FESU5HIiB2YWx1ZT0iTGFkZW4iLz4NCgkJPHVpdGV4dCBuYW1lPSJTQ1JVQkJBUlNUQVRVU19CVUZGRVJJTkciIHZhbHVlPSJCdWZmZXJlbiIvPg0KCQk8dWl0ZXh0IG5hbWU9IlNDUlVCQkFSU1RBVFVTX1FVRVNUSU9OIiB2YWx1ZT0iVnJhYWcgbWV0IGFudHdvb3JkIi8+DQoJCTx1aXRleHQgbmFtZT0iU0NSVUJCQVJTVEFUVVNfUkVWSUVXUVVJWiIgdmFsdWU9IlF1aXogY29udHJvbGVyZW4iLz4NCgkJPCEtLSBzdWJzdGl0dXRpb246ICVtID09IG1pbnV0ZXMgcmVtYWluaW5nIC0tPg0KCQk8IS0tIHN1YnN0aXR1dGlvbjogJXMgPT0gc2Vjb25kcyByZW1haW5pbmcgLS0+DQoJCTx1aXRleHQgbmFtZT0iRUxBUFNFRCIgdmFsdWU9IkVyIHJlc3RlcmVuICVtIG1pbnV0ZW4gJXMgc2Vjb25kZW4iLz4NCgkJPHVpdGV4dCBuYW1lPSJOT1RGT1VORCIgdmFsdWU9Ik5pZXRzIGdldm9uZGVuIi8+DQoJCTx1aXRleHQgbmFtZT0iQVRUQUNITUVOVFMiIHZhbHVlPSJCaWpsYWdlbiIvPg0KCQk8IS0tIHN1YnN0aXR1dGlvbjogJXAgPT0gY3VycmVudCBzcGVha2VyJ3MgdGl0bGUgLS0+DQoJCTx1aXRleHQgbmFtZT0iQklPV0lOX1RJVExFIiB2YWx1ZT0iQmlvZ3JhZmllOiAlcCIvPg0KCQk8dWl0ZXh0IG5hbWU9IkJJT0JUTl9USVRMRSIgdmFsdWU9IkJpb2dyYWZpZSIvPg0KCQk8dWl0ZXh0IG5hbWU9IkRJVklERVJCVE5fVElUTEUiIHZhbHVlPSJ8Ii8+DQoJCTx1aXRleHQgbmFtZT0iQ09OVEFDVEJUTl9USVRMRSIgdmFsdWU9IkNvbnRhY3QiLz4NCgkJPHVpdGV4dCBuYW1lPSJUQUJfUVVJWiIgdmFsdWU9IlF1aXoiLz4NCgkJPHVpdGV4dCBuYW1lPSJUQUJfT1VUTElORSIgdmFsdWU9Ik92ZXJ6aWNodCIvPg0KCQk8dWl0ZXh0IG5hbWU9IlRBQl9USFVNQiIgdmFsdWU9Ik1pbmlhdHV1ciIvPg0KCQk8dWl0ZXh0IG5hbWU9IlRBQl9OT1RFUyIgdmFsdWU9Ik5vdGl0aWVzIi8+DQoJCTx1aXRleHQgbmFtZT0iVEFCX1NFQVJDSCIgdmFsdWU9IlpvZWtlbiIvPg0KCQk8dWl0ZXh0IG5hbWU9IlNMSURFX0hFQURJTkciIHZhbHVlPSJUaXRlbCB2YW4gZGlhIi8+DQoJCTx1aXRleHQgbmFtZT0iRFVSQVRJT05fSEVBRElORyIgdmFsdWU9IkR1dXIiLz4NCgkJPHVpdGV4dCBuYW1lPSJTRUFSQ0hfSEVBRElORyIgdmFsdWU9IlpvZWtlbiBuYWFyIHRla3N0OiIvPg0KCQk8dWl0ZXh0IG5hbWU9IlRIVU1CX0hFQURJTkciIHZhbHVlPSJEaWEiLz4NCgkJPHVpdGV4dCBuYW1lPSJUSFVNQl9JTkZPIiB2YWx1ZT0iVGl0ZWwvZHV1ciB2YW4gZGlhIi8+DQoJCTx1aXRleHQgbmFtZT0iQVRUQUNITkFNRV9IRUFESU5HIiB2YWx1ZT0iQmVzdGFuZHNuYWFtIi8+DQoJCTx1aXRleHQgbmFtZT0iQVRUQUNIU0laRV9IRUFESU5HIiB2YWx1ZT0iR3Jvb3R0ZSIvPg0KCQk8dWl0ZXh0IG5hbWU9IlNMSURFX05PVEVTIiB2YWx1ZT0iRGlhbm90aXRpZXMiLz4NCgkJPCEtLXF1aXogcG9kIGFuZCBtZXNzYWdlIGJveCB0ZXh0cy0tPg0KCQk8dWl0ZXh0IG5hbWU9IlFVSVpQT0RfUVVJWl9BVFRFTVBUIiB2YWx1ZT0iUXVpenBvZ2luZzoiLz4NCgkJPHVpdGV4dCBuYW1lPSJRVUlaUE9EX1FVSVpfQVRURU1QVF9WQUxVRSIgdmFsdWU9IiVuIHZhbiAldCIvPg0KCQk8dWl0ZXh0IG5hbWU9IlFVSVpQT0RfUVVJWl9TQ09SRSIgdmFsdWU9IkJlaGFhbGRlIHNjb3JlOiIvPg0KCQk8dWl0ZXh0IG5hbWU9IlFVSVpQT0RfUVVJWl9QQVNTU0NPUkUiIHZhbHVlPSJWb2xkb2VuZGUgc2NvcmU6Ii8+DQoJCTx1aXRleHQgbmFtZT0iUVVJWlBPRF9RVUlaX01BWFNDT1JFIiB2YWx1ZT0iTWF4aW1hYWwgaGFhbGJhcmUgc2NvcmU6Ii8+DQoJCTx1aXRleHQgbmFtZT0iUVVJWlBPRF9RVUVTQVRNUFRfU1RSIiB2YWx1ZT0iUG9naW5nOiAlbiB2YW4gJXQiLz4NCgkJPHVpdGV4dCBuYW1lPSJRVUlaUE9EX1FVRVNUWVBFX1NUUiIgdmFsdWU9IlR5cGU6ICVzIi8+DQoJCTx1aXRleHQgbmFtZT0iUVVJWlBPRF9RVUVTVFlQRV9HUkQiIHZhbHVlPSJUZWx0IHZvb3Igc2NvcmUiLz4NCgkJPHVpdGV4dCBuYW1lPSJRVUlaUE9EX1FVRVNUWVBFX1NWWSIgdmFsdWU9IkVucXXDqnRlIi8+DQoJCTx1aXRleHQgbmFtZT0iUVVJWlBPRF9RVUlaQVRNUFRfSU5GIiB2YWx1ZT0iT25iZXBlcmt0Ii8+DQoJCTx1aXRleHQgbmFtZT0iUVVJWlBPRF9RVUVTQVRNUFRfSU5GIiB2YWx1ZT0iT25iZXBlcmt0Ii8+DQoJCTx1aXRleHQgbmFtZT0iV0FSTklOR01TR19ZRVNTVFJJTkciIHZhbHVlPSJKYSIvPg0KCQk8dWl0ZXh0IG5hbWU9IldBUk5JTkdNU0dfTk9TVFJJTkciIHZhbHVlPSJOZWUiLz4NCgkJPHVpdGV4dCBuYW1lPSJXQVJOSU5HTVNHX1RJVExFU1RSSU5HIiB2YWx1ZT0iV2FhcnNjaHV3aW5nIG1ldCBiZXRyZWtraW5nIHRvdCBxdWl6bmF2aWdhdGllIi8+DQoJCTx1aXRleHQgbmFtZT0iV0FSTklOR01TR19NU0dTVFJJTkciIHZhbHVlPSJVIGhlYnQgbmlldCBhbGxlIHZyYWdlbiBpbiBkZXplIHF1aXogYmVhbnR3b29yZC4NCg0KS2xpayBvcCBKYSBvbSBkZSBxdWl6IGFmIHRlIHNsdWl0ZW4uIEtsaWsgb3AgTmVlIG9tIGRlIHF1aXogdm9vcnQgdGUgemV0dGVuLiIvPg0KCQk8dWl0ZXh0IG5hbWU9IklORk9STUFUSU9OX0gyNjRfRkxBU0hQTEFZRVIiIHZhbHVlPSJEZXplIHZpZGVvIHdvcmR0IG5pZXQgb25kZXJzdGV1bmQgZG9vciBkZSB2ZXJzaWUgdmFuIEZsYXNoIFBsYXllciBkaWUgbW9tZW50ZWVsIG9wIHV3IGNvbXB1dGVyIGlzIGdlw69uc3RhbGxlZXJkLiBLbGlrIGluIGRlIHZpZGVvIG9tIGRlIG5pZXV3c3RlIEZsYXNoIFBsYXllciB0ZSBkb3dubG9hZGV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aaWpwYW5lZWwgYWFuIGRlZWxuZW1lcnMgd2VlcmdldmVuIi8+DQoJCTx1aXRleHQgbmFtZT0iTVVURSIgdmFsdWU9IkRlbXBlbiIvPg0KCQk8dWl0ZXh0IG5hbWU9IkRPQ1dSQVBfVElUTEUiIHZhbHVlPSJQcmVzZW50ZXItYmVzdGFuZHNiaWpsYWdlIi8+DQoJCTx1aXRleHQgbmFtZT0iRE9DV1JBUF9NU0ciIHZhbHVlPSJPcHNsYWFuIGluIERlemUgY29tcHV0ZXIiLz4NCgkJPHVpdGV4dCBuYW1lPSJET0NXUkFQX1BST01QVCIgdmFsdWU9IktsaWsgb20gdGUgZG93bmxvYWRlbiIvPg0KCTwvbGFuZ3VhZ2U+DQoJPGxhbmd1YWdlIGlkPSJjbiI+DQoJCTwhLS0gZm9ybWF0IGZvciB1aWZvbnQgdmFsdWUgaXMgImZvbnQsc2l6ZSxpc2JvbGQsaXNpdGFsaWMsaXNzaGFkb3dlZCIgLS0+DQoJCTx1aWZvbnQgbmFtZT0iRk9OVF9RVUlaWklORyIgdmFsdWU9IuWui+S9ky0xODAzMCwxMCxmYWxzZSxmYWxzZSxmYWxzZSIvPg0KCQk8dWlmb250IG5hbWU9IkZPTlRfU0NSVUJTVEFUVVMiIHZhbHVlPSLlrovkvZMtMTgwMzAsMTAsdHJ1ZSxmYWxzZSx0cnVlIi8+DQoJCTx1aWZvbnQgbmFtZT0iRk9OVF9TQ1JVQlRJTUUiIHZhbHVlPSLlrovkvZMtMTgwMzAsMTAsZmFsc2UsZmFsc2UsdHJ1ZSIvPg0KCQk8dWlmb250IG5hbWU9IkZPTlRfRUxBUFNFRFRJTUUiIHZhbHVlPSLlrovkvZMtMTgwMzAsMTAsdHJ1ZSxmYWxzZSx0cnVlIi8+DQoJCTx1aWZvbnQgbmFtZT0iRk9OVF9VVElMU01FTlUiIHZhbHVlPSLlrovkvZMtMTgwMzAsMTAsdHJ1ZSxmYWxzZSxmYWxzZSIvPg0KCQk8dWlmb250IG5hbWU9IkZPTlRfVEFCUyIgdmFsdWU9IuWui+S9ky0xODAzMCwxNCx0cnVlLGZhbHNlLHRydWUiLz4NCgkJPHVpZm9udCBuYW1lPSJGT05UX1BSRVNFTlRBVElPTk5BTUUiIHZhbHVlPSLlrovkvZMtMTgwMzAsMTQsZmFsc2UsZmFsc2UsdHJ1ZSIvPg0KCQk8dWlmb250IG5hbWU9IkZPTlRfUFJFU0VOVEVSTkFNRSIgdmFsdWU9IuWui+S9ky0xODAzMCwxNCx0cnVlLGZhbHNlLHRydWUiLz4NCgkJPHVpZm9udCBuYW1lPSJGT05UX1BSRVNFTlRFUlRJVExFIiB2YWx1ZT0i5a6L5L2TLTE4MDMwLDEzLGZhbHNlLGZhbHNlLHRydWUiLz4NCgkJPHVpZm9udCBuYW1lPSJGT05UX0JJT0JUTiIgdmFsdWU9IuWui+S9ky0xODAzMCwxMCxmYWxzZSxmYWxzZSx0cnVlIi8+DQoJCTx1aWZvbnQgbmFtZT0iRk9OVF9OT1RFUyIgdmFsdWU9IuWui+S9ky0xODAzMCwxMixmYWxzZSxmYWxzZSxmYWxzZSIvPg0KCQk8dWlmb250IG5hbWU9IkZPTlRfT1VUTElORSIgdmFsdWU9IuWui+S9ky0xODAzMCwxMixmYWxzZSxmYWxzZSx0cnVlIi8+DQoJCTx1aWZvbnQgbmFtZT0iRk9OVF9TRUFSQ0giIHZhbHVlPSLlrovkvZMtMTgwMzAsMTIsZmFsc2UsZmFsc2UsdHJ1ZSIvPg0KCQk8dWlmb250IG5hbWU9IkZPTlRfVEhVTUIiIHZhbHVlPSLlrovkvZMtMTgwMzAsMTAsZmFsc2UsZmFsc2UsdHJ1ZSIvPg0KCQk8dWlmb250IG5hbWU9IkZPTlRfQklPV0lOIiB2YWx1ZT0i5a6L5L2TLTE4MDMwLDEyLGZhbHNlLGZhbHNlLGZhbHNlIi8+DQoJCTx1aWZvbnQgbmFtZT0iRk9OVF9MSVNUSEVBRElORyIgdmFsdWU9IuWui+S9ky0xODAzMCwxMCxmYWxzZSxmYWxzZSxmYWxzZSIvPg0KCQk8dWlmb250IG5hbWU9IkZPTlRfV0lOVElUTEUiIHZhbHVlPSLlrovkvZMtMTgwMzAsMTAsZmFsc2UsZmFsc2UsdHJ1ZSIvPg0KCQk8dWlmb250IG5hbWU9IkZPTlRfQVRUQUNITUVOVFMiIHZhbHVlPSLlrovkvZMtMTgwMzAsMTIsZmFsc2UsZmFsc2UsdHJ1ZSIvPg0KCQk8IS0tcXVpeiBwb2QgYW5kIG1lc3NhZ2UgYm94IHRleHQgZm9udHMtLT4NCgkJPHVpZm9udCBuYW1lPSJGT05UX01TR0JPWF9XSU5USVRMRSIgdmFsdWU9IuWui+S9ky0xODAzMCwxMix0cnVlLGZhbHNlLHRydWUiLz4NCgkJPHVpZm9udCBuYW1lPSJGT05UX01TR0JPWF9NU0ciIHZhbHVlPSLlrovkvZMtMTgwMzAsMTIsZmFsc2UsZmFsc2UsdHJ1ZSIvPg0KCQk8dWlmb250IG5hbWU9IkZPTlRfTVNHQk9YX09QVElPTlMiIHZhbHVlPSLlrovkvZMtMTgwMzAsMTAsdHJ1ZSxmYWxzZSx0cnVlIi8+DQoJCTx1aWZvbnQgbmFtZT0iRk9OVF9RVUlaUE9EX1FVSVpfVElUTEUiIHZhbHVlPSLlrovkvZMtMTgwMzAsMTIsdHJ1ZSxmYWxzZSx0cnVlIi8+DQoJCTx1aWZvbnQgbmFtZT0iRk9OVF9RVUlaUE9EX1FVSVpfQVRURU1QVCIgdmFsdWU9IuWui+S9ky0xODAzMCwxMCxmYWxzZSxmYWxzZSx0cnVlIi8+DQoJCTx1aWZvbnQgbmFtZT0iRk9OVF9RVUlaUE9EX1FVSVpfQVRURU1QVF9WQUxVRSIgdmFsdWU9IuWui+S9ky0xODAzMCwxMCx0cnVlLGZhbHNlLHRydWUiLz4NCgkJPHVpZm9udCBuYW1lPSJGT05UX1FVSVpQT0RfUVVFU1RJT05fU0NPUkUiIHZhbHVlPSLlrovkvZMtMTgwMzAsMTAsZmFsc2UsZmFsc2UsdHJ1ZSIvPg0KCQk8dWlmb250IG5hbWU9IkZPTlRfUVVJWlBPRF9RVUVTVElPTl9TQ09SRV9WQUxVRSIgdmFsdWU9IuWui+S9ky0xODAzMCwxMCx0cnVlLGZhbHNlLHRydWUiLz4NCgkJPHVpZm9udCBuYW1lPSJGT05UX1FVSVpQT0RfUVVFU1RJT05fQVRURU1QVCIgdmFsdWU9IuWui+S9ky0xODAzMCwxMCxmYWxzZSxmYWxzZSx0cnVlIi8+DQoJCTx1aWZvbnQgbmFtZT0iRk9OVF9RVUlaUE9EX1FVRVNUSU9OX0FUVEVNUFRfVkFMVUUiIHZhbHVlPSLlrovkvZMtMTgwMzAsMTAsdHJ1ZSxmYWxzZSx0cnVlIi8+DQoJCTx1aWZvbnQgbmFtZT0iRk9OVF9RVUlaUE9EX1FVRVNUSU9OX1RBRyIgdmFsdWU9IuWui+S9ky0xODAzMCwxMix0cnVlLGZhbHNlLHRydWUiLz4NCgkJPHVpZm9udCBuYW1lPSJGT05UX1FVSVpQT0RfUVVJWl9RVUVTVElPTl9DT1VOVCIgdmFsdWU9IuWui+S9ky0xODAzMCwxMCxmYWxzZSxmYWxzZSx0cnVlIi8+DQoJCTx1aWZvbnQgbmFtZT0iRk9OVF9RVUlaUE9EX1FVSVpfUVVFU1RJT05fQ09VTlRfVkFMVUUiIHZhbHVlPSLlrovkvZMtMTgwMzAsMTAsdHJ1ZSxmYWxzZSx0cnVlIi8+DQoJCTx1aWZvbnQgbmFtZT0iRk9OVF9RVUlaUE9EX1FVSVpfUVVFU1RJT05fQVRURU1QVEVEIiB2YWx1ZT0i5a6L5L2TLTE4MDMwLDEwLGZhbHNlLGZhbHNlLHRydWUiLz4NCgkJPHVpZm9udCBuYW1lPSJGT05UX1FVSVpQT0RfUVVJWl9RVUVTVElPTl9BVFRFTVBURURfVkFMVUUiIHZhbHVlPSLlrovkvZMtMTgwMzAsMTAsdHJ1ZSxmYWxzZSx0cnVlIi8+DQoJCTx1aWZvbnQgbmFtZT0iRk9OVF9RVUlaUE9EX1FVSVpfU0NPUkVfVEFHIiB2YWx1ZT0i5a6L5L2TLTE4MDMwLDEyLHRydWUsZmFsc2UsdHJ1ZSIvPg0KCQk8dWlmb250IG5hbWU9IkZPTlRfUVVJWlBPRF9RVUlaX1NDT1JFIiB2YWx1ZT0i5a6L5L2TLTE4MDMwLDEwLGZhbHNlLGZhbHNlLHRydWUiLz4NCgkJPHVpZm9udCBuYW1lPSJGT05UX1FVSVpQT0RfUVVJWl9TQ09SRV9WQUxVRSIgdmFsdWU9IuWui+S9ky0xODAzMCwxMCx0cnVlLGZhbHNlLHRydWUiLz4NCgkJPHVpZm9udCBuYW1lPSJGT05UX1FVSVpQT0RfUVVJWl9NQVhTQ09SRSIgdmFsdWU9IuWui+S9ky0xODAzMCwxMCxmYWxzZSxmYWxzZSx0cnVlIi8+DQoJCTx1aWZvbnQgbmFtZT0iRk9OVF9RVUlaUE9EX1FVSVpfTUFYU0NPUkVfVkFMVUUiIHZhbHVlPSLlrovkvZMtMTgwMzAsMTAsdHJ1ZSxmYWxzZSx0cnVlIi8+DQoJCTx1aWZvbnQgbmFtZT0iRk9OVF9RVUlaUE9EX1FVSVpfUEFTU1NDT1JFIiB2YWx1ZT0i5a6L5L2TLTE4MDMwLDEwLGZhbHNlLGZhbHNlLHRydWUiLz4NCgkJPHVpZm9udCBuYW1lPSJGT05UX1FVSVpQT0RfUVVJWl9QQVNTU0NPUkVfVkFMVUUiIHZhbHVlPSLlrovkvZMtMTgwMzAsMTAsdHJ1ZSxmYWxzZSx0cnVlIi8+DQoJCTwhLS0gdWl0ZXh0IC0tPg0KCQk8dWl0ZXh0IG5hbWU9IkNPTExBQl9GVUxMU0NSRUVOX0xPR0lOX09LX0JUTl9TVFJJTkciIHZhbHVlPSJPayIvPg0KCQk8dWl0ZXh0IG5hbWU9IkNPTExBQl9GVUxMU0NSRUVOX0xPR0lOX1dBUk5JTkciIHZhbHVlPSJMb2dpbiBXYXJuaW5nIi8+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DQoJCTwhLS0gc3Vic3RpdHV0aW9uOiAlbiA9PSBzbGlkZSBudW1iZXIgLS0+DQoJCTx1aXRleHQgbmFtZT0iVU5OQU1FRFNMSURFVElUTEUiIHZhbHVlPSLlubvnga/niYcgJW4iLz4NCgkJPCEtLSBzdWJzdGl0dXRpb246ICVuID09IHNsaWRlIG51bWJlciAtLT4NCgkJPCEtLSBzdWJzdGl0dXRpb246ICV0ID09IHRvdGFsIHNsaWRlIGNvdW50IC0tPg0KCQk8dWl0ZXh0IG5hbWU9IlNDUlVCQkFSU1RBVFVTX1NMSURFSU5GTyIgdmFsdWU9IuW5u+eBr+eJhyAlbiAvICV0IHwgIi8+DQoJCTx1aXRleHQgbmFtZT0iU0NSVUJCQVJTVEFUVVNfU1RPUFBFRCIgdmFsdWU9IuW3suWBnOatoiIvPg0KCQk8dWl0ZXh0IG5hbWU9IlNDUlVCQkFSU1RBVFVTX1BMQVlJTkciIHZhbHVlPSLmraPlnKjmkq3mlL4iLz4NCgkJPHVpdGV4dCBuYW1lPSJTQ1JVQkJBUlNUQVRVU19OT0FVRElPIiB2YWx1ZT0i5peg6Z+z6aKRIi8+DQoJCTx1aXRleHQgbmFtZT0iU0NSVUJCQVJTVEFUVVNfVklEUExBWUlORyIgdmFsdWU9IuinhumikeaSreaUviIvPg0KCQk8dWl0ZXh0IG5hbWU9IlNDUlVCQkFSU1RBVFVTX0xPQURJTkciIHZhbHVlPSLmraPlnKjovb3lhaUiLz4NCgkJPHVpdGV4dCBuYW1lPSJTQ1JVQkJBUlNUQVRVU19CVUZGRVJJTkciIHZhbHVlPSLmraPlnKjov5vooYznvJPlhrLlpITnkIYiLz4NCgkJPHVpdGV4dCBuYW1lPSJTQ1JVQkJBUlNUQVRVU19RVUVTVElPTiIgdmFsdWU9IuWbnuetlOmXrumimCIvPg0KCQk8dWl0ZXh0IG5hbWU9IlNDUlVCQkFSU1RBVFVTX1JFVklFV1FVSVoiIHZhbHVlPSLmraPlnKjlrqHpmIXmtYvpqowiLz4NCgkJPCEtLSBzdWJzdGl0dXRpb246ICVtID09IG1pbnV0ZXMgcmVtYWluaW5nIC0tPg0KCQk8IS0tIHN1YnN0aXR1dGlvbjogJXMgPT0gc2Vjb25kcyByZW1haW5pbmcgLS0+DQoJCTx1aXRleHQgbmFtZT0iRUxBUFNFRCIgdmFsdWU9IuWJqeS9mSAlbSDliIbpkp8gJXMg56eSIi8+DQoJCTx1aXRleHQgbmFtZT0iTk9URk9VTkQiIHZhbHVlPSLmnKrmib7liLDku7vkvZXlhoXlrrkiLz4NCgkJPHVpdGV4dCBuYW1lPSJBVFRBQ0hNRU5UUyIgdmFsdWU9IumZhOS7tiIvPg0KCQk8IS0tIHN1YnN0aXR1dGlvbjogJXAgPT0gY3VycmVudCBzcGVha2VyJ3MgdGl0bGUgLS0+DQoJCTx1aXRleHQgbmFtZT0iQklPV0lOX1RJVExFIiB2YWx1ZT0i5Liq5Lq6566A5LuLOiAlcCIvPg0KCQk8dWl0ZXh0IG5hbWU9IkJJT0JUTl9USVRMRSIgdmFsdWU9IuS4quS6uueugOS7iyIvPg0KCQk8dWl0ZXh0IG5hbWU9IkRJVklERVJCVE5fVElUTEUiIHZhbHVlPSJ8Ii8+DQoJCTx1aXRleHQgbmFtZT0iQ09OVEFDVEJUTl9USVRMRSIgdmFsdWU9IuiBlOezu+aWueW8jyIvPg0KCQk8dWl0ZXh0IG5hbWU9IlRBQl9RVUlaIiB2YWx1ZT0i5rWL6aqMIi8+DQoJCTx1aXRleHQgbmFtZT0iVEFCX09VVExJTkUiIHZhbHVlPSLlpKfnurIiLz4NCgkJPHVpdGV4dCBuYW1lPSJUQUJfVEhVTUIiIHZhbHVlPSLnvKnnlaXlm74iLz4NCgkJPHVpdGV4dCBuYW1lPSJUQUJfTk9URVMiIHZhbHVlPSLlpIfms6giLz4NCgkJPHVpdGV4dCBuYW1lPSJUQUJfU0VBUkNIIiB2YWx1ZT0i5pCc57SiIi8+DQoJCTx1aXRleHQgbmFtZT0iU0xJREVfSEVBRElORyIgdmFsdWU9IuW5u+eBr+eJh+agh+mimCIvPg0KCQk8dWl0ZXh0IG5hbWU9IkRVUkFUSU9OX0hFQURJTkciIHZhbHVlPSLmjIHnu63ml7bpl7QiLz4NCgkJPHVpdGV4dCBuYW1lPSJTRUFSQ0hfSEVBRElORyIgdmFsdWU9IuaQnOe0ouaWh+acrDoiLz4NCgkJPHVpdGV4dCBuYW1lPSJUSFVNQl9IRUFESU5HIiB2YWx1ZT0i5bm754Gv54mHIi8+DQoJCTx1aXRleHQgbmFtZT0iVEhVTUJfSU5GTyIgdmFsdWU9IuW5u+eBr+eJh+agh+mimC/mjIHnu63ml7bpl7QiLz4NCgkJPHVpdGV4dCBuYW1lPSJBVFRBQ0hOQU1FX0hFQURJTkciIHZhbHVlPSLmlofku7blkI0iLz4NCgkJPHVpdGV4dCBuYW1lPSJBVFRBQ0hTSVpFX0hFQURJTkciIHZhbHVlPSLlpKflsI8iLz4NCgkJPHVpdGV4dCBuYW1lPSJTTElERV9OT1RFUyIgdmFsdWU9IuW5u+eBr+eJh+Wkh+azqCIvPg0KCQk8IS0tcXVpeiBwb2QgYW5kIG1lc3NhZ2UgYm94IHRleHRzLS0+DQoJCTx1aXRleHQgbmFtZT0iUVVJWlBPRF9RVUlaX0FUVEVNUFQiIHZhbHVlPSLmtYvpqozlsJ3or5XmrKHmlbA6Ii8+DQoJCTx1aXRleHQgbmFtZT0iUVVJWlBPRF9RVUlaX0FUVEVNUFRfVkFMVUUiIHZhbHVlPSLnrKwgJW4g5qyh77yM5YWxICV0IOasoSIvPg0KCQk8dWl0ZXh0IG5hbWU9IlFVSVpQT0RfUVVJWl9TQ09SRSIgdmFsdWU9IuW+l+WIhjoiLz4NCgkJPHVpdGV4dCBuYW1lPSJRVUlaUE9EX1FVSVpfUEFTU1NDT1JFIiB2YWx1ZT0i5Y+K5qC85YiG5pWwOiIvPg0KCQk8dWl0ZXh0IG5hbWU9IlFVSVpQT0RfUVVJWl9NQVhTQ09SRSIgdmFsdWU9IuacgOmrmOWIhuaVsDoiLz4NCgkJPHVpdGV4dCBuYW1lPSJRVUlaUE9EX1FVRVNBVE1QVF9TVFIiIHZhbHVlPSLlsJ3or5XmrKHmlbA6IOesrCAlbiDmrKHvvIzlhbEgJXQg5qyhIi8+DQoJCTx1aXRleHQgbmFtZT0iUVVJWlBPRF9RVUVTVFlQRV9TVFIiIHZhbHVlPSLnsbvlnos6ICVzIi8+DQoJCTx1aXRleHQgbmFtZT0iUVVJWlBPRF9RVUVTVFlQRV9HUkQiIHZhbHVlPSLor4TnuqciLz4NCgkJPHVpdGV4dCBuYW1lPSJRVUlaUE9EX1FVRVNUWVBFX1NWWSIgdmFsdWU9Iuiwg+afpSIvPg0KCQk8dWl0ZXh0IG5hbWU9IlFVSVpQT0RfUVVJWkFUTVBUX0lORiIgdmFsdWU9IuaXoOmZkCIvPg0KCQk8dWl0ZXh0IG5hbWU9IlFVSVpQT0RfUVVFU0FUTVBUX0lORiIgdmFsdWU9IuaXoOmZkCIvPg0KCQk8dWl0ZXh0IG5hbWU9IldBUk5JTkdNU0dfWUVTU1RSSU5HIiB2YWx1ZT0i5pivIi8+DQoJCTx1aXRleHQgbmFtZT0iV0FSTklOR01TR19OT1NUUklORyIgdmFsdWU9IuWQpiIvPg0KCQk8dWl0ZXh0IG5hbWU9IldBUk5JTkdNU0dfVElUTEVTVFJJTkciIHZhbHVlPSLmtYvpqozlr7zoiKrorablkYoiLz4NCgkJPHVpdGV4dCBuYW1lPSJXQVJOSU5HTVNHX01TR1NUUklORyIgdmFsdWU9IuatpOa1i+mqjOS4reacieacquWwneivleS9nOetlOeahOmXrumimOOAgg0KDQrljZXlh7vigJzmmK/igJ3pgIDlh7rmraTmtYvpqozjgILljZXlh7vigJzlkKbigJ3nu6fnu63mtYvpqozjgIIiLz4NCgkJPHVpdGV4dCBuYW1lPSJJTkZPUk1BVElPTl9IMjY0X0ZMQVNIUExBWUVSIiB2YWx1ZT0i5b2T5YmN5a6J6KOF5Zyo5oKo55qE6K6h566X5py65LiK55qEIEZsYXNoIFBsYXllciDniYjmnKzkuI3mlK/mjIHor6Xop4bpopHjgILljZXlh7vop4bpopHljLrln5/kuIvovb3mnIDmlrDniYjmnKznmoQgRmxhc2ggUGxheWVy44CC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WQkeWPguWKoOiAheaYvuekuuaPkOimgeagjyIvPg0KCQk8dWl0ZXh0IG5hbWU9Ik1VVEUiIHZhbHVlPSLpnZnpn7MiLz4NCgkJPHVpdGV4dCBuYW1lPSJET0NXUkFQX1RJVExFIiB2YWx1ZT0iUHJlc2VudGVyIOaWh+S7tumZhOS7tiIvPg0KCQk8dWl0ZXh0IG5hbWU9IkRPQ1dSQVBfTVNHIiB2YWx1ZT0i5L+d5a2Y5Yiw5oiR55qE6K6h566X5py6Ii8+DQoJCTx1aXRleHQgbmFtZT0iRE9DV1JBUF9QUk9NUFQiIHZhbHVlPSLljZXlh7vku6XkuIvovb0iLz4NCgk8L2xhbmd1YWdlPg0KCTxsYW5ndWFnZSBpZD0idH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dWl0ZXh0IG5hbWU9IkNPTExBQl9GVUxMU0NSRUVOX0xPR0lOX09LX0JUTl9TVFJJTkciIHZhbHVlPSJPayIvPg0KCQk8dWl0ZXh0IG5hbWU9IkNPTExBQl9GVUxMU0NSRUVOX0xPR0lOX1dBUk5JTkciIHZhbHVlPSJMb2dpbiBXYXJuaW5nIi8+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DQoJCTwhLS0gc3Vic3RpdHV0aW9uOiAlbiA9PSBzbGlkZSBudW1iZXIgLS0+DQoJCTx1aXRleHQgbmFtZT0iVU5OQU1FRFNMSURFVElUTEUiIHZhbHVlPSJTbGF5dCAlbiIvPg0KCQk8IS0tIHN1YnN0aXR1dGlvbjogJW4gPT0gc2xpZGUgbnVtYmVyIC0tPg0KCQk8IS0tIHN1YnN0aXR1dGlvbjogJXQgPT0gdG90YWwgc2xpZGUgY291bnQgLS0+DQoJCTx1aXRleHQgbmFtZT0iU0NSVUJCQVJTVEFUVVNfU0xJREVJTkZPIiB2YWx1ZT0iU2xheXQgJW4gLyAldCB8ICIvPg0KCQk8dWl0ZXh0IG5hbWU9IlNDUlVCQkFSU1RBVFVTX1NUT1BQRUQiIHZhbHVlPSJEdXJkdXJ1bGR1Ii8+DQoJCTx1aXRleHQgbmFtZT0iU0NSVUJCQVJTVEFUVVNfUExBWUlORyIgdmFsdWU9Ik95bmF0xLFsxLF5b3IiLz4NCgkJPHVpdGV4dCBuYW1lPSJTQ1JVQkJBUlNUQVRVU19OT0FVRElPIiB2YWx1ZT0iU2VzIFlvayIvPg0KCQk8dWl0ZXh0IG5hbWU9IlNDUlVCQkFSU1RBVFVTX1ZJRFBMQVlJTkciIHZhbHVlPSJWaWRlbyBPeW5hdMSxbMSxeW9yIi8+DQoJCTx1aXRleHQgbmFtZT0iU0NSVUJCQVJTVEFUVVNfTE9BRElORyIgdmFsdWU9IlnDvGtsZW5peW9yIi8+DQoJCTx1aXRleHQgbmFtZT0iU0NSVUJCQVJTVEFUVVNfQlVGRkVSSU5HIiB2YWx1ZT0iQXJhYmVsbGXEn2UgQWzEsW7EsXlvciIvPg0KCQk8dWl0ZXh0IG5hbWU9IlNDUlVCQkFSU1RBVFVTX1FVRVNUSU9OIiB2YWx1ZT0iU29ydXl1IFlhbsSxdGxhIi8+DQoJCTx1aXRleHQgbmFtZT0iU0NSVUJCQVJTVEFUVVNfUkVWSUVXUVVJWiIgdmFsdWU9IlPEsW5hdiDEsG5jZWxlbml5b3IiLz4NCgkJPCEtLSBzdWJzdGl0dXRpb246ICVtID09IG1pbnV0ZXMgcmVtYWluaW5nIC0tPg0KCQk8IS0tIHN1YnN0aXR1dGlvbjogJXMgPT0gc2Vjb25kcyByZW1haW5pbmcgLS0+DQoJCTx1aXRleHQgbmFtZT0iRUxBUFNFRCIgdmFsdWU9IiVtIERha2lrYSAlcyBTYW5peWUgS2FsZMSxIi8+DQoJCTx1aXRleHQgbmFtZT0iTk9URk9VTkQiIHZhbHVlPSJIZXJoYW5naSBCaXIgxZ5leSBCdWx1bm1hZMSxIi8+DQoJCTx1aXRleHQgbmFtZT0iQVRUQUNITUVOVFMiIHZhbHVlPSJFa2xlci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sSwcnRpYmF0Ii8+DQoJCTx1aXRleHQgbmFtZT0iVEFCX1FVSVoiIHZhbHVlPSJTxLFuYXYiLz4NCgkJPHVpdGV4dCBuYW1lPSJUQUJfT1VUTElORSIgdmFsdWU9IkFuYSBIYXQiLz4NCgkJPHVpdGV4dCBuYW1lPSJUQUJfVEhVTUIiIHZhbHVlPSJSZXNpbSIvPg0KCQk8dWl0ZXh0IG5hbWU9IlRBQl9OT1RFUyIgdmFsdWU9Ik5vdGxhciIvPg0KCQk8dWl0ZXh0IG5hbWU9IlRBQl9TRUFSQ0giIHZhbHVlPSJBcmEiLz4NCgkJPHVpdGV4dCBuYW1lPSJTTElERV9IRUFESU5HIiB2YWx1ZT0iU2xheXQgQmHFn2zEscSfxLEiLz4NCgkJPHVpdGV4dCBuYW1lPSJEVVJBVElPTl9IRUFESU5HIiB2YWx1ZT0iU8O8cmUiLz4NCgkJPHVpdGV4dCBuYW1lPSJTRUFSQ0hfSEVBRElORyIgdmFsdWU9Ik1ldG5pIGFyYToiLz4NCgkJPHVpdGV4dCBuYW1lPSJUSFVNQl9IRUFESU5HIiB2YWx1ZT0iU2xheXQiLz4NCgkJPHVpdGV4dCBuYW1lPSJUSFVNQl9JTkZPIiB2YWx1ZT0iU2xheXQgQmHFn2zEscSfxLEvU8O8cmVzaSIvPg0KCQk8dWl0ZXh0IG5hbWU9IkFUVEFDSE5BTUVfSEVBRElORyIgdmFsdWU9IkRvc3lhIEFkxLEiLz4NCgkJPHVpdGV4dCBuYW1lPSJBVFRBQ0hTSVpFX0hFQURJTkciIHZhbHVlPSJCb3l1dCIvPg0KCQk8dWl0ZXh0IG5hbWU9IlNMSURFX05PVEVTIiB2YWx1ZT0iU2xheXQgTm90bGFyxLEiLz4NCgkJPCEtLXF1aXogcG9kIGFuZCBtZXNzYWdlIGJveCB0ZXh0cy0tPg0KCQk8dWl0ZXh0IG5hbWU9IlFVSVpQT0RfUVVJWl9BVFRFTVBUIiB2YWx1ZT0iU8SxbmF2IERlbmVtZXNpOiIvPg0KCQk8dWl0ZXh0IG5hbWU9IlFVSVpQT0RfUVVJWl9BVFRFTVBUX1ZBTFVFIiB2YWx1ZT0iJW4vJXQiLz4NCgkJPHVpdGV4dCBuYW1lPSJRVUlaUE9EX1FVSVpfU0NPUkUiIHZhbHVlPSJQdWFuOiIvPg0KCQk8dWl0ZXh0IG5hbWU9IlFVSVpQT0RfUVVJWl9QQVNTU0NPUkUiIHZhbHVlPSJHZcOnbWUgUHVhbsSxOiIvPg0KCQk8dWl0ZXh0IG5hbWU9IlFVSVpQT0RfUVVJWl9NQVhTQ09SRSIgdmFsdWU9Ik1ha3NpbXVtIFB1YW46Ii8+DQoJCTx1aXRleHQgbmFtZT0iUVVJWlBPRF9RVUVTQVRNUFRfU1RSIiB2YWx1ZT0iRGVuZW1lOiAlbi8ldCIvPg0KCQk8dWl0ZXh0IG5hbWU9IlFVSVpQT0RfUVVFU1RZUEVfU1RSIiB2YWx1ZT0iVMO8cjogJXMiLz4NCgkJPHVpdGV4dCBuYW1lPSJRVUlaUE9EX1FVRVNUWVBFX0dSRCIgdmFsdWU9IkJhc2FtYWtsxLEiLz4NCgkJPHVpdGV4dCBuYW1lPSJRVUlaUE9EX1FVRVNUWVBFX1NWWSIgdmFsdWU9IkFua2V0Ii8+DQoJCTx1aXRleHQgbmFtZT0iUVVJWlBPRF9RVUlaQVRNUFRfSU5GIiB2YWx1ZT0iU8SxbsSxcnPEsXoiLz4NCgkJPHVpdGV4dCBuYW1lPSJRVUlaUE9EX1FVRVNBVE1QVF9JTkYiIHZhbHVlPSJTxLFuxLFyc8SxeiIvPg0KCQk8dWl0ZXh0IG5hbWU9IldBUk5JTkdNU0dfWUVTU1RSSU5HIiB2YWx1ZT0iRXZldCIvPg0KCQk8dWl0ZXh0IG5hbWU9IldBUk5JTkdNU0dfTk9TVFJJTkciIHZhbHVlPSJIYXnEsXIiLz4NCgkJPHVpdGV4dCBuYW1lPSJXQVJOSU5HTVNHX1RJVExFU1RSSU5HIiB2YWx1ZT0iU8SxbmF2IEdlemlubWUgVXlhcsSxc8SxIi8+DQoJCTx1aXRleHQgbmFtZT0iV0FSTklOR01TR19NU0dTVFJJTkciIHZhbHVlPSJCdSBTxLFuYXZkYSBkZW5lbm1lbWnFnyBzb3J1bGFyIHZhci4NCg0KRXZldCBzZcOnZW5lxJ9pbmkgdMSxa2xhdMSxcnNhbsSxeiBTxLFuYXZkYW4gw6fEsWthY2Frc8SxbsSxei4gU8SxbmF2YSBkZXZhbSBldG1layBpw6dpbiBIYXnEsXIgc2XDp2VuZcSfaW5pIHTEsWtsYXTEsW4uIi8+DQoJCTx1aXRleHQgbmFtZT0iSU5GT1JNQVRJT05fSDI2NF9GTEFTSFBMQVlFUiIgdmFsdWU9IkJpbGdpc2F5YXLEsW7EsXphIHnDvGtsw7wgb2xhbiBnZcOnZXJsaSBGbGFzaCBQbGF5ZXIgc8O8csO8bcO8IGJ1IHZpZGVveXUgZGVzdGVrbGVtaXlvci4gRW4gc29uIEZsYXNoIFBsYXllciBzw7xyw7xtw7xuw7wgaW5kaXJtZWsgacOnaW4gdmlkZW8gYWxhbsSxbsSxIHTEsWtsYXTEsW4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thdMSxbMSxbWPEsWxhcmEga2VuYXIgw6d1YnXEn3VudSBnw7ZzdGVyIi8+DQoJCTx1aXRleHQgbmFtZT0iTVVURSIgdmFsdWU9IlNlc3NpeiIvPg0KCQk8dWl0ZXh0IG5hbWU9IkRPQ1dSQVBfVElUTEUiIHZhbHVlPSJQcmVzZW50ZXIgRG9zeWEgRWtpIi8+DQoJCTx1aXRleHQgbmFtZT0iRE9DV1JBUF9NU0ciIHZhbHVlPSJCaWxnaXNheWFyxLFtYSBLYXlkZXQiLz4NCgkJPHVpdGV4dCBuYW1lPSJET0NXUkFQX1BST01QVCIgdmFsdWU9IsSwbmRpcm1layBpw6dpbiBUxLFrbGF0xLFuIi8+DQoJPC9sYW5ndWFnZT4NCgk8bGFuZ3VhZ2UgaWQ9InJ1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HVpdGV4dCBuYW1lPSJDT0xMQUJfRlVMTFNDUkVFTl9MT0dJTl9PS19CVE5fU1RSSU5HIiB2YWx1ZT0iT2siLz4NCgkJPHVpdGV4dCBuYW1lPSJDT0xMQUJfRlVMTFNDUkVFTl9MT0dJTl9XQVJOSU5HIiB2YWx1ZT0iTG9naW4gV2FybmluZyIvPg0KCQk8dWl0ZXh0IG5hbWU9IkNPTExBQl9GVUxMU0NSRUVOX0xPR0lOX01TR1NUUklORyIgdmFsdWU9IlBsZWFzZSBsb2cgaW4gYmVmb3JlIHN3aXRjaGluZyB0byBmdWxsc2NyZWVuLg0KDQprZXlib2FyZCBpbnRlcmFjdGlvbiBub3QgYWxsb3dlZCBpbiBmdWxsc2NyZWVuIi8+DQoJCTx1aXRleHQgbmFtZT0iQ09MTEFCX0ZVTExTQ1JFRU5fSU5URVJBQ1RJT05fT0tfQlROX1NUUklORyIgdmFsdWU9Ik9rIi8+DQoJCTx1aXRleHQgbmFtZT0iQ09MTEFCX0ZVTExTQ1JFRU5fSU5URVJBQ1RJT05fV0FSTklORyIgdmFsdWU9IktleWJvYXJkIFdhcm5pbmciLz4NCgkJPHVpdGV4dCBuYW1lPSJDT0xMQUJfRlVMTFNDUkVFTl9JTlRFUkFDVElPTl9NU0dTVFJJTkciIHZhbHVlPSJLZXlib2FyZCBpbnRlcmFjdGlvbiBub3QgYWxsb3dlZCBpbiBmdWxsc2NyZWVuLg0KDQpTd2l0Y2ggYmFjayB0byBub3JtYWwgbW9kZSB0byBjb2xsYWJvcmF0ZSIvPg0KCQk8IS0tIHN1YnN0aXR1dGlvbjogJW4gPT0gc2xpZGUgbnVtYmVyIC0tPg0KCQk8dWl0ZXh0IG5hbWU9IlVOTkFNRURTTElERVRJVExFIiB2YWx1ZT0i0KHQu9Cw0LnQtCAlbiIvPg0KCQk8IS0tIHN1YnN0aXR1dGlvbjogJW4gPT0gc2xpZGUgbnVtYmVyIC0tPg0KCQk8IS0tIHN1YnN0aXR1dGlvbjogJXQgPT0gdG90YWwgc2xpZGUgY291bnQgLS0+DQoJCTx1aXRleHQgbmFtZT0iU0NSVUJCQVJTVEFUVVNfU0xJREVJTkZPIiB2YWx1ZT0i0KHQu9Cw0LnQtCAlbiAvICV0IHwgIi8+DQoJCTx1aXRleHQgbmFtZT0iU0NSVUJCQVJTVEFUVVNfU1RPUFBFRCIgdmFsdWU9ItCe0YHRgtCw0L3QvtCy0LvQtdC90L4iLz4NCgkJPHVpdGV4dCBuYW1lPSJTQ1JVQkJBUlNUQVRVU19QTEFZSU5HIiB2YWx1ZT0i0JLQvtGB0L/RgNC+0LjQt9Cy0LXQtNC10L3QuNC1Ii8+DQoJCTx1aXRleHQgbmFtZT0iU0NSVUJCQVJTVEFUVVNfTk9BVURJTyIgdmFsdWU9ItCd0LXRgiDQsNGD0LTQuNC+Ii8+DQoJCTx1aXRleHQgbmFtZT0iU0NSVUJCQVJTVEFUVVNfVklEUExBWUlORyIgdmFsdWU9ItCS0L7RgdC/0YDQvtC40LfQstC10LTQtdC90LjQtSDQstC40LTQtdC+Ii8+DQoJCTx1aXRleHQgbmFtZT0iU0NSVUJCQVJTVEFUVVNfTE9BRElORyIgdmFsdWU9ItCX0LDQs9GA0YPQt9C60LAiLz4NCgkJPHVpdGV4dCBuYW1lPSJTQ1JVQkJBUlNUQVRVU19CVUZGRVJJTkciIHZhbHVlPSLQkdGD0YTQtdGA0LjQt9Cw0YbQuNGPIi8+DQoJCTx1aXRleHQgbmFtZT0iU0NSVUJCQVJTVEFUVVNfUVVFU1RJT04iIHZhbHVlPSLQntGC0LLQtdGCINC90LAg0LLQvtC/0YDQvtGBIi8+DQoJCTx1aXRleHQgbmFtZT0iU0NSVUJCQVJTVEFUVVNfUkVWSUVXUVVJWiIgdmFsdWU9ItCe0LHQt9C+0YAg0L7Qv9GA0L7RgdCwIi8+DQoJCTwhLS0gc3Vic3RpdHV0aW9uOiAlbSA9PSBtaW51dGVzIHJlbWFpbmluZyAtLT4NCgkJPCEtLSBzdWJzdGl0dXRpb246ICVzID09IHNlY29uZHMgcmVtYWluaW5nIC0tPg0KCQk8dWl0ZXh0IG5hbWU9IkVMQVBTRUQiIHZhbHVlPSLQntGB0YLQsNC70L7RgdGMICVtINC80LjQvS4gJXMg0YEiLz4NCgkJPHVpdGV4dCBuYW1lPSJOT1RGT1VORCIgdmFsdWU9ItCd0LjRh9C10LPQviDQvdC1INC90LDQudC00LXQvdC+Ii8+DQoJCTx1aXRleHQgbmFtZT0iQVRUQUNITUVOVFMiIHZhbHVlPSLQktC70L7QttC10L3QuNGPIi8+DQoJCTwhLS0gc3Vic3RpdHV0aW9uOiAlcCA9PSBjdXJyZW50IHNwZWFrZXIncyB0aXRsZSAtLT4NCgkJPHVpdGV4dCBuYW1lPSJCSU9XSU5fVElUTEUiIHZhbHVlPSLQkdC40L7Qs9GA0LDRhNC40Y86ICVwIi8+DQoJCTx1aXRleHQgbmFtZT0iQklPQlROX1RJVExFIiB2YWx1ZT0i0JHQuNC+0LPRgNCw0YTQuNGPIi8+DQoJCTx1aXRleHQgbmFtZT0iRElWSURFUkJUTl9USVRMRSIgdmFsdWU9InwiLz4NCgkJPHVpdGV4dCBuYW1lPSJDT05UQUNUQlROX1RJVExFIiB2YWx1ZT0i0JrQvtC90YLQsNC60YIiLz4NCgkJPHVpdGV4dCBuYW1lPSJUQUJfUVVJWiIgdmFsdWU9ItCe0L/RgNC+0YEiLz4NCgkJPHVpdGV4dCBuYW1lPSJUQUJfT1VUTElORSIgdmFsdWU9ItCh0YXQtdC80LAiLz4NCgkJPHVpdGV4dCBuYW1lPSJUQUJfVEhVTUIiIHZhbHVlPSLQkdC10LPRg9C90L7QuiIvPg0KCQk8dWl0ZXh0IG5hbWU9IlRBQl9OT1RFUyIgdmFsdWU9ItCX0LDQvNC10YLQutC4Ii8+DQoJCTx1aXRleHQgbmFtZT0iVEFCX1NFQVJDSCIgdmFsdWU9ItCf0L7QuNGB0LoiLz4NCgkJPHVpdGV4dCBuYW1lPSJTTElERV9IRUFESU5HIiB2YWx1ZT0i0JfQsNCz0L7Qu9C+0LLQvtC6INGB0LvQsNC50LTQsCIvPg0KCQk8dWl0ZXh0IG5hbWU9IkRVUkFUSU9OX0hFQURJTkciIHZhbHVlPSLQlNC70LjRgi3RgdGC0YwiLz4NCgkJPHVpdGV4dCBuYW1lPSJTRUFSQ0hfSEVBRElORyIgdmFsdWU9ItCf0L7QuNGB0Log0YLQtdC60YHRgtCwOiIvPg0KCQk8dWl0ZXh0IG5hbWU9IlRIVU1CX0hFQURJTkciIHZhbHVlPSLQodC70LDQudC0Ii8+DQoJCTx1aXRleHQgbmFtZT0iVEhVTUJfSU5GTyIgdmFsdWU9ItCd0LDQt9Cy0LDQvdC40LUv0LTQu9C40YIt0L3QvtGB0YLRjCIvPg0KCQk8dWl0ZXh0IG5hbWU9IkFUVEFDSE5BTUVfSEVBRElORyIgdmFsdWU9ItCY0LzRjyDRhNCw0LnQu9CwIi8+DQoJCTx1aXRleHQgbmFtZT0iQVRUQUNIU0laRV9IRUFESU5HIiB2YWx1ZT0i0KDQsNC30LzQtdGAIi8+DQoJCTx1aXRleHQgbmFtZT0iU0xJREVfTk9URVMiIHZhbHVlPSLQl9Cw0LzQtdGC0LrQuCDQuiDRgdC70LDQudC00YMiLz4NCgkJPCEtLXF1aXogcG9kIGFuZCBtZXNzYWdlIGJveCB0ZXh0cy0tPg0KCQk8dWl0ZXh0IG5hbWU9IlFVSVpQT0RfUVVJWl9BVFRFTVBUIiB2YWx1ZT0i0J/QvtC/0YvRgtC60LAg0L/RgNC+0LnRgtC4INC+0L/RgNC+0YE6Ii8+DQoJCTx1aXRleHQgbmFtZT0iUVVJWlBPRF9RVUlaX0FUVEVNUFRfVkFMVUUiIHZhbHVlPSIlbiDQuNC3ICV0Ii8+DQoJCTx1aXRleHQgbmFtZT0iUVVJWlBPRF9RVUlaX1NDT1JFIiB2YWx1ZT0i0J3QsNCx0YDQsNC90L4g0LHQsNC70LvQvtCyOiIvPg0KCQk8dWl0ZXh0IG5hbWU9IlFVSVpQT0RfUVVJWl9QQVNTU0NPUkUiIHZhbHVlPSLQn9GA0L7RhdC+0LTQvdC+0Lkg0YDQtdC30YPQu9GM0YLQsNGCOiIvPg0KCQk8dWl0ZXh0IG5hbWU9IlFVSVpQT0RfUVVJWl9NQVhTQ09SRSIgdmFsdWU9ItCc0LDQutGB0LjQvNCw0LvRjNC90YvQuSDRgNC10LfRg9C70YzRgtCw0YI6Ii8+DQoJCTx1aXRleHQgbmFtZT0iUVVJWlBPRF9RVUVTQVRNUFRfU1RSIiB2YWx1ZT0i0J/QvtC/0YvRgtC60LA6ICVuINC40LcgJXQiLz4NCgkJPHVpdGV4dCBuYW1lPSJRVUlaUE9EX1FVRVNUWVBFX1NUUiIgdmFsdWU9ItCi0LjQvzogJXMiLz4NCgkJPHVpdGV4dCBuYW1lPSJRVUlaUE9EX1FVRVNUWVBFX0dSRCIgdmFsdWU9ItChINC+0YbQtdC90LrQvtC5Ii8+DQoJCTx1aXRleHQgbmFtZT0iUVVJWlBPRF9RVUVTVFlQRV9TVlkiIHZhbHVlPSLQntCx0LfQvtGAIi8+DQoJCTx1aXRleHQgbmFtZT0iUVVJWlBPRF9RVUlaQVRNUFRfSU5GIiB2YWx1ZT0i0JHQvtC70YzRiNC+0LUg0YfQuNGB0LvQviIvPg0KCQk8dWl0ZXh0IG5hbWU9IlFVSVpQT0RfUVVFU0FUTVBUX0lORiIgdmFsdWU9ItCR0L7Qu9GM0YjQvtC1INGH0LjRgdC70L4iLz4NCgkJPHVpdGV4dCBuYW1lPSJXQVJOSU5HTVNHX1lFU1NUUklORyIgdmFsdWU9ItCU0LAiLz4NCgkJPHVpdGV4dCBuYW1lPSJXQVJOSU5HTVNHX05PU1RSSU5HIiB2YWx1ZT0i0J3QtdGCIi8+DQoJCTx1aXRleHQgbmFtZT0iV0FSTklOR01TR19USVRMRVNUUklORyIgdmFsdWU9ItCf0YDQtdC00YPQv9GA0LXQttC00LXQvdC40LUg0L4g0L3QsNCy0LjQs9Cw0YbQuNC4INCyINC+0L/RgNC+0YHQtSIvPg0KCQk8dWl0ZXh0IG5hbWU9IldBUk5JTkdNU0dfTVNHU1RSSU5HIiB2YWx1ZT0i0JIg0L7Qv9GA0L7RgdC1INC+0YHRgtCw0LvQuNGB0Ywg0L3QtdC+0YLQstC10YfQtdC90L3Ri9C1INCy0L7Qv9GA0L7RgdGLLtCd0LDQttCw0YLQuNC1INC60L3QvtC/0LrQuCAmcXVvdDvQlNCwJnF1b3Q7INC/0YDQuNCy0LXQtNC10YIg0Log0LfQsNC60YDRi9GC0LjRjiDQvtC/0YDQvtGB0LAuINCd0LDQttCw0YLQuNC1INC60L3QvtC/0LrQuCAmcXVvdDvQndC10YImcXVvdDsg0L/RgNC+0LTQvtC70LbQuNGCINC+0L/RgNC+0YEuIi8+DQoJCTx1aXRleHQgbmFtZT0iSU5GT1JNQVRJT05fSDI2NF9GTEFTSFBMQVlFUiIgdmFsdWU9ItCi0LXQutGD0YnQsNGPINCy0LXRgNGB0LjRjyDQv9GA0L7QuNCz0YDRi9Cy0LDRgtC10LvRjyBGbGFzaCBQbGF5ZXIsINGD0YHRgtCw0L3QvtCy0LvQtdC90L3QsNGPINC90LAg0Y3RgtC+0Lwg0LrQvtC80L/RjNGO0YLQtdGA0LUsINC90LUg0L/QvtC00LTQtdGA0LbQuNCy0LDQtdGCINGN0YLQviDQstC40LTQtdC+LiDQqdC10LvQutC90LjRgtC1INCyINC+0LHQu9Cw0YHRgtC4INCy0LjQtNC10L4sINGH0YLQvtCx0Ysg0LfQsNCz0YDRg9C30LjRgtGMINC/0L7RgdC70LXQtNC90Y7RjiDQstC10YDRgdC40Y4g0L/RgNC+0LjQs9GA0YvQstCw0YLQtdC70Y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Qn9C+0LrQsNC30YvQstCw0YLRjCDQstGA0LXQt9C60YMg0YPRh9Cw0YHRgtC90LjQutCw0LwiLz4NCgkJPHVpdGV4dCBuYW1lPSJNVVRFIiB2YWx1ZT0i0J7RgtC60LvRjtGH0LjRgtGMINC30LLRg9C6Ii8+DQoJCTx1aXRleHQgbmFtZT0iRE9DV1JBUF9USVRMRSIgdmFsdWU9ItCS0LvQvtC20LXQvdC40LUg0LIg0YTQsNC50LsgQWRvYmUgUHJlc2VudGVyIi8+DQoJCTx1aXRleHQgbmFtZT0iRE9DV1JBUF9NU0ciIHZhbHVlPSLQodC+0YXRgNCw0L3QuNGC0Ywg0LIg0L/QsNC/0LrRgyAmcXVvdDvQnNC+0Lkg0LrQvtC80L/RjNGO0YLQtdGAJnF1b3Q7Ii8+DQoJCTx1aXRleHQgbmFtZT0iRE9DV1JBUF9QUk9NUFQiIHZhbHVlPSLQqdC10LvQutC90YPRgtGMINC00LvRjyDQt9Cw0LPRgNGD0LfQutC4Ii8+DQoJPC9sYW5ndWFnZT4NCjwvY29uZmlndXJhdGlvbj4NCiAg"/>
  <p:tag name="MMPROD_UIDATA" val="&lt;database version=&quot;9.0&quot;&gt;&lt;object type=&quot;1&quot; unique_id=&quot;10001&quot;&gt;&lt;property id=&quot;20141&quot; value=&quot;DWMOOCIntroNotes&quot;/&gt;&lt;property id=&quot;20148&quot; value=&quot;5&quot;/&gt;&lt;property id=&quot;20224&quot; value=&quot;C:\Users\mmannino\Documents\My Adobe Presentations\DWMOOCIntroNotes&quot;/&gt;&lt;property id=&quot;20250&quot; value=&quot;0&quot;/&gt;&lt;property id=&quot;20251&quot; value=&quot;0&quot;/&gt;&lt;property id=&quot;20259&quot; value=&quot;0&quot;/&gt;&lt;object type=&quot;8&quot; unique_id=&quot;10002&quot;&gt;&lt;/object&gt;&lt;object type=&quot;2&quot; unique_id=&quot;10003&quot;&gt;&lt;object type=&quot;3&quot; unique_id=&quot;10004&quot;&gt;&lt;property id=&quot;20148&quot; value=&quot;5&quot;/&gt;&lt;property id=&quot;20300&quot; value=&quot;Slide 1 - &amp;quot;Database Management Essentials&amp;quot;&quot;/&gt;&lt;property id=&quot;20303&quot; value=&quot;Michael Mannino&quot;/&gt;&lt;property id=&quot;20307&quot; value=&quot;256&quot;/&gt;&lt;property id=&quot;20309&quot; value=&quot;0&quot;/&gt;&lt;/object&gt;&lt;object type=&quot;3&quot; unique_id=&quot;10007&quot;&gt;&lt;property id=&quot;20148&quot; value=&quot;5&quot;/&gt;&lt;property id=&quot;20300&quot; value=&quot;Slide 6 - &amp;quot;Prerequisite Background&amp;quot;&quot;/&gt;&lt;property id=&quot;20303&quot; value=&quot;Michael Mannino&quot;/&gt;&lt;property id=&quot;20307&quot; value=&quot;260&quot;/&gt;&lt;property id=&quot;20309&quot; value=&quot;0&quot;/&gt;&lt;/object&gt;&lt;object type=&quot;3&quot; unique_id=&quot;12853&quot;&gt;&lt;property id=&quot;20148&quot; value=&quot;5&quot;/&gt;&lt;property id=&quot;20300&quot; value=&quot;Slide 5 - &amp;quot;Broad Course Objectives&amp;quot;&quot;/&gt;&lt;property id=&quot;20303&quot; value=&quot;Michael Mannino&quot;/&gt;&lt;property id=&quot;20307&quot; value=&quot;381&quot;/&gt;&lt;property id=&quot;20309&quot; value=&quot;0&quot;/&gt;&lt;/object&gt;&lt;object type=&quot;3&quot; unique_id=&quot;23291&quot;&gt;&lt;property id=&quot;20148&quot; value=&quot;5&quot;/&gt;&lt;property id=&quot;20300&quot; value=&quot;Slide 7 - &amp;quot;Summary&amp;quot;&quot;/&gt;&lt;property id=&quot;20307&quot; value=&quot;395&quot;/&gt;&lt;/object&gt;&lt;object type=&quot;3&quot; unique_id=&quot;23671&quot;&gt;&lt;property id=&quot;20148&quot; value=&quot;5&quot;/&gt;&lt;property id=&quot;20300&quot; value=&quot;Slide 3 - &amp;quot;Data Warehousing for Business Intelligence&amp;quot;&quot;/&gt;&lt;property id=&quot;20307&quot; value=&quot;398&quot;/&gt;&lt;/object&gt;&lt;object type=&quot;3&quot; unique_id=&quot;24048&quot;&gt;&lt;property id=&quot;20148&quot; value=&quot;5&quot;/&gt;&lt;property id=&quot;20300&quot; value=&quot;Slide 4 - &amp;quot;Targeted Learners&amp;quot;&quot;/&gt;&lt;property id=&quot;20307&quot; value=&quot;401&quot;/&gt;&lt;/object&gt;&lt;object type=&quot;3&quot; unique_id=&quot;25367&quot;&gt;&lt;property id=&quot;20148&quot; value=&quot;5&quot;/&gt;&lt;property id=&quot;20300&quot; value=&quot;Slide 2 - &amp;quot;Lesson Objectives&amp;quot;&quot;/&gt;&lt;property id=&quot;20307&quot; value=&quot;402&quot;/&gt;&lt;/object&gt;&lt;/object&gt;&lt;object type=&quot;10&quot; unique_id=&quot;16028&quot;&gt;&lt;object type=&quot;11&quot; unique_id=&quot;16029&quot;&gt;&lt;/object&gt;&lt;/object&gt;&lt;object type=&quot;4&quot; unique_id=&quot;16030&quot;&gt;&lt;/object&gt;&lt;/object&gt;&lt;/database&gt;"/>
  <p:tag name="SECTOMILLISECCONVERTED" val="1"/>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 id="{20BC3B3A-C599-4241-8902-56D8BCB939EC}" vid="{C1E08C39-E38A-47A3-B45D-7E736F48A9A2}"/>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BS-MOOC-IS_ppt_template</Template>
  <TotalTime>13743</TotalTime>
  <Words>826</Words>
  <Application>Microsoft Office PowerPoint</Application>
  <PresentationFormat>On-screen Show (4:3)</PresentationFormat>
  <Paragraphs>115</Paragraphs>
  <Slides>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Arai</vt:lpstr>
      <vt:lpstr>Arial</vt:lpstr>
      <vt:lpstr>Times New Roman</vt:lpstr>
      <vt:lpstr>Blank Presentation</vt:lpstr>
      <vt:lpstr>Database Management Essentials</vt:lpstr>
      <vt:lpstr>Lesson Objectives</vt:lpstr>
      <vt:lpstr>Data Warehousing for Business Intelligence</vt:lpstr>
      <vt:lpstr>Targeted Learners</vt:lpstr>
      <vt:lpstr>Broad Course Objectives</vt:lpstr>
      <vt:lpstr>Prerequisite Background</vt:lpstr>
      <vt:lpstr>Summary</vt:lpstr>
    </vt:vector>
  </TitlesOfParts>
  <Company>UCD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Lesson 1: Course Objectives</dc:title>
  <dc:subject>Data Warehouse Background and Architectures</dc:subject>
  <dc:creator>Michael Mannino</dc:creator>
  <dc:description>Data Warehouse Concepts, Design, Manipulation, and Administration</dc:description>
  <cp:lastModifiedBy>BAPTISTA Leonel</cp:lastModifiedBy>
  <cp:revision>2439</cp:revision>
  <cp:lastPrinted>1601-01-01T00:00:00Z</cp:lastPrinted>
  <dcterms:created xsi:type="dcterms:W3CDTF">2000-07-15T18:34:14Z</dcterms:created>
  <dcterms:modified xsi:type="dcterms:W3CDTF">2023-04-08T16:20:23Z</dcterms:modified>
</cp:coreProperties>
</file>