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1"/>
  </p:notesMasterIdLst>
  <p:handoutMasterIdLst>
    <p:handoutMasterId r:id="rId12"/>
  </p:handoutMasterIdLst>
  <p:sldIdLst>
    <p:sldId id="401" r:id="rId2"/>
    <p:sldId id="403" r:id="rId3"/>
    <p:sldId id="397" r:id="rId4"/>
    <p:sldId id="400" r:id="rId5"/>
    <p:sldId id="404" r:id="rId6"/>
    <p:sldId id="402" r:id="rId7"/>
    <p:sldId id="392" r:id="rId8"/>
    <p:sldId id="391" r:id="rId9"/>
    <p:sldId id="395" r:id="rId10"/>
  </p:sldIdLst>
  <p:sldSz cx="9144000" cy="6858000" type="screen4x3"/>
  <p:notesSz cx="6858000" cy="9144000"/>
  <p:custDataLst>
    <p:tags r:id="rId13"/>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9051" autoAdjust="0"/>
  </p:normalViewPr>
  <p:slideViewPr>
    <p:cSldViewPr snapToGrid="0">
      <p:cViewPr varScale="1">
        <p:scale>
          <a:sx n="79" d="100"/>
          <a:sy n="79" d="100"/>
        </p:scale>
        <p:origin x="108" y="32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9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a:t>Welcome to Database</a:t>
            </a:r>
            <a:r>
              <a:rPr lang="en-US" altLang="en-US" baseline="0" dirty="0"/>
              <a:t> Management Essentials (Course 1) </a:t>
            </a:r>
            <a:r>
              <a:rPr lang="en-US" altLang="en-US" dirty="0"/>
              <a:t>of the specialization</a:t>
            </a:r>
            <a:r>
              <a:rPr lang="en-US" altLang="en-US" baseline="0" dirty="0"/>
              <a:t> of </a:t>
            </a:r>
            <a:r>
              <a:rPr lang="en-US" altLang="en-US" dirty="0"/>
              <a:t>Data</a:t>
            </a:r>
            <a:r>
              <a:rPr lang="en-US" altLang="en-US" baseline="0" dirty="0"/>
              <a:t> Warehouse </a:t>
            </a:r>
            <a:r>
              <a:rPr lang="en-US" altLang="en-US" dirty="0"/>
              <a:t>Essentials for Aspiring Business Intelligence Professionals</a:t>
            </a:r>
          </a:p>
          <a:p>
            <a:endParaRPr lang="en-US" altLang="en-US" dirty="0"/>
          </a:p>
          <a:p>
            <a:r>
              <a:rPr lang="en-US" altLang="en-US" dirty="0"/>
              <a:t>Fun</a:t>
            </a:r>
            <a:r>
              <a:rPr lang="en-US" altLang="en-US" baseline="0" dirty="0"/>
              <a:t> but challenging track for both business and computer science students as well as information technology professionals</a:t>
            </a:r>
          </a:p>
          <a:p>
            <a:endParaRPr lang="en-US" altLang="en-US" baseline="0" dirty="0"/>
          </a:p>
          <a:p>
            <a:r>
              <a:rPr lang="en-US" altLang="en-US" baseline="0" dirty="0"/>
              <a:t>Learn new concepts, skills, and practices vital to careers in data warehouses and business intelligence</a:t>
            </a:r>
            <a:endParaRPr lang="en-US" altLang="en-US" dirty="0"/>
          </a:p>
          <a:p>
            <a:endParaRPr lang="en-US" altLang="en-US" dirty="0"/>
          </a:p>
          <a:p>
            <a:r>
              <a:rPr lang="en-US" altLang="en-US" dirty="0"/>
              <a:t>Introductory course on database</a:t>
            </a:r>
            <a:r>
              <a:rPr lang="en-US" altLang="en-US" baseline="0" dirty="0"/>
              <a:t> </a:t>
            </a:r>
            <a:r>
              <a:rPr lang="en-US" altLang="en-US" dirty="0"/>
              <a:t>management concepts and skills</a:t>
            </a:r>
          </a:p>
          <a:p>
            <a:endParaRPr lang="en-US" altLang="en-US" dirty="0"/>
          </a:p>
          <a:p>
            <a:r>
              <a:rPr lang="en-US" altLang="en-US" dirty="0"/>
              <a:t>Other courses deal directly with data warehouse concepts, technologies, and skills.</a:t>
            </a:r>
          </a:p>
          <a:p>
            <a:endParaRPr lang="en-US" dirty="0"/>
          </a:p>
          <a:p>
            <a:r>
              <a:rPr lang="en-US" dirty="0"/>
              <a:t>Database management is crucial to the operation and management of modern organizations: </a:t>
            </a:r>
          </a:p>
          <a:p>
            <a:r>
              <a:rPr lang="en-US" dirty="0"/>
              <a:t> - infrastructure (plumbing) for daily business operations</a:t>
            </a:r>
          </a:p>
          <a:p>
            <a:r>
              <a:rPr lang="en-US" dirty="0"/>
              <a:t> - raw materials for long range decision making</a:t>
            </a:r>
          </a:p>
          <a:p>
            <a:endParaRPr lang="en-US" dirty="0"/>
          </a:p>
          <a:p>
            <a:r>
              <a:rPr lang="en-US" dirty="0"/>
              <a:t>Transformation: as significant as learning computer programming and algebra</a:t>
            </a:r>
          </a:p>
          <a:p>
            <a:endParaRPr lang="en-US" altLang="en-US" dirty="0"/>
          </a:p>
          <a:p>
            <a:r>
              <a:rPr lang="en-US" altLang="en-US" dirty="0"/>
              <a:t>Objectives:</a:t>
            </a:r>
          </a:p>
          <a:p>
            <a:r>
              <a:rPr lang="en-US" altLang="en-US" dirty="0"/>
              <a:t> - Cover course topics</a:t>
            </a:r>
            <a:r>
              <a:rPr lang="en-US" altLang="en-US" baseline="0" dirty="0"/>
              <a:t>, assignments, and tools</a:t>
            </a:r>
            <a:endParaRPr lang="en-US" altLang="en-US" dirty="0"/>
          </a:p>
          <a:p>
            <a:r>
              <a:rPr lang="en-US" altLang="en-US" dirty="0"/>
              <a:t> - Provide</a:t>
            </a:r>
            <a:r>
              <a:rPr lang="en-US" altLang="en-US" baseline="0" dirty="0"/>
              <a:t> excitement for this course and the entire track</a:t>
            </a:r>
          </a:p>
          <a:p>
            <a:endParaRPr lang="en-US" altLang="en-US" baseline="0" dirty="0"/>
          </a:p>
          <a:p>
            <a:r>
              <a:rPr kumimoji="1" lang="en-US" sz="1200" kern="1200" dirty="0">
                <a:solidFill>
                  <a:schemeClr val="tx1"/>
                </a:solidFill>
                <a:effectLst/>
                <a:latin typeface="Times New Roman" pitchFamily="18" charset="0"/>
                <a:ea typeface="+mn-ea"/>
                <a:cs typeface="+mn-cs"/>
              </a:rPr>
              <a:t>Data warehouses provide key infrastructure for business intelligence services used in many organizations. Management of large, complex data warehouses involves technical skills and conceptual background needed by information systems professionals as well as tactical and strategic issues faced by information technology managers. According to a recent report by McKinsey, demand for graduates with business intelligence skills is large and growing with a projected shortfall of 1.5 million analysts by 2018. </a:t>
            </a:r>
          </a:p>
          <a:p>
            <a:endParaRPr kumimoji="1" lang="en-US" sz="1200" kern="1200" dirty="0">
              <a:solidFill>
                <a:schemeClr val="tx1"/>
              </a:solidFill>
              <a:effectLst/>
              <a:latin typeface="Times New Roman" pitchFamily="18" charset="0"/>
              <a:ea typeface="+mn-ea"/>
              <a:cs typeface="+mn-cs"/>
            </a:endParaRPr>
          </a:p>
          <a:p>
            <a:r>
              <a:rPr lang="en-US" altLang="en-US" baseline="0" dirty="0"/>
              <a:t>Before learning about data warehouses, students need a basic background in database management.  This course provides this foundation in query formulation and database development so that students can progress to topics specific to data architectures that support business intelligence.</a:t>
            </a:r>
          </a:p>
          <a:p>
            <a:endParaRPr lang="en-US" altLang="en-US" baseline="0" dirty="0"/>
          </a:p>
          <a:p>
            <a:endParaRPr kumimoji="1"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30402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Unit </a:t>
            </a:r>
            <a:r>
              <a:rPr lang="en-US" altLang="en-US" baseline="0" dirty="0"/>
              <a:t>1:  concepts, database creation, query formulation, data modeling, normalization</a:t>
            </a:r>
            <a:endParaRPr lang="en-US" altLang="en-US" dirty="0"/>
          </a:p>
          <a:p>
            <a:endParaRPr lang="en-US" baseline="0" dirty="0"/>
          </a:p>
          <a:p>
            <a:r>
              <a:rPr lang="en-US" baseline="0" dirty="0"/>
              <a:t>Unit 2: </a:t>
            </a:r>
          </a:p>
          <a:p>
            <a:pPr marL="171450" indent="-171450">
              <a:buFontTx/>
              <a:buChar char="-"/>
            </a:pPr>
            <a:r>
              <a:rPr lang="en-US" baseline="0" dirty="0"/>
              <a:t>SQL history</a:t>
            </a:r>
          </a:p>
          <a:p>
            <a:pPr marL="171450" indent="-171450">
              <a:buFontTx/>
              <a:buChar char="-"/>
            </a:pPr>
            <a:r>
              <a:rPr lang="en-US" baseline="0" dirty="0"/>
              <a:t>Basic SQL SELECT statements</a:t>
            </a:r>
          </a:p>
          <a:p>
            <a:pPr marL="171450" indent="-171450">
              <a:buFontTx/>
              <a:buChar char="-"/>
            </a:pPr>
            <a:r>
              <a:rPr lang="en-US" baseline="0" dirty="0"/>
              <a:t>Problem solving aids</a:t>
            </a:r>
          </a:p>
          <a:p>
            <a:pPr marL="171450" indent="-171450">
              <a:buFontTx/>
              <a:buChar char="-"/>
            </a:pPr>
            <a:r>
              <a:rPr lang="en-US" baseline="0" dirty="0"/>
              <a:t>Advanced SELECT statements</a:t>
            </a:r>
          </a:p>
          <a:p>
            <a:pPr marL="171450" indent="-171450">
              <a:buFontTx/>
              <a:buChar char="-"/>
            </a:pPr>
            <a:r>
              <a:rPr lang="en-US" baseline="0" dirty="0"/>
              <a:t>Other SELECT statements: union, data manipulation</a:t>
            </a:r>
          </a:p>
          <a:p>
            <a:pPr marL="171450" indent="-171450">
              <a:buFontTx/>
              <a:buChar char="-"/>
            </a:pPr>
            <a:r>
              <a:rPr lang="en-US" baseline="0" dirty="0"/>
              <a:t>Data retrieval problems</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Unit 3: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ERD notation and examples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ERD notation rules (structural)</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Finding and resolving diagram errors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Unit 4: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Analyzing narrative problems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Data modeling transformations and consistency checking</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Finding and resolving design errors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Unit 5</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Conversion rules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Functional dependencies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Boyce </a:t>
            </a:r>
            <a:r>
              <a:rPr lang="en-US" baseline="0" dirty="0" err="1"/>
              <a:t>Codd</a:t>
            </a:r>
            <a:r>
              <a:rPr lang="en-US" baseline="0" dirty="0"/>
              <a:t> Normal form</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Normalization usage</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Conversion and normalization problems</a:t>
            </a:r>
          </a:p>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711208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demand so not strictly week. Roughly one unit per week.</a:t>
            </a:r>
          </a:p>
          <a:p>
            <a:endParaRPr lang="en-US" dirty="0"/>
          </a:p>
          <a:p>
            <a:r>
              <a:rPr lang="en-US" dirty="0"/>
              <a:t>Unit 1</a:t>
            </a:r>
          </a:p>
          <a:p>
            <a:pPr marL="171450" indent="-171450">
              <a:buFontTx/>
              <a:buChar char="-"/>
            </a:pPr>
            <a:r>
              <a:rPr lang="en-US" dirty="0"/>
              <a:t>3 modules: intro, database characteristics</a:t>
            </a:r>
            <a:r>
              <a:rPr lang="en-US" baseline="0" dirty="0"/>
              <a:t> and DBMS features, relational data model and CREATE TABLE statement</a:t>
            </a:r>
            <a:endParaRPr lang="en-US" dirty="0"/>
          </a:p>
          <a:p>
            <a:pPr marL="171450" indent="-171450">
              <a:buFontTx/>
              <a:buChar char="-"/>
            </a:pPr>
            <a:r>
              <a:rPr lang="en-US" dirty="0"/>
              <a:t>Concepts:</a:t>
            </a:r>
            <a:r>
              <a:rPr lang="en-US" baseline="0" dirty="0"/>
              <a:t> database characteristics, DBMS features, processing environments</a:t>
            </a:r>
            <a:endParaRPr lang="en-US" dirty="0"/>
          </a:p>
          <a:p>
            <a:pPr marL="171450" indent="-171450">
              <a:buFontTx/>
              <a:buChar char="-"/>
            </a:pPr>
            <a:r>
              <a:rPr lang="en-US" dirty="0"/>
              <a:t>Skills:</a:t>
            </a:r>
            <a:r>
              <a:rPr lang="en-US" baseline="0" dirty="0"/>
              <a:t> relational model integrity constraints and CREATE TABLE statement</a:t>
            </a:r>
            <a:endParaRPr lang="en-US" dirty="0"/>
          </a:p>
          <a:p>
            <a:pPr marL="0" indent="0">
              <a:buFontTx/>
              <a:buNone/>
            </a:pPr>
            <a:endParaRPr lang="en-US" dirty="0"/>
          </a:p>
          <a:p>
            <a:pPr marL="0" indent="0">
              <a:buFontTx/>
              <a:buNone/>
            </a:pPr>
            <a:r>
              <a:rPr lang="en-US" dirty="0"/>
              <a:t>Unit 2</a:t>
            </a:r>
          </a:p>
          <a:p>
            <a:pPr marL="0" indent="0">
              <a:buFontTx/>
              <a:buNone/>
            </a:pPr>
            <a:r>
              <a:rPr lang="en-US" dirty="0"/>
              <a:t>-</a:t>
            </a:r>
            <a:r>
              <a:rPr lang="en-US" baseline="0" dirty="0"/>
              <a:t> 2 modules: basic query formulation, advanced query formulation</a:t>
            </a:r>
            <a:endParaRPr lang="en-US" dirty="0"/>
          </a:p>
          <a:p>
            <a:pPr marL="171450" indent="-171450">
              <a:buFontTx/>
              <a:buChar char="-"/>
            </a:pPr>
            <a:r>
              <a:rPr lang="en-US" dirty="0"/>
              <a:t>Syntax of SQL SELECT statement and SQL background</a:t>
            </a:r>
            <a:endParaRPr lang="en-US" baseline="0" dirty="0"/>
          </a:p>
          <a:p>
            <a:pPr marL="171450" indent="-171450">
              <a:buFontTx/>
              <a:buChar char="-"/>
            </a:pPr>
            <a:r>
              <a:rPr lang="en-US" baseline="0" dirty="0"/>
              <a:t>Basic query formulation problems involving two table joins and grouping</a:t>
            </a:r>
          </a:p>
          <a:p>
            <a:pPr marL="171450" indent="-171450">
              <a:buFontTx/>
              <a:buChar char="-"/>
            </a:pPr>
            <a:r>
              <a:rPr lang="en-US" baseline="0" dirty="0"/>
              <a:t>Query formulation guidelines: SELECT statement processing and critical questions</a:t>
            </a:r>
          </a:p>
          <a:p>
            <a:pPr marL="171450" indent="-171450">
              <a:buFontTx/>
              <a:buChar char="-"/>
            </a:pPr>
            <a:r>
              <a:rPr lang="en-US" baseline="0" dirty="0"/>
              <a:t>Advanced query formulation problems: involving multiple tables and grouping</a:t>
            </a:r>
          </a:p>
          <a:p>
            <a:pPr marL="0" indent="0">
              <a:buFontTx/>
              <a:buNone/>
            </a:pPr>
            <a:endParaRPr lang="en-US" baseline="0" dirty="0"/>
          </a:p>
          <a:p>
            <a:pPr marL="0" indent="0">
              <a:buFontTx/>
              <a:buNone/>
            </a:pPr>
            <a:r>
              <a:rPr lang="en-US" baseline="0" dirty="0"/>
              <a:t>Unit 3</a:t>
            </a:r>
          </a:p>
          <a:p>
            <a:pPr marL="0" indent="0">
              <a:buFontTx/>
              <a:buNone/>
            </a:pPr>
            <a:r>
              <a:rPr lang="en-US" baseline="0" dirty="0"/>
              <a:t> - 2 modules</a:t>
            </a:r>
          </a:p>
          <a:p>
            <a:pPr marL="171450" indent="-171450">
              <a:buFontTx/>
              <a:buChar char="-"/>
            </a:pPr>
            <a:r>
              <a:rPr lang="en-US" baseline="0" dirty="0"/>
              <a:t>ERD notation and examples</a:t>
            </a:r>
          </a:p>
          <a:p>
            <a:pPr marL="171450" indent="-171450">
              <a:buFontTx/>
              <a:buChar char="-"/>
            </a:pPr>
            <a:r>
              <a:rPr lang="en-US" baseline="0" dirty="0"/>
              <a:t>Relationship representation</a:t>
            </a:r>
          </a:p>
          <a:p>
            <a:pPr marL="171450" indent="-171450">
              <a:buFontTx/>
              <a:buChar char="-"/>
            </a:pPr>
            <a:r>
              <a:rPr lang="en-US" baseline="0" dirty="0"/>
              <a:t>Diagram rules</a:t>
            </a:r>
          </a:p>
          <a:p>
            <a:pPr marL="0" indent="0">
              <a:buFontTx/>
              <a:buNone/>
            </a:pPr>
            <a:endParaRPr lang="en-US" baseline="0" dirty="0"/>
          </a:p>
          <a:p>
            <a:pPr marL="0" indent="0">
              <a:buFontTx/>
              <a:buNone/>
            </a:pPr>
            <a:r>
              <a:rPr lang="en-US" baseline="0" dirty="0"/>
              <a:t>Unit 4</a:t>
            </a:r>
          </a:p>
          <a:p>
            <a:pPr marL="0" indent="0">
              <a:buFontTx/>
              <a:buNone/>
            </a:pPr>
            <a:r>
              <a:rPr lang="en-US" baseline="0" dirty="0"/>
              <a:t> - 2 modules</a:t>
            </a:r>
          </a:p>
          <a:p>
            <a:pPr marL="171450" indent="-171450">
              <a:buFontTx/>
              <a:buChar char="-"/>
            </a:pPr>
            <a:r>
              <a:rPr lang="en-US" baseline="0" dirty="0"/>
              <a:t>Data modeling guidelines and narrative problems</a:t>
            </a:r>
          </a:p>
          <a:p>
            <a:pPr marL="171450" indent="-171450">
              <a:buFontTx/>
              <a:buChar char="-"/>
            </a:pPr>
            <a:r>
              <a:rPr lang="en-US" baseline="0" dirty="0"/>
              <a:t>Transformations for alternative designs</a:t>
            </a:r>
          </a:p>
          <a:p>
            <a:pPr marL="171450" indent="-171450">
              <a:buFontTx/>
              <a:buChar char="-"/>
            </a:pPr>
            <a:r>
              <a:rPr lang="en-US" baseline="0" dirty="0"/>
              <a:t>Detecting design errors</a:t>
            </a:r>
          </a:p>
          <a:p>
            <a:pPr marL="0" indent="0">
              <a:buFontTx/>
              <a:buNone/>
            </a:pPr>
            <a:endParaRPr lang="en-US" baseline="0" dirty="0"/>
          </a:p>
          <a:p>
            <a:pPr marL="0" indent="0">
              <a:buFontTx/>
              <a:buNone/>
            </a:pPr>
            <a:r>
              <a:rPr lang="en-US" baseline="0" dirty="0"/>
              <a:t>Unit 5</a:t>
            </a:r>
          </a:p>
          <a:p>
            <a:pPr marL="0" indent="0">
              <a:buFontTx/>
              <a:buNone/>
            </a:pPr>
            <a:r>
              <a:rPr lang="en-US" baseline="0" dirty="0"/>
              <a:t>- 2 modules </a:t>
            </a:r>
          </a:p>
          <a:p>
            <a:pPr marL="171450" indent="-171450">
              <a:buFontTx/>
              <a:buChar char="-"/>
            </a:pPr>
            <a:r>
              <a:rPr lang="en-US" baseline="0" dirty="0"/>
              <a:t>Conversion rules for entity types, 1-M relationships, and M-N relationships</a:t>
            </a:r>
          </a:p>
          <a:p>
            <a:pPr marL="171450" indent="-171450">
              <a:buFontTx/>
              <a:buChar char="-"/>
            </a:pPr>
            <a:r>
              <a:rPr lang="en-US" baseline="0" dirty="0"/>
              <a:t>Functional dependencies: anomalies in designs and FDs as constraints to reason about redundancy</a:t>
            </a:r>
          </a:p>
          <a:p>
            <a:pPr marL="171450" indent="-171450">
              <a:buFontTx/>
              <a:buChar char="-"/>
            </a:pPr>
            <a:r>
              <a:rPr lang="en-US" baseline="0" dirty="0"/>
              <a:t>Normal forms: BCNF</a:t>
            </a:r>
          </a:p>
          <a:p>
            <a:pPr marL="171450" indent="-171450">
              <a:buFontTx/>
              <a:buChar char="-"/>
            </a:pPr>
            <a:r>
              <a:rPr lang="en-US" baseline="0" dirty="0"/>
              <a:t>Normalization guidelines: place in design process and application of normalization</a:t>
            </a:r>
          </a:p>
          <a:p>
            <a:endParaRPr lang="en-US" dirty="0"/>
          </a:p>
          <a:p>
            <a:r>
              <a:rPr lang="en-US" dirty="0"/>
              <a:t>Assignments in all units</a:t>
            </a:r>
          </a:p>
          <a:p>
            <a:endParaRPr lang="en-US" dirty="0"/>
          </a:p>
          <a:p>
            <a:r>
              <a:rPr lang="en-US" dirty="0"/>
              <a:t>Short</a:t>
            </a:r>
            <a:r>
              <a:rPr lang="en-US" baseline="0" dirty="0"/>
              <a:t> q</a:t>
            </a:r>
            <a:r>
              <a:rPr lang="en-US" dirty="0"/>
              <a:t>uizzes</a:t>
            </a:r>
            <a:r>
              <a:rPr lang="en-US" baseline="0" dirty="0"/>
              <a:t> at the end of each unit</a:t>
            </a:r>
          </a:p>
          <a:p>
            <a:endParaRPr lang="en-US" baseline="0" dirty="0"/>
          </a:p>
          <a:p>
            <a:r>
              <a:rPr lang="en-US" baseline="0" dirty="0"/>
              <a:t>Threaded discussions in each unit</a:t>
            </a:r>
          </a:p>
          <a:p>
            <a:r>
              <a:rPr lang="en-US" baseline="0" dirty="0"/>
              <a:t>Final exam in unit 4</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2153498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Expert level skills: only a subset of database professionals have these skills</a:t>
            </a:r>
          </a:p>
          <a:p>
            <a:endParaRPr lang="en-US" dirty="0"/>
          </a:p>
          <a:p>
            <a:r>
              <a:rPr lang="en-US" dirty="0"/>
              <a:t>Specialized problems: not encountered in most business situations</a:t>
            </a:r>
          </a:p>
          <a:p>
            <a:endParaRPr lang="en-US" dirty="0"/>
          </a:p>
          <a:p>
            <a:r>
              <a:rPr lang="en-US" dirty="0"/>
              <a:t>Importance: although specialized, provide business value when needed</a:t>
            </a:r>
          </a:p>
          <a:p>
            <a:endParaRPr lang="en-US" dirty="0"/>
          </a:p>
          <a:p>
            <a:r>
              <a:rPr lang="en-US" dirty="0"/>
              <a:t>Problem solving approach</a:t>
            </a:r>
          </a:p>
          <a:p>
            <a:pPr marL="171450" indent="-171450">
              <a:buFontTx/>
              <a:buChar char="-"/>
            </a:pPr>
            <a:r>
              <a:rPr lang="en-US" dirty="0"/>
              <a:t>Unique approach</a:t>
            </a:r>
          </a:p>
          <a:p>
            <a:pPr marL="171450" indent="-171450">
              <a:buFontTx/>
              <a:buChar char="-"/>
            </a:pPr>
            <a:r>
              <a:rPr lang="en-US" dirty="0"/>
              <a:t>Text pattern</a:t>
            </a:r>
          </a:p>
          <a:p>
            <a:pPr marL="171450" indent="-171450">
              <a:buFontTx/>
              <a:buChar char="-"/>
            </a:pPr>
            <a:r>
              <a:rPr lang="en-US" dirty="0"/>
              <a:t>SQL SELECT statement pattern</a:t>
            </a:r>
          </a:p>
          <a:p>
            <a:pPr marL="171450" indent="-171450">
              <a:buFontTx/>
              <a:buChar char="-"/>
            </a:pPr>
            <a:r>
              <a:rPr lang="en-US" dirty="0"/>
              <a:t>Extended SELECT statement syntax in each problem</a:t>
            </a:r>
          </a:p>
        </p:txBody>
      </p:sp>
      <p:sp>
        <p:nvSpPr>
          <p:cNvPr id="4" name="Slide Number Placeholder 3"/>
          <p:cNvSpPr>
            <a:spLocks noGrp="1"/>
          </p:cNvSpPr>
          <p:nvPr>
            <p:ph type="sldNum" sz="quarter" idx="5"/>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3342203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the course is problem and skill oriented, the major assessments will come from assignments.</a:t>
            </a:r>
          </a:p>
          <a:p>
            <a:endParaRPr lang="en-US" baseline="0" dirty="0"/>
          </a:p>
          <a:p>
            <a:r>
              <a:rPr lang="en-US" baseline="0" dirty="0"/>
              <a:t>Graded quizzes are closely connected to the course notes in lessons.</a:t>
            </a:r>
          </a:p>
          <a:p>
            <a:endParaRPr lang="en-US" baseline="0" dirty="0"/>
          </a:p>
          <a:p>
            <a:r>
              <a:rPr lang="en-US" baseline="0" dirty="0"/>
              <a:t>Ungraded practice problems are meant to be like assignment problems.</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1631946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a:t>
            </a:r>
            <a:r>
              <a:rPr lang="en-US" baseline="0" dirty="0"/>
              <a:t> TABLE statements</a:t>
            </a:r>
            <a:endParaRPr lang="en-US" dirty="0"/>
          </a:p>
          <a:p>
            <a:pPr marL="171450" indent="-171450">
              <a:buFontTx/>
              <a:buChar char="-"/>
            </a:pPr>
            <a:r>
              <a:rPr lang="en-US" dirty="0"/>
              <a:t>Tables</a:t>
            </a:r>
          </a:p>
          <a:p>
            <a:pPr marL="171450" indent="-171450">
              <a:buFontTx/>
              <a:buChar char="-"/>
            </a:pPr>
            <a:r>
              <a:rPr lang="en-US" dirty="0"/>
              <a:t>Primary key and referential</a:t>
            </a:r>
            <a:r>
              <a:rPr lang="en-US" baseline="0" dirty="0"/>
              <a:t> integrity constraints</a:t>
            </a:r>
          </a:p>
          <a:p>
            <a:pPr marL="171450" indent="-171450">
              <a:buFontTx/>
              <a:buChar char="-"/>
            </a:pPr>
            <a:r>
              <a:rPr lang="en-US" baseline="0" dirty="0"/>
              <a:t>Populate with sample rows</a:t>
            </a:r>
          </a:p>
          <a:p>
            <a:pPr marL="171450" indent="-171450">
              <a:buFontTx/>
              <a:buChar char="-"/>
            </a:pPr>
            <a:r>
              <a:rPr lang="en-US" baseline="0" dirty="0"/>
              <a:t>Oracle or MySQL</a:t>
            </a:r>
            <a:endParaRPr lang="en-US" dirty="0"/>
          </a:p>
          <a:p>
            <a:endParaRPr lang="en-US" baseline="0" dirty="0"/>
          </a:p>
          <a:p>
            <a:r>
              <a:rPr lang="en-US" baseline="0" dirty="0"/>
              <a:t>Query formulation</a:t>
            </a:r>
          </a:p>
          <a:p>
            <a:pPr marL="171450" indent="-171450">
              <a:buFontTx/>
              <a:buChar char="-"/>
            </a:pPr>
            <a:r>
              <a:rPr lang="en-US" baseline="0" dirty="0"/>
              <a:t>Single table problems with a variety of conditions: numeric, text, logical operators</a:t>
            </a:r>
          </a:p>
          <a:p>
            <a:pPr marL="171450" indent="-171450">
              <a:buFontTx/>
              <a:buChar char="-"/>
            </a:pPr>
            <a:r>
              <a:rPr lang="en-US" baseline="0" dirty="0"/>
              <a:t>Row summaries on single tables: grouping columns, aggregate functions, and group conditions</a:t>
            </a:r>
          </a:p>
          <a:p>
            <a:pPr marL="171450" indent="-171450">
              <a:buFontTx/>
              <a:buChar char="-"/>
            </a:pPr>
            <a:r>
              <a:rPr lang="en-US" baseline="0" dirty="0"/>
              <a:t>Problems involving join operations on multiple tables</a:t>
            </a:r>
          </a:p>
          <a:p>
            <a:pPr marL="171450" indent="-171450">
              <a:buFontTx/>
              <a:buChar char="-"/>
            </a:pPr>
            <a:r>
              <a:rPr lang="en-US" baseline="0" dirty="0"/>
              <a:t>Problems involving join operations and grouping</a:t>
            </a:r>
          </a:p>
          <a:p>
            <a:pPr marL="171450" indent="-171450">
              <a:buFontTx/>
              <a:buChar char="-"/>
            </a:pPr>
            <a:r>
              <a:rPr lang="en-US" baseline="0" dirty="0"/>
              <a:t>Problems involving UNION operations</a:t>
            </a:r>
          </a:p>
          <a:p>
            <a:endParaRPr lang="en-US" dirty="0"/>
          </a:p>
          <a:p>
            <a:r>
              <a:rPr lang="en-US" dirty="0"/>
              <a:t>Data modeling problems</a:t>
            </a:r>
          </a:p>
          <a:p>
            <a:pPr marL="171450" indent="-171450">
              <a:buFontTx/>
              <a:buChar char="-"/>
            </a:pPr>
            <a:r>
              <a:rPr lang="en-US" baseline="0" dirty="0"/>
              <a:t>2 assignments: diagram symbols and rules; data modelling problems</a:t>
            </a:r>
          </a:p>
          <a:p>
            <a:pPr marL="171450" indent="-171450">
              <a:buFontTx/>
              <a:buChar char="-"/>
            </a:pPr>
            <a:r>
              <a:rPr lang="en-US" baseline="0" dirty="0"/>
              <a:t>ERD usage and rules</a:t>
            </a:r>
          </a:p>
          <a:p>
            <a:pPr marL="171450" indent="-171450">
              <a:buFontTx/>
              <a:buChar char="-"/>
            </a:pPr>
            <a:r>
              <a:rPr lang="en-US" baseline="0" dirty="0"/>
              <a:t>Identifying and resolving diagram errors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Constructing ERDs from narrative statements about the problem</a:t>
            </a:r>
          </a:p>
          <a:p>
            <a:pPr marL="171450" indent="-171450">
              <a:buFontTx/>
              <a:buChar char="-"/>
            </a:pPr>
            <a:r>
              <a:rPr lang="en-US" baseline="0" dirty="0"/>
              <a:t>Creating ERDs to be consistent with narrative problems</a:t>
            </a:r>
          </a:p>
          <a:p>
            <a:pPr marL="0" indent="0">
              <a:buFontTx/>
              <a:buNone/>
            </a:pPr>
            <a:endParaRPr lang="en-US" baseline="0" dirty="0"/>
          </a:p>
          <a:p>
            <a:pPr marL="0" indent="0">
              <a:buFontTx/>
              <a:buNone/>
            </a:pPr>
            <a:r>
              <a:rPr lang="en-US" baseline="0" dirty="0"/>
              <a:t>Table design</a:t>
            </a:r>
          </a:p>
          <a:p>
            <a:pPr marL="171450" indent="-171450">
              <a:buFontTx/>
              <a:buChar char="-"/>
            </a:pPr>
            <a:r>
              <a:rPr lang="en-US" baseline="0" dirty="0"/>
              <a:t>Converting an ERD to a table design</a:t>
            </a:r>
          </a:p>
          <a:p>
            <a:pPr marL="171450" indent="-171450">
              <a:buFontTx/>
              <a:buChar char="-"/>
            </a:pPr>
            <a:r>
              <a:rPr lang="en-US" baseline="0" dirty="0"/>
              <a:t>Identifying FDs</a:t>
            </a:r>
          </a:p>
          <a:p>
            <a:pPr marL="171450" indent="-171450">
              <a:buFontTx/>
              <a:buChar char="-"/>
            </a:pPr>
            <a:r>
              <a:rPr lang="en-US" baseline="0" dirty="0"/>
              <a:t>Performing steps of BCNF using FDs</a:t>
            </a:r>
          </a:p>
          <a:p>
            <a:pPr marL="171450" indent="-171450">
              <a:buFontTx/>
              <a:buChar char="-"/>
            </a:pPr>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7</a:t>
            </a:fld>
            <a:endParaRPr lang="en-US"/>
          </a:p>
        </p:txBody>
      </p:sp>
    </p:spTree>
    <p:extLst>
      <p:ext uri="{BB962C8B-B14F-4D97-AF65-F5344CB8AC3E}">
        <p14:creationId xmlns:p14="http://schemas.microsoft.com/office/powerpoint/2010/main" val="279634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Oracle or PostgreSQL for creating</a:t>
            </a:r>
            <a:r>
              <a:rPr lang="en-US" baseline="0" dirty="0"/>
              <a:t> tables and query formulation</a:t>
            </a:r>
          </a:p>
          <a:p>
            <a:pPr marL="171450" indent="-171450">
              <a:buFontTx/>
              <a:buChar char="-"/>
            </a:pPr>
            <a:r>
              <a:rPr lang="en-US" baseline="0" dirty="0"/>
              <a:t>Oracle industry leading enterprise DBMS</a:t>
            </a:r>
          </a:p>
          <a:p>
            <a:pPr marL="171450" indent="-171450">
              <a:buFontTx/>
              <a:buChar char="-"/>
            </a:pPr>
            <a:r>
              <a:rPr lang="en-US" baseline="0" dirty="0"/>
              <a:t>PostgreSQL: industry leading open-source DBMS</a:t>
            </a:r>
          </a:p>
          <a:p>
            <a:pPr marL="171450" indent="-171450">
              <a:buFontTx/>
              <a:buChar char="-"/>
            </a:pPr>
            <a:r>
              <a:rPr lang="en-US" baseline="0" dirty="0"/>
              <a:t>Use Oracle Cloud to create database instance and SQL Developer for SQL statements</a:t>
            </a:r>
          </a:p>
          <a:p>
            <a:pPr marL="171450" indent="-171450">
              <a:buFontTx/>
              <a:buChar char="-"/>
            </a:pPr>
            <a:r>
              <a:rPr lang="en-US" baseline="0" dirty="0"/>
              <a:t>Use </a:t>
            </a:r>
            <a:r>
              <a:rPr lang="en-US" baseline="0" dirty="0" err="1"/>
              <a:t>pgAdmin</a:t>
            </a:r>
            <a:r>
              <a:rPr lang="en-US" baseline="0" dirty="0"/>
              <a:t> to administer PostgreSQL databases and execution of SQL statements</a:t>
            </a:r>
          </a:p>
          <a:p>
            <a:pPr marL="171450" indent="-171450">
              <a:buFontTx/>
              <a:buChar char="-"/>
            </a:pPr>
            <a:r>
              <a:rPr lang="en-US" baseline="0" dirty="0"/>
              <a:t>SQL syntax almost identical for this course with Oracle and PostgreSQL</a:t>
            </a:r>
          </a:p>
          <a:p>
            <a:endParaRPr lang="en-US" baseline="0" dirty="0"/>
          </a:p>
          <a:p>
            <a:r>
              <a:rPr lang="en-US" baseline="0" dirty="0"/>
              <a:t>Use ER Assistant or Visual Paradigm CE for data modeling</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ER Assistant consistent with notation in the textbook and notes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http://highered.mheducation.com/sites/0072942207/student_view0/e_r_assistant.html</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Visual Paradigm community edition has more robust features for data modeling than ER Assistant</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Encourage usage of both tools</a:t>
            </a:r>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8</a:t>
            </a:fld>
            <a:endParaRPr lang="en-US"/>
          </a:p>
        </p:txBody>
      </p:sp>
    </p:spTree>
    <p:extLst>
      <p:ext uri="{BB962C8B-B14F-4D97-AF65-F5344CB8AC3E}">
        <p14:creationId xmlns:p14="http://schemas.microsoft.com/office/powerpoint/2010/main" val="2945170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9</a:t>
            </a:fld>
            <a:endParaRPr kumimoji="0" lang="en-US" altLang="en-US" sz="1200" b="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FontTx/>
              <a:buNone/>
            </a:pPr>
            <a:r>
              <a:rPr lang="en-US" altLang="en-US" dirty="0"/>
              <a:t>Basic course</a:t>
            </a:r>
          </a:p>
          <a:p>
            <a:pPr marL="171450" indent="-171450" eaLnBrk="1" hangingPunct="1">
              <a:buFontTx/>
              <a:buChar char="-"/>
            </a:pPr>
            <a:r>
              <a:rPr lang="en-US" altLang="en-US" dirty="0"/>
              <a:t>Subset of background provided in a complete</a:t>
            </a:r>
            <a:r>
              <a:rPr lang="en-US" altLang="en-US" baseline="0" dirty="0"/>
              <a:t> database course</a:t>
            </a:r>
          </a:p>
          <a:p>
            <a:pPr marL="171450" indent="-171450" eaLnBrk="1" hangingPunct="1">
              <a:buFontTx/>
              <a:buChar char="-"/>
            </a:pPr>
            <a:r>
              <a:rPr lang="en-US" altLang="en-US" baseline="0" dirty="0"/>
              <a:t>Essential skills: query formulation, data modeling, and table design</a:t>
            </a:r>
          </a:p>
          <a:p>
            <a:pPr marL="0" indent="0" eaLnBrk="1" hangingPunct="1">
              <a:buFontTx/>
              <a:buNone/>
            </a:pPr>
            <a:endParaRPr lang="en-US" altLang="en-US" baseline="0" dirty="0"/>
          </a:p>
          <a:p>
            <a:r>
              <a:rPr lang="en-US" dirty="0"/>
              <a:t>Detailed course</a:t>
            </a:r>
          </a:p>
          <a:p>
            <a:pPr>
              <a:buFontTx/>
              <a:buChar char="-"/>
            </a:pPr>
            <a:r>
              <a:rPr lang="en-US" dirty="0"/>
              <a:t>Query formulation</a:t>
            </a:r>
          </a:p>
          <a:p>
            <a:pPr>
              <a:buFontTx/>
              <a:buChar char="-"/>
            </a:pPr>
            <a:r>
              <a:rPr lang="en-US" dirty="0"/>
              <a:t>Database development</a:t>
            </a:r>
          </a:p>
          <a:p>
            <a:pPr>
              <a:buFontTx/>
              <a:buChar char="-"/>
            </a:pPr>
            <a:r>
              <a:rPr lang="en-US" dirty="0"/>
              <a:t>Important skills for computer analysts and business analysts</a:t>
            </a:r>
          </a:p>
          <a:p>
            <a:pPr>
              <a:buFontTx/>
              <a:buChar char="-"/>
            </a:pPr>
            <a:r>
              <a:rPr lang="en-US" dirty="0"/>
              <a:t>Foundation skills for careers as database specialists</a:t>
            </a:r>
          </a:p>
          <a:p>
            <a:pPr>
              <a:buFontTx/>
              <a:buChar char="-"/>
            </a:pPr>
            <a:r>
              <a:rPr lang="en-US" dirty="0"/>
              <a:t>Detailed skills: require lots of practice</a:t>
            </a:r>
          </a:p>
          <a:p>
            <a:pPr>
              <a:buFontTx/>
              <a:buChar char="-"/>
            </a:pPr>
            <a:r>
              <a:rPr lang="en-US" dirty="0"/>
              <a:t>Not theoretical: no theorems will be presented or proven</a:t>
            </a:r>
            <a:endParaRPr lang="en-US" altLang="en-US" baseline="0" dirty="0"/>
          </a:p>
          <a:p>
            <a:pPr marL="0" indent="0" eaLnBrk="1" hangingPunct="1">
              <a:buFontTx/>
              <a:buNone/>
            </a:pPr>
            <a:endParaRPr lang="en-US" altLang="en-US" dirty="0"/>
          </a:p>
          <a:p>
            <a:pPr marL="0" indent="0" eaLnBrk="1" hangingPunct="1">
              <a:buFontTx/>
              <a:buNone/>
            </a:pPr>
            <a:r>
              <a:rPr lang="en-US" altLang="en-US" dirty="0"/>
              <a:t>Tools and assignments</a:t>
            </a:r>
          </a:p>
          <a:p>
            <a:pPr marL="171450" indent="-171450" eaLnBrk="1" hangingPunct="1">
              <a:buFontTx/>
              <a:buChar char="-"/>
            </a:pPr>
            <a:r>
              <a:rPr lang="en-US" altLang="en-US" dirty="0"/>
              <a:t>One assignment per</a:t>
            </a:r>
            <a:r>
              <a:rPr lang="en-US" altLang="en-US" baseline="0" dirty="0"/>
              <a:t> week</a:t>
            </a:r>
          </a:p>
          <a:p>
            <a:pPr marL="171450" indent="-171450" eaLnBrk="1" hangingPunct="1">
              <a:buFontTx/>
              <a:buChar char="-"/>
            </a:pPr>
            <a:r>
              <a:rPr lang="en-US" altLang="en-US" baseline="0" dirty="0"/>
              <a:t>Use SQL and relational DBMS</a:t>
            </a:r>
          </a:p>
          <a:p>
            <a:pPr marL="171450" indent="-171450" eaLnBrk="1" hangingPunct="1">
              <a:buFontTx/>
              <a:buChar char="-"/>
            </a:pPr>
            <a:r>
              <a:rPr lang="en-US" altLang="en-US" baseline="0" dirty="0"/>
              <a:t>Perform data modeling and table design</a:t>
            </a:r>
          </a:p>
          <a:p>
            <a:pPr marL="0" indent="0" eaLnBrk="1" hangingPunct="1">
              <a:buFontTx/>
              <a:buNone/>
            </a:pPr>
            <a:endParaRPr lang="en-US" altLang="en-US" baseline="0" dirty="0"/>
          </a:p>
          <a:p>
            <a:pPr marL="0" indent="0" eaLnBrk="1" hangingPunct="1">
              <a:buFontTx/>
              <a:buNone/>
            </a:pPr>
            <a:r>
              <a:rPr lang="en-US" altLang="en-US" baseline="0" dirty="0"/>
              <a:t>Provide foundation for career opportunities in business intelligence working with or developing data warehouses</a:t>
            </a:r>
            <a:endParaRPr lang="en-US" altLang="en-US" dirty="0"/>
          </a:p>
        </p:txBody>
      </p:sp>
    </p:spTree>
    <p:extLst>
      <p:ext uri="{BB962C8B-B14F-4D97-AF65-F5344CB8AC3E}">
        <p14:creationId xmlns:p14="http://schemas.microsoft.com/office/powerpoint/2010/main" val="3605638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a:t>Click to edit Master subtitle style</a:t>
            </a:r>
          </a:p>
        </p:txBody>
      </p:sp>
      <p:pic>
        <p:nvPicPr>
          <p:cNvPr id="9" name="Picture 8" descr="iStock_000018487654Medium.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p:nvSpPr>
        <p:spPr>
          <a:xfrm>
            <a:off x="4644008" y="456927"/>
            <a:ext cx="4248472" cy="369332"/>
          </a:xfrm>
          <a:prstGeom prst="rect">
            <a:avLst/>
          </a:prstGeom>
          <a:noFill/>
        </p:spPr>
        <p:txBody>
          <a:bodyPr wrap="square" rtlCol="0">
            <a:spAutoFit/>
          </a:bodyPr>
          <a:lstStyle/>
          <a:p>
            <a:pPr algn="r"/>
            <a:r>
              <a:rPr lang="en-US" sz="1800" dirty="0">
                <a:solidFill>
                  <a:schemeClr val="bg1"/>
                </a:solidFill>
                <a:latin typeface="Arai"/>
                <a:cs typeface="Arai"/>
              </a:rPr>
              <a:t>Information Systems</a:t>
            </a:r>
            <a:r>
              <a:rPr lang="en-US" sz="1800" baseline="0" dirty="0">
                <a:solidFill>
                  <a:schemeClr val="bg1"/>
                </a:solidFill>
                <a:latin typeface="Arai"/>
                <a:cs typeface="Arai"/>
              </a:rPr>
              <a:t> Program</a:t>
            </a:r>
            <a:endParaRPr lang="en-US" sz="1800" dirty="0">
              <a:solidFill>
                <a:schemeClr val="bg1"/>
              </a:solidFill>
              <a:latin typeface="Arai"/>
              <a:cs typeface="Arai"/>
            </a:endParaRPr>
          </a:p>
        </p:txBody>
      </p:sp>
    </p:spTree>
    <p:extLst>
      <p:ext uri="{BB962C8B-B14F-4D97-AF65-F5344CB8AC3E}">
        <p14:creationId xmlns:p14="http://schemas.microsoft.com/office/powerpoint/2010/main" val="112714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368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172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75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197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573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595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949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26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02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7252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5806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a:solidFill>
                  <a:schemeClr val="bg1"/>
                </a:solidFill>
              </a:rPr>
              <a:t>Information Systems</a:t>
            </a:r>
            <a:r>
              <a:rPr lang="en-US" sz="1400" baseline="0" dirty="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68264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35"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wmf"/><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emf"/><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r>
              <a:rPr lang="en-US" altLang="en-US" dirty="0"/>
              <a:t>Database Management Essentials</a:t>
            </a:r>
          </a:p>
        </p:txBody>
      </p:sp>
      <p:sp>
        <p:nvSpPr>
          <p:cNvPr id="3075" name="Rectangle 5"/>
          <p:cNvSpPr>
            <a:spLocks noGrp="1" noChangeArrowheads="1"/>
          </p:cNvSpPr>
          <p:nvPr>
            <p:ph type="subTitle" idx="1"/>
          </p:nvPr>
        </p:nvSpPr>
        <p:spPr>
          <a:xfrm>
            <a:off x="990600" y="3752490"/>
            <a:ext cx="7391400" cy="914400"/>
          </a:xfrm>
          <a:noFill/>
          <a:ln w="25400"/>
        </p:spPr>
        <p:txBody>
          <a:bodyPr/>
          <a:lstStyle/>
          <a:p>
            <a:pPr algn="r" eaLnBrk="1" hangingPunct="1"/>
            <a:r>
              <a:rPr lang="en-US" altLang="en-US" dirty="0"/>
              <a:t>Module 1: Course Introduction</a:t>
            </a:r>
          </a:p>
          <a:p>
            <a:pPr algn="r" eaLnBrk="1" hangingPunct="1"/>
            <a:r>
              <a:rPr lang="en-US" altLang="en-US" dirty="0"/>
              <a:t>Lesson 2: Course Topics and Assignments</a:t>
            </a:r>
          </a:p>
        </p:txBody>
      </p:sp>
    </p:spTree>
    <p:extLst>
      <p:ext uri="{BB962C8B-B14F-4D97-AF65-F5344CB8AC3E}">
        <p14:creationId xmlns:p14="http://schemas.microsoft.com/office/powerpoint/2010/main" val="1287283245"/>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Understand course topics and course flow</a:t>
            </a:r>
          </a:p>
          <a:p>
            <a:r>
              <a:rPr lang="en-US" dirty="0"/>
              <a:t>Understand assessments especially practice and graded problems</a:t>
            </a:r>
          </a:p>
          <a:p>
            <a:r>
              <a:rPr lang="en-US" dirty="0"/>
              <a:t>Obtain software</a:t>
            </a:r>
          </a:p>
        </p:txBody>
      </p:sp>
    </p:spTree>
    <p:extLst>
      <p:ext uri="{BB962C8B-B14F-4D97-AF65-F5344CB8AC3E}">
        <p14:creationId xmlns:p14="http://schemas.microsoft.com/office/powerpoint/2010/main" val="161633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Topics</a:t>
            </a:r>
          </a:p>
        </p:txBody>
      </p:sp>
      <p:sp>
        <p:nvSpPr>
          <p:cNvPr id="3" name="TextBox 2"/>
          <p:cNvSpPr txBox="1"/>
          <p:nvPr/>
        </p:nvSpPr>
        <p:spPr>
          <a:xfrm>
            <a:off x="1316737" y="3016698"/>
            <a:ext cx="2036063" cy="400110"/>
          </a:xfrm>
          <a:prstGeom prst="rect">
            <a:avLst/>
          </a:prstGeom>
          <a:noFill/>
        </p:spPr>
        <p:txBody>
          <a:bodyPr wrap="square" rtlCol="0">
            <a:spAutoFit/>
          </a:bodyPr>
          <a:lstStyle/>
          <a:p>
            <a:r>
              <a:rPr lang="en-US" sz="2000" dirty="0">
                <a:latin typeface="+mn-lt"/>
              </a:rPr>
              <a:t>Integrity Rules</a:t>
            </a:r>
          </a:p>
        </p:txBody>
      </p:sp>
      <p:sp>
        <p:nvSpPr>
          <p:cNvPr id="10" name="TextBox 9"/>
          <p:cNvSpPr txBox="1"/>
          <p:nvPr/>
        </p:nvSpPr>
        <p:spPr>
          <a:xfrm>
            <a:off x="5533884" y="2697908"/>
            <a:ext cx="2710874" cy="400110"/>
          </a:xfrm>
          <a:prstGeom prst="rect">
            <a:avLst/>
          </a:prstGeom>
          <a:noFill/>
        </p:spPr>
        <p:txBody>
          <a:bodyPr wrap="square" rtlCol="0">
            <a:spAutoFit/>
          </a:bodyPr>
          <a:lstStyle/>
          <a:p>
            <a:r>
              <a:rPr lang="en-US" sz="2000" dirty="0">
                <a:latin typeface="+mn-lt"/>
              </a:rPr>
              <a:t>Query Formulation</a:t>
            </a:r>
          </a:p>
        </p:txBody>
      </p:sp>
      <p:sp>
        <p:nvSpPr>
          <p:cNvPr id="11" name="TextBox 10"/>
          <p:cNvSpPr txBox="1"/>
          <p:nvPr/>
        </p:nvSpPr>
        <p:spPr>
          <a:xfrm>
            <a:off x="1396704" y="5347803"/>
            <a:ext cx="2119097" cy="400110"/>
          </a:xfrm>
          <a:prstGeom prst="rect">
            <a:avLst/>
          </a:prstGeom>
          <a:noFill/>
        </p:spPr>
        <p:txBody>
          <a:bodyPr wrap="square" rtlCol="0">
            <a:spAutoFit/>
          </a:bodyPr>
          <a:lstStyle/>
          <a:p>
            <a:r>
              <a:rPr lang="en-US" sz="2000" dirty="0">
                <a:latin typeface="+mn-lt"/>
              </a:rPr>
              <a:t>Data Modeling</a:t>
            </a:r>
          </a:p>
        </p:txBody>
      </p:sp>
      <p:sp>
        <p:nvSpPr>
          <p:cNvPr id="12" name="TextBox 11"/>
          <p:cNvSpPr txBox="1"/>
          <p:nvPr/>
        </p:nvSpPr>
        <p:spPr>
          <a:xfrm>
            <a:off x="6087352" y="5437255"/>
            <a:ext cx="1906575" cy="400110"/>
          </a:xfrm>
          <a:prstGeom prst="rect">
            <a:avLst/>
          </a:prstGeom>
          <a:noFill/>
        </p:spPr>
        <p:txBody>
          <a:bodyPr wrap="square" rtlCol="0">
            <a:spAutoFit/>
          </a:bodyPr>
          <a:lstStyle/>
          <a:p>
            <a:r>
              <a:rPr lang="en-US" sz="2000" dirty="0">
                <a:latin typeface="+mn-lt"/>
              </a:rPr>
              <a:t>Table Design</a:t>
            </a:r>
          </a:p>
        </p:txBody>
      </p:sp>
      <p:sp>
        <p:nvSpPr>
          <p:cNvPr id="8" name="Rectangle 2"/>
          <p:cNvSpPr>
            <a:spLocks noChangeArrowheads="1"/>
          </p:cNvSpPr>
          <p:nvPr/>
        </p:nvSpPr>
        <p:spPr bwMode="auto">
          <a:xfrm>
            <a:off x="1709999" y="990599"/>
            <a:ext cx="86300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14032790"/>
              </p:ext>
            </p:extLst>
          </p:nvPr>
        </p:nvGraphicFramePr>
        <p:xfrm>
          <a:off x="217715" y="3593338"/>
          <a:ext cx="4448175" cy="1724025"/>
        </p:xfrm>
        <a:graphic>
          <a:graphicData uri="http://schemas.openxmlformats.org/presentationml/2006/ole">
            <mc:AlternateContent xmlns:mc="http://schemas.openxmlformats.org/markup-compatibility/2006">
              <mc:Choice xmlns:v="urn:schemas-microsoft-com:vml" Requires="v">
                <p:oleObj name="Visio" r:id="rId3" imgW="4688157" imgH="1823040" progId="Visio.Drawing.11">
                  <p:embed/>
                </p:oleObj>
              </mc:Choice>
              <mc:Fallback>
                <p:oleObj name="Visio" r:id="rId3" imgW="4688157" imgH="1823040" progId="Visio.Drawing.11">
                  <p:embed/>
                  <p:pic>
                    <p:nvPicPr>
                      <p:cNvPr id="0" name="Object 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15" y="3593338"/>
                        <a:ext cx="4448175" cy="172402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sp>
        <p:nvSpPr>
          <p:cNvPr id="6" name="Rectangle 110"/>
          <p:cNvSpPr>
            <a:spLocks noChangeArrowheads="1"/>
          </p:cNvSpPr>
          <p:nvPr/>
        </p:nvSpPr>
        <p:spPr bwMode="auto">
          <a:xfrm flipV="1">
            <a:off x="5091633" y="2198845"/>
            <a:ext cx="50895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551786246"/>
              </p:ext>
            </p:extLst>
          </p:nvPr>
        </p:nvGraphicFramePr>
        <p:xfrm>
          <a:off x="6030417" y="3416808"/>
          <a:ext cx="2020447" cy="2020447"/>
        </p:xfrm>
        <a:graphic>
          <a:graphicData uri="http://schemas.openxmlformats.org/presentationml/2006/ole">
            <mc:AlternateContent xmlns:mc="http://schemas.openxmlformats.org/markup-compatibility/2006">
              <mc:Choice xmlns:v="urn:schemas-microsoft-com:vml" Requires="v">
                <p:oleObj name="Visio" r:id="rId5" imgW="3310128" imgH="3182112" progId="Visio.Drawing.11">
                  <p:embed/>
                </p:oleObj>
              </mc:Choice>
              <mc:Fallback>
                <p:oleObj name="Visio" r:id="rId5" imgW="3310128" imgH="3182112" progId="Visio.Drawing.11">
                  <p:embed/>
                  <p:pic>
                    <p:nvPicPr>
                      <p:cNvPr id="0" name="Object 1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0417" y="3416808"/>
                        <a:ext cx="2020447" cy="202044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sp>
        <p:nvSpPr>
          <p:cNvPr id="16" name="Rectangle 115"/>
          <p:cNvSpPr>
            <a:spLocks noChangeArrowheads="1"/>
          </p:cNvSpPr>
          <p:nvPr/>
        </p:nvSpPr>
        <p:spPr bwMode="auto">
          <a:xfrm flipV="1">
            <a:off x="3669792" y="1187620"/>
            <a:ext cx="70493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2316602604"/>
              </p:ext>
            </p:extLst>
          </p:nvPr>
        </p:nvGraphicFramePr>
        <p:xfrm>
          <a:off x="4604101" y="1313642"/>
          <a:ext cx="4281034" cy="1314417"/>
        </p:xfrm>
        <a:graphic>
          <a:graphicData uri="http://schemas.openxmlformats.org/presentationml/2006/ole">
            <mc:AlternateContent xmlns:mc="http://schemas.openxmlformats.org/markup-compatibility/2006">
              <mc:Choice xmlns:v="urn:schemas-microsoft-com:vml" Requires="v">
                <p:oleObj name="Visio" r:id="rId7" imgW="5549900" imgH="1701800" progId="Visio.Drawing.11">
                  <p:embed/>
                </p:oleObj>
              </mc:Choice>
              <mc:Fallback>
                <p:oleObj name="Visio" r:id="rId7" imgW="5549900" imgH="1701800" progId="Visio.Drawing.11">
                  <p:embed/>
                  <p:pic>
                    <p:nvPicPr>
                      <p:cNvPr id="0" name="Object 1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4101" y="1313642"/>
                        <a:ext cx="4281034" cy="131441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sp>
        <p:nvSpPr>
          <p:cNvPr id="4" name="Rectangle 129"/>
          <p:cNvSpPr>
            <a:spLocks noChangeArrowheads="1"/>
          </p:cNvSpPr>
          <p:nvPr/>
        </p:nvSpPr>
        <p:spPr bwMode="auto">
          <a:xfrm flipV="1">
            <a:off x="346171" y="85118"/>
            <a:ext cx="63392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333154441"/>
              </p:ext>
            </p:extLst>
          </p:nvPr>
        </p:nvGraphicFramePr>
        <p:xfrm>
          <a:off x="346170" y="1017113"/>
          <a:ext cx="3803556" cy="2106483"/>
        </p:xfrm>
        <a:graphic>
          <a:graphicData uri="http://schemas.openxmlformats.org/presentationml/2006/ole">
            <mc:AlternateContent xmlns:mc="http://schemas.openxmlformats.org/markup-compatibility/2006">
              <mc:Choice xmlns:v="urn:schemas-microsoft-com:vml" Requires="v">
                <p:oleObj name="Visio" r:id="rId9" imgW="6093460" imgH="3380740" progId="Visio.Drawing.11">
                  <p:embed/>
                </p:oleObj>
              </mc:Choice>
              <mc:Fallback>
                <p:oleObj name="Visio" r:id="rId9" imgW="6093460" imgH="3380740" progId="Visio.Drawing.11">
                  <p:embed/>
                  <p:pic>
                    <p:nvPicPr>
                      <p:cNvPr id="0" name="Object 1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170" y="1017113"/>
                        <a:ext cx="3803556" cy="210648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spTree>
    <p:extLst>
      <p:ext uri="{BB962C8B-B14F-4D97-AF65-F5344CB8AC3E}">
        <p14:creationId xmlns:p14="http://schemas.microsoft.com/office/powerpoint/2010/main" val="331629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Flow</a:t>
            </a:r>
          </a:p>
        </p:txBody>
      </p:sp>
      <p:grpSp>
        <p:nvGrpSpPr>
          <p:cNvPr id="3" name="Group 2"/>
          <p:cNvGrpSpPr/>
          <p:nvPr/>
        </p:nvGrpSpPr>
        <p:grpSpPr>
          <a:xfrm>
            <a:off x="304800" y="1536192"/>
            <a:ext cx="8611846" cy="2633472"/>
            <a:chOff x="304800" y="1536192"/>
            <a:chExt cx="8611846" cy="2633472"/>
          </a:xfrm>
        </p:grpSpPr>
        <p:sp>
          <p:nvSpPr>
            <p:cNvPr id="5" name="Freeform 4"/>
            <p:cNvSpPr/>
            <p:nvPr/>
          </p:nvSpPr>
          <p:spPr>
            <a:xfrm>
              <a:off x="304800" y="1536192"/>
              <a:ext cx="1038205" cy="804672"/>
            </a:xfrm>
            <a:custGeom>
              <a:avLst/>
              <a:gdLst>
                <a:gd name="connsiteX0" fmla="*/ 0 w 1038205"/>
                <a:gd name="connsiteY0" fmla="*/ 28812 h 288117"/>
                <a:gd name="connsiteX1" fmla="*/ 28812 w 1038205"/>
                <a:gd name="connsiteY1" fmla="*/ 0 h 288117"/>
                <a:gd name="connsiteX2" fmla="*/ 1009393 w 1038205"/>
                <a:gd name="connsiteY2" fmla="*/ 0 h 288117"/>
                <a:gd name="connsiteX3" fmla="*/ 1038205 w 1038205"/>
                <a:gd name="connsiteY3" fmla="*/ 28812 h 288117"/>
                <a:gd name="connsiteX4" fmla="*/ 1038205 w 1038205"/>
                <a:gd name="connsiteY4" fmla="*/ 259305 h 288117"/>
                <a:gd name="connsiteX5" fmla="*/ 1009393 w 1038205"/>
                <a:gd name="connsiteY5" fmla="*/ 288117 h 288117"/>
                <a:gd name="connsiteX6" fmla="*/ 28812 w 1038205"/>
                <a:gd name="connsiteY6" fmla="*/ 288117 h 288117"/>
                <a:gd name="connsiteX7" fmla="*/ 0 w 1038205"/>
                <a:gd name="connsiteY7" fmla="*/ 259305 h 288117"/>
                <a:gd name="connsiteX8" fmla="*/ 0 w 1038205"/>
                <a:gd name="connsiteY8" fmla="*/ 28812 h 288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05" h="288117">
                  <a:moveTo>
                    <a:pt x="0" y="28812"/>
                  </a:moveTo>
                  <a:cubicBezTo>
                    <a:pt x="0" y="12900"/>
                    <a:pt x="12900" y="0"/>
                    <a:pt x="28812" y="0"/>
                  </a:cubicBezTo>
                  <a:lnTo>
                    <a:pt x="1009393" y="0"/>
                  </a:lnTo>
                  <a:cubicBezTo>
                    <a:pt x="1025305" y="0"/>
                    <a:pt x="1038205" y="12900"/>
                    <a:pt x="1038205" y="28812"/>
                  </a:cubicBezTo>
                  <a:lnTo>
                    <a:pt x="1038205" y="259305"/>
                  </a:lnTo>
                  <a:cubicBezTo>
                    <a:pt x="1038205" y="275217"/>
                    <a:pt x="1025305" y="288117"/>
                    <a:pt x="1009393" y="288117"/>
                  </a:cubicBezTo>
                  <a:lnTo>
                    <a:pt x="28812" y="288117"/>
                  </a:lnTo>
                  <a:cubicBezTo>
                    <a:pt x="12900" y="288117"/>
                    <a:pt x="0" y="275217"/>
                    <a:pt x="0" y="259305"/>
                  </a:cubicBezTo>
                  <a:lnTo>
                    <a:pt x="0" y="2881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149379" numCol="1" spcCol="1270" anchor="t" anchorCtr="0">
              <a:noAutofit/>
            </a:bodyPr>
            <a:lstStyle/>
            <a:p>
              <a:pPr lvl="0" algn="l" defTabSz="622300">
                <a:lnSpc>
                  <a:spcPct val="90000"/>
                </a:lnSpc>
                <a:spcBef>
                  <a:spcPct val="0"/>
                </a:spcBef>
                <a:spcAft>
                  <a:spcPct val="35000"/>
                </a:spcAft>
              </a:pPr>
              <a:r>
                <a:rPr lang="en-US" sz="1400" b="1" kern="1200" dirty="0">
                  <a:solidFill>
                    <a:schemeClr val="tx1"/>
                  </a:solidFill>
                </a:rPr>
                <a:t>Modules 1 to 3</a:t>
              </a:r>
            </a:p>
          </p:txBody>
        </p:sp>
        <p:sp>
          <p:nvSpPr>
            <p:cNvPr id="6" name="Freeform 5"/>
            <p:cNvSpPr/>
            <p:nvPr/>
          </p:nvSpPr>
          <p:spPr>
            <a:xfrm>
              <a:off x="410229" y="2033317"/>
              <a:ext cx="1546013" cy="2136347"/>
            </a:xfrm>
            <a:custGeom>
              <a:avLst/>
              <a:gdLst>
                <a:gd name="connsiteX0" fmla="*/ 0 w 1546013"/>
                <a:gd name="connsiteY0" fmla="*/ 154601 h 2880000"/>
                <a:gd name="connsiteX1" fmla="*/ 154601 w 1546013"/>
                <a:gd name="connsiteY1" fmla="*/ 0 h 2880000"/>
                <a:gd name="connsiteX2" fmla="*/ 1391412 w 1546013"/>
                <a:gd name="connsiteY2" fmla="*/ 0 h 2880000"/>
                <a:gd name="connsiteX3" fmla="*/ 1546013 w 1546013"/>
                <a:gd name="connsiteY3" fmla="*/ 154601 h 2880000"/>
                <a:gd name="connsiteX4" fmla="*/ 1546013 w 1546013"/>
                <a:gd name="connsiteY4" fmla="*/ 2725399 h 2880000"/>
                <a:gd name="connsiteX5" fmla="*/ 1391412 w 1546013"/>
                <a:gd name="connsiteY5" fmla="*/ 2880000 h 2880000"/>
                <a:gd name="connsiteX6" fmla="*/ 154601 w 1546013"/>
                <a:gd name="connsiteY6" fmla="*/ 2880000 h 2880000"/>
                <a:gd name="connsiteX7" fmla="*/ 0 w 1546013"/>
                <a:gd name="connsiteY7" fmla="*/ 2725399 h 2880000"/>
                <a:gd name="connsiteX8" fmla="*/ 0 w 1546013"/>
                <a:gd name="connsiteY8" fmla="*/ 154601 h 28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6013" h="2880000">
                  <a:moveTo>
                    <a:pt x="0" y="154601"/>
                  </a:moveTo>
                  <a:cubicBezTo>
                    <a:pt x="0" y="69217"/>
                    <a:pt x="69217" y="0"/>
                    <a:pt x="154601" y="0"/>
                  </a:cubicBezTo>
                  <a:lnTo>
                    <a:pt x="1391412" y="0"/>
                  </a:lnTo>
                  <a:cubicBezTo>
                    <a:pt x="1476796" y="0"/>
                    <a:pt x="1546013" y="69217"/>
                    <a:pt x="1546013" y="154601"/>
                  </a:cubicBezTo>
                  <a:lnTo>
                    <a:pt x="1546013" y="2725399"/>
                  </a:lnTo>
                  <a:cubicBezTo>
                    <a:pt x="1546013" y="2810783"/>
                    <a:pt x="1476796" y="2880000"/>
                    <a:pt x="1391412" y="2880000"/>
                  </a:cubicBezTo>
                  <a:lnTo>
                    <a:pt x="154601" y="2880000"/>
                  </a:lnTo>
                  <a:cubicBezTo>
                    <a:pt x="69217" y="2880000"/>
                    <a:pt x="0" y="2810783"/>
                    <a:pt x="0" y="2725399"/>
                  </a:cubicBezTo>
                  <a:lnTo>
                    <a:pt x="0" y="154601"/>
                  </a:lnTo>
                  <a:close/>
                </a:path>
              </a:pathLst>
            </a:custGeom>
            <a:effectLst>
              <a:outerShdw blurRad="50800" dist="38100" dir="2700000" algn="tl" rotWithShape="0">
                <a:prstClr val="black">
                  <a:alpha val="40000"/>
                </a:prstClr>
              </a:outerShdw>
            </a:effectLst>
          </p:spPr>
          <p:style>
            <a:lnRef idx="2">
              <a:schemeClr val="accent1">
                <a:hueOff val="0"/>
                <a:satOff val="0"/>
                <a:lumOff val="0"/>
                <a:alphaOff val="0"/>
              </a:schemeClr>
            </a:lnRef>
            <a:fillRef idx="1">
              <a:schemeClr val="lt1">
                <a:alpha val="90000"/>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30625" tIns="130625" rIns="130625" bIns="130625" numCol="1" spcCol="1270" anchor="t" anchorCtr="0">
              <a:noAutofit/>
            </a:bodyPr>
            <a:lstStyle/>
            <a:p>
              <a:pPr marL="114300" lvl="1" indent="-114300" algn="l" defTabSz="533400">
                <a:lnSpc>
                  <a:spcPct val="90000"/>
                </a:lnSpc>
                <a:spcBef>
                  <a:spcPct val="0"/>
                </a:spcBef>
                <a:spcAft>
                  <a:spcPct val="15000"/>
                </a:spcAft>
                <a:buChar char="••"/>
              </a:pPr>
              <a:r>
                <a:rPr lang="en-US" sz="1200" b="0" dirty="0"/>
                <a:t>Course introduction</a:t>
              </a:r>
              <a:endParaRPr lang="en-US" sz="1200" b="0" kern="1200" dirty="0"/>
            </a:p>
            <a:p>
              <a:pPr marL="114300" lvl="1" indent="-114300" algn="l" defTabSz="533400">
                <a:lnSpc>
                  <a:spcPct val="90000"/>
                </a:lnSpc>
                <a:spcBef>
                  <a:spcPct val="0"/>
                </a:spcBef>
                <a:spcAft>
                  <a:spcPct val="15000"/>
                </a:spcAft>
                <a:buChar char="••"/>
              </a:pPr>
              <a:r>
                <a:rPr lang="en-US" sz="1200" b="0" kern="1200" dirty="0"/>
                <a:t>Database characteristics</a:t>
              </a:r>
            </a:p>
            <a:p>
              <a:pPr marL="114300" lvl="1" indent="-114300" algn="l" defTabSz="533400">
                <a:lnSpc>
                  <a:spcPct val="90000"/>
                </a:lnSpc>
                <a:spcBef>
                  <a:spcPct val="0"/>
                </a:spcBef>
                <a:spcAft>
                  <a:spcPct val="15000"/>
                </a:spcAft>
                <a:buChar char="••"/>
              </a:pPr>
              <a:r>
                <a:rPr lang="en-US" sz="1200" b="0" kern="1200" dirty="0"/>
                <a:t>DBMS features</a:t>
              </a:r>
            </a:p>
            <a:p>
              <a:pPr marL="114300" lvl="1" indent="-114300" algn="l" defTabSz="533400">
                <a:lnSpc>
                  <a:spcPct val="90000"/>
                </a:lnSpc>
                <a:spcBef>
                  <a:spcPct val="0"/>
                </a:spcBef>
                <a:spcAft>
                  <a:spcPct val="15000"/>
                </a:spcAft>
                <a:buChar char="••"/>
              </a:pPr>
              <a:r>
                <a:rPr lang="en-US" sz="1200" b="0" dirty="0"/>
                <a:t>P</a:t>
              </a:r>
              <a:r>
                <a:rPr lang="en-US" sz="1200" b="0" kern="1200" dirty="0"/>
                <a:t>rocessing environments</a:t>
              </a:r>
            </a:p>
            <a:p>
              <a:pPr marL="114300" lvl="1" indent="-114300" algn="l" defTabSz="533400">
                <a:lnSpc>
                  <a:spcPct val="90000"/>
                </a:lnSpc>
                <a:spcBef>
                  <a:spcPct val="0"/>
                </a:spcBef>
                <a:spcAft>
                  <a:spcPct val="15000"/>
                </a:spcAft>
                <a:buChar char="••"/>
              </a:pPr>
              <a:r>
                <a:rPr lang="en-US" sz="1200" b="0" kern="1200" dirty="0"/>
                <a:t>Relational data model</a:t>
              </a:r>
            </a:p>
            <a:p>
              <a:pPr marL="114300" lvl="1" indent="-114300" algn="l" defTabSz="533400">
                <a:lnSpc>
                  <a:spcPct val="90000"/>
                </a:lnSpc>
                <a:spcBef>
                  <a:spcPct val="0"/>
                </a:spcBef>
                <a:spcAft>
                  <a:spcPct val="15000"/>
                </a:spcAft>
                <a:buChar char="••"/>
              </a:pPr>
              <a:r>
                <a:rPr lang="en-US" sz="1200" b="0" kern="1200" dirty="0"/>
                <a:t>CREATE TABLE statement</a:t>
              </a:r>
            </a:p>
          </p:txBody>
        </p:sp>
        <p:sp>
          <p:nvSpPr>
            <p:cNvPr id="8" name="Freeform 7"/>
            <p:cNvSpPr/>
            <p:nvPr/>
          </p:nvSpPr>
          <p:spPr>
            <a:xfrm>
              <a:off x="2202469" y="1536192"/>
              <a:ext cx="1038205" cy="804672"/>
            </a:xfrm>
            <a:custGeom>
              <a:avLst/>
              <a:gdLst>
                <a:gd name="connsiteX0" fmla="*/ 0 w 1038205"/>
                <a:gd name="connsiteY0" fmla="*/ 35054 h 350535"/>
                <a:gd name="connsiteX1" fmla="*/ 35054 w 1038205"/>
                <a:gd name="connsiteY1" fmla="*/ 0 h 350535"/>
                <a:gd name="connsiteX2" fmla="*/ 1003152 w 1038205"/>
                <a:gd name="connsiteY2" fmla="*/ 0 h 350535"/>
                <a:gd name="connsiteX3" fmla="*/ 1038206 w 1038205"/>
                <a:gd name="connsiteY3" fmla="*/ 35054 h 350535"/>
                <a:gd name="connsiteX4" fmla="*/ 1038205 w 1038205"/>
                <a:gd name="connsiteY4" fmla="*/ 315482 h 350535"/>
                <a:gd name="connsiteX5" fmla="*/ 1003151 w 1038205"/>
                <a:gd name="connsiteY5" fmla="*/ 350536 h 350535"/>
                <a:gd name="connsiteX6" fmla="*/ 35054 w 1038205"/>
                <a:gd name="connsiteY6" fmla="*/ 350535 h 350535"/>
                <a:gd name="connsiteX7" fmla="*/ 0 w 1038205"/>
                <a:gd name="connsiteY7" fmla="*/ 315481 h 350535"/>
                <a:gd name="connsiteX8" fmla="*/ 0 w 1038205"/>
                <a:gd name="connsiteY8" fmla="*/ 35054 h 35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05" h="350535">
                  <a:moveTo>
                    <a:pt x="0" y="35054"/>
                  </a:moveTo>
                  <a:cubicBezTo>
                    <a:pt x="0" y="15694"/>
                    <a:pt x="15694" y="0"/>
                    <a:pt x="35054" y="0"/>
                  </a:cubicBezTo>
                  <a:lnTo>
                    <a:pt x="1003152" y="0"/>
                  </a:lnTo>
                  <a:cubicBezTo>
                    <a:pt x="1022512" y="0"/>
                    <a:pt x="1038206" y="15694"/>
                    <a:pt x="1038206" y="35054"/>
                  </a:cubicBezTo>
                  <a:cubicBezTo>
                    <a:pt x="1038206" y="128530"/>
                    <a:pt x="1038205" y="222006"/>
                    <a:pt x="1038205" y="315482"/>
                  </a:cubicBezTo>
                  <a:cubicBezTo>
                    <a:pt x="1038205" y="334842"/>
                    <a:pt x="1022511" y="350536"/>
                    <a:pt x="1003151" y="350536"/>
                  </a:cubicBezTo>
                  <a:lnTo>
                    <a:pt x="35054" y="350535"/>
                  </a:lnTo>
                  <a:cubicBezTo>
                    <a:pt x="15694" y="350535"/>
                    <a:pt x="0" y="334841"/>
                    <a:pt x="0" y="315481"/>
                  </a:cubicBezTo>
                  <a:lnTo>
                    <a:pt x="0" y="350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170185" numCol="1" spcCol="1270" anchor="t" anchorCtr="0">
              <a:noAutofit/>
            </a:bodyPr>
            <a:lstStyle/>
            <a:p>
              <a:pPr lvl="0" algn="l" defTabSz="622300">
                <a:lnSpc>
                  <a:spcPct val="90000"/>
                </a:lnSpc>
                <a:spcBef>
                  <a:spcPct val="0"/>
                </a:spcBef>
                <a:spcAft>
                  <a:spcPct val="35000"/>
                </a:spcAft>
              </a:pPr>
              <a:r>
                <a:rPr lang="en-US" sz="1400" b="1" kern="1200" dirty="0">
                  <a:solidFill>
                    <a:schemeClr val="tx1"/>
                  </a:solidFill>
                </a:rPr>
                <a:t>Modules 4 and 5</a:t>
              </a:r>
            </a:p>
          </p:txBody>
        </p:sp>
        <p:sp>
          <p:nvSpPr>
            <p:cNvPr id="9" name="Freeform 8"/>
            <p:cNvSpPr/>
            <p:nvPr/>
          </p:nvSpPr>
          <p:spPr>
            <a:xfrm>
              <a:off x="2342621" y="2019157"/>
              <a:ext cx="1134416" cy="2150507"/>
            </a:xfrm>
            <a:custGeom>
              <a:avLst/>
              <a:gdLst>
                <a:gd name="connsiteX0" fmla="*/ 0 w 1134416"/>
                <a:gd name="connsiteY0" fmla="*/ 113442 h 2880000"/>
                <a:gd name="connsiteX1" fmla="*/ 113442 w 1134416"/>
                <a:gd name="connsiteY1" fmla="*/ 0 h 2880000"/>
                <a:gd name="connsiteX2" fmla="*/ 1020974 w 1134416"/>
                <a:gd name="connsiteY2" fmla="*/ 0 h 2880000"/>
                <a:gd name="connsiteX3" fmla="*/ 1134416 w 1134416"/>
                <a:gd name="connsiteY3" fmla="*/ 113442 h 2880000"/>
                <a:gd name="connsiteX4" fmla="*/ 1134416 w 1134416"/>
                <a:gd name="connsiteY4" fmla="*/ 2766558 h 2880000"/>
                <a:gd name="connsiteX5" fmla="*/ 1020974 w 1134416"/>
                <a:gd name="connsiteY5" fmla="*/ 2880000 h 2880000"/>
                <a:gd name="connsiteX6" fmla="*/ 113442 w 1134416"/>
                <a:gd name="connsiteY6" fmla="*/ 2880000 h 2880000"/>
                <a:gd name="connsiteX7" fmla="*/ 0 w 1134416"/>
                <a:gd name="connsiteY7" fmla="*/ 2766558 h 2880000"/>
                <a:gd name="connsiteX8" fmla="*/ 0 w 1134416"/>
                <a:gd name="connsiteY8" fmla="*/ 113442 h 28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416" h="2880000">
                  <a:moveTo>
                    <a:pt x="0" y="113442"/>
                  </a:moveTo>
                  <a:cubicBezTo>
                    <a:pt x="0" y="50790"/>
                    <a:pt x="50790" y="0"/>
                    <a:pt x="113442" y="0"/>
                  </a:cubicBezTo>
                  <a:lnTo>
                    <a:pt x="1020974" y="0"/>
                  </a:lnTo>
                  <a:cubicBezTo>
                    <a:pt x="1083626" y="0"/>
                    <a:pt x="1134416" y="50790"/>
                    <a:pt x="1134416" y="113442"/>
                  </a:cubicBezTo>
                  <a:lnTo>
                    <a:pt x="1134416" y="2766558"/>
                  </a:lnTo>
                  <a:cubicBezTo>
                    <a:pt x="1134416" y="2829210"/>
                    <a:pt x="1083626" y="2880000"/>
                    <a:pt x="1020974" y="2880000"/>
                  </a:cubicBezTo>
                  <a:lnTo>
                    <a:pt x="113442" y="2880000"/>
                  </a:lnTo>
                  <a:cubicBezTo>
                    <a:pt x="50790" y="2880000"/>
                    <a:pt x="0" y="2829210"/>
                    <a:pt x="0" y="2766558"/>
                  </a:cubicBezTo>
                  <a:lnTo>
                    <a:pt x="0" y="113442"/>
                  </a:lnTo>
                  <a:close/>
                </a:path>
              </a:pathLst>
            </a:custGeom>
            <a:effectLst>
              <a:outerShdw blurRad="50800" dist="38100" dir="5400000" algn="t" rotWithShape="0">
                <a:prstClr val="black">
                  <a:alpha val="40000"/>
                </a:prstClr>
              </a:outerShdw>
            </a:effectLst>
          </p:spPr>
          <p:style>
            <a:lnRef idx="2">
              <a:schemeClr val="accent1">
                <a:hueOff val="0"/>
                <a:satOff val="0"/>
                <a:lumOff val="0"/>
                <a:alphaOff val="0"/>
              </a:schemeClr>
            </a:lnRef>
            <a:fillRef idx="1">
              <a:schemeClr val="lt1">
                <a:alpha val="90000"/>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8570" tIns="118570" rIns="118570" bIns="118570" numCol="1" spcCol="1270" anchor="t" anchorCtr="0">
              <a:noAutofit/>
            </a:bodyPr>
            <a:lstStyle/>
            <a:p>
              <a:pPr marL="114300" lvl="1" indent="-114300" algn="l" defTabSz="533400">
                <a:lnSpc>
                  <a:spcPct val="90000"/>
                </a:lnSpc>
                <a:spcBef>
                  <a:spcPct val="0"/>
                </a:spcBef>
                <a:spcAft>
                  <a:spcPct val="15000"/>
                </a:spcAft>
                <a:buChar char="••"/>
              </a:pPr>
              <a:r>
                <a:rPr lang="en-US" sz="1200" b="0" kern="1200" dirty="0"/>
                <a:t>SELECT statement syntax</a:t>
              </a:r>
            </a:p>
            <a:p>
              <a:pPr marL="114300" lvl="1" indent="-114300" algn="l" defTabSz="533400">
                <a:lnSpc>
                  <a:spcPct val="90000"/>
                </a:lnSpc>
                <a:spcBef>
                  <a:spcPct val="0"/>
                </a:spcBef>
                <a:spcAft>
                  <a:spcPct val="15000"/>
                </a:spcAft>
                <a:buChar char="••"/>
              </a:pPr>
              <a:r>
                <a:rPr lang="en-US" sz="1200" b="0" kern="1200" dirty="0"/>
                <a:t>Basic problems</a:t>
              </a:r>
            </a:p>
            <a:p>
              <a:pPr marL="114300" lvl="1" indent="-114300" algn="l" defTabSz="533400">
                <a:lnSpc>
                  <a:spcPct val="90000"/>
                </a:lnSpc>
                <a:spcBef>
                  <a:spcPct val="0"/>
                </a:spcBef>
                <a:spcAft>
                  <a:spcPct val="15000"/>
                </a:spcAft>
                <a:buChar char="••"/>
              </a:pPr>
              <a:r>
                <a:rPr lang="en-US" sz="1200" b="0" kern="1200" dirty="0"/>
                <a:t>Guidelines</a:t>
              </a:r>
            </a:p>
            <a:p>
              <a:pPr marL="114300" lvl="1" indent="-114300" algn="l" defTabSz="533400">
                <a:lnSpc>
                  <a:spcPct val="90000"/>
                </a:lnSpc>
                <a:spcBef>
                  <a:spcPct val="0"/>
                </a:spcBef>
                <a:spcAft>
                  <a:spcPct val="15000"/>
                </a:spcAft>
                <a:buChar char="••"/>
              </a:pPr>
              <a:r>
                <a:rPr lang="en-US" sz="1200" b="0" kern="1200" dirty="0"/>
                <a:t>Advanced problems</a:t>
              </a:r>
            </a:p>
          </p:txBody>
        </p:sp>
        <p:sp>
          <p:nvSpPr>
            <p:cNvPr id="11" name="Freeform 10"/>
            <p:cNvSpPr/>
            <p:nvPr/>
          </p:nvSpPr>
          <p:spPr>
            <a:xfrm>
              <a:off x="3845171" y="1536192"/>
              <a:ext cx="1038205" cy="804672"/>
            </a:xfrm>
            <a:custGeom>
              <a:avLst/>
              <a:gdLst>
                <a:gd name="connsiteX0" fmla="*/ 0 w 1038205"/>
                <a:gd name="connsiteY0" fmla="*/ 28150 h 281498"/>
                <a:gd name="connsiteX1" fmla="*/ 28150 w 1038205"/>
                <a:gd name="connsiteY1" fmla="*/ 0 h 281498"/>
                <a:gd name="connsiteX2" fmla="*/ 1010055 w 1038205"/>
                <a:gd name="connsiteY2" fmla="*/ 0 h 281498"/>
                <a:gd name="connsiteX3" fmla="*/ 1038205 w 1038205"/>
                <a:gd name="connsiteY3" fmla="*/ 28150 h 281498"/>
                <a:gd name="connsiteX4" fmla="*/ 1038205 w 1038205"/>
                <a:gd name="connsiteY4" fmla="*/ 253348 h 281498"/>
                <a:gd name="connsiteX5" fmla="*/ 1010055 w 1038205"/>
                <a:gd name="connsiteY5" fmla="*/ 281498 h 281498"/>
                <a:gd name="connsiteX6" fmla="*/ 28150 w 1038205"/>
                <a:gd name="connsiteY6" fmla="*/ 281498 h 281498"/>
                <a:gd name="connsiteX7" fmla="*/ 0 w 1038205"/>
                <a:gd name="connsiteY7" fmla="*/ 253348 h 281498"/>
                <a:gd name="connsiteX8" fmla="*/ 0 w 1038205"/>
                <a:gd name="connsiteY8" fmla="*/ 28150 h 281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05" h="281498">
                  <a:moveTo>
                    <a:pt x="0" y="28150"/>
                  </a:moveTo>
                  <a:cubicBezTo>
                    <a:pt x="0" y="12603"/>
                    <a:pt x="12603" y="0"/>
                    <a:pt x="28150" y="0"/>
                  </a:cubicBezTo>
                  <a:lnTo>
                    <a:pt x="1010055" y="0"/>
                  </a:lnTo>
                  <a:cubicBezTo>
                    <a:pt x="1025602" y="0"/>
                    <a:pt x="1038205" y="12603"/>
                    <a:pt x="1038205" y="28150"/>
                  </a:cubicBezTo>
                  <a:lnTo>
                    <a:pt x="1038205" y="253348"/>
                  </a:lnTo>
                  <a:cubicBezTo>
                    <a:pt x="1038205" y="268895"/>
                    <a:pt x="1025602" y="281498"/>
                    <a:pt x="1010055" y="281498"/>
                  </a:cubicBezTo>
                  <a:lnTo>
                    <a:pt x="28150" y="281498"/>
                  </a:lnTo>
                  <a:cubicBezTo>
                    <a:pt x="12603" y="281498"/>
                    <a:pt x="0" y="268895"/>
                    <a:pt x="0" y="253348"/>
                  </a:cubicBezTo>
                  <a:lnTo>
                    <a:pt x="0" y="2815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147173" numCol="1" spcCol="1270" anchor="t" anchorCtr="0">
              <a:noAutofit/>
            </a:bodyPr>
            <a:lstStyle/>
            <a:p>
              <a:pPr lvl="0" algn="l" defTabSz="622300">
                <a:lnSpc>
                  <a:spcPct val="90000"/>
                </a:lnSpc>
                <a:spcBef>
                  <a:spcPct val="0"/>
                </a:spcBef>
                <a:spcAft>
                  <a:spcPct val="35000"/>
                </a:spcAft>
              </a:pPr>
              <a:r>
                <a:rPr lang="en-US" sz="1400" b="1" kern="1200" dirty="0">
                  <a:solidFill>
                    <a:schemeClr val="tx1"/>
                  </a:solidFill>
                </a:rPr>
                <a:t>Modules 6 and 7</a:t>
              </a:r>
            </a:p>
          </p:txBody>
        </p:sp>
        <p:sp>
          <p:nvSpPr>
            <p:cNvPr id="12" name="Freeform 11"/>
            <p:cNvSpPr/>
            <p:nvPr/>
          </p:nvSpPr>
          <p:spPr>
            <a:xfrm>
              <a:off x="3940867" y="2007871"/>
              <a:ext cx="1369653" cy="2161793"/>
            </a:xfrm>
            <a:custGeom>
              <a:avLst/>
              <a:gdLst>
                <a:gd name="connsiteX0" fmla="*/ 0 w 1369653"/>
                <a:gd name="connsiteY0" fmla="*/ 136965 h 2880000"/>
                <a:gd name="connsiteX1" fmla="*/ 136965 w 1369653"/>
                <a:gd name="connsiteY1" fmla="*/ 0 h 2880000"/>
                <a:gd name="connsiteX2" fmla="*/ 1232688 w 1369653"/>
                <a:gd name="connsiteY2" fmla="*/ 0 h 2880000"/>
                <a:gd name="connsiteX3" fmla="*/ 1369653 w 1369653"/>
                <a:gd name="connsiteY3" fmla="*/ 136965 h 2880000"/>
                <a:gd name="connsiteX4" fmla="*/ 1369653 w 1369653"/>
                <a:gd name="connsiteY4" fmla="*/ 2743035 h 2880000"/>
                <a:gd name="connsiteX5" fmla="*/ 1232688 w 1369653"/>
                <a:gd name="connsiteY5" fmla="*/ 2880000 h 2880000"/>
                <a:gd name="connsiteX6" fmla="*/ 136965 w 1369653"/>
                <a:gd name="connsiteY6" fmla="*/ 2880000 h 2880000"/>
                <a:gd name="connsiteX7" fmla="*/ 0 w 1369653"/>
                <a:gd name="connsiteY7" fmla="*/ 2743035 h 2880000"/>
                <a:gd name="connsiteX8" fmla="*/ 0 w 1369653"/>
                <a:gd name="connsiteY8" fmla="*/ 136965 h 28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3" h="2880000">
                  <a:moveTo>
                    <a:pt x="0" y="136965"/>
                  </a:moveTo>
                  <a:cubicBezTo>
                    <a:pt x="0" y="61321"/>
                    <a:pt x="61321" y="0"/>
                    <a:pt x="136965" y="0"/>
                  </a:cubicBezTo>
                  <a:lnTo>
                    <a:pt x="1232688" y="0"/>
                  </a:lnTo>
                  <a:cubicBezTo>
                    <a:pt x="1308332" y="0"/>
                    <a:pt x="1369653" y="61321"/>
                    <a:pt x="1369653" y="136965"/>
                  </a:cubicBezTo>
                  <a:lnTo>
                    <a:pt x="1369653" y="2743035"/>
                  </a:lnTo>
                  <a:cubicBezTo>
                    <a:pt x="1369653" y="2818679"/>
                    <a:pt x="1308332" y="2880000"/>
                    <a:pt x="1232688" y="2880000"/>
                  </a:cubicBezTo>
                  <a:lnTo>
                    <a:pt x="136965" y="2880000"/>
                  </a:lnTo>
                  <a:cubicBezTo>
                    <a:pt x="61321" y="2880000"/>
                    <a:pt x="0" y="2818679"/>
                    <a:pt x="0" y="2743035"/>
                  </a:cubicBezTo>
                  <a:lnTo>
                    <a:pt x="0" y="136965"/>
                  </a:lnTo>
                  <a:close/>
                </a:path>
              </a:pathLst>
            </a:custGeom>
            <a:effectLst>
              <a:outerShdw blurRad="50800" dist="38100" dir="2700000" algn="tl" rotWithShape="0">
                <a:prstClr val="black">
                  <a:alpha val="40000"/>
                </a:prstClr>
              </a:outerShdw>
            </a:effectLst>
          </p:spPr>
          <p:style>
            <a:lnRef idx="2">
              <a:schemeClr val="accent1">
                <a:hueOff val="0"/>
                <a:satOff val="0"/>
                <a:lumOff val="0"/>
                <a:alphaOff val="0"/>
              </a:schemeClr>
            </a:lnRef>
            <a:fillRef idx="1">
              <a:schemeClr val="lt1">
                <a:alpha val="90000"/>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25460" tIns="125460" rIns="125460" bIns="125460" numCol="1" spcCol="1270" anchor="t" anchorCtr="0">
              <a:noAutofit/>
            </a:bodyPr>
            <a:lstStyle/>
            <a:p>
              <a:pPr marL="114300" lvl="1" indent="-114300" algn="l" defTabSz="533400">
                <a:lnSpc>
                  <a:spcPct val="90000"/>
                </a:lnSpc>
                <a:spcBef>
                  <a:spcPct val="0"/>
                </a:spcBef>
                <a:spcAft>
                  <a:spcPct val="15000"/>
                </a:spcAft>
                <a:buChar char="••"/>
              </a:pPr>
              <a:r>
                <a:rPr lang="en-US" sz="1200" b="0" kern="1200" dirty="0"/>
                <a:t>Basic ERD notation</a:t>
              </a:r>
            </a:p>
            <a:p>
              <a:pPr marL="114300" lvl="1" indent="-114300" algn="l" defTabSz="533400">
                <a:lnSpc>
                  <a:spcPct val="90000"/>
                </a:lnSpc>
                <a:spcBef>
                  <a:spcPct val="0"/>
                </a:spcBef>
                <a:spcAft>
                  <a:spcPct val="15000"/>
                </a:spcAft>
                <a:buChar char="••"/>
              </a:pPr>
              <a:r>
                <a:rPr lang="en-US" sz="1200" b="0" kern="1200" dirty="0"/>
                <a:t>Specialized relationships</a:t>
              </a:r>
            </a:p>
            <a:p>
              <a:pPr marL="114300" lvl="1" indent="-114300" algn="l" defTabSz="533400">
                <a:lnSpc>
                  <a:spcPct val="90000"/>
                </a:lnSpc>
                <a:spcBef>
                  <a:spcPct val="0"/>
                </a:spcBef>
                <a:spcAft>
                  <a:spcPct val="15000"/>
                </a:spcAft>
                <a:buChar char="••"/>
              </a:pPr>
              <a:r>
                <a:rPr lang="en-US" sz="1200" b="0" kern="1200" dirty="0"/>
                <a:t>Diagram rules</a:t>
              </a:r>
            </a:p>
            <a:p>
              <a:pPr marL="114300" lvl="1" indent="-114300" algn="l" defTabSz="533400">
                <a:lnSpc>
                  <a:spcPct val="90000"/>
                </a:lnSpc>
                <a:spcBef>
                  <a:spcPct val="0"/>
                </a:spcBef>
                <a:spcAft>
                  <a:spcPct val="15000"/>
                </a:spcAft>
                <a:buChar char="••"/>
              </a:pPr>
              <a:r>
                <a:rPr lang="en-US" sz="1200" b="0" kern="1200" dirty="0"/>
                <a:t>Detecting diagram errors</a:t>
              </a:r>
            </a:p>
          </p:txBody>
        </p:sp>
        <p:sp>
          <p:nvSpPr>
            <p:cNvPr id="14" name="Freeform 13"/>
            <p:cNvSpPr/>
            <p:nvPr/>
          </p:nvSpPr>
          <p:spPr>
            <a:xfrm>
              <a:off x="5605938" y="1536192"/>
              <a:ext cx="1038205" cy="804672"/>
            </a:xfrm>
            <a:custGeom>
              <a:avLst/>
              <a:gdLst>
                <a:gd name="connsiteX0" fmla="*/ 0 w 1038205"/>
                <a:gd name="connsiteY0" fmla="*/ 34325 h 343248"/>
                <a:gd name="connsiteX1" fmla="*/ 34325 w 1038205"/>
                <a:gd name="connsiteY1" fmla="*/ 0 h 343248"/>
                <a:gd name="connsiteX2" fmla="*/ 1003880 w 1038205"/>
                <a:gd name="connsiteY2" fmla="*/ 0 h 343248"/>
                <a:gd name="connsiteX3" fmla="*/ 1038205 w 1038205"/>
                <a:gd name="connsiteY3" fmla="*/ 34325 h 343248"/>
                <a:gd name="connsiteX4" fmla="*/ 1038205 w 1038205"/>
                <a:gd name="connsiteY4" fmla="*/ 308923 h 343248"/>
                <a:gd name="connsiteX5" fmla="*/ 1003880 w 1038205"/>
                <a:gd name="connsiteY5" fmla="*/ 343248 h 343248"/>
                <a:gd name="connsiteX6" fmla="*/ 34325 w 1038205"/>
                <a:gd name="connsiteY6" fmla="*/ 343248 h 343248"/>
                <a:gd name="connsiteX7" fmla="*/ 0 w 1038205"/>
                <a:gd name="connsiteY7" fmla="*/ 308923 h 343248"/>
                <a:gd name="connsiteX8" fmla="*/ 0 w 1038205"/>
                <a:gd name="connsiteY8" fmla="*/ 34325 h 3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05" h="343248">
                  <a:moveTo>
                    <a:pt x="0" y="34325"/>
                  </a:moveTo>
                  <a:cubicBezTo>
                    <a:pt x="0" y="15368"/>
                    <a:pt x="15368" y="0"/>
                    <a:pt x="34325" y="0"/>
                  </a:cubicBezTo>
                  <a:lnTo>
                    <a:pt x="1003880" y="0"/>
                  </a:lnTo>
                  <a:cubicBezTo>
                    <a:pt x="1022837" y="0"/>
                    <a:pt x="1038205" y="15368"/>
                    <a:pt x="1038205" y="34325"/>
                  </a:cubicBezTo>
                  <a:lnTo>
                    <a:pt x="1038205" y="308923"/>
                  </a:lnTo>
                  <a:cubicBezTo>
                    <a:pt x="1038205" y="327880"/>
                    <a:pt x="1022837" y="343248"/>
                    <a:pt x="1003880" y="343248"/>
                  </a:cubicBezTo>
                  <a:lnTo>
                    <a:pt x="34325" y="343248"/>
                  </a:lnTo>
                  <a:cubicBezTo>
                    <a:pt x="15368" y="343248"/>
                    <a:pt x="0" y="327880"/>
                    <a:pt x="0" y="308923"/>
                  </a:cubicBezTo>
                  <a:lnTo>
                    <a:pt x="0" y="343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167756" numCol="1" spcCol="1270" anchor="t" anchorCtr="0">
              <a:noAutofit/>
            </a:bodyPr>
            <a:lstStyle/>
            <a:p>
              <a:pPr lvl="0" algn="l" defTabSz="622300">
                <a:lnSpc>
                  <a:spcPct val="90000"/>
                </a:lnSpc>
                <a:spcBef>
                  <a:spcPct val="0"/>
                </a:spcBef>
                <a:spcAft>
                  <a:spcPct val="35000"/>
                </a:spcAft>
              </a:pPr>
              <a:r>
                <a:rPr lang="en-US" sz="1400" b="1" kern="1200" dirty="0">
                  <a:solidFill>
                    <a:schemeClr val="tx1"/>
                  </a:solidFill>
                </a:rPr>
                <a:t>Modules 8 and 9</a:t>
              </a:r>
            </a:p>
          </p:txBody>
        </p:sp>
        <p:sp>
          <p:nvSpPr>
            <p:cNvPr id="15" name="Freeform 14"/>
            <p:cNvSpPr/>
            <p:nvPr/>
          </p:nvSpPr>
          <p:spPr>
            <a:xfrm>
              <a:off x="5728259" y="2017936"/>
              <a:ext cx="1586274" cy="2151728"/>
            </a:xfrm>
            <a:custGeom>
              <a:avLst/>
              <a:gdLst>
                <a:gd name="connsiteX0" fmla="*/ 0 w 1586274"/>
                <a:gd name="connsiteY0" fmla="*/ 158627 h 2880000"/>
                <a:gd name="connsiteX1" fmla="*/ 158627 w 1586274"/>
                <a:gd name="connsiteY1" fmla="*/ 0 h 2880000"/>
                <a:gd name="connsiteX2" fmla="*/ 1427647 w 1586274"/>
                <a:gd name="connsiteY2" fmla="*/ 0 h 2880000"/>
                <a:gd name="connsiteX3" fmla="*/ 1586274 w 1586274"/>
                <a:gd name="connsiteY3" fmla="*/ 158627 h 2880000"/>
                <a:gd name="connsiteX4" fmla="*/ 1586274 w 1586274"/>
                <a:gd name="connsiteY4" fmla="*/ 2721373 h 2880000"/>
                <a:gd name="connsiteX5" fmla="*/ 1427647 w 1586274"/>
                <a:gd name="connsiteY5" fmla="*/ 2880000 h 2880000"/>
                <a:gd name="connsiteX6" fmla="*/ 158627 w 1586274"/>
                <a:gd name="connsiteY6" fmla="*/ 2880000 h 2880000"/>
                <a:gd name="connsiteX7" fmla="*/ 0 w 1586274"/>
                <a:gd name="connsiteY7" fmla="*/ 2721373 h 2880000"/>
                <a:gd name="connsiteX8" fmla="*/ 0 w 1586274"/>
                <a:gd name="connsiteY8" fmla="*/ 158627 h 28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6274" h="2880000">
                  <a:moveTo>
                    <a:pt x="0" y="158627"/>
                  </a:moveTo>
                  <a:cubicBezTo>
                    <a:pt x="0" y="71020"/>
                    <a:pt x="71020" y="0"/>
                    <a:pt x="158627" y="0"/>
                  </a:cubicBezTo>
                  <a:lnTo>
                    <a:pt x="1427647" y="0"/>
                  </a:lnTo>
                  <a:cubicBezTo>
                    <a:pt x="1515254" y="0"/>
                    <a:pt x="1586274" y="71020"/>
                    <a:pt x="1586274" y="158627"/>
                  </a:cubicBezTo>
                  <a:lnTo>
                    <a:pt x="1586274" y="2721373"/>
                  </a:lnTo>
                  <a:cubicBezTo>
                    <a:pt x="1586274" y="2808980"/>
                    <a:pt x="1515254" y="2880000"/>
                    <a:pt x="1427647" y="2880000"/>
                  </a:cubicBezTo>
                  <a:lnTo>
                    <a:pt x="158627" y="2880000"/>
                  </a:lnTo>
                  <a:cubicBezTo>
                    <a:pt x="71020" y="2880000"/>
                    <a:pt x="0" y="2808980"/>
                    <a:pt x="0" y="2721373"/>
                  </a:cubicBezTo>
                  <a:lnTo>
                    <a:pt x="0" y="158627"/>
                  </a:lnTo>
                  <a:close/>
                </a:path>
              </a:pathLst>
            </a:custGeom>
            <a:effectLst>
              <a:outerShdw blurRad="50800" dist="38100" dir="5400000" algn="t" rotWithShape="0">
                <a:prstClr val="black">
                  <a:alpha val="40000"/>
                </a:prstClr>
              </a:outerShdw>
            </a:effectLst>
          </p:spPr>
          <p:style>
            <a:lnRef idx="2">
              <a:schemeClr val="accent1">
                <a:hueOff val="0"/>
                <a:satOff val="0"/>
                <a:lumOff val="0"/>
                <a:alphaOff val="0"/>
              </a:schemeClr>
            </a:lnRef>
            <a:fillRef idx="1">
              <a:schemeClr val="lt1">
                <a:alpha val="90000"/>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31804" tIns="131804" rIns="131804" bIns="131804" numCol="1" spcCol="1270" anchor="t" anchorCtr="0">
              <a:noAutofit/>
            </a:bodyPr>
            <a:lstStyle/>
            <a:p>
              <a:pPr marL="114300" lvl="1" indent="-114300" algn="l" defTabSz="533400">
                <a:lnSpc>
                  <a:spcPct val="90000"/>
                </a:lnSpc>
                <a:spcBef>
                  <a:spcPct val="0"/>
                </a:spcBef>
                <a:spcAft>
                  <a:spcPct val="15000"/>
                </a:spcAft>
                <a:buChar char="••"/>
              </a:pPr>
              <a:r>
                <a:rPr lang="en-US" sz="1200" b="0" kern="1200" dirty="0"/>
                <a:t>Narrative problem analysis</a:t>
              </a:r>
            </a:p>
            <a:p>
              <a:pPr marL="114300" lvl="1" indent="-114300" algn="l" defTabSz="533400">
                <a:lnSpc>
                  <a:spcPct val="90000"/>
                </a:lnSpc>
                <a:spcBef>
                  <a:spcPct val="0"/>
                </a:spcBef>
                <a:spcAft>
                  <a:spcPct val="15000"/>
                </a:spcAft>
                <a:buChar char="••"/>
              </a:pPr>
              <a:r>
                <a:rPr lang="en-US" sz="1200" b="0" kern="1200" dirty="0"/>
                <a:t>Transformations</a:t>
              </a:r>
            </a:p>
            <a:p>
              <a:pPr marL="114300" lvl="1" indent="-114300" algn="l" defTabSz="533400">
                <a:lnSpc>
                  <a:spcPct val="90000"/>
                </a:lnSpc>
                <a:spcBef>
                  <a:spcPct val="0"/>
                </a:spcBef>
                <a:spcAft>
                  <a:spcPct val="15000"/>
                </a:spcAft>
                <a:buChar char="••"/>
              </a:pPr>
              <a:r>
                <a:rPr lang="en-US" sz="1200" b="0" kern="1200" dirty="0"/>
                <a:t>Detecting design errors</a:t>
              </a:r>
            </a:p>
          </p:txBody>
        </p:sp>
        <p:sp>
          <p:nvSpPr>
            <p:cNvPr id="16" name="Freeform 15"/>
            <p:cNvSpPr/>
            <p:nvPr/>
          </p:nvSpPr>
          <p:spPr>
            <a:xfrm>
              <a:off x="6984069" y="1735310"/>
              <a:ext cx="533121" cy="258483"/>
            </a:xfrm>
            <a:custGeom>
              <a:avLst/>
              <a:gdLst>
                <a:gd name="connsiteX0" fmla="*/ 0 w 533121"/>
                <a:gd name="connsiteY0" fmla="*/ 51697 h 258483"/>
                <a:gd name="connsiteX1" fmla="*/ 403880 w 533121"/>
                <a:gd name="connsiteY1" fmla="*/ 51697 h 258483"/>
                <a:gd name="connsiteX2" fmla="*/ 403880 w 533121"/>
                <a:gd name="connsiteY2" fmla="*/ 0 h 258483"/>
                <a:gd name="connsiteX3" fmla="*/ 533121 w 533121"/>
                <a:gd name="connsiteY3" fmla="*/ 129242 h 258483"/>
                <a:gd name="connsiteX4" fmla="*/ 403880 w 533121"/>
                <a:gd name="connsiteY4" fmla="*/ 258483 h 258483"/>
                <a:gd name="connsiteX5" fmla="*/ 403880 w 533121"/>
                <a:gd name="connsiteY5" fmla="*/ 206786 h 258483"/>
                <a:gd name="connsiteX6" fmla="*/ 0 w 533121"/>
                <a:gd name="connsiteY6" fmla="*/ 206786 h 258483"/>
                <a:gd name="connsiteX7" fmla="*/ 0 w 533121"/>
                <a:gd name="connsiteY7" fmla="*/ 51697 h 25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121" h="258483">
                  <a:moveTo>
                    <a:pt x="0" y="51697"/>
                  </a:moveTo>
                  <a:lnTo>
                    <a:pt x="403880" y="51697"/>
                  </a:lnTo>
                  <a:lnTo>
                    <a:pt x="403880" y="0"/>
                  </a:lnTo>
                  <a:lnTo>
                    <a:pt x="533121" y="129242"/>
                  </a:lnTo>
                  <a:lnTo>
                    <a:pt x="403880" y="258483"/>
                  </a:lnTo>
                  <a:lnTo>
                    <a:pt x="403880" y="206786"/>
                  </a:lnTo>
                  <a:lnTo>
                    <a:pt x="0" y="206786"/>
                  </a:lnTo>
                  <a:lnTo>
                    <a:pt x="0" y="51697"/>
                  </a:lnTo>
                  <a:close/>
                </a:path>
              </a:pathLst>
            </a:custGeom>
            <a:solidFill>
              <a:srgbClr val="FF000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51696" rIns="77544" bIns="51697" numCol="1" spcCol="1270" anchor="ctr" anchorCtr="0">
              <a:noAutofit/>
            </a:bodyPr>
            <a:lstStyle/>
            <a:p>
              <a:pPr lvl="0" algn="ctr" defTabSz="177800">
                <a:lnSpc>
                  <a:spcPct val="90000"/>
                </a:lnSpc>
                <a:spcBef>
                  <a:spcPct val="0"/>
                </a:spcBef>
                <a:spcAft>
                  <a:spcPct val="35000"/>
                </a:spcAft>
              </a:pPr>
              <a:endParaRPr lang="en-US" sz="400" kern="1200"/>
            </a:p>
          </p:txBody>
        </p:sp>
        <p:sp>
          <p:nvSpPr>
            <p:cNvPr id="17" name="Freeform 16"/>
            <p:cNvSpPr/>
            <p:nvPr/>
          </p:nvSpPr>
          <p:spPr>
            <a:xfrm>
              <a:off x="7648593" y="1536192"/>
              <a:ext cx="1038205" cy="804672"/>
            </a:xfrm>
            <a:custGeom>
              <a:avLst/>
              <a:gdLst>
                <a:gd name="connsiteX0" fmla="*/ 0 w 1038205"/>
                <a:gd name="connsiteY0" fmla="*/ 34352 h 343522"/>
                <a:gd name="connsiteX1" fmla="*/ 34352 w 1038205"/>
                <a:gd name="connsiteY1" fmla="*/ 0 h 343522"/>
                <a:gd name="connsiteX2" fmla="*/ 1003853 w 1038205"/>
                <a:gd name="connsiteY2" fmla="*/ 0 h 343522"/>
                <a:gd name="connsiteX3" fmla="*/ 1038205 w 1038205"/>
                <a:gd name="connsiteY3" fmla="*/ 34352 h 343522"/>
                <a:gd name="connsiteX4" fmla="*/ 1038205 w 1038205"/>
                <a:gd name="connsiteY4" fmla="*/ 309170 h 343522"/>
                <a:gd name="connsiteX5" fmla="*/ 1003853 w 1038205"/>
                <a:gd name="connsiteY5" fmla="*/ 343522 h 343522"/>
                <a:gd name="connsiteX6" fmla="*/ 34352 w 1038205"/>
                <a:gd name="connsiteY6" fmla="*/ 343522 h 343522"/>
                <a:gd name="connsiteX7" fmla="*/ 0 w 1038205"/>
                <a:gd name="connsiteY7" fmla="*/ 309170 h 343522"/>
                <a:gd name="connsiteX8" fmla="*/ 0 w 1038205"/>
                <a:gd name="connsiteY8" fmla="*/ 34352 h 34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05" h="343522">
                  <a:moveTo>
                    <a:pt x="0" y="34352"/>
                  </a:moveTo>
                  <a:cubicBezTo>
                    <a:pt x="0" y="15380"/>
                    <a:pt x="15380" y="0"/>
                    <a:pt x="34352" y="0"/>
                  </a:cubicBezTo>
                  <a:lnTo>
                    <a:pt x="1003853" y="0"/>
                  </a:lnTo>
                  <a:cubicBezTo>
                    <a:pt x="1022825" y="0"/>
                    <a:pt x="1038205" y="15380"/>
                    <a:pt x="1038205" y="34352"/>
                  </a:cubicBezTo>
                  <a:lnTo>
                    <a:pt x="1038205" y="309170"/>
                  </a:lnTo>
                  <a:cubicBezTo>
                    <a:pt x="1038205" y="328142"/>
                    <a:pt x="1022825" y="343522"/>
                    <a:pt x="1003853" y="343522"/>
                  </a:cubicBezTo>
                  <a:lnTo>
                    <a:pt x="34352" y="343522"/>
                  </a:lnTo>
                  <a:cubicBezTo>
                    <a:pt x="15380" y="343522"/>
                    <a:pt x="0" y="328142"/>
                    <a:pt x="0" y="309170"/>
                  </a:cubicBezTo>
                  <a:lnTo>
                    <a:pt x="0" y="34352"/>
                  </a:lnTo>
                  <a:close/>
                </a:path>
              </a:pathLst>
            </a:custGeom>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spcFirstLastPara="0" vert="horz" wrap="square" lIns="99568" tIns="99568" rIns="99568" bIns="222737" numCol="1" spcCol="1270" anchor="t" anchorCtr="0">
              <a:noAutofit/>
            </a:bodyPr>
            <a:lstStyle/>
            <a:p>
              <a:pPr lvl="0" algn="l" defTabSz="622300">
                <a:lnSpc>
                  <a:spcPct val="90000"/>
                </a:lnSpc>
                <a:spcBef>
                  <a:spcPct val="0"/>
                </a:spcBef>
                <a:spcAft>
                  <a:spcPct val="35000"/>
                </a:spcAft>
              </a:pPr>
              <a:r>
                <a:rPr lang="en-US" sz="1400" b="1" kern="1200" dirty="0">
                  <a:solidFill>
                    <a:schemeClr val="tx1"/>
                  </a:solidFill>
                </a:rPr>
                <a:t>Modules 10 and 11</a:t>
              </a:r>
            </a:p>
          </p:txBody>
        </p:sp>
        <p:sp>
          <p:nvSpPr>
            <p:cNvPr id="18" name="Freeform 17"/>
            <p:cNvSpPr/>
            <p:nvPr/>
          </p:nvSpPr>
          <p:spPr>
            <a:xfrm>
              <a:off x="7788615" y="2009621"/>
              <a:ext cx="1128031" cy="2160043"/>
            </a:xfrm>
            <a:custGeom>
              <a:avLst/>
              <a:gdLst>
                <a:gd name="connsiteX0" fmla="*/ 0 w 1128031"/>
                <a:gd name="connsiteY0" fmla="*/ 112803 h 2880000"/>
                <a:gd name="connsiteX1" fmla="*/ 112803 w 1128031"/>
                <a:gd name="connsiteY1" fmla="*/ 0 h 2880000"/>
                <a:gd name="connsiteX2" fmla="*/ 1015228 w 1128031"/>
                <a:gd name="connsiteY2" fmla="*/ 0 h 2880000"/>
                <a:gd name="connsiteX3" fmla="*/ 1128031 w 1128031"/>
                <a:gd name="connsiteY3" fmla="*/ 112803 h 2880000"/>
                <a:gd name="connsiteX4" fmla="*/ 1128031 w 1128031"/>
                <a:gd name="connsiteY4" fmla="*/ 2767197 h 2880000"/>
                <a:gd name="connsiteX5" fmla="*/ 1015228 w 1128031"/>
                <a:gd name="connsiteY5" fmla="*/ 2880000 h 2880000"/>
                <a:gd name="connsiteX6" fmla="*/ 112803 w 1128031"/>
                <a:gd name="connsiteY6" fmla="*/ 2880000 h 2880000"/>
                <a:gd name="connsiteX7" fmla="*/ 0 w 1128031"/>
                <a:gd name="connsiteY7" fmla="*/ 2767197 h 2880000"/>
                <a:gd name="connsiteX8" fmla="*/ 0 w 1128031"/>
                <a:gd name="connsiteY8" fmla="*/ 112803 h 28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031" h="2880000">
                  <a:moveTo>
                    <a:pt x="0" y="112803"/>
                  </a:moveTo>
                  <a:cubicBezTo>
                    <a:pt x="0" y="50504"/>
                    <a:pt x="50504" y="0"/>
                    <a:pt x="112803" y="0"/>
                  </a:cubicBezTo>
                  <a:lnTo>
                    <a:pt x="1015228" y="0"/>
                  </a:lnTo>
                  <a:cubicBezTo>
                    <a:pt x="1077527" y="0"/>
                    <a:pt x="1128031" y="50504"/>
                    <a:pt x="1128031" y="112803"/>
                  </a:cubicBezTo>
                  <a:lnTo>
                    <a:pt x="1128031" y="2767197"/>
                  </a:lnTo>
                  <a:cubicBezTo>
                    <a:pt x="1128031" y="2829496"/>
                    <a:pt x="1077527" y="2880000"/>
                    <a:pt x="1015228" y="2880000"/>
                  </a:cubicBezTo>
                  <a:lnTo>
                    <a:pt x="112803" y="2880000"/>
                  </a:lnTo>
                  <a:cubicBezTo>
                    <a:pt x="50504" y="2880000"/>
                    <a:pt x="0" y="2829496"/>
                    <a:pt x="0" y="2767197"/>
                  </a:cubicBezTo>
                  <a:lnTo>
                    <a:pt x="0" y="112803"/>
                  </a:lnTo>
                  <a:close/>
                </a:path>
              </a:pathLst>
            </a:custGeom>
            <a:effectLst>
              <a:outerShdw blurRad="50800" dist="38100" dir="5400000" algn="t" rotWithShape="0">
                <a:prstClr val="black">
                  <a:alpha val="40000"/>
                </a:prstClr>
              </a:outerShdw>
            </a:effectLst>
          </p:spPr>
          <p:style>
            <a:lnRef idx="2">
              <a:schemeClr val="accent1">
                <a:hueOff val="0"/>
                <a:satOff val="0"/>
                <a:lumOff val="0"/>
                <a:alphaOff val="0"/>
              </a:schemeClr>
            </a:lnRef>
            <a:fillRef idx="1">
              <a:schemeClr val="lt1">
                <a:alpha val="90000"/>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8383" tIns="118383" rIns="118383" bIns="118383" numCol="1" spcCol="1270" anchor="t" anchorCtr="0">
              <a:noAutofit/>
            </a:bodyPr>
            <a:lstStyle/>
            <a:p>
              <a:pPr marL="114300" lvl="1" indent="-114300" algn="l" defTabSz="533400">
                <a:lnSpc>
                  <a:spcPct val="90000"/>
                </a:lnSpc>
                <a:spcBef>
                  <a:spcPct val="0"/>
                </a:spcBef>
                <a:spcAft>
                  <a:spcPct val="15000"/>
                </a:spcAft>
                <a:buChar char="••"/>
              </a:pPr>
              <a:r>
                <a:rPr lang="en-US" sz="1200" b="0" kern="1200" dirty="0"/>
                <a:t>Conversion rules</a:t>
              </a:r>
            </a:p>
            <a:p>
              <a:pPr marL="114300" lvl="1" indent="-114300" algn="l" defTabSz="533400">
                <a:lnSpc>
                  <a:spcPct val="90000"/>
                </a:lnSpc>
                <a:spcBef>
                  <a:spcPct val="0"/>
                </a:spcBef>
                <a:spcAft>
                  <a:spcPct val="15000"/>
                </a:spcAft>
                <a:buChar char="••"/>
              </a:pPr>
              <a:r>
                <a:rPr lang="en-US" sz="1200" b="0" kern="1200" dirty="0"/>
                <a:t>FDs</a:t>
              </a:r>
            </a:p>
            <a:p>
              <a:pPr marL="114300" lvl="1" indent="-114300" algn="l" defTabSz="533400">
                <a:lnSpc>
                  <a:spcPct val="90000"/>
                </a:lnSpc>
                <a:spcBef>
                  <a:spcPct val="0"/>
                </a:spcBef>
                <a:spcAft>
                  <a:spcPct val="15000"/>
                </a:spcAft>
                <a:buChar char="••"/>
              </a:pPr>
              <a:r>
                <a:rPr lang="en-US" sz="1200" b="0" kern="1200" dirty="0"/>
                <a:t>Normal forms</a:t>
              </a:r>
            </a:p>
            <a:p>
              <a:pPr marL="114300" lvl="1" indent="-114300" algn="l" defTabSz="533400">
                <a:lnSpc>
                  <a:spcPct val="90000"/>
                </a:lnSpc>
                <a:spcBef>
                  <a:spcPct val="0"/>
                </a:spcBef>
                <a:spcAft>
                  <a:spcPct val="15000"/>
                </a:spcAft>
                <a:buChar char="••"/>
              </a:pPr>
              <a:r>
                <a:rPr lang="en-US" sz="1200" b="0" kern="1200" dirty="0"/>
                <a:t>Guidelines</a:t>
              </a:r>
            </a:p>
          </p:txBody>
        </p:sp>
      </p:grpSp>
      <p:sp>
        <p:nvSpPr>
          <p:cNvPr id="19" name="Freeform 18"/>
          <p:cNvSpPr/>
          <p:nvPr/>
        </p:nvSpPr>
        <p:spPr>
          <a:xfrm>
            <a:off x="4999451" y="1680045"/>
            <a:ext cx="533121" cy="258483"/>
          </a:xfrm>
          <a:custGeom>
            <a:avLst/>
            <a:gdLst>
              <a:gd name="connsiteX0" fmla="*/ 0 w 533121"/>
              <a:gd name="connsiteY0" fmla="*/ 51697 h 258483"/>
              <a:gd name="connsiteX1" fmla="*/ 403880 w 533121"/>
              <a:gd name="connsiteY1" fmla="*/ 51697 h 258483"/>
              <a:gd name="connsiteX2" fmla="*/ 403880 w 533121"/>
              <a:gd name="connsiteY2" fmla="*/ 0 h 258483"/>
              <a:gd name="connsiteX3" fmla="*/ 533121 w 533121"/>
              <a:gd name="connsiteY3" fmla="*/ 129242 h 258483"/>
              <a:gd name="connsiteX4" fmla="*/ 403880 w 533121"/>
              <a:gd name="connsiteY4" fmla="*/ 258483 h 258483"/>
              <a:gd name="connsiteX5" fmla="*/ 403880 w 533121"/>
              <a:gd name="connsiteY5" fmla="*/ 206786 h 258483"/>
              <a:gd name="connsiteX6" fmla="*/ 0 w 533121"/>
              <a:gd name="connsiteY6" fmla="*/ 206786 h 258483"/>
              <a:gd name="connsiteX7" fmla="*/ 0 w 533121"/>
              <a:gd name="connsiteY7" fmla="*/ 51697 h 25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121" h="258483">
                <a:moveTo>
                  <a:pt x="0" y="51697"/>
                </a:moveTo>
                <a:lnTo>
                  <a:pt x="403880" y="51697"/>
                </a:lnTo>
                <a:lnTo>
                  <a:pt x="403880" y="0"/>
                </a:lnTo>
                <a:lnTo>
                  <a:pt x="533121" y="129242"/>
                </a:lnTo>
                <a:lnTo>
                  <a:pt x="403880" y="258483"/>
                </a:lnTo>
                <a:lnTo>
                  <a:pt x="403880" y="206786"/>
                </a:lnTo>
                <a:lnTo>
                  <a:pt x="0" y="206786"/>
                </a:lnTo>
                <a:lnTo>
                  <a:pt x="0" y="51697"/>
                </a:lnTo>
                <a:close/>
              </a:path>
            </a:pathLst>
          </a:custGeom>
          <a:solidFill>
            <a:srgbClr val="FF000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51696" rIns="77544" bIns="51697" numCol="1" spcCol="1270" anchor="ctr" anchorCtr="0">
            <a:noAutofit/>
          </a:bodyPr>
          <a:lstStyle/>
          <a:p>
            <a:pPr lvl="0" algn="ctr" defTabSz="177800">
              <a:lnSpc>
                <a:spcPct val="90000"/>
              </a:lnSpc>
              <a:spcBef>
                <a:spcPct val="0"/>
              </a:spcBef>
              <a:spcAft>
                <a:spcPct val="35000"/>
              </a:spcAft>
            </a:pPr>
            <a:endParaRPr lang="en-US" sz="400" kern="1200"/>
          </a:p>
        </p:txBody>
      </p:sp>
      <p:sp>
        <p:nvSpPr>
          <p:cNvPr id="20" name="Freeform 19"/>
          <p:cNvSpPr/>
          <p:nvPr/>
        </p:nvSpPr>
        <p:spPr>
          <a:xfrm>
            <a:off x="3315859" y="1680045"/>
            <a:ext cx="533121" cy="258483"/>
          </a:xfrm>
          <a:custGeom>
            <a:avLst/>
            <a:gdLst>
              <a:gd name="connsiteX0" fmla="*/ 0 w 533121"/>
              <a:gd name="connsiteY0" fmla="*/ 51697 h 258483"/>
              <a:gd name="connsiteX1" fmla="*/ 403880 w 533121"/>
              <a:gd name="connsiteY1" fmla="*/ 51697 h 258483"/>
              <a:gd name="connsiteX2" fmla="*/ 403880 w 533121"/>
              <a:gd name="connsiteY2" fmla="*/ 0 h 258483"/>
              <a:gd name="connsiteX3" fmla="*/ 533121 w 533121"/>
              <a:gd name="connsiteY3" fmla="*/ 129242 h 258483"/>
              <a:gd name="connsiteX4" fmla="*/ 403880 w 533121"/>
              <a:gd name="connsiteY4" fmla="*/ 258483 h 258483"/>
              <a:gd name="connsiteX5" fmla="*/ 403880 w 533121"/>
              <a:gd name="connsiteY5" fmla="*/ 206786 h 258483"/>
              <a:gd name="connsiteX6" fmla="*/ 0 w 533121"/>
              <a:gd name="connsiteY6" fmla="*/ 206786 h 258483"/>
              <a:gd name="connsiteX7" fmla="*/ 0 w 533121"/>
              <a:gd name="connsiteY7" fmla="*/ 51697 h 25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121" h="258483">
                <a:moveTo>
                  <a:pt x="0" y="51697"/>
                </a:moveTo>
                <a:lnTo>
                  <a:pt x="403880" y="51697"/>
                </a:lnTo>
                <a:lnTo>
                  <a:pt x="403880" y="0"/>
                </a:lnTo>
                <a:lnTo>
                  <a:pt x="533121" y="129242"/>
                </a:lnTo>
                <a:lnTo>
                  <a:pt x="403880" y="258483"/>
                </a:lnTo>
                <a:lnTo>
                  <a:pt x="403880" y="206786"/>
                </a:lnTo>
                <a:lnTo>
                  <a:pt x="0" y="206786"/>
                </a:lnTo>
                <a:lnTo>
                  <a:pt x="0" y="51697"/>
                </a:lnTo>
                <a:close/>
              </a:path>
            </a:pathLst>
          </a:custGeom>
          <a:solidFill>
            <a:srgbClr val="FF000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51696" rIns="77544" bIns="51697" numCol="1" spcCol="1270" anchor="ctr" anchorCtr="0">
            <a:noAutofit/>
          </a:bodyPr>
          <a:lstStyle/>
          <a:p>
            <a:pPr lvl="0" algn="ctr" defTabSz="177800">
              <a:lnSpc>
                <a:spcPct val="90000"/>
              </a:lnSpc>
              <a:spcBef>
                <a:spcPct val="0"/>
              </a:spcBef>
              <a:spcAft>
                <a:spcPct val="35000"/>
              </a:spcAft>
            </a:pPr>
            <a:endParaRPr lang="en-US" sz="400" kern="1200"/>
          </a:p>
        </p:txBody>
      </p:sp>
      <p:sp>
        <p:nvSpPr>
          <p:cNvPr id="21" name="Freeform 20"/>
          <p:cNvSpPr/>
          <p:nvPr/>
        </p:nvSpPr>
        <p:spPr>
          <a:xfrm>
            <a:off x="1553273" y="1686542"/>
            <a:ext cx="533121" cy="258483"/>
          </a:xfrm>
          <a:custGeom>
            <a:avLst/>
            <a:gdLst>
              <a:gd name="connsiteX0" fmla="*/ 0 w 533121"/>
              <a:gd name="connsiteY0" fmla="*/ 51697 h 258483"/>
              <a:gd name="connsiteX1" fmla="*/ 403880 w 533121"/>
              <a:gd name="connsiteY1" fmla="*/ 51697 h 258483"/>
              <a:gd name="connsiteX2" fmla="*/ 403880 w 533121"/>
              <a:gd name="connsiteY2" fmla="*/ 0 h 258483"/>
              <a:gd name="connsiteX3" fmla="*/ 533121 w 533121"/>
              <a:gd name="connsiteY3" fmla="*/ 129242 h 258483"/>
              <a:gd name="connsiteX4" fmla="*/ 403880 w 533121"/>
              <a:gd name="connsiteY4" fmla="*/ 258483 h 258483"/>
              <a:gd name="connsiteX5" fmla="*/ 403880 w 533121"/>
              <a:gd name="connsiteY5" fmla="*/ 206786 h 258483"/>
              <a:gd name="connsiteX6" fmla="*/ 0 w 533121"/>
              <a:gd name="connsiteY6" fmla="*/ 206786 h 258483"/>
              <a:gd name="connsiteX7" fmla="*/ 0 w 533121"/>
              <a:gd name="connsiteY7" fmla="*/ 51697 h 25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121" h="258483">
                <a:moveTo>
                  <a:pt x="0" y="51697"/>
                </a:moveTo>
                <a:lnTo>
                  <a:pt x="403880" y="51697"/>
                </a:lnTo>
                <a:lnTo>
                  <a:pt x="403880" y="0"/>
                </a:lnTo>
                <a:lnTo>
                  <a:pt x="533121" y="129242"/>
                </a:lnTo>
                <a:lnTo>
                  <a:pt x="403880" y="258483"/>
                </a:lnTo>
                <a:lnTo>
                  <a:pt x="403880" y="206786"/>
                </a:lnTo>
                <a:lnTo>
                  <a:pt x="0" y="206786"/>
                </a:lnTo>
                <a:lnTo>
                  <a:pt x="0" y="51697"/>
                </a:lnTo>
                <a:close/>
              </a:path>
            </a:pathLst>
          </a:custGeom>
          <a:solidFill>
            <a:srgbClr val="FF000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51696" rIns="77544" bIns="51697" numCol="1" spcCol="1270" anchor="ctr" anchorCtr="0">
            <a:noAutofit/>
          </a:bodyPr>
          <a:lstStyle/>
          <a:p>
            <a:pPr lvl="0" algn="ctr" defTabSz="177800">
              <a:lnSpc>
                <a:spcPct val="90000"/>
              </a:lnSpc>
              <a:spcBef>
                <a:spcPct val="0"/>
              </a:spcBef>
              <a:spcAft>
                <a:spcPct val="35000"/>
              </a:spcAft>
            </a:pPr>
            <a:endParaRPr lang="en-US" sz="400" kern="1200"/>
          </a:p>
        </p:txBody>
      </p:sp>
    </p:spTree>
    <p:extLst>
      <p:ext uri="{BB962C8B-B14F-4D97-AF65-F5344CB8AC3E}">
        <p14:creationId xmlns:p14="http://schemas.microsoft.com/office/powerpoint/2010/main" val="425459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E131-7221-E9AA-0331-C3A442077BD1}"/>
              </a:ext>
            </a:extLst>
          </p:cNvPr>
          <p:cNvSpPr>
            <a:spLocks noGrp="1"/>
          </p:cNvSpPr>
          <p:nvPr>
            <p:ph type="title"/>
          </p:nvPr>
        </p:nvSpPr>
        <p:spPr/>
        <p:txBody>
          <a:bodyPr/>
          <a:lstStyle/>
          <a:p>
            <a:r>
              <a:rPr lang="en-US" dirty="0"/>
              <a:t>Honors Module 12</a:t>
            </a:r>
          </a:p>
        </p:txBody>
      </p:sp>
      <p:sp>
        <p:nvSpPr>
          <p:cNvPr id="3" name="Content Placeholder 2">
            <a:extLst>
              <a:ext uri="{FF2B5EF4-FFF2-40B4-BE49-F238E27FC236}">
                <a16:creationId xmlns:a16="http://schemas.microsoft.com/office/drawing/2014/main" id="{1221DDBA-7529-A3EC-5A10-4E81027DBAF5}"/>
              </a:ext>
            </a:extLst>
          </p:cNvPr>
          <p:cNvSpPr>
            <a:spLocks noGrp="1"/>
          </p:cNvSpPr>
          <p:nvPr>
            <p:ph idx="1"/>
          </p:nvPr>
        </p:nvSpPr>
        <p:spPr/>
        <p:txBody>
          <a:bodyPr/>
          <a:lstStyle/>
          <a:p>
            <a:r>
              <a:rPr lang="en-US" dirty="0"/>
              <a:t>Advanced matching problems for expert level skills</a:t>
            </a:r>
          </a:p>
          <a:p>
            <a:r>
              <a:rPr lang="en-US" dirty="0"/>
              <a:t>Specialized but important business retrieval problems</a:t>
            </a:r>
          </a:p>
          <a:p>
            <a:pPr lvl="1"/>
            <a:r>
              <a:rPr lang="en-US" dirty="0"/>
              <a:t>Unmatched business entities: one-sided outer join operator</a:t>
            </a:r>
          </a:p>
          <a:p>
            <a:pPr lvl="1"/>
            <a:r>
              <a:rPr lang="en-US" dirty="0"/>
              <a:t>Asymmetric entity membership: relational difference operator</a:t>
            </a:r>
          </a:p>
          <a:p>
            <a:pPr lvl="1"/>
            <a:r>
              <a:rPr lang="en-US" dirty="0"/>
              <a:t>Entity subset matching: relational division operator</a:t>
            </a:r>
          </a:p>
          <a:p>
            <a:pPr lvl="1"/>
            <a:r>
              <a:rPr lang="en-US" dirty="0"/>
              <a:t>Nested summary computations</a:t>
            </a:r>
          </a:p>
          <a:p>
            <a:r>
              <a:rPr lang="en-US" dirty="0"/>
              <a:t>Problem solving approach</a:t>
            </a:r>
          </a:p>
          <a:p>
            <a:pPr lvl="1"/>
            <a:r>
              <a:rPr lang="en-US" dirty="0"/>
              <a:t>Text patterns</a:t>
            </a:r>
          </a:p>
          <a:p>
            <a:pPr lvl="1"/>
            <a:r>
              <a:rPr lang="en-US" dirty="0"/>
              <a:t>SQL SELECT statement patterns</a:t>
            </a:r>
          </a:p>
          <a:p>
            <a:pPr lvl="1"/>
            <a:r>
              <a:rPr lang="en-US"/>
              <a:t>Additional syntax </a:t>
            </a:r>
            <a:r>
              <a:rPr lang="en-US" dirty="0"/>
              <a:t>of the SQL SELECT statement</a:t>
            </a:r>
          </a:p>
        </p:txBody>
      </p:sp>
    </p:spTree>
    <p:extLst>
      <p:ext uri="{BB962C8B-B14F-4D97-AF65-F5344CB8AC3E}">
        <p14:creationId xmlns:p14="http://schemas.microsoft.com/office/powerpoint/2010/main" val="3351081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Assessments</a:t>
            </a:r>
          </a:p>
        </p:txBody>
      </p:sp>
      <p:sp>
        <p:nvSpPr>
          <p:cNvPr id="3" name="Content Placeholder 2"/>
          <p:cNvSpPr>
            <a:spLocks noGrp="1"/>
          </p:cNvSpPr>
          <p:nvPr>
            <p:ph idx="1"/>
          </p:nvPr>
        </p:nvSpPr>
        <p:spPr/>
        <p:txBody>
          <a:bodyPr/>
          <a:lstStyle/>
          <a:p>
            <a:r>
              <a:rPr lang="en-US" dirty="0"/>
              <a:t>Practice problem sets for most modules</a:t>
            </a:r>
          </a:p>
          <a:p>
            <a:pPr lvl="1"/>
            <a:r>
              <a:rPr lang="en-US" dirty="0"/>
              <a:t>Like graded problem sets</a:t>
            </a:r>
          </a:p>
          <a:p>
            <a:pPr lvl="1"/>
            <a:r>
              <a:rPr lang="en-US" dirty="0"/>
              <a:t>Solutions and detailed comments</a:t>
            </a:r>
          </a:p>
          <a:p>
            <a:pPr lvl="1"/>
            <a:r>
              <a:rPr lang="en-US" dirty="0"/>
              <a:t>Coverage of highlights in some video lectures and slides</a:t>
            </a:r>
          </a:p>
          <a:p>
            <a:pPr lvl="1"/>
            <a:r>
              <a:rPr lang="en-US" dirty="0"/>
              <a:t>Associated quiz for some problem sets</a:t>
            </a:r>
          </a:p>
          <a:p>
            <a:r>
              <a:rPr lang="en-US" dirty="0"/>
              <a:t>Graded problem sets for most modules</a:t>
            </a:r>
          </a:p>
          <a:p>
            <a:pPr lvl="1"/>
            <a:r>
              <a:rPr lang="en-US" dirty="0"/>
              <a:t>Self-evaluation review for each problem set</a:t>
            </a:r>
          </a:p>
          <a:p>
            <a:pPr lvl="1"/>
            <a:r>
              <a:rPr lang="en-US" dirty="0"/>
              <a:t>Associated quizzes for some problem sets</a:t>
            </a:r>
          </a:p>
          <a:p>
            <a:pPr lvl="1"/>
            <a:r>
              <a:rPr lang="en-US" dirty="0"/>
              <a:t>Encouraged to correct errors based on assessment guidelines before viewing correct responses</a:t>
            </a:r>
          </a:p>
        </p:txBody>
      </p:sp>
    </p:spTree>
    <p:extLst>
      <p:ext uri="{BB962C8B-B14F-4D97-AF65-F5344CB8AC3E}">
        <p14:creationId xmlns:p14="http://schemas.microsoft.com/office/powerpoint/2010/main" val="301489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355078167"/>
              </p:ext>
            </p:extLst>
          </p:nvPr>
        </p:nvGraphicFramePr>
        <p:xfrm>
          <a:off x="516437" y="3447179"/>
          <a:ext cx="2882372" cy="2216535"/>
        </p:xfrm>
        <a:graphic>
          <a:graphicData uri="http://schemas.openxmlformats.org/presentationml/2006/ole">
            <mc:AlternateContent xmlns:mc="http://schemas.openxmlformats.org/markup-compatibility/2006">
              <mc:Choice xmlns:v="urn:schemas-microsoft-com:vml" Requires="v">
                <p:oleObj name="Visio" r:id="rId3" imgW="3379903" imgH="2597940" progId="Visio.Drawing.11">
                  <p:embed/>
                </p:oleObj>
              </mc:Choice>
              <mc:Fallback>
                <p:oleObj name="Visio" r:id="rId3" imgW="3379903" imgH="2597940" progId="Visio.Drawing.11">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437" y="3447179"/>
                        <a:ext cx="2882372" cy="221653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sp>
        <p:nvSpPr>
          <p:cNvPr id="2" name="Title 1"/>
          <p:cNvSpPr>
            <a:spLocks noGrp="1"/>
          </p:cNvSpPr>
          <p:nvPr>
            <p:ph type="title"/>
          </p:nvPr>
        </p:nvSpPr>
        <p:spPr/>
        <p:txBody>
          <a:bodyPr/>
          <a:lstStyle/>
          <a:p>
            <a:r>
              <a:rPr lang="en-US" dirty="0"/>
              <a:t>Problem Sets</a:t>
            </a:r>
          </a:p>
        </p:txBody>
      </p:sp>
      <p:sp>
        <p:nvSpPr>
          <p:cNvPr id="7" name="TextBox 6"/>
          <p:cNvSpPr txBox="1"/>
          <p:nvPr/>
        </p:nvSpPr>
        <p:spPr>
          <a:xfrm>
            <a:off x="1086847" y="2918146"/>
            <a:ext cx="1897893" cy="400110"/>
          </a:xfrm>
          <a:prstGeom prst="rect">
            <a:avLst/>
          </a:prstGeom>
          <a:noFill/>
        </p:spPr>
        <p:txBody>
          <a:bodyPr wrap="square" rtlCol="0">
            <a:spAutoFit/>
          </a:bodyPr>
          <a:lstStyle/>
          <a:p>
            <a:r>
              <a:rPr lang="en-US" sz="2000" dirty="0">
                <a:latin typeface="+mn-lt"/>
              </a:rPr>
              <a:t>Create Tables</a:t>
            </a:r>
          </a:p>
        </p:txBody>
      </p:sp>
      <p:sp>
        <p:nvSpPr>
          <p:cNvPr id="9" name="TextBox 8"/>
          <p:cNvSpPr txBox="1"/>
          <p:nvPr/>
        </p:nvSpPr>
        <p:spPr>
          <a:xfrm>
            <a:off x="5668862" y="2931595"/>
            <a:ext cx="2686862" cy="400110"/>
          </a:xfrm>
          <a:prstGeom prst="rect">
            <a:avLst/>
          </a:prstGeom>
          <a:noFill/>
        </p:spPr>
        <p:txBody>
          <a:bodyPr wrap="square" rtlCol="0">
            <a:spAutoFit/>
          </a:bodyPr>
          <a:lstStyle/>
          <a:p>
            <a:r>
              <a:rPr lang="en-US" sz="2000" dirty="0">
                <a:latin typeface="+mn-lt"/>
              </a:rPr>
              <a:t>Query Formulation</a:t>
            </a:r>
          </a:p>
        </p:txBody>
      </p:sp>
      <p:sp>
        <p:nvSpPr>
          <p:cNvPr id="10" name="TextBox 9"/>
          <p:cNvSpPr txBox="1"/>
          <p:nvPr/>
        </p:nvSpPr>
        <p:spPr>
          <a:xfrm>
            <a:off x="980508" y="5729887"/>
            <a:ext cx="2004232" cy="400110"/>
          </a:xfrm>
          <a:prstGeom prst="rect">
            <a:avLst/>
          </a:prstGeom>
          <a:noFill/>
        </p:spPr>
        <p:txBody>
          <a:bodyPr wrap="square" rtlCol="0">
            <a:spAutoFit/>
          </a:bodyPr>
          <a:lstStyle/>
          <a:p>
            <a:r>
              <a:rPr lang="en-US" sz="2000" dirty="0">
                <a:latin typeface="+mn-lt"/>
              </a:rPr>
              <a:t>Data Modeling</a:t>
            </a:r>
          </a:p>
        </p:txBody>
      </p:sp>
      <p:sp>
        <p:nvSpPr>
          <p:cNvPr id="11" name="TextBox 10"/>
          <p:cNvSpPr txBox="1"/>
          <p:nvPr/>
        </p:nvSpPr>
        <p:spPr>
          <a:xfrm>
            <a:off x="5769019" y="5463659"/>
            <a:ext cx="1798319" cy="400110"/>
          </a:xfrm>
          <a:prstGeom prst="rect">
            <a:avLst/>
          </a:prstGeom>
          <a:noFill/>
        </p:spPr>
        <p:txBody>
          <a:bodyPr wrap="square" rtlCol="0">
            <a:spAutoFit/>
          </a:bodyPr>
          <a:lstStyle/>
          <a:p>
            <a:r>
              <a:rPr lang="en-US" sz="2000" dirty="0">
                <a:latin typeface="+mn-lt"/>
              </a:rPr>
              <a:t>Table Design</a:t>
            </a:r>
          </a:p>
        </p:txBody>
      </p:sp>
      <p:sp>
        <p:nvSpPr>
          <p:cNvPr id="4" name="Rectangle 14"/>
          <p:cNvSpPr>
            <a:spLocks noChangeArrowheads="1"/>
          </p:cNvSpPr>
          <p:nvPr/>
        </p:nvSpPr>
        <p:spPr bwMode="auto">
          <a:xfrm>
            <a:off x="793549" y="34471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2726788336"/>
              </p:ext>
            </p:extLst>
          </p:nvPr>
        </p:nvGraphicFramePr>
        <p:xfrm>
          <a:off x="5168002" y="3640339"/>
          <a:ext cx="2863215" cy="1651000"/>
        </p:xfrm>
        <a:graphic>
          <a:graphicData uri="http://schemas.openxmlformats.org/drawingml/2006/table">
            <a:tbl>
              <a:tblPr>
                <a:tableStyleId>{5C22544A-7EE6-4342-B048-85BDC9FD1C3A}</a:tableStyleId>
              </a:tblPr>
              <a:tblGrid>
                <a:gridCol w="2863215">
                  <a:extLst>
                    <a:ext uri="{9D8B030D-6E8A-4147-A177-3AD203B41FA5}">
                      <a16:colId xmlns:a16="http://schemas.microsoft.com/office/drawing/2014/main" val="20000"/>
                    </a:ext>
                  </a:extLst>
                </a:gridCol>
              </a:tblGrid>
              <a:tr h="0">
                <a:tc>
                  <a:txBody>
                    <a:bodyPr/>
                    <a:lstStyle/>
                    <a:p>
                      <a:pPr marL="0" marR="0">
                        <a:lnSpc>
                          <a:spcPct val="150000"/>
                        </a:lnSpc>
                        <a:spcBef>
                          <a:spcPts val="0"/>
                        </a:spcBef>
                        <a:spcAft>
                          <a:spcPts val="0"/>
                        </a:spcAft>
                      </a:pPr>
                      <a:r>
                        <a:rPr lang="en-US" sz="1600" dirty="0" err="1">
                          <a:effectLst/>
                        </a:rPr>
                        <a:t>StdNo</a:t>
                      </a:r>
                      <a:r>
                        <a:rPr lang="en-US" sz="1600" dirty="0">
                          <a:effectLst/>
                        </a:rPr>
                        <a:t> </a:t>
                      </a:r>
                      <a:r>
                        <a:rPr lang="en-US" sz="1600" dirty="0">
                          <a:effectLst/>
                          <a:sym typeface="Symbol" panose="05050102010706020507" pitchFamily="18" charset="2"/>
                        </a:rPr>
                        <a:t></a:t>
                      </a:r>
                      <a:r>
                        <a:rPr lang="en-US" sz="1600" dirty="0">
                          <a:effectLst/>
                        </a:rPr>
                        <a:t>  </a:t>
                      </a:r>
                      <a:r>
                        <a:rPr lang="en-US" sz="1600" dirty="0" err="1">
                          <a:effectLst/>
                        </a:rPr>
                        <a:t>StdCity</a:t>
                      </a:r>
                      <a:r>
                        <a:rPr lang="en-US" sz="1600" dirty="0">
                          <a:effectLst/>
                        </a:rPr>
                        <a:t>, </a:t>
                      </a:r>
                      <a:r>
                        <a:rPr lang="en-US" sz="1600" dirty="0" err="1">
                          <a:effectLst/>
                        </a:rPr>
                        <a:t>StdClass</a:t>
                      </a:r>
                      <a:endParaRPr lang="en-US" sz="2400" dirty="0">
                        <a:effectLst/>
                        <a:latin typeface="Times New Roman" panose="02020603050405020304" pitchFamily="18" charset="0"/>
                        <a:ea typeface="Times New Roman" panose="02020603050405020304" pitchFamily="18"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0">
                <a:tc>
                  <a:txBody>
                    <a:bodyPr/>
                    <a:lstStyle/>
                    <a:p>
                      <a:pPr marL="0" marR="0">
                        <a:lnSpc>
                          <a:spcPct val="150000"/>
                        </a:lnSpc>
                        <a:spcBef>
                          <a:spcPts val="0"/>
                        </a:spcBef>
                        <a:spcAft>
                          <a:spcPts val="0"/>
                        </a:spcAft>
                      </a:pPr>
                      <a:r>
                        <a:rPr lang="en-US" sz="1600" dirty="0" err="1">
                          <a:effectLst/>
                        </a:rPr>
                        <a:t>OfferNo</a:t>
                      </a:r>
                      <a:r>
                        <a:rPr lang="en-US" sz="1600" dirty="0">
                          <a:effectLst/>
                        </a:rPr>
                        <a:t> </a:t>
                      </a:r>
                      <a:r>
                        <a:rPr lang="en-US" sz="1600" dirty="0">
                          <a:effectLst/>
                          <a:sym typeface="Symbol" panose="05050102010706020507" pitchFamily="18" charset="2"/>
                        </a:rPr>
                        <a:t></a:t>
                      </a:r>
                      <a:r>
                        <a:rPr lang="en-US" sz="1600" dirty="0">
                          <a:effectLst/>
                        </a:rPr>
                        <a:t>  </a:t>
                      </a:r>
                      <a:r>
                        <a:rPr lang="en-US" sz="1600" dirty="0" err="1">
                          <a:effectLst/>
                        </a:rPr>
                        <a:t>OffTerm</a:t>
                      </a:r>
                      <a:r>
                        <a:rPr lang="en-US" sz="1600" dirty="0">
                          <a:effectLst/>
                        </a:rPr>
                        <a:t>, </a:t>
                      </a:r>
                      <a:r>
                        <a:rPr lang="en-US" sz="1600" dirty="0" err="1">
                          <a:effectLst/>
                        </a:rPr>
                        <a:t>OffYear</a:t>
                      </a:r>
                      <a:r>
                        <a:rPr lang="en-US" sz="1600" dirty="0">
                          <a:effectLst/>
                        </a:rPr>
                        <a:t>, </a:t>
                      </a:r>
                      <a:r>
                        <a:rPr lang="en-US" sz="1600" dirty="0" err="1">
                          <a:effectLst/>
                        </a:rPr>
                        <a:t>CourseNo</a:t>
                      </a:r>
                      <a:r>
                        <a:rPr lang="en-US" sz="1600" dirty="0">
                          <a:effectLst/>
                        </a:rPr>
                        <a:t>, </a:t>
                      </a:r>
                      <a:r>
                        <a:rPr lang="en-US" sz="1600" dirty="0" err="1">
                          <a:effectLst/>
                        </a:rPr>
                        <a:t>CrsDesc</a:t>
                      </a:r>
                      <a:endParaRPr lang="en-US" sz="2400" dirty="0">
                        <a:effectLst/>
                        <a:latin typeface="Times New Roman" panose="02020603050405020304" pitchFamily="18" charset="0"/>
                        <a:ea typeface="Times New Roman" panose="02020603050405020304" pitchFamily="18"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r h="0">
                <a:tc>
                  <a:txBody>
                    <a:bodyPr/>
                    <a:lstStyle/>
                    <a:p>
                      <a:pPr marL="0" marR="0">
                        <a:lnSpc>
                          <a:spcPct val="150000"/>
                        </a:lnSpc>
                        <a:spcBef>
                          <a:spcPts val="0"/>
                        </a:spcBef>
                        <a:spcAft>
                          <a:spcPts val="0"/>
                        </a:spcAft>
                      </a:pPr>
                      <a:r>
                        <a:rPr lang="en-US" sz="1600" dirty="0" err="1">
                          <a:effectLst/>
                        </a:rPr>
                        <a:t>CourseNo</a:t>
                      </a:r>
                      <a:r>
                        <a:rPr lang="en-US" sz="1600" dirty="0">
                          <a:effectLst/>
                        </a:rPr>
                        <a:t>  </a:t>
                      </a:r>
                      <a:r>
                        <a:rPr lang="en-US" sz="1600" dirty="0">
                          <a:effectLst/>
                          <a:sym typeface="Symbol" panose="05050102010706020507" pitchFamily="18" charset="2"/>
                        </a:rPr>
                        <a:t></a:t>
                      </a:r>
                      <a:r>
                        <a:rPr lang="en-US" sz="1600" dirty="0">
                          <a:effectLst/>
                        </a:rPr>
                        <a:t>  </a:t>
                      </a:r>
                      <a:r>
                        <a:rPr lang="en-US" sz="1600" dirty="0" err="1">
                          <a:effectLst/>
                        </a:rPr>
                        <a:t>CrsDesc</a:t>
                      </a:r>
                      <a:endParaRPr lang="en-US" sz="2400" dirty="0">
                        <a:effectLst/>
                        <a:latin typeface="Times New Roman" panose="02020603050405020304" pitchFamily="18" charset="0"/>
                        <a:ea typeface="Times New Roman" panose="02020603050405020304" pitchFamily="18"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2"/>
                  </a:ext>
                </a:extLst>
              </a:tr>
              <a:tr h="0">
                <a:tc>
                  <a:txBody>
                    <a:bodyPr/>
                    <a:lstStyle/>
                    <a:p>
                      <a:pPr marL="0" marR="0">
                        <a:lnSpc>
                          <a:spcPct val="150000"/>
                        </a:lnSpc>
                        <a:spcBef>
                          <a:spcPts val="0"/>
                        </a:spcBef>
                        <a:spcAft>
                          <a:spcPts val="0"/>
                        </a:spcAft>
                      </a:pPr>
                      <a:r>
                        <a:rPr lang="en-US" sz="1600" dirty="0" err="1">
                          <a:effectLst/>
                        </a:rPr>
                        <a:t>StdNo</a:t>
                      </a:r>
                      <a:r>
                        <a:rPr lang="en-US" sz="1600" dirty="0">
                          <a:effectLst/>
                        </a:rPr>
                        <a:t>, </a:t>
                      </a:r>
                      <a:r>
                        <a:rPr lang="en-US" sz="1600" dirty="0" err="1">
                          <a:effectLst/>
                        </a:rPr>
                        <a:t>OfferNo</a:t>
                      </a:r>
                      <a:r>
                        <a:rPr lang="en-US" sz="1600" dirty="0">
                          <a:effectLst/>
                        </a:rPr>
                        <a:t> </a:t>
                      </a:r>
                      <a:r>
                        <a:rPr lang="en-US" sz="1600" dirty="0">
                          <a:effectLst/>
                          <a:sym typeface="Symbol" panose="05050102010706020507" pitchFamily="18" charset="2"/>
                        </a:rPr>
                        <a:t></a:t>
                      </a:r>
                      <a:r>
                        <a:rPr lang="en-US" sz="1600" dirty="0">
                          <a:effectLst/>
                        </a:rPr>
                        <a:t>  EnrGrade</a:t>
                      </a:r>
                      <a:endParaRPr lang="en-US" sz="2400" dirty="0">
                        <a:effectLst/>
                        <a:latin typeface="Times New Roman" panose="02020603050405020304" pitchFamily="18" charset="0"/>
                        <a:ea typeface="Times New Roman" panose="02020603050405020304" pitchFamily="18"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3"/>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125860697"/>
              </p:ext>
            </p:extLst>
          </p:nvPr>
        </p:nvGraphicFramePr>
        <p:xfrm>
          <a:off x="238665" y="1168774"/>
          <a:ext cx="4471358" cy="1645920"/>
        </p:xfrm>
        <a:graphic>
          <a:graphicData uri="http://schemas.openxmlformats.org/drawingml/2006/table">
            <a:tbl>
              <a:tblPr>
                <a:tableStyleId>{5C22544A-7EE6-4342-B048-85BDC9FD1C3A}</a:tableStyleId>
              </a:tblPr>
              <a:tblGrid>
                <a:gridCol w="4471358">
                  <a:extLst>
                    <a:ext uri="{9D8B030D-6E8A-4147-A177-3AD203B41FA5}">
                      <a16:colId xmlns:a16="http://schemas.microsoft.com/office/drawing/2014/main" val="20000"/>
                    </a:ext>
                  </a:extLst>
                </a:gridCol>
              </a:tblGrid>
              <a:tr h="0">
                <a:tc>
                  <a:txBody>
                    <a:bodyPr/>
                    <a:lstStyle/>
                    <a:p>
                      <a:pPr marL="0" marR="0">
                        <a:spcBef>
                          <a:spcPts val="0"/>
                        </a:spcBef>
                        <a:spcAft>
                          <a:spcPts val="0"/>
                        </a:spcAft>
                        <a:tabLst>
                          <a:tab pos="445770" algn="l"/>
                          <a:tab pos="902970" algn="l"/>
                          <a:tab pos="1817370" algn="l"/>
                        </a:tabLst>
                      </a:pPr>
                      <a:r>
                        <a:rPr lang="en-US" sz="1200" dirty="0">
                          <a:effectLst/>
                        </a:rPr>
                        <a:t>CREATE TABLE Enrollment</a:t>
                      </a:r>
                    </a:p>
                    <a:p>
                      <a:pPr marL="0" marR="0">
                        <a:spcBef>
                          <a:spcPts val="0"/>
                        </a:spcBef>
                        <a:spcAft>
                          <a:spcPts val="0"/>
                        </a:spcAft>
                        <a:tabLst>
                          <a:tab pos="445770" algn="l"/>
                          <a:tab pos="902970" algn="l"/>
                          <a:tab pos="1817370" algn="l"/>
                        </a:tabLst>
                      </a:pPr>
                      <a:r>
                        <a:rPr lang="en-US" sz="1200" dirty="0">
                          <a:effectLst/>
                        </a:rPr>
                        <a:t>( 	</a:t>
                      </a:r>
                      <a:r>
                        <a:rPr lang="en-US" sz="1200" dirty="0" err="1">
                          <a:effectLst/>
                        </a:rPr>
                        <a:t>OfferNo</a:t>
                      </a:r>
                      <a:r>
                        <a:rPr lang="en-US" sz="1200" dirty="0">
                          <a:effectLst/>
                        </a:rPr>
                        <a:t> 	INTEGER,</a:t>
                      </a:r>
                    </a:p>
                    <a:p>
                      <a:pPr marL="0" marR="0">
                        <a:spcBef>
                          <a:spcPts val="0"/>
                        </a:spcBef>
                        <a:spcAft>
                          <a:spcPts val="0"/>
                        </a:spcAft>
                        <a:tabLst>
                          <a:tab pos="445770" algn="l"/>
                          <a:tab pos="902970" algn="l"/>
                          <a:tab pos="1817370" algn="l"/>
                        </a:tabLst>
                      </a:pPr>
                      <a:r>
                        <a:rPr lang="en-US" sz="1200" dirty="0">
                          <a:effectLst/>
                        </a:rPr>
                        <a:t>  	</a:t>
                      </a:r>
                      <a:r>
                        <a:rPr lang="en-US" sz="1200" dirty="0" err="1">
                          <a:effectLst/>
                        </a:rPr>
                        <a:t>StdNo</a:t>
                      </a:r>
                      <a:r>
                        <a:rPr lang="en-US" sz="1200" dirty="0">
                          <a:effectLst/>
                        </a:rPr>
                        <a:t>		CHAR(11),</a:t>
                      </a:r>
                    </a:p>
                    <a:p>
                      <a:pPr marL="0" marR="0">
                        <a:spcBef>
                          <a:spcPts val="0"/>
                        </a:spcBef>
                        <a:spcAft>
                          <a:spcPts val="0"/>
                        </a:spcAft>
                        <a:tabLst>
                          <a:tab pos="445770" algn="l"/>
                          <a:tab pos="902970" algn="l"/>
                          <a:tab pos="1817370" algn="l"/>
                        </a:tabLst>
                      </a:pPr>
                      <a:r>
                        <a:rPr lang="en-US" sz="1200" dirty="0">
                          <a:effectLst/>
                        </a:rPr>
                        <a:t>	EnrGrade	DECIMAL(3,2),	</a:t>
                      </a:r>
                    </a:p>
                    <a:p>
                      <a:pPr marL="0" marR="0">
                        <a:spcBef>
                          <a:spcPts val="0"/>
                        </a:spcBef>
                        <a:spcAft>
                          <a:spcPts val="0"/>
                        </a:spcAft>
                        <a:tabLst>
                          <a:tab pos="445770" algn="l"/>
                          <a:tab pos="902970" algn="l"/>
                          <a:tab pos="1817370" algn="l"/>
                        </a:tabLst>
                      </a:pPr>
                      <a:r>
                        <a:rPr lang="en-US" sz="1200" dirty="0">
                          <a:effectLst/>
                        </a:rPr>
                        <a:t>CONSTRAINT </a:t>
                      </a:r>
                      <a:r>
                        <a:rPr lang="en-US" sz="1200" dirty="0" err="1">
                          <a:effectLst/>
                        </a:rPr>
                        <a:t>PKEnrollment</a:t>
                      </a:r>
                      <a:r>
                        <a:rPr lang="en-US" sz="1200" dirty="0">
                          <a:effectLst/>
                        </a:rPr>
                        <a:t> PRIMARY KEY(</a:t>
                      </a:r>
                      <a:r>
                        <a:rPr lang="en-US" sz="1200" dirty="0" err="1">
                          <a:effectLst/>
                        </a:rPr>
                        <a:t>OfferNo</a:t>
                      </a:r>
                      <a:r>
                        <a:rPr lang="en-US" sz="1200" dirty="0">
                          <a:effectLst/>
                        </a:rPr>
                        <a:t>, </a:t>
                      </a:r>
                      <a:r>
                        <a:rPr lang="en-US" sz="1200" dirty="0" err="1">
                          <a:effectLst/>
                        </a:rPr>
                        <a:t>StdNo</a:t>
                      </a:r>
                      <a:r>
                        <a:rPr lang="en-US" sz="1200" dirty="0">
                          <a:effectLst/>
                        </a:rPr>
                        <a:t>),</a:t>
                      </a:r>
                    </a:p>
                    <a:p>
                      <a:pPr marL="0" marR="0">
                        <a:spcBef>
                          <a:spcPts val="0"/>
                        </a:spcBef>
                        <a:spcAft>
                          <a:spcPts val="0"/>
                        </a:spcAft>
                        <a:tabLst>
                          <a:tab pos="445770" algn="l"/>
                          <a:tab pos="902970" algn="l"/>
                          <a:tab pos="1817370" algn="l"/>
                        </a:tabLst>
                      </a:pPr>
                      <a:r>
                        <a:rPr lang="en-US" sz="1200" dirty="0">
                          <a:effectLst/>
                        </a:rPr>
                        <a:t>CONSTRAINT </a:t>
                      </a:r>
                      <a:r>
                        <a:rPr lang="en-US" sz="1200" dirty="0" err="1">
                          <a:effectLst/>
                        </a:rPr>
                        <a:t>FKOfferNo</a:t>
                      </a:r>
                      <a:r>
                        <a:rPr lang="en-US" sz="1200" dirty="0">
                          <a:effectLst/>
                        </a:rPr>
                        <a:t> FOREIGN KEY (</a:t>
                      </a:r>
                      <a:r>
                        <a:rPr lang="en-US" sz="1200" dirty="0" err="1">
                          <a:effectLst/>
                        </a:rPr>
                        <a:t>OfferNo</a:t>
                      </a:r>
                      <a:r>
                        <a:rPr lang="en-US" sz="1200" dirty="0">
                          <a:effectLst/>
                        </a:rPr>
                        <a:t>) </a:t>
                      </a:r>
                    </a:p>
                    <a:p>
                      <a:pPr marL="0" marR="0">
                        <a:spcBef>
                          <a:spcPts val="0"/>
                        </a:spcBef>
                        <a:spcAft>
                          <a:spcPts val="0"/>
                        </a:spcAft>
                        <a:tabLst>
                          <a:tab pos="445770" algn="l"/>
                          <a:tab pos="902970" algn="l"/>
                          <a:tab pos="1817370" algn="l"/>
                        </a:tabLst>
                      </a:pPr>
                      <a:r>
                        <a:rPr lang="en-US" sz="1200" dirty="0">
                          <a:effectLst/>
                        </a:rPr>
                        <a:t>    REFERENCES Offering,</a:t>
                      </a:r>
                    </a:p>
                    <a:p>
                      <a:pPr marL="0" marR="0">
                        <a:spcBef>
                          <a:spcPts val="0"/>
                        </a:spcBef>
                        <a:spcAft>
                          <a:spcPts val="0"/>
                        </a:spcAft>
                        <a:tabLst>
                          <a:tab pos="445770" algn="l"/>
                          <a:tab pos="902970" algn="l"/>
                          <a:tab pos="1817370" algn="l"/>
                        </a:tabLst>
                      </a:pPr>
                      <a:r>
                        <a:rPr lang="en-US" sz="1200" dirty="0">
                          <a:effectLst/>
                        </a:rPr>
                        <a:t>CONSTRAINT </a:t>
                      </a:r>
                      <a:r>
                        <a:rPr lang="en-US" sz="1200" dirty="0" err="1">
                          <a:effectLst/>
                        </a:rPr>
                        <a:t>FKStdNo</a:t>
                      </a:r>
                      <a:r>
                        <a:rPr lang="en-US" sz="1200" dirty="0">
                          <a:effectLst/>
                        </a:rPr>
                        <a:t> FOREIGN KEY (</a:t>
                      </a:r>
                      <a:r>
                        <a:rPr lang="en-US" sz="1200" dirty="0" err="1">
                          <a:effectLst/>
                        </a:rPr>
                        <a:t>StdNo</a:t>
                      </a:r>
                      <a:r>
                        <a:rPr lang="en-US" sz="1200" dirty="0">
                          <a:effectLst/>
                        </a:rPr>
                        <a:t>) </a:t>
                      </a:r>
                    </a:p>
                    <a:p>
                      <a:pPr marL="0" marR="0">
                        <a:spcBef>
                          <a:spcPts val="0"/>
                        </a:spcBef>
                        <a:spcAft>
                          <a:spcPts val="0"/>
                        </a:spcAft>
                        <a:tabLst>
                          <a:tab pos="445770" algn="l"/>
                          <a:tab pos="902970" algn="l"/>
                          <a:tab pos="1817370" algn="l"/>
                        </a:tabLst>
                      </a:pPr>
                      <a:r>
                        <a:rPr lang="en-US" sz="1200" dirty="0">
                          <a:effectLst/>
                        </a:rPr>
                        <a:t>    REFERENCES Student ) ;</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bl>
          </a:graphicData>
        </a:graphic>
      </p:graphicFrame>
      <p:sp>
        <p:nvSpPr>
          <p:cNvPr id="20" name="Rectangle 19"/>
          <p:cNvSpPr/>
          <p:nvPr/>
        </p:nvSpPr>
        <p:spPr>
          <a:xfrm>
            <a:off x="5011948" y="1265100"/>
            <a:ext cx="3976778" cy="15696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R="0">
              <a:spcBef>
                <a:spcPts val="0"/>
              </a:spcBef>
              <a:spcAft>
                <a:spcPts val="0"/>
              </a:spcAft>
            </a:pPr>
            <a:r>
              <a:rPr lang="en-US" sz="1600" b="0" dirty="0">
                <a:latin typeface="Courier New" panose="02070309020205020404" pitchFamily="49" charset="0"/>
                <a:ea typeface="Times New Roman" panose="02020603050405020304" pitchFamily="18" charset="0"/>
                <a:cs typeface="Courier New" panose="02070309020205020404" pitchFamily="49" charset="0"/>
              </a:rPr>
              <a:t>SELECT </a:t>
            </a:r>
            <a:r>
              <a:rPr lang="en-US" sz="1600" b="0" dirty="0" err="1">
                <a:latin typeface="Courier New" panose="02070309020205020404" pitchFamily="49" charset="0"/>
                <a:ea typeface="Times New Roman" panose="02020603050405020304" pitchFamily="18" charset="0"/>
                <a:cs typeface="Courier New" panose="02070309020205020404" pitchFamily="49" charset="0"/>
              </a:rPr>
              <a:t>StdMajor</a:t>
            </a:r>
            <a:r>
              <a:rPr lang="en-US" sz="1600" b="0" dirty="0">
                <a:latin typeface="Courier New" panose="02070309020205020404" pitchFamily="49" charset="0"/>
                <a:ea typeface="Times New Roman" panose="02020603050405020304" pitchFamily="18" charset="0"/>
                <a:cs typeface="Courier New" panose="02070309020205020404" pitchFamily="49" charset="0"/>
              </a:rPr>
              <a:t>, </a:t>
            </a:r>
          </a:p>
          <a:p>
            <a:pPr marR="0">
              <a:spcBef>
                <a:spcPts val="0"/>
              </a:spcBef>
              <a:spcAft>
                <a:spcPts val="0"/>
              </a:spcAft>
            </a:pPr>
            <a:r>
              <a:rPr lang="en-US" sz="1600" b="0" dirty="0">
                <a:latin typeface="Courier New" panose="02070309020205020404" pitchFamily="49" charset="0"/>
                <a:ea typeface="Times New Roman" panose="02020603050405020304" pitchFamily="18" charset="0"/>
                <a:cs typeface="Courier New" panose="02070309020205020404" pitchFamily="49" charset="0"/>
              </a:rPr>
              <a:t>       AVG(</a:t>
            </a:r>
            <a:r>
              <a:rPr lang="en-US" sz="1600" b="0" dirty="0" err="1">
                <a:latin typeface="Courier New" panose="02070309020205020404" pitchFamily="49" charset="0"/>
                <a:ea typeface="Times New Roman" panose="02020603050405020304" pitchFamily="18" charset="0"/>
                <a:cs typeface="Courier New" panose="02070309020205020404" pitchFamily="49" charset="0"/>
              </a:rPr>
              <a:t>StdGPA</a:t>
            </a:r>
            <a:r>
              <a:rPr lang="en-US" sz="1600" b="0" dirty="0">
                <a:latin typeface="Courier New" panose="02070309020205020404" pitchFamily="49" charset="0"/>
                <a:ea typeface="Times New Roman" panose="02020603050405020304" pitchFamily="18" charset="0"/>
                <a:cs typeface="Courier New" panose="02070309020205020404" pitchFamily="49" charset="0"/>
              </a:rPr>
              <a:t>) AS </a:t>
            </a:r>
            <a:r>
              <a:rPr lang="en-US" sz="1600" b="0" dirty="0" err="1">
                <a:latin typeface="Courier New" panose="02070309020205020404" pitchFamily="49" charset="0"/>
                <a:ea typeface="Times New Roman" panose="02020603050405020304" pitchFamily="18" charset="0"/>
                <a:cs typeface="Courier New" panose="02070309020205020404" pitchFamily="49" charset="0"/>
              </a:rPr>
              <a:t>AvgGpa</a:t>
            </a:r>
            <a:r>
              <a:rPr lang="en-US" sz="1600" b="0" dirty="0">
                <a:latin typeface="Courier New" panose="02070309020205020404" pitchFamily="49" charset="0"/>
                <a:ea typeface="Times New Roman" panose="02020603050405020304" pitchFamily="18" charset="0"/>
                <a:cs typeface="Courier New" panose="02070309020205020404" pitchFamily="49" charset="0"/>
              </a:rPr>
              <a:t> </a:t>
            </a:r>
          </a:p>
          <a:p>
            <a:pPr marR="0">
              <a:spcBef>
                <a:spcPts val="0"/>
              </a:spcBef>
              <a:spcAft>
                <a:spcPts val="0"/>
              </a:spcAft>
            </a:pPr>
            <a:r>
              <a:rPr lang="en-US" sz="1600" b="0" dirty="0">
                <a:latin typeface="Courier New" panose="02070309020205020404" pitchFamily="49" charset="0"/>
                <a:ea typeface="Times New Roman" panose="02020603050405020304" pitchFamily="18" charset="0"/>
                <a:cs typeface="Courier New" panose="02070309020205020404" pitchFamily="49" charset="0"/>
              </a:rPr>
              <a:t> FROM Student </a:t>
            </a:r>
          </a:p>
          <a:p>
            <a:pPr marR="0">
              <a:spcBef>
                <a:spcPts val="0"/>
              </a:spcBef>
              <a:spcAft>
                <a:spcPts val="0"/>
              </a:spcAft>
            </a:pPr>
            <a:r>
              <a:rPr lang="en-US" sz="1600" b="0" dirty="0">
                <a:latin typeface="Courier New" panose="02070309020205020404" pitchFamily="49" charset="0"/>
                <a:ea typeface="Times New Roman" panose="02020603050405020304" pitchFamily="18" charset="0"/>
                <a:cs typeface="Courier New" panose="02070309020205020404" pitchFamily="49" charset="0"/>
              </a:rPr>
              <a:t> WHERE </a:t>
            </a:r>
            <a:r>
              <a:rPr lang="en-US" sz="1600" b="0" dirty="0" err="1">
                <a:latin typeface="Courier New" panose="02070309020205020404" pitchFamily="49" charset="0"/>
                <a:ea typeface="Times New Roman" panose="02020603050405020304" pitchFamily="18" charset="0"/>
                <a:cs typeface="Courier New" panose="02070309020205020404" pitchFamily="49" charset="0"/>
              </a:rPr>
              <a:t>StdClass</a:t>
            </a:r>
            <a:r>
              <a:rPr lang="en-US" sz="1600" b="0" dirty="0">
                <a:latin typeface="Courier New" panose="02070309020205020404" pitchFamily="49" charset="0"/>
                <a:ea typeface="Times New Roman" panose="02020603050405020304" pitchFamily="18" charset="0"/>
                <a:cs typeface="Courier New" panose="02070309020205020404" pitchFamily="49" charset="0"/>
              </a:rPr>
              <a:t> IN ('JR', 'SR')</a:t>
            </a:r>
          </a:p>
          <a:p>
            <a:pPr marR="0">
              <a:spcBef>
                <a:spcPts val="0"/>
              </a:spcBef>
              <a:spcAft>
                <a:spcPts val="0"/>
              </a:spcAft>
            </a:pPr>
            <a:r>
              <a:rPr lang="en-US" sz="1600" b="0" dirty="0">
                <a:latin typeface="Courier New" panose="02070309020205020404" pitchFamily="49" charset="0"/>
                <a:ea typeface="Times New Roman" panose="02020603050405020304" pitchFamily="18" charset="0"/>
                <a:cs typeface="Courier New" panose="02070309020205020404" pitchFamily="49" charset="0"/>
              </a:rPr>
              <a:t> GROUP BY </a:t>
            </a:r>
            <a:r>
              <a:rPr lang="en-US" sz="1600" b="0" dirty="0" err="1">
                <a:latin typeface="Courier New" panose="02070309020205020404" pitchFamily="49" charset="0"/>
                <a:ea typeface="Times New Roman" panose="02020603050405020304" pitchFamily="18" charset="0"/>
                <a:cs typeface="Courier New" panose="02070309020205020404" pitchFamily="49" charset="0"/>
              </a:rPr>
              <a:t>StdMajor</a:t>
            </a:r>
            <a:r>
              <a:rPr lang="en-US" sz="1600" b="0" dirty="0">
                <a:latin typeface="Courier New" panose="02070309020205020404" pitchFamily="49" charset="0"/>
                <a:ea typeface="Times New Roman" panose="02020603050405020304" pitchFamily="18" charset="0"/>
                <a:cs typeface="Courier New" panose="02070309020205020404" pitchFamily="49" charset="0"/>
              </a:rPr>
              <a:t> </a:t>
            </a:r>
          </a:p>
          <a:p>
            <a:pPr marR="0">
              <a:spcBef>
                <a:spcPts val="0"/>
              </a:spcBef>
              <a:spcAft>
                <a:spcPts val="0"/>
              </a:spcAft>
            </a:pPr>
            <a:r>
              <a:rPr lang="en-US" sz="1600" b="0" dirty="0">
                <a:latin typeface="Courier New" panose="02070309020205020404" pitchFamily="49" charset="0"/>
                <a:ea typeface="Times New Roman" panose="02020603050405020304" pitchFamily="18" charset="0"/>
                <a:cs typeface="Courier New" panose="02070309020205020404" pitchFamily="49" charset="0"/>
              </a:rPr>
              <a:t> HAVING AVG(</a:t>
            </a:r>
            <a:r>
              <a:rPr lang="en-US" sz="1600" b="0" dirty="0" err="1">
                <a:latin typeface="Courier New" panose="02070309020205020404" pitchFamily="49" charset="0"/>
                <a:ea typeface="Times New Roman" panose="02020603050405020304" pitchFamily="18" charset="0"/>
                <a:cs typeface="Courier New" panose="02070309020205020404" pitchFamily="49" charset="0"/>
              </a:rPr>
              <a:t>StdGPA</a:t>
            </a:r>
            <a:r>
              <a:rPr lang="en-US" sz="1600" b="0" dirty="0">
                <a:latin typeface="Courier New" panose="02070309020205020404" pitchFamily="49" charset="0"/>
                <a:ea typeface="Times New Roman" panose="02020603050405020304" pitchFamily="18" charset="0"/>
                <a:cs typeface="Courier New" panose="02070309020205020404" pitchFamily="49" charset="0"/>
              </a:rPr>
              <a:t>) &gt; 3.1 ;</a:t>
            </a:r>
            <a:endParaRPr lang="en-US" sz="16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806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6645" y="1070361"/>
            <a:ext cx="2551893" cy="161407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100" y="942456"/>
            <a:ext cx="2908991" cy="1463419"/>
          </a:xfrm>
          <a:prstGeom prst="rect">
            <a:avLst/>
          </a:prstGeom>
        </p:spPr>
      </p:pic>
      <p:pic>
        <p:nvPicPr>
          <p:cNvPr id="4" name="Picture 3"/>
          <p:cNvPicPr>
            <a:picLocks noChangeAspect="1"/>
          </p:cNvPicPr>
          <p:nvPr/>
        </p:nvPicPr>
        <p:blipFill>
          <a:blip r:embed="rId5"/>
          <a:stretch>
            <a:fillRect/>
          </a:stretch>
        </p:blipFill>
        <p:spPr>
          <a:xfrm>
            <a:off x="496824" y="4955424"/>
            <a:ext cx="4371975" cy="828675"/>
          </a:xfrm>
          <a:prstGeom prst="rect">
            <a:avLst/>
          </a:prstGeom>
        </p:spPr>
      </p:pic>
      <p:sp>
        <p:nvSpPr>
          <p:cNvPr id="6" name="Rectangle 2"/>
          <p:cNvSpPr>
            <a:spLocks noGrp="1" noChangeArrowheads="1"/>
          </p:cNvSpPr>
          <p:nvPr>
            <p:ph type="title"/>
          </p:nvPr>
        </p:nvSpPr>
        <p:spPr>
          <a:xfrm>
            <a:off x="304800" y="304800"/>
            <a:ext cx="8382000" cy="685800"/>
          </a:xfrm>
        </p:spPr>
        <p:txBody>
          <a:bodyPr/>
          <a:lstStyle/>
          <a:p>
            <a:pPr eaLnBrk="1" hangingPunct="1"/>
            <a:r>
              <a:rPr lang="en-US" altLang="en-US" dirty="0"/>
              <a:t>Tools</a:t>
            </a:r>
          </a:p>
        </p:txBody>
      </p:sp>
      <p:pic>
        <p:nvPicPr>
          <p:cNvPr id="7" name="Picture 6" descr="Logo&#10;&#10;Description automatically generated with low confidence">
            <a:extLst>
              <a:ext uri="{FF2B5EF4-FFF2-40B4-BE49-F238E27FC236}">
                <a16:creationId xmlns:a16="http://schemas.microsoft.com/office/drawing/2014/main" id="{D9EBF9A8-4485-3A36-0EEF-3A2FA598704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483" y="2956450"/>
            <a:ext cx="1482414" cy="1486532"/>
          </a:xfrm>
          <a:prstGeom prst="rect">
            <a:avLst/>
          </a:prstGeom>
        </p:spPr>
      </p:pic>
      <p:pic>
        <p:nvPicPr>
          <p:cNvPr id="9" name="Picture 8">
            <a:extLst>
              <a:ext uri="{FF2B5EF4-FFF2-40B4-BE49-F238E27FC236}">
                <a16:creationId xmlns:a16="http://schemas.microsoft.com/office/drawing/2014/main" id="{3A7B0A5B-A020-974E-6CF8-389DC0251592}"/>
              </a:ext>
            </a:extLst>
          </p:cNvPr>
          <p:cNvPicPr>
            <a:picLocks noChangeAspect="1"/>
          </p:cNvPicPr>
          <p:nvPr/>
        </p:nvPicPr>
        <p:blipFill>
          <a:blip r:embed="rId7"/>
          <a:stretch>
            <a:fillRect/>
          </a:stretch>
        </p:blipFill>
        <p:spPr>
          <a:xfrm>
            <a:off x="5617655" y="3522306"/>
            <a:ext cx="2809875" cy="609600"/>
          </a:xfrm>
          <a:prstGeom prst="rect">
            <a:avLst/>
          </a:prstGeom>
        </p:spPr>
      </p:pic>
      <p:pic>
        <p:nvPicPr>
          <p:cNvPr id="14" name="Picture 13">
            <a:extLst>
              <a:ext uri="{FF2B5EF4-FFF2-40B4-BE49-F238E27FC236}">
                <a16:creationId xmlns:a16="http://schemas.microsoft.com/office/drawing/2014/main" id="{CE968DED-53F3-E03F-B2CB-FE62E9785727}"/>
              </a:ext>
            </a:extLst>
          </p:cNvPr>
          <p:cNvPicPr>
            <a:picLocks noChangeAspect="1"/>
          </p:cNvPicPr>
          <p:nvPr/>
        </p:nvPicPr>
        <p:blipFill>
          <a:blip r:embed="rId8"/>
          <a:stretch>
            <a:fillRect/>
          </a:stretch>
        </p:blipFill>
        <p:spPr>
          <a:xfrm>
            <a:off x="5919485" y="5216139"/>
            <a:ext cx="1943100" cy="571500"/>
          </a:xfrm>
          <a:prstGeom prst="rect">
            <a:avLst/>
          </a:prstGeom>
        </p:spPr>
      </p:pic>
    </p:spTree>
    <p:extLst>
      <p:ext uri="{BB962C8B-B14F-4D97-AF65-F5344CB8AC3E}">
        <p14:creationId xmlns:p14="http://schemas.microsoft.com/office/powerpoint/2010/main" val="232695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a:t>Summary</a:t>
            </a:r>
          </a:p>
        </p:txBody>
      </p:sp>
      <p:sp>
        <p:nvSpPr>
          <p:cNvPr id="79875" name="Rectangle 3"/>
          <p:cNvSpPr>
            <a:spLocks noGrp="1" noChangeArrowheads="1"/>
          </p:cNvSpPr>
          <p:nvPr>
            <p:ph idx="1"/>
          </p:nvPr>
        </p:nvSpPr>
        <p:spPr/>
        <p:txBody>
          <a:bodyPr/>
          <a:lstStyle/>
          <a:p>
            <a:pPr eaLnBrk="1" hangingPunct="1"/>
            <a:r>
              <a:rPr lang="en-US" altLang="en-US" dirty="0"/>
              <a:t>Basic course on database management concepts and skills</a:t>
            </a:r>
          </a:p>
          <a:p>
            <a:pPr eaLnBrk="1" hangingPunct="1"/>
            <a:r>
              <a:rPr lang="en-US" altLang="en-US" dirty="0"/>
              <a:t>Detailed course topics</a:t>
            </a:r>
          </a:p>
          <a:p>
            <a:pPr eaLnBrk="1" hangingPunct="1"/>
            <a:r>
              <a:rPr lang="en-US" altLang="en-US" dirty="0"/>
              <a:t>Tools and assignments to develop and apply skills</a:t>
            </a:r>
          </a:p>
          <a:p>
            <a:pPr eaLnBrk="1" hangingPunct="1"/>
            <a:r>
              <a:rPr lang="en-US" altLang="en-US" dirty="0"/>
              <a:t>Career opportunities for information technology professionals along with business and computer science students</a:t>
            </a:r>
          </a:p>
        </p:txBody>
      </p:sp>
    </p:spTree>
    <p:extLst>
      <p:ext uri="{BB962C8B-B14F-4D97-AF65-F5344CB8AC3E}">
        <p14:creationId xmlns:p14="http://schemas.microsoft.com/office/powerpoint/2010/main" val="354217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g0KDQo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g0KDQr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DQoJCTx1aXRleHQgbmFtZT0iV0FSTklOR01TR19NU0dTVFJJTkciIHZhbHVlPSJCdSBTxLFuYXZkYSBkZW5lbm1lbWnFnyBzb3J1bGFyIHZhci4NCg0KRXZldCBzZcOnZW5lxJ9pbmkgdMSxa2xhdMSxcnNhbsSxeiBTxLFuYXZkYW4gw6fEsWthY2Frc8SxbsSxei4gU8SxbmF2YSBkZXZhbSBldG1layBpw6dpbiBIYXnEsXIgc2XDp2VuZcSfaW5pIHTEsWtsYXTEsW4uIi8+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DQoJCTx1aXRleHQgbmFtZT0iTVVURSIgdmFsdWU9IlNlc3NpeiIvPg0KCQk8dWl0ZXh0IG5hbWU9IkRPQ1dSQVBfVElUTEUiIHZhbHVlPSJQcmVzZW50ZXIgRG9zeWEgRWtpIi8+DQoJCTx1aXRleHQgbmFtZT0iRE9DV1JBUF9NU0ciIHZhbHVlPSJCaWxnaXNheWFyxLFtYSBLYXlkZXQiLz4NCgkJPHVpdGV4dCBuYW1lPSJET0NXUkFQX1BST01QVCIgdmFsdWU9IsSwbmRpcm1layBpw6dpbiBUxLFrbGF0xLFuIi8+DQoJPC9sYW5ndWFnZT4NCgk8bGFuZ3VhZ2UgaWQ9InJ1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9.0&quot;&gt;&lt;object type=&quot;1&quot; unique_id=&quot;10001&quot;&gt;&lt;property id=&quot;20141&quot; value=&quot;DWMOOCIntroNotes&quot;/&gt;&lt;property id=&quot;20148&quot; value=&quot;5&quot;/&gt;&lt;property id=&quot;20224&quot; value=&quot;C:\Users\mmannino\Documents\My Adobe Presentations\DWMOOCIntroNotes&quot;/&gt;&lt;property id=&quot;20250&quot; value=&quot;0&quot;/&gt;&lt;property id=&quot;20251&quot; value=&quot;0&quot;/&gt;&lt;property id=&quot;20259&quot; value=&quot;0&quot;/&gt;&lt;object type=&quot;8&quot; unique_id=&quot;10002&quot;&gt;&lt;/object&gt;&lt;object type=&quot;2&quot; unique_id=&quot;10003&quot;&gt;&lt;object type=&quot;3&quot; unique_id=&quot;16375&quot;&gt;&lt;property id=&quot;20148&quot; value=&quot;5&quot;/&gt;&lt;property id=&quot;20300&quot; value=&quot;Slide 7 - &amp;quot;Tools&amp;quot;&quot;/&gt;&lt;property id=&quot;20307&quot; value=&quot;391&quot;/&gt;&lt;/object&gt;&lt;object type=&quot;3&quot; unique_id=&quot;16439&quot;&gt;&lt;property id=&quot;20148&quot; value=&quot;5&quot;/&gt;&lt;property id=&quot;20300&quot; value=&quot;Slide 6 - &amp;quot;Problem Sets&amp;quot;&quot;/&gt;&lt;property id=&quot;20307&quot; value=&quot;392&quot;/&gt;&lt;/object&gt;&lt;object type=&quot;3&quot; unique_id=&quot;23291&quot;&gt;&lt;property id=&quot;20148&quot; value=&quot;5&quot;/&gt;&lt;property id=&quot;20300&quot; value=&quot;Slide 8 - &amp;quot;Summary&amp;quot;&quot;/&gt;&lt;property id=&quot;20307&quot; value=&quot;395&quot;/&gt;&lt;/object&gt;&lt;object type=&quot;3&quot; unique_id=&quot;23593&quot;&gt;&lt;property id=&quot;20148&quot; value=&quot;5&quot;/&gt;&lt;property id=&quot;20300&quot; value=&quot;Slide 3 - &amp;quot;Course Topics&amp;quot;&quot;/&gt;&lt;property id=&quot;20307&quot; value=&quot;397&quot;/&gt;&lt;/object&gt;&lt;object type=&quot;3&quot; unique_id=&quot;24214&quot;&gt;&lt;property id=&quot;20148&quot; value=&quot;5&quot;/&gt;&lt;property id=&quot;20300&quot; value=&quot;Slide 1 - &amp;quot;Database Management Essentials&amp;quot;&quot;/&gt;&lt;property id=&quot;20307&quot; value=&quot;401&quot;/&gt;&lt;/object&gt;&lt;object type=&quot;3&quot; unique_id=&quot;24215&quot;&gt;&lt;property id=&quot;20148&quot; value=&quot;5&quot;/&gt;&lt;property id=&quot;20300&quot; value=&quot;Slide 4 - &amp;quot;Course Flow&amp;quot;&quot;/&gt;&lt;property id=&quot;20307&quot; value=&quot;400&quot;/&gt;&lt;/object&gt;&lt;object type=&quot;3&quot; unique_id=&quot;24230&quot;&gt;&lt;property id=&quot;20148&quot; value=&quot;5&quot;/&gt;&lt;property id=&quot;20300&quot; value=&quot;Slide 5 - &amp;quot;Assessments&amp;quot;&quot;/&gt;&lt;property id=&quot;20307&quot; value=&quot;402&quot;/&gt;&lt;/object&gt;&lt;object type=&quot;3&quot; unique_id=&quot;24234&quot;&gt;&lt;property id=&quot;20148&quot; value=&quot;5&quot;/&gt;&lt;property id=&quot;20300&quot; value=&quot;Slide 2 - &amp;quot;Lesson Objectives&amp;quot;&quot;/&gt;&lt;property id=&quot;20307&quot; value=&quot;403&quot;/&gt;&lt;/object&gt;&lt;/object&gt;&lt;object type=&quot;10&quot; unique_id=&quot;16028&quot;&gt;&lt;object type=&quot;11&quot; unique_id=&quot;16029&quot;&gt;&lt;/object&gt;&lt;/object&gt;&lt;object type=&quot;4&quot; unique_id=&quot;16030&quo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 id="{20BC3B3A-C599-4241-8902-56D8BCB939EC}" vid="{C1E08C39-E38A-47A3-B45D-7E736F48A9A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13743</TotalTime>
  <Words>1372</Words>
  <Application>Microsoft Office PowerPoint</Application>
  <PresentationFormat>On-screen Show (4:3)</PresentationFormat>
  <Paragraphs>257</Paragraphs>
  <Slides>9</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Arai</vt:lpstr>
      <vt:lpstr>Arial</vt:lpstr>
      <vt:lpstr>Courier New</vt:lpstr>
      <vt:lpstr>Symbol</vt:lpstr>
      <vt:lpstr>Times New Roman</vt:lpstr>
      <vt:lpstr>Blank Presentation</vt:lpstr>
      <vt:lpstr>Visio</vt:lpstr>
      <vt:lpstr>Database Management Essentials</vt:lpstr>
      <vt:lpstr>Lesson Objectives</vt:lpstr>
      <vt:lpstr>Course Topics</vt:lpstr>
      <vt:lpstr>Course Flow</vt:lpstr>
      <vt:lpstr>Honors Module 12</vt:lpstr>
      <vt:lpstr>Assessments</vt:lpstr>
      <vt:lpstr>Problem Sets</vt:lpstr>
      <vt:lpstr>Tools</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Lesson 2: Course Topics and Assignments</dc:title>
  <dc:subject>Data Warehouse Background and Architectures</dc:subject>
  <dc:creator>Michael Mannino</dc:creator>
  <dc:description>Data Warehouse Concepts, Design, Manipulation, and Administration</dc:description>
  <cp:lastModifiedBy>Mannino, Michael</cp:lastModifiedBy>
  <cp:revision>2458</cp:revision>
  <cp:lastPrinted>1601-01-01T00:00:00Z</cp:lastPrinted>
  <dcterms:created xsi:type="dcterms:W3CDTF">2000-07-15T18:34:14Z</dcterms:created>
  <dcterms:modified xsi:type="dcterms:W3CDTF">2022-07-18T18:06:56Z</dcterms:modified>
</cp:coreProperties>
</file>