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58" r:id="rId4"/>
    <p:sldId id="259" r:id="rId5"/>
    <p:sldId id="273" r:id="rId6"/>
    <p:sldId id="260" r:id="rId7"/>
    <p:sldId id="272" r:id="rId8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Welcome to Lesson 3 of Module 2 on the Introduction</a:t>
            </a:r>
            <a:r>
              <a:rPr lang="en-US" baseline="0" dirty="0"/>
              <a:t> to Databases and DBMSs</a:t>
            </a:r>
          </a:p>
          <a:p>
            <a:r>
              <a:rPr lang="en-US" baseline="0" dirty="0"/>
              <a:t>- Covers DBMS definition and database definition feature, a distinguishing feature</a:t>
            </a:r>
            <a:endParaRPr lang="en-US" dirty="0"/>
          </a:p>
          <a:p>
            <a:pPr>
              <a:buFontTx/>
              <a:buChar char="-"/>
            </a:pPr>
            <a:r>
              <a:rPr lang="en-US" baseline="0" dirty="0"/>
              <a:t> </a:t>
            </a:r>
            <a:r>
              <a:rPr lang="en-US" dirty="0"/>
              <a:t>Database management systems are vital technology to modern organizations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Opening question: How does a DBMS</a:t>
            </a:r>
            <a:r>
              <a:rPr lang="en-US" baseline="0" dirty="0"/>
              <a:t> differ from desktop software such as a spreadsheet or word processor?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difference:</a:t>
            </a:r>
            <a:r>
              <a:rPr lang="en-US" baseline="0" dirty="0"/>
              <a:t> level of planning involved with databases and DBMS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C2E1E1-C449-41F0-99CB-22AD6781F20C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DBMS (Database Management System): collection of components (mostly software)</a:t>
            </a:r>
          </a:p>
          <a:p>
            <a:r>
              <a:rPr lang="en-US" dirty="0"/>
              <a:t>Enterprise DBMS: supports mission critical information systems; very large </a:t>
            </a:r>
            <a:r>
              <a:rPr lang="en-US" dirty="0" err="1"/>
              <a:t>dbs</a:t>
            </a:r>
            <a:r>
              <a:rPr lang="en-US" dirty="0"/>
              <a:t>, many users, tight performance requirements</a:t>
            </a:r>
          </a:p>
          <a:p>
            <a:r>
              <a:rPr lang="en-US" dirty="0"/>
              <a:t>Desktop DBMS: end user departments and small databases; modest performance and reliability capabilities</a:t>
            </a:r>
          </a:p>
          <a:p>
            <a:r>
              <a:rPr lang="en-US" dirty="0"/>
              <a:t>Embedded DBMS: resides in a larger system, either an application or a device such as a Personal Digital Assistant or smart card. Embedded DBMSs provide limited transaction processing features but have low memory, processing, and storage requirements. </a:t>
            </a:r>
          </a:p>
          <a:p>
            <a:r>
              <a:rPr lang="en-US" dirty="0"/>
              <a:t>Features common to most DBMSs: database definition, non procedural access, application development, procedural language interface,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1412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08535E-34E4-455C-9A5D-9DB4F7DEEE74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Fundamental difference to other productivity software: amount of planning before using; defined database before using</a:t>
            </a:r>
          </a:p>
          <a:p>
            <a:r>
              <a:rPr lang="en-US"/>
              <a:t>Table: 2 dimensional arrangement of data; relationship: linking column among tables</a:t>
            </a:r>
          </a:p>
          <a:p>
            <a:r>
              <a:rPr lang="en-US"/>
              <a:t>SQL: industry standard database language</a:t>
            </a:r>
          </a:p>
        </p:txBody>
      </p:sp>
    </p:spTree>
    <p:extLst>
      <p:ext uri="{BB962C8B-B14F-4D97-AF65-F5344CB8AC3E}">
        <p14:creationId xmlns:p14="http://schemas.microsoft.com/office/powerpoint/2010/main" val="31122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sym typeface="Symbol" pitchFamily="18" charset="2"/>
              </a:rPr>
              <a:t>Oracle</a:t>
            </a:r>
            <a:r>
              <a:rPr lang="en-US" baseline="0" dirty="0">
                <a:sym typeface="Symbol" pitchFamily="18" charset="2"/>
              </a:rPr>
              <a:t> Relational Diagram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Created in Oracle SQL Developer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Select New Design in Data Modeler -&gt; Browser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Drag tables into design window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View Details: show only columns in this diagram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Can also show other details such as data types</a:t>
            </a:r>
          </a:p>
          <a:p>
            <a:endParaRPr lang="en-US" baseline="0" dirty="0">
              <a:sym typeface="Symbol" pitchFamily="18" charset="2"/>
            </a:endParaRPr>
          </a:p>
          <a:p>
            <a:r>
              <a:rPr lang="en-US" baseline="0" dirty="0">
                <a:sym typeface="Symbol" pitchFamily="18" charset="2"/>
              </a:rPr>
              <a:t>Notation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Solid line: mandatory relationship (NOT NULL constraint for FK)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Dashed line: optional relationship (NULL values allowed)</a:t>
            </a:r>
          </a:p>
          <a:p>
            <a:pPr marL="174708" indent="-174708">
              <a:buFontTx/>
              <a:buChar char="-"/>
            </a:pPr>
            <a:r>
              <a:rPr lang="en-US" baseline="0" dirty="0">
                <a:sym typeface="Symbol" pitchFamily="18" charset="2"/>
              </a:rPr>
              <a:t>Cross: FK is part of PK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234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B3F4E-34A6-4679-8EC2-65B793000F77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pgAdmin</a:t>
            </a:r>
            <a:r>
              <a:rPr lang="en-US" dirty="0"/>
              <a:t> (client </a:t>
            </a:r>
            <a:r>
              <a:rPr lang="en-US"/>
              <a:t>for PostgreSQL) </a:t>
            </a:r>
            <a:r>
              <a:rPr lang="en-US" dirty="0"/>
              <a:t>Generate ERD tool</a:t>
            </a:r>
          </a:p>
          <a:p>
            <a:r>
              <a:rPr lang="en-US" dirty="0"/>
              <a:t>5 tables (student, enrollment, course, offering, faculty):</a:t>
            </a:r>
          </a:p>
          <a:p>
            <a:r>
              <a:rPr lang="en-US" dirty="0"/>
              <a:t>Relationships: lines connecting tables (faculty to offering); not all tables are directly connected</a:t>
            </a:r>
          </a:p>
          <a:p>
            <a:r>
              <a:rPr lang="en-US" dirty="0"/>
              <a:t>Must define the tables and relationships before entering data and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183241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DBMS are very complex products</a:t>
            </a:r>
          </a:p>
          <a:p>
            <a:r>
              <a:rPr lang="en-US" dirty="0"/>
              <a:t>Devote many years to understand a particular product</a:t>
            </a:r>
          </a:p>
          <a:p>
            <a:endParaRPr lang="en-US" dirty="0"/>
          </a:p>
          <a:p>
            <a:r>
              <a:rPr lang="en-US" dirty="0"/>
              <a:t>Lots of planning and requirements</a:t>
            </a:r>
            <a:r>
              <a:rPr lang="en-US" baseline="0" dirty="0"/>
              <a:t> collection when designing a database</a:t>
            </a:r>
          </a:p>
          <a:p>
            <a:endParaRPr lang="en-US" baseline="0" dirty="0"/>
          </a:p>
          <a:p>
            <a:r>
              <a:rPr lang="en-US" baseline="0" dirty="0"/>
              <a:t>DBMSs require database structure defined before populating and then using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3: DBMS Overview and Database Definition Feature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DBMS</a:t>
            </a:r>
          </a:p>
          <a:p>
            <a:r>
              <a:rPr lang="en-US" dirty="0"/>
              <a:t>Explain DBMS product variations</a:t>
            </a:r>
          </a:p>
          <a:p>
            <a:r>
              <a:rPr lang="en-US" dirty="0"/>
              <a:t>Discuss the essential difference between a DBMS and desktop software</a:t>
            </a:r>
          </a:p>
        </p:txBody>
      </p:sp>
    </p:spTree>
    <p:extLst>
      <p:ext uri="{BB962C8B-B14F-4D97-AF65-F5344CB8AC3E}">
        <p14:creationId xmlns:p14="http://schemas.microsoft.com/office/powerpoint/2010/main" val="31333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Management System (DBMS)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Collection of components that support data acquisition, dissemination, storage, maintenance, retrieval, and formatting</a:t>
            </a:r>
          </a:p>
          <a:p>
            <a:pPr eaLnBrk="1" hangingPunct="1"/>
            <a:r>
              <a:rPr lang="en-US" dirty="0"/>
              <a:t>Product variations</a:t>
            </a:r>
          </a:p>
          <a:p>
            <a:pPr lvl="1"/>
            <a:r>
              <a:rPr lang="en-US" dirty="0"/>
              <a:t>Enterprise DBMSs</a:t>
            </a:r>
          </a:p>
          <a:p>
            <a:pPr lvl="1"/>
            <a:r>
              <a:rPr lang="en-US" dirty="0"/>
              <a:t>Desktop DBMSs</a:t>
            </a:r>
          </a:p>
          <a:p>
            <a:pPr lvl="1"/>
            <a:r>
              <a:rPr lang="en-US" dirty="0"/>
              <a:t>Embedded DBMSs</a:t>
            </a:r>
          </a:p>
          <a:p>
            <a:pPr eaLnBrk="1" hangingPunct="1"/>
            <a:r>
              <a:rPr lang="en-US" dirty="0"/>
              <a:t>Major part of information technology infrastructure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271765"/>
      </p:ext>
    </p:extLst>
  </p:cSld>
  <p:clrMapOvr>
    <a:masterClrMapping/>
  </p:clrMapOvr>
  <p:transition advTm="17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Definition Feature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 database before populating and using a database</a:t>
            </a:r>
          </a:p>
          <a:p>
            <a:pPr eaLnBrk="1" hangingPunct="1"/>
            <a:r>
              <a:rPr lang="en-US" dirty="0"/>
              <a:t>Tables and relationships</a:t>
            </a:r>
          </a:p>
          <a:p>
            <a:pPr eaLnBrk="1" hangingPunct="1"/>
            <a:r>
              <a:rPr lang="en-US" dirty="0"/>
              <a:t>SQL CREATE TABLE statement</a:t>
            </a:r>
          </a:p>
          <a:p>
            <a:pPr eaLnBrk="1" hangingPunct="1"/>
            <a:r>
              <a:rPr lang="en-US" dirty="0"/>
              <a:t>Graphical 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792509"/>
      </p:ext>
    </p:extLst>
  </p:cSld>
  <p:clrMapOvr>
    <a:masterClrMapping/>
  </p:clrMapOvr>
  <p:transition advTm="17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34806"/>
            <a:ext cx="4800600" cy="48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5486"/>
      </p:ext>
    </p:extLst>
  </p:cSld>
  <p:clrMapOvr>
    <a:masterClrMapping/>
  </p:clrMapOvr>
  <p:transition advTm="13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pgAdmin</a:t>
            </a:r>
            <a:r>
              <a:rPr lang="en-US" dirty="0"/>
              <a:t> Database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3C913-8DC7-5599-DA3A-9AFB4E6A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24427"/>
            <a:ext cx="5204675" cy="48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6202"/>
      </p:ext>
    </p:extLst>
  </p:cSld>
  <p:clrMapOvr>
    <a:masterClrMapping/>
  </p:clrMapOvr>
  <p:transition advTm="78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technology supports daily operations and decision making</a:t>
            </a:r>
          </a:p>
          <a:p>
            <a:pPr eaLnBrk="1" hangingPunct="1"/>
            <a:r>
              <a:rPr lang="en-US" dirty="0"/>
              <a:t>Define database before using it</a:t>
            </a:r>
          </a:p>
          <a:p>
            <a:pPr eaLnBrk="1" hangingPunct="1"/>
            <a:r>
              <a:rPr lang="en-US" dirty="0"/>
              <a:t>Nonprocedural access is a crucial feature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61&quot;&gt;&lt;property id=&quot;20148&quot; value=&quot;5&quot;/&gt;&lt;property id=&quot;20300&quot; value=&quot;Slide 3 - &amp;quot;Database Management System (DBMS)&amp;quot;&quot;/&gt;&lt;property id=&quot;20307&quot; value=&quot;258&quot;/&gt;&lt;/object&gt;&lt;object type=&quot;3&quot; unique_id=&quot;10362&quot;&gt;&lt;property id=&quot;20148&quot; value=&quot;5&quot;/&gt;&lt;property id=&quot;20300&quot; value=&quot;Slide 4 - &amp;quot;Database Definition Feature&amp;quot;&quot;/&gt;&lt;property id=&quot;20307&quot; value=&quot;259&quot;/&gt;&lt;/object&gt;&lt;object type=&quot;3&quot; unique_id=&quot;10363&quot;&gt;&lt;property id=&quot;20148&quot; value=&quot;5&quot;/&gt;&lt;property id=&quot;20300&quot; value=&quot;Slide 6 - &amp;quot;Microsoft Access Database Diagram&amp;quot;&quot;/&gt;&lt;property id=&quot;20307&quot; value=&quot;260&quot;/&gt;&lt;/object&gt;&lt;object type=&quot;3&quot; unique_id=&quot;10375&quot;&gt;&lt;property id=&quot;20148&quot; value=&quot;5&quot;/&gt;&lt;property id=&quot;20300&quot; value=&quot;Slide 7 - &amp;quot;Summary&amp;quot;&quot;/&gt;&lt;property id=&quot;20307&quot; value=&quot;272&quot;/&gt;&lt;/object&gt;&lt;object type=&quot;3&quot; unique_id=&quot;27029&quot;&gt;&lt;property id=&quot;20148&quot; value=&quot;5&quot;/&gt;&lt;property id=&quot;20300&quot; value=&quot;Slide 5 - &amp;quot;Oracle Relational Diagram&amp;quot;&quot;/&gt;&lt;property id=&quot;20307&quot; value=&quot;273&quot;/&gt;&lt;/object&gt;&lt;object type=&quot;3&quot; unique_id=&quot;27030&quot;&gt;&lt;property id=&quot;20148&quot; value=&quot;5&quot;/&gt;&lt;property id=&quot;20300&quot; value=&quot;Slide 2 - &amp;quot;Lesson Objectives&amp;quot;&quot;/&gt;&lt;property id=&quot;20307&quot; value=&quot;274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27.3|26.1|33.5|3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7.7|30.2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496</Words>
  <Application>Microsoft Office PowerPoint</Application>
  <PresentationFormat>On-screen Show (4:3)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Blank Presentation</vt:lpstr>
      <vt:lpstr>Module 2  Introduction to Databases and DBMSs</vt:lpstr>
      <vt:lpstr>Lesson Objectives</vt:lpstr>
      <vt:lpstr>Database Management System (DBMS)</vt:lpstr>
      <vt:lpstr>Database Definition Feature</vt:lpstr>
      <vt:lpstr>Oracle Relational Diagram</vt:lpstr>
      <vt:lpstr>pgAdmin Database Diagram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(Part 2): Features of Database Management Systems</dc:title>
  <dc:subject>Introduction to Database Management</dc:subject>
  <dc:creator>Michael Mannino</dc:creator>
  <cp:lastModifiedBy>Mannino, Michael</cp:lastModifiedBy>
  <cp:revision>316</cp:revision>
  <cp:lastPrinted>2015-07-08T17:20:13Z</cp:lastPrinted>
  <dcterms:created xsi:type="dcterms:W3CDTF">2000-07-15T18:34:14Z</dcterms:created>
  <dcterms:modified xsi:type="dcterms:W3CDTF">2022-06-04T19:23:54Z</dcterms:modified>
</cp:coreProperties>
</file>