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0"/>
  </p:notesMasterIdLst>
  <p:handoutMasterIdLst>
    <p:handoutMasterId r:id="rId11"/>
  </p:handoutMasterIdLst>
  <p:sldIdLst>
    <p:sldId id="256" r:id="rId2"/>
    <p:sldId id="273" r:id="rId3"/>
    <p:sldId id="262" r:id="rId4"/>
    <p:sldId id="275" r:id="rId5"/>
    <p:sldId id="276" r:id="rId6"/>
    <p:sldId id="263" r:id="rId7"/>
    <p:sldId id="267" r:id="rId8"/>
    <p:sldId id="272" r:id="rId9"/>
  </p:sldIdLst>
  <p:sldSz cx="9144000" cy="6858000" type="screen4x3"/>
  <p:notesSz cx="7010400" cy="9296400"/>
  <p:custDataLst>
    <p:tags r:id="rId12"/>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0270" autoAdjust="0"/>
  </p:normalViewPr>
  <p:slideViewPr>
    <p:cSldViewPr>
      <p:cViewPr varScale="1">
        <p:scale>
          <a:sx n="79" d="100"/>
          <a:sy n="79" d="100"/>
        </p:scale>
        <p:origin x="108" y="27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24"/>
    </p:cViewPr>
  </p:sorterViewPr>
  <p:notesViewPr>
    <p:cSldViewPr>
      <p:cViewPr varScale="1">
        <p:scale>
          <a:sx n="53" d="100"/>
          <a:sy n="53" d="100"/>
        </p:scale>
        <p:origin x="-192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3.xml"/><Relationship Id="rId1" Type="http://schemas.openxmlformats.org/officeDocument/2006/relationships/slide" Target="slides/slide1.xml"/><Relationship Id="rId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ACF1035-4AC7-41A5-8E3A-0A093DB2885F}" type="slidenum">
              <a:rPr lang="en-US"/>
              <a:pPr>
                <a:defRPr/>
              </a:pPr>
              <a:t>‹#›</a:t>
            </a:fld>
            <a:endParaRPr lang="en-US"/>
          </a:p>
        </p:txBody>
      </p:sp>
    </p:spTree>
    <p:extLst>
      <p:ext uri="{BB962C8B-B14F-4D97-AF65-F5344CB8AC3E}">
        <p14:creationId xmlns:p14="http://schemas.microsoft.com/office/powerpoint/2010/main" val="3216723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6102249F-61B9-4D90-8491-87955D528C35}" type="slidenum">
              <a:rPr lang="en-US"/>
              <a:pPr>
                <a:defRPr/>
              </a:pPr>
              <a:t>‹#›</a:t>
            </a:fld>
            <a:endParaRPr lang="en-US"/>
          </a:p>
        </p:txBody>
      </p:sp>
    </p:spTree>
    <p:extLst>
      <p:ext uri="{BB962C8B-B14F-4D97-AF65-F5344CB8AC3E}">
        <p14:creationId xmlns:p14="http://schemas.microsoft.com/office/powerpoint/2010/main" val="1315746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77CBDA3F-46F0-4E83-9DBD-F31DF7F2A496}" type="slidenum">
              <a:rPr lang="en-US" smtClean="0">
                <a:latin typeface="Times New Roman" pitchFamily="18" charset="0"/>
              </a:rPr>
              <a:pPr/>
              <a:t>1</a:t>
            </a:fld>
            <a:endParaRPr lang="en-US">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p:spPr>
        <p:txBody>
          <a:bodyPr/>
          <a:lstStyle/>
          <a:p>
            <a:r>
              <a:rPr lang="en-US" dirty="0"/>
              <a:t>Welcome to Lesson 4 of Module 2 on the Introduction</a:t>
            </a:r>
            <a:r>
              <a:rPr lang="en-US" baseline="0" dirty="0"/>
              <a:t> to Databases and DBMSs</a:t>
            </a:r>
          </a:p>
          <a:p>
            <a:r>
              <a:rPr lang="en-US" baseline="0" dirty="0"/>
              <a:t>- Covers non-procedural access, the most important feature of a DBMS</a:t>
            </a:r>
            <a:endParaRPr lang="en-US" dirty="0"/>
          </a:p>
          <a:p>
            <a:pPr>
              <a:buFontTx/>
              <a:buChar char="-"/>
            </a:pPr>
            <a:r>
              <a:rPr lang="en-US" baseline="0" dirty="0"/>
              <a:t> </a:t>
            </a:r>
            <a:r>
              <a:rPr lang="en-US" dirty="0"/>
              <a:t>Database management systems are vital technology to modern organizations</a:t>
            </a:r>
          </a:p>
          <a:p>
            <a:pPr>
              <a:buFontTx/>
              <a:buNone/>
            </a:pPr>
            <a:endParaRPr lang="en-US" dirty="0"/>
          </a:p>
          <a:p>
            <a:pPr>
              <a:buFontTx/>
              <a:buNone/>
            </a:pPr>
            <a:r>
              <a:rPr lang="en-US" dirty="0"/>
              <a:t>Opening</a:t>
            </a:r>
            <a:r>
              <a:rPr lang="en-US" baseline="0" dirty="0"/>
              <a:t> question: </a:t>
            </a:r>
          </a:p>
          <a:p>
            <a:pPr marL="174708" indent="-174708">
              <a:buFontTx/>
              <a:buChar char="-"/>
            </a:pPr>
            <a:r>
              <a:rPr lang="en-US" baseline="0" dirty="0"/>
              <a:t>What is the most labor intensive part of software development? Coding loops</a:t>
            </a:r>
          </a:p>
          <a:p>
            <a:pPr marL="174708" indent="-174708">
              <a:buFontTx/>
              <a:buChar char="-"/>
            </a:pPr>
            <a:r>
              <a:rPr lang="en-US" baseline="0" dirty="0"/>
              <a:t>How many orders of magnitude improvement of development time from non procedural access?</a:t>
            </a:r>
          </a:p>
          <a:p>
            <a:endParaRPr lang="en-US" dirty="0"/>
          </a:p>
        </p:txBody>
      </p:sp>
    </p:spTree>
    <p:extLst>
      <p:ext uri="{BB962C8B-B14F-4D97-AF65-F5344CB8AC3E}">
        <p14:creationId xmlns:p14="http://schemas.microsoft.com/office/powerpoint/2010/main" val="415093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lesson</a:t>
            </a:r>
          </a:p>
          <a:p>
            <a:endParaRPr lang="en-US" dirty="0"/>
          </a:p>
          <a:p>
            <a:r>
              <a:rPr lang="en-US" dirty="0"/>
              <a:t>No detailed skills in this lesson</a:t>
            </a:r>
          </a:p>
          <a:p>
            <a:endParaRPr lang="en-US" dirty="0"/>
          </a:p>
          <a:p>
            <a:r>
              <a:rPr lang="en-US" dirty="0"/>
              <a:t>Install and explore client tools for Oracle and PostgreSQL</a:t>
            </a:r>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500826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AF3C9891-5FDE-4752-9FB6-1827D4507CF2}" type="slidenum">
              <a:rPr lang="en-US" smtClean="0">
                <a:latin typeface="Times New Roman" pitchFamily="18" charset="0"/>
              </a:rPr>
              <a:pPr/>
              <a:t>3</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t>Specify what not how</a:t>
            </a:r>
          </a:p>
          <a:p>
            <a:r>
              <a:rPr lang="en-US"/>
              <a:t>Loop buster: no loops; major difference between procedural and nonprocedural language</a:t>
            </a:r>
          </a:p>
          <a:p>
            <a:r>
              <a:rPr lang="en-US"/>
              <a:t>Trip planning analogy: specify features of trip (destination, quality of accommodations, dates, …) but not details (route, hotel research, flight research, …)</a:t>
            </a:r>
          </a:p>
          <a:p>
            <a:r>
              <a:rPr lang="en-US"/>
              <a:t>Productivity improvement: 100 times fewer lines of code</a:t>
            </a:r>
          </a:p>
        </p:txBody>
      </p:sp>
    </p:spTree>
    <p:extLst>
      <p:ext uri="{BB962C8B-B14F-4D97-AF65-F5344CB8AC3E}">
        <p14:creationId xmlns:p14="http://schemas.microsoft.com/office/powerpoint/2010/main" val="308750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a:t>
            </a:r>
            <a:r>
              <a:rPr lang="en-US" baseline="0" dirty="0"/>
              <a:t> of SELECT statement in the SQL Developer</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Combining</a:t>
            </a:r>
            <a:r>
              <a:rPr lang="en-US" baseline="0" dirty="0"/>
              <a:t> the Offering and Faculty tables</a:t>
            </a:r>
            <a:endParaRPr lang="en-US" dirty="0"/>
          </a:p>
          <a:p>
            <a:endParaRPr lang="en-US" dirty="0"/>
          </a:p>
          <a:p>
            <a:r>
              <a:rPr lang="en-US" sz="1800" dirty="0">
                <a:effectLst/>
                <a:latin typeface="Times New Roman" panose="02020603050405020304" pitchFamily="18" charset="0"/>
                <a:ea typeface="Times New Roman" panose="02020603050405020304" pitchFamily="18" charset="0"/>
              </a:rPr>
              <a:t>The snapshot shows an SQL SELECT statement executed with generated rows in the bottom of the snapshot. The SELECT statement of SQL, described in modules 4 and 5, provides a nonprocedural way to access a database. Buttons in the Worksheet window support statement execution, history of statements executed, making changes permanent, undoing changes, erasing window content, and other functions.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2007248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a:t>
            </a:r>
            <a:r>
              <a:rPr lang="en-US" baseline="0" dirty="0"/>
              <a:t> of SELECT statement in the </a:t>
            </a:r>
            <a:r>
              <a:rPr lang="en-US" baseline="0" dirty="0" err="1"/>
              <a:t>pgAdmin</a:t>
            </a:r>
            <a:r>
              <a:rPr lang="en-US" baseline="0" dirty="0"/>
              <a:t> client</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Combining</a:t>
            </a:r>
            <a:r>
              <a:rPr lang="en-US" baseline="0" dirty="0"/>
              <a:t> the Offering and Faculty tables</a:t>
            </a:r>
            <a:endParaRPr lang="en-US" dirty="0"/>
          </a:p>
          <a:p>
            <a:endParaRPr lang="en-US" dirty="0"/>
          </a:p>
          <a:p>
            <a:r>
              <a:rPr lang="en-US" sz="1800" dirty="0">
                <a:effectLst/>
                <a:latin typeface="Times New Roman" panose="02020603050405020304" pitchFamily="18" charset="0"/>
                <a:ea typeface="Times New Roman" panose="02020603050405020304" pitchFamily="18" charset="0"/>
              </a:rPr>
              <a:t>This snapshot shows an SQL SELECT statement executed with generated rows in the bottom of the snapshot. Buttons in the Query Tool window support statement execution, history of statements executed, saving statements, editing statements, and other functions.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286096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84A4D8BB-3681-4CA1-9073-D8F32E70F55E}" type="slidenum">
              <a:rPr lang="en-US" smtClean="0">
                <a:latin typeface="Times New Roman" pitchFamily="18" charset="0"/>
              </a:rPr>
              <a:pPr/>
              <a:t>6</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dirty="0"/>
              <a:t>Query Builder (Oracle)</a:t>
            </a:r>
          </a:p>
          <a:p>
            <a:r>
              <a:rPr lang="en-US" dirty="0"/>
              <a:t> - specify tables and columns</a:t>
            </a:r>
          </a:p>
          <a:p>
            <a:r>
              <a:rPr lang="en-US" dirty="0"/>
              <a:t> - Oracle determines connections among tables</a:t>
            </a:r>
          </a:p>
        </p:txBody>
      </p:sp>
    </p:spTree>
    <p:extLst>
      <p:ext uri="{BB962C8B-B14F-4D97-AF65-F5344CB8AC3E}">
        <p14:creationId xmlns:p14="http://schemas.microsoft.com/office/powerpoint/2010/main" val="283103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950BA915-C81E-4CE8-8948-9E15D9A0A6BD}" type="slidenum">
              <a:rPr lang="en-US" smtClean="0">
                <a:latin typeface="Times New Roman" pitchFamily="18" charset="0"/>
              </a:rPr>
              <a:pPr/>
              <a:t>7</a:t>
            </a:fld>
            <a:endParaRPr lang="en-US">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r>
              <a:rPr lang="en-US" dirty="0"/>
              <a:t>Combine external languages (COBOL, Java, C, C++, …) with SQL</a:t>
            </a:r>
          </a:p>
          <a:p>
            <a:r>
              <a:rPr lang="en-US" dirty="0"/>
              <a:t>New DBMS specific languages: PL/SQL (Oracle), Transact-SQL (SQL Server)</a:t>
            </a:r>
          </a:p>
          <a:p>
            <a:r>
              <a:rPr lang="en-US" dirty="0"/>
              <a:t>Batch processing: much business processing is batch (collect loan applications and process together); online processing is becoming more prevalent because of the web; important for big data tasks</a:t>
            </a:r>
          </a:p>
          <a:p>
            <a:r>
              <a:rPr lang="en-US" dirty="0"/>
              <a:t>Customization: customize the behavior of a data entry form</a:t>
            </a:r>
          </a:p>
          <a:p>
            <a:r>
              <a:rPr lang="en-US" dirty="0"/>
              <a:t>Automation: rule processing; check </a:t>
            </a:r>
            <a:r>
              <a:rPr lang="en-US" dirty="0" err="1"/>
              <a:t>qoh</a:t>
            </a:r>
            <a:r>
              <a:rPr lang="en-US" dirty="0"/>
              <a:t> when an order is placed</a:t>
            </a:r>
          </a:p>
          <a:p>
            <a:r>
              <a:rPr lang="en-US" dirty="0"/>
              <a:t>Modulization: database processing in stored procedures managed by a DBMS</a:t>
            </a:r>
          </a:p>
        </p:txBody>
      </p:sp>
    </p:spTree>
    <p:extLst>
      <p:ext uri="{BB962C8B-B14F-4D97-AF65-F5344CB8AC3E}">
        <p14:creationId xmlns:p14="http://schemas.microsoft.com/office/powerpoint/2010/main" val="487217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FD9EAC4E-6B6E-4C59-B277-6E6D1DABAC0B}" type="slidenum">
              <a:rPr lang="en-US" smtClean="0">
                <a:latin typeface="Times New Roman" pitchFamily="18" charset="0"/>
              </a:rPr>
              <a:pPr/>
              <a:t>8</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dirty="0"/>
              <a:t>DBMS are very complex products</a:t>
            </a:r>
          </a:p>
          <a:p>
            <a:r>
              <a:rPr lang="en-US" dirty="0"/>
              <a:t>Devote many years to understand a particular product</a:t>
            </a:r>
          </a:p>
          <a:p>
            <a:r>
              <a:rPr lang="en-US" dirty="0"/>
              <a:t>Learn fundamental skill</a:t>
            </a:r>
            <a:r>
              <a:rPr lang="en-US" baseline="0" dirty="0"/>
              <a:t> of</a:t>
            </a:r>
            <a:r>
              <a:rPr lang="en-US" dirty="0"/>
              <a:t> query formulation </a:t>
            </a:r>
          </a:p>
          <a:p>
            <a:r>
              <a:rPr lang="en-US" dirty="0"/>
              <a:t>Detailed skill that requires lots of practice</a:t>
            </a:r>
          </a:p>
          <a:p>
            <a:r>
              <a:rPr lang="en-US" dirty="0"/>
              <a:t>Use standard database language (SQL)</a:t>
            </a:r>
            <a:r>
              <a:rPr lang="en-US" baseline="0" dirty="0"/>
              <a:t> in modules 3 to 5</a:t>
            </a:r>
            <a:endParaRPr lang="en-US" dirty="0"/>
          </a:p>
        </p:txBody>
      </p:sp>
    </p:spTree>
    <p:extLst>
      <p:ext uri="{BB962C8B-B14F-4D97-AF65-F5344CB8AC3E}">
        <p14:creationId xmlns:p14="http://schemas.microsoft.com/office/powerpoint/2010/main" val="353106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39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61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36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84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42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6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5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11296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1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7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66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6218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AutoShape 4"/>
          <p:cNvSpPr>
            <a:spLocks noGrp="1" noChangeArrowheads="1"/>
          </p:cNvSpPr>
          <p:nvPr>
            <p:ph type="ctrTitle"/>
          </p:nvPr>
        </p:nvSpPr>
        <p:spPr>
          <a:xfrm>
            <a:off x="1066800" y="1676400"/>
            <a:ext cx="7391400" cy="1143000"/>
          </a:xfrm>
        </p:spPr>
        <p:txBody>
          <a:bodyPr/>
          <a:lstStyle/>
          <a:p>
            <a:r>
              <a:rPr lang="en-US" b="0" dirty="0"/>
              <a:t>Module 2 </a:t>
            </a:r>
            <a:br>
              <a:rPr lang="en-US" b="0" dirty="0"/>
            </a:br>
            <a:r>
              <a:rPr lang="en-US" b="0" dirty="0"/>
              <a:t>Introduction to Databases and DBMSs</a:t>
            </a:r>
            <a:endParaRPr lang="en-US" dirty="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a:t>Lesson 4: Non-Procedural Access</a:t>
            </a:r>
          </a:p>
        </p:txBody>
      </p:sp>
    </p:spTree>
    <p:extLst>
      <p:ext uri="{BB962C8B-B14F-4D97-AF65-F5344CB8AC3E}">
        <p14:creationId xmlns:p14="http://schemas.microsoft.com/office/powerpoint/2010/main" val="4258814968"/>
      </p:ext>
    </p:extLst>
  </p:cSld>
  <p:clrMapOvr>
    <a:masterClrMapping/>
  </p:clrMapOvr>
  <p:transition advTm="57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Discuss importance of non-procedural access</a:t>
            </a:r>
          </a:p>
          <a:p>
            <a:r>
              <a:rPr lang="en-US" dirty="0"/>
              <a:t>Explain features commonly found in client tools for database retrieval</a:t>
            </a:r>
          </a:p>
          <a:p>
            <a:r>
              <a:rPr lang="en-US" dirty="0"/>
              <a:t>List reasons for using a database programming language</a:t>
            </a:r>
          </a:p>
        </p:txBody>
      </p:sp>
    </p:spTree>
    <p:extLst>
      <p:ext uri="{BB962C8B-B14F-4D97-AF65-F5344CB8AC3E}">
        <p14:creationId xmlns:p14="http://schemas.microsoft.com/office/powerpoint/2010/main" val="5709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AutoShape 2"/>
          <p:cNvSpPr>
            <a:spLocks noGrp="1" noChangeArrowheads="1"/>
          </p:cNvSpPr>
          <p:nvPr>
            <p:ph type="title"/>
          </p:nvPr>
        </p:nvSpPr>
        <p:spPr/>
        <p:txBody>
          <a:bodyPr/>
          <a:lstStyle/>
          <a:p>
            <a:pPr eaLnBrk="1" hangingPunct="1"/>
            <a:r>
              <a:rPr lang="en-US" dirty="0"/>
              <a:t>Non-procedural Database Access</a:t>
            </a:r>
          </a:p>
        </p:txBody>
      </p:sp>
      <p:sp>
        <p:nvSpPr>
          <p:cNvPr id="11269" name="Rectangle 3"/>
          <p:cNvSpPr>
            <a:spLocks noGrp="1" noChangeArrowheads="1"/>
          </p:cNvSpPr>
          <p:nvPr>
            <p:ph type="body" idx="1"/>
          </p:nvPr>
        </p:nvSpPr>
        <p:spPr>
          <a:xfrm>
            <a:off x="304800" y="2667000"/>
            <a:ext cx="8382000" cy="2743200"/>
          </a:xfrm>
        </p:spPr>
        <p:txBody>
          <a:bodyPr/>
          <a:lstStyle/>
          <a:p>
            <a:pPr eaLnBrk="1" hangingPunct="1"/>
            <a:r>
              <a:rPr lang="en-US" dirty="0"/>
              <a:t>Query: request for data to answer a question</a:t>
            </a:r>
          </a:p>
          <a:p>
            <a:pPr eaLnBrk="1" hangingPunct="1"/>
            <a:r>
              <a:rPr lang="en-US" dirty="0"/>
              <a:t>Indicate what parts of database to retrieve not the procedural details</a:t>
            </a:r>
          </a:p>
          <a:p>
            <a:pPr eaLnBrk="1" hangingPunct="1"/>
            <a:r>
              <a:rPr lang="en-US" dirty="0"/>
              <a:t>Improve productivity and accessibility</a:t>
            </a:r>
          </a:p>
          <a:p>
            <a:pPr eaLnBrk="1" hangingPunct="1"/>
            <a:r>
              <a:rPr lang="en-US" dirty="0"/>
              <a:t>SQL SELECT statement and graphical tools</a:t>
            </a:r>
          </a:p>
        </p:txBody>
      </p:sp>
      <p:sp>
        <p:nvSpPr>
          <p:cNvPr id="11270" name="AutoShape 4"/>
          <p:cNvSpPr>
            <a:spLocks noChangeArrowheads="1"/>
          </p:cNvSpPr>
          <p:nvPr/>
        </p:nvSpPr>
        <p:spPr bwMode="auto">
          <a:xfrm>
            <a:off x="6096000" y="987552"/>
            <a:ext cx="1828800" cy="1524000"/>
          </a:xfrm>
          <a:custGeom>
            <a:avLst/>
            <a:gdLst>
              <a:gd name="T0" fmla="*/ 77419200 w 21600"/>
              <a:gd name="T1" fmla="*/ 0 h 21600"/>
              <a:gd name="T2" fmla="*/ 22673818 w 21600"/>
              <a:gd name="T3" fmla="*/ 15745672 h 21600"/>
              <a:gd name="T4" fmla="*/ 0 w 21600"/>
              <a:gd name="T5" fmla="*/ 53763333 h 21600"/>
              <a:gd name="T6" fmla="*/ 22673818 w 21600"/>
              <a:gd name="T7" fmla="*/ 91780995 h 21600"/>
              <a:gd name="T8" fmla="*/ 77419200 w 21600"/>
              <a:gd name="T9" fmla="*/ 107526667 h 21600"/>
              <a:gd name="T10" fmla="*/ 132164582 w 21600"/>
              <a:gd name="T11" fmla="*/ 91780995 h 21600"/>
              <a:gd name="T12" fmla="*/ 154838400 w 21600"/>
              <a:gd name="T13" fmla="*/ 53763333 h 21600"/>
              <a:gd name="T14" fmla="*/ 132164582 w 21600"/>
              <a:gd name="T15" fmla="*/ 1574567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3200" dirty="0">
                <a:solidFill>
                  <a:schemeClr val="accent2"/>
                </a:solidFill>
                <a:latin typeface="Times New Roman" pitchFamily="18" charset="0"/>
              </a:rPr>
              <a:t>Loop</a:t>
            </a:r>
          </a:p>
        </p:txBody>
      </p:sp>
    </p:spTree>
    <p:custDataLst>
      <p:tags r:id="rId1"/>
    </p:custDataLst>
    <p:extLst>
      <p:ext uri="{BB962C8B-B14F-4D97-AF65-F5344CB8AC3E}">
        <p14:creationId xmlns:p14="http://schemas.microsoft.com/office/powerpoint/2010/main" val="27616107"/>
      </p:ext>
    </p:extLst>
  </p:cSld>
  <p:clrMapOvr>
    <a:masterClrMapping/>
  </p:clrMapOvr>
  <p:transition advTm="25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P spid="112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Worksheet Tool in SQL Developer</a:t>
            </a:r>
          </a:p>
        </p:txBody>
      </p:sp>
      <p:pic>
        <p:nvPicPr>
          <p:cNvPr id="5" name="Picture 4">
            <a:extLst>
              <a:ext uri="{FF2B5EF4-FFF2-40B4-BE49-F238E27FC236}">
                <a16:creationId xmlns:a16="http://schemas.microsoft.com/office/drawing/2014/main" id="{639183FA-6E12-720F-6510-768ABCE68F7C}"/>
              </a:ext>
            </a:extLst>
          </p:cNvPr>
          <p:cNvPicPr>
            <a:picLocks noChangeAspect="1"/>
          </p:cNvPicPr>
          <p:nvPr/>
        </p:nvPicPr>
        <p:blipFill>
          <a:blip r:embed="rId3"/>
          <a:stretch>
            <a:fillRect/>
          </a:stretch>
        </p:blipFill>
        <p:spPr>
          <a:xfrm>
            <a:off x="2209800" y="1371600"/>
            <a:ext cx="4329112" cy="3805006"/>
          </a:xfrm>
          <a:prstGeom prst="rect">
            <a:avLst/>
          </a:prstGeom>
        </p:spPr>
      </p:pic>
    </p:spTree>
    <p:extLst>
      <p:ext uri="{BB962C8B-B14F-4D97-AF65-F5344CB8AC3E}">
        <p14:creationId xmlns:p14="http://schemas.microsoft.com/office/powerpoint/2010/main" val="385808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Tool in </a:t>
            </a:r>
            <a:r>
              <a:rPr lang="en-US" dirty="0" err="1"/>
              <a:t>pgAdmin</a:t>
            </a:r>
            <a:endParaRPr lang="en-US" dirty="0"/>
          </a:p>
        </p:txBody>
      </p:sp>
      <p:pic>
        <p:nvPicPr>
          <p:cNvPr id="5" name="Picture 4">
            <a:extLst>
              <a:ext uri="{FF2B5EF4-FFF2-40B4-BE49-F238E27FC236}">
                <a16:creationId xmlns:a16="http://schemas.microsoft.com/office/drawing/2014/main" id="{B39327D3-FBE2-2300-C02F-4346EEB3AE3F}"/>
              </a:ext>
            </a:extLst>
          </p:cNvPr>
          <p:cNvPicPr>
            <a:picLocks noChangeAspect="1"/>
          </p:cNvPicPr>
          <p:nvPr/>
        </p:nvPicPr>
        <p:blipFill>
          <a:blip r:embed="rId3"/>
          <a:stretch>
            <a:fillRect/>
          </a:stretch>
        </p:blipFill>
        <p:spPr>
          <a:xfrm>
            <a:off x="1828800" y="1027176"/>
            <a:ext cx="4814887" cy="4814887"/>
          </a:xfrm>
          <a:prstGeom prst="rect">
            <a:avLst/>
          </a:prstGeom>
        </p:spPr>
      </p:pic>
    </p:spTree>
    <p:extLst>
      <p:ext uri="{BB962C8B-B14F-4D97-AF65-F5344CB8AC3E}">
        <p14:creationId xmlns:p14="http://schemas.microsoft.com/office/powerpoint/2010/main" val="132867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AutoShape 2"/>
          <p:cNvSpPr>
            <a:spLocks noGrp="1" noChangeArrowheads="1"/>
          </p:cNvSpPr>
          <p:nvPr>
            <p:ph type="title"/>
          </p:nvPr>
        </p:nvSpPr>
        <p:spPr/>
        <p:txBody>
          <a:bodyPr/>
          <a:lstStyle/>
          <a:p>
            <a:pPr eaLnBrk="1" hangingPunct="1"/>
            <a:r>
              <a:rPr lang="en-US" dirty="0"/>
              <a:t>Query Builder Tool in SQL Developer</a:t>
            </a:r>
          </a:p>
        </p:txBody>
      </p:sp>
      <p:pic>
        <p:nvPicPr>
          <p:cNvPr id="4" name="Picture 3">
            <a:extLst>
              <a:ext uri="{FF2B5EF4-FFF2-40B4-BE49-F238E27FC236}">
                <a16:creationId xmlns:a16="http://schemas.microsoft.com/office/drawing/2014/main" id="{55CC73D9-5221-50F9-B2A7-9C29DBEE1911}"/>
              </a:ext>
            </a:extLst>
          </p:cNvPr>
          <p:cNvPicPr>
            <a:picLocks noChangeAspect="1"/>
          </p:cNvPicPr>
          <p:nvPr/>
        </p:nvPicPr>
        <p:blipFill>
          <a:blip r:embed="rId3"/>
          <a:stretch>
            <a:fillRect/>
          </a:stretch>
        </p:blipFill>
        <p:spPr>
          <a:xfrm>
            <a:off x="1143000" y="1143000"/>
            <a:ext cx="6220898" cy="4686300"/>
          </a:xfrm>
          <a:prstGeom prst="rect">
            <a:avLst/>
          </a:prstGeom>
        </p:spPr>
      </p:pic>
    </p:spTree>
    <p:extLst>
      <p:ext uri="{BB962C8B-B14F-4D97-AF65-F5344CB8AC3E}">
        <p14:creationId xmlns:p14="http://schemas.microsoft.com/office/powerpoint/2010/main" val="3732913016"/>
      </p:ext>
    </p:extLst>
  </p:cSld>
  <p:clrMapOvr>
    <a:masterClrMapping/>
  </p:clrMapOvr>
  <p:transition advTm="10900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2"/>
          <p:cNvSpPr>
            <a:spLocks noGrp="1" noChangeArrowheads="1"/>
          </p:cNvSpPr>
          <p:nvPr>
            <p:ph type="title"/>
          </p:nvPr>
        </p:nvSpPr>
        <p:spPr/>
        <p:txBody>
          <a:bodyPr/>
          <a:lstStyle/>
          <a:p>
            <a:pPr eaLnBrk="1" hangingPunct="1"/>
            <a:r>
              <a:rPr lang="en-US" dirty="0"/>
              <a:t>Database Programming Languages</a:t>
            </a:r>
          </a:p>
        </p:txBody>
      </p:sp>
      <p:sp>
        <p:nvSpPr>
          <p:cNvPr id="16389" name="Rectangle 3"/>
          <p:cNvSpPr>
            <a:spLocks noGrp="1" noChangeArrowheads="1"/>
          </p:cNvSpPr>
          <p:nvPr>
            <p:ph type="body" idx="1"/>
          </p:nvPr>
        </p:nvSpPr>
        <p:spPr>
          <a:xfrm>
            <a:off x="326136" y="1219200"/>
            <a:ext cx="7693025" cy="3656013"/>
          </a:xfrm>
        </p:spPr>
        <p:txBody>
          <a:bodyPr/>
          <a:lstStyle/>
          <a:p>
            <a:pPr eaLnBrk="1" hangingPunct="1"/>
            <a:r>
              <a:rPr lang="en-US" dirty="0"/>
              <a:t>Combine procedural language with non-procedural access</a:t>
            </a:r>
          </a:p>
          <a:p>
            <a:pPr eaLnBrk="1" hangingPunct="1"/>
            <a:r>
              <a:rPr lang="en-US" dirty="0"/>
              <a:t>Why</a:t>
            </a:r>
          </a:p>
          <a:p>
            <a:pPr lvl="1" eaLnBrk="1" hangingPunct="1"/>
            <a:r>
              <a:rPr lang="en-US" dirty="0"/>
              <a:t>Batch processing especially big data tasks</a:t>
            </a:r>
          </a:p>
          <a:p>
            <a:pPr lvl="1" eaLnBrk="1" hangingPunct="1"/>
            <a:r>
              <a:rPr lang="en-US" dirty="0"/>
              <a:t>Customization especially for ecommerce and automation</a:t>
            </a:r>
          </a:p>
          <a:p>
            <a:pPr lvl="1" eaLnBrk="1" hangingPunct="1"/>
            <a:r>
              <a:rPr lang="en-US" dirty="0"/>
              <a:t>Modularization</a:t>
            </a:r>
          </a:p>
        </p:txBody>
      </p:sp>
    </p:spTree>
    <p:custDataLst>
      <p:tags r:id="rId1"/>
    </p:custDataLst>
    <p:extLst>
      <p:ext uri="{BB962C8B-B14F-4D97-AF65-F5344CB8AC3E}">
        <p14:creationId xmlns:p14="http://schemas.microsoft.com/office/powerpoint/2010/main" val="129727730"/>
      </p:ext>
    </p:extLst>
  </p:cSld>
  <p:clrMapOvr>
    <a:masterClrMapping/>
  </p:clrMapOvr>
  <p:transition advTm="16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a:t>Summary</a:t>
            </a:r>
          </a:p>
        </p:txBody>
      </p:sp>
      <p:sp>
        <p:nvSpPr>
          <p:cNvPr id="20485" name="Rectangle 5"/>
          <p:cNvSpPr>
            <a:spLocks noGrp="1" noChangeArrowheads="1"/>
          </p:cNvSpPr>
          <p:nvPr>
            <p:ph type="body" idx="1"/>
          </p:nvPr>
        </p:nvSpPr>
        <p:spPr/>
        <p:txBody>
          <a:bodyPr/>
          <a:lstStyle/>
          <a:p>
            <a:pPr eaLnBrk="1" hangingPunct="1"/>
            <a:r>
              <a:rPr lang="en-US" dirty="0"/>
              <a:t>Database technology vital to modern organizations</a:t>
            </a:r>
          </a:p>
          <a:p>
            <a:pPr eaLnBrk="1" hangingPunct="1"/>
            <a:r>
              <a:rPr lang="en-US" dirty="0"/>
              <a:t>Non-procedural access as crucial DBMS feature</a:t>
            </a:r>
          </a:p>
          <a:p>
            <a:pPr eaLnBrk="1" hangingPunct="1"/>
            <a:r>
              <a:rPr lang="en-US" dirty="0"/>
              <a:t>Database retrieval using SQL and database client tool</a:t>
            </a:r>
          </a:p>
          <a:p>
            <a:pPr eaLnBrk="1" hangingPunct="1"/>
            <a:r>
              <a:rPr lang="en-US" dirty="0"/>
              <a:t>Database programming languages for big data tasks and customization of applications</a:t>
            </a:r>
          </a:p>
          <a:p>
            <a:pPr eaLnBrk="1" hangingPunct="1"/>
            <a:r>
              <a:rPr lang="en-US" dirty="0"/>
              <a:t>Query formulation as a fundamental skill for information </a:t>
            </a:r>
            <a:r>
              <a:rPr lang="en-US"/>
              <a:t>technology professionals</a:t>
            </a:r>
            <a:endParaRPr lang="en-US" dirty="0"/>
          </a:p>
        </p:txBody>
      </p:sp>
    </p:spTree>
    <p:custDataLst>
      <p:tags r:id="rId1"/>
    </p:custDataLst>
    <p:extLst>
      <p:ext uri="{BB962C8B-B14F-4D97-AF65-F5344CB8AC3E}">
        <p14:creationId xmlns:p14="http://schemas.microsoft.com/office/powerpoint/2010/main" val="2732280121"/>
      </p:ext>
    </p:extLst>
  </p:cSld>
  <p:clrMapOvr>
    <a:masterClrMapping/>
  </p:clrMapOvr>
  <p:transition advTm="14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359&quot;&gt;&lt;property id=&quot;20148&quot; value=&quot;5&quot;/&gt;&lt;property id=&quot;20300&quot; value=&quot;Slide 1 - &amp;quot;Module 2  Introduction to Databases and DBMSs&amp;quot;&quot;/&gt;&lt;property id=&quot;20307&quot; value=&quot;256&quot;/&gt;&lt;/object&gt;&lt;object type=&quot;3&quot; unique_id=&quot;10365&quot;&gt;&lt;property id=&quot;20148&quot; value=&quot;5&quot;/&gt;&lt;property id=&quot;20300&quot; value=&quot;Slide 3 - &amp;quot;Nonprocedural Database Access&amp;quot;&quot;/&gt;&lt;property id=&quot;20307&quot; value=&quot;262&quot;/&gt;&lt;/object&gt;&lt;object type=&quot;3&quot; unique_id=&quot;10366&quot;&gt;&lt;property id=&quot;20148&quot; value=&quot;5&quot;/&gt;&lt;property id=&quot;20300&quot; value=&quot;Slide 5 - &amp;quot;Graphical Tool for Nonprocedural Access&amp;quot;&quot;/&gt;&lt;property id=&quot;20307&quot; value=&quot;263&quot;/&gt;&lt;/object&gt;&lt;object type=&quot;3&quot; unique_id=&quot;10368&quot;&gt;&lt;property id=&quot;20148&quot; value=&quot;5&quot;/&gt;&lt;property id=&quot;20300&quot; value=&quot;Slide 6 - &amp;quot;Sample Data Entry Form&amp;quot;&quot;/&gt;&lt;property id=&quot;20307&quot; value=&quot;265&quot;/&gt;&lt;/object&gt;&lt;object type=&quot;3&quot; unique_id=&quot;10369&quot;&gt;&lt;property id=&quot;20148&quot; value=&quot;5&quot;/&gt;&lt;property id=&quot;20300&quot; value=&quot;Slide 7 - &amp;quot;Sample Report&amp;quot;&quot;/&gt;&lt;property id=&quot;20307&quot; value=&quot;266&quot;/&gt;&lt;/object&gt;&lt;object type=&quot;3&quot; unique_id=&quot;10370&quot;&gt;&lt;property id=&quot;20148&quot; value=&quot;5&quot;/&gt;&lt;property id=&quot;20300&quot; value=&quot;Slide 8 - &amp;quot;Procedural Language Interface&amp;quot;&quot;/&gt;&lt;property id=&quot;20307&quot; value=&quot;267&quot;/&gt;&lt;/object&gt;&lt;object type=&quot;3&quot; unique_id=&quot;10375&quot;&gt;&lt;property id=&quot;20148&quot; value=&quot;5&quot;/&gt;&lt;property id=&quot;20300&quot; value=&quot;Slide 9 - &amp;quot;Summary&amp;quot;&quot;/&gt;&lt;property id=&quot;20307&quot; value=&quot;272&quot;/&gt;&lt;/object&gt;&lt;object type=&quot;3&quot; unique_id=&quot;10376&quot;&gt;&lt;property id=&quot;20148&quot; value=&quot;5&quot;/&gt;&lt;property id=&quot;20300&quot; value=&quot;Slide 2 - &amp;quot;Lesson Objectives&amp;quot;&quot;/&gt;&lt;property id=&quot;20307&quot; value=&quot;273&quot;/&gt;&lt;/object&gt;&lt;object type=&quot;3&quot; unique_id=&quot;27925&quot;&gt;&lt;property id=&quot;20148&quot; value=&quot;5&quot;/&gt;&lt;property id=&quot;20300&quot; value=&quot;Slide 10 - &amp;quot;Sample SELECT Statement and Result&amp;quot;&quot;/&gt;&lt;property id=&quot;20307&quot; value=&quot;274&quot;/&gt;&lt;/object&gt;&lt;object type=&quot;3&quot; unique_id=&quot;28078&quot;&gt;&lt;property id=&quot;20148&quot; value=&quot;5&quot;/&gt;&lt;property id=&quot;20300&quot; value=&quot;Slide 4 - &amp;quot;SELECT Statement Execution&amp;quot;&quot;/&gt;&lt;property id=&quot;20307&quot; value=&quot;275&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10.3|69.8|9.6|55.5|53.3"/>
</p:tagLst>
</file>

<file path=ppt/tags/tag3.xml><?xml version="1.0" encoding="utf-8"?>
<p:tagLst xmlns:a="http://schemas.openxmlformats.org/drawingml/2006/main" xmlns:r="http://schemas.openxmlformats.org/officeDocument/2006/relationships" xmlns:p="http://schemas.openxmlformats.org/presentationml/2006/main">
  <p:tag name="TIMING" val="|15.9|36.5"/>
</p:tagLst>
</file>

<file path=ppt/tags/tag4.xml><?xml version="1.0" encoding="utf-8"?>
<p:tagLst xmlns:a="http://schemas.openxmlformats.org/drawingml/2006/main" xmlns:r="http://schemas.openxmlformats.org/officeDocument/2006/relationships" xmlns:p="http://schemas.openxmlformats.org/presentationml/2006/main">
  <p:tag name="TIMING" val="|9.1|5.9|5.8|13.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2587</TotalTime>
  <Words>592</Words>
  <Application>Microsoft Office PowerPoint</Application>
  <PresentationFormat>On-screen Show (4:3)</PresentationFormat>
  <Paragraphs>75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Blank Presentation</vt:lpstr>
      <vt:lpstr>Module 2  Introduction to Databases and DBMSs</vt:lpstr>
      <vt:lpstr>Lesson Objectives</vt:lpstr>
      <vt:lpstr>Non-procedural Database Access</vt:lpstr>
      <vt:lpstr>Worksheet Tool in SQL Developer</vt:lpstr>
      <vt:lpstr>Query Tool in pgAdmin</vt:lpstr>
      <vt:lpstr>Query Builder Tool in SQL Developer</vt:lpstr>
      <vt:lpstr>Database Programming Languages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(Part 2): Features of Database Management Systems</dc:title>
  <dc:subject>Introduction to Database Management</dc:subject>
  <dc:creator>Michael Mannino</dc:creator>
  <cp:lastModifiedBy>Mannino, Michael</cp:lastModifiedBy>
  <cp:revision>372</cp:revision>
  <cp:lastPrinted>2015-07-08T17:20:46Z</cp:lastPrinted>
  <dcterms:created xsi:type="dcterms:W3CDTF">2000-07-15T18:34:14Z</dcterms:created>
  <dcterms:modified xsi:type="dcterms:W3CDTF">2022-07-19T03:57:19Z</dcterms:modified>
</cp:coreProperties>
</file>