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74" r:id="rId4"/>
    <p:sldId id="273" r:id="rId5"/>
    <p:sldId id="275" r:id="rId6"/>
    <p:sldId id="268" r:id="rId7"/>
    <p:sldId id="272" r:id="rId8"/>
  </p:sldIdLst>
  <p:sldSz cx="9144000" cy="6858000" type="screen4x3"/>
  <p:notesSz cx="7010400" cy="92964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0270" autoAdjust="0"/>
  </p:normalViewPr>
  <p:slideViewPr>
    <p:cSldViewPr>
      <p:cViewPr varScale="1">
        <p:scale>
          <a:sx n="79" d="100"/>
          <a:sy n="79" d="100"/>
        </p:scale>
        <p:origin x="10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CF1035-4AC7-41A5-8E3A-0A093DB28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102249F-61B9-4D90-8491-87955D52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BDA3F-46F0-4E83-9DBD-F31DF7F2A49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Welcome to Lesson 5</a:t>
            </a:r>
            <a:r>
              <a:rPr lang="en-US" baseline="0" dirty="0"/>
              <a:t> </a:t>
            </a:r>
            <a:r>
              <a:rPr lang="en-US" dirty="0"/>
              <a:t>of Module 2</a:t>
            </a:r>
            <a:r>
              <a:rPr lang="en-US" baseline="0" dirty="0"/>
              <a:t> </a:t>
            </a:r>
            <a:r>
              <a:rPr lang="en-US" dirty="0"/>
              <a:t>on Introduction</a:t>
            </a:r>
            <a:r>
              <a:rPr lang="en-US" baseline="0" dirty="0"/>
              <a:t> to Databases and DBMSs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This lesson covers basic transaction processing issues.</a:t>
            </a:r>
          </a:p>
          <a:p>
            <a:pPr>
              <a:buFontTx/>
              <a:buChar char="-"/>
            </a:pPr>
            <a:r>
              <a:rPr lang="en-US" dirty="0"/>
              <a:t>Database management systems are vital technology to modern organizations</a:t>
            </a:r>
          </a:p>
          <a:p>
            <a:pPr>
              <a:buFontTx/>
              <a:buChar char="-"/>
            </a:pPr>
            <a:r>
              <a:rPr lang="en-US" dirty="0"/>
              <a:t>This lecture provides an introduction into transaction</a:t>
            </a:r>
            <a:r>
              <a:rPr lang="en-US" baseline="0" dirty="0"/>
              <a:t> processing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database</a:t>
            </a:r>
            <a:r>
              <a:rPr lang="en-US" baseline="0" dirty="0"/>
              <a:t> transactions have you made today?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3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characteristics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Unit of processing that may involve multiple database actions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Reliably processed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57066" indent="-291179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64717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30604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6491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2DA74F-4E55-48E5-888E-4D1A0798C4CD}" type="slidenum">
              <a:rPr kumimoji="0" lang="en-US" sz="1200" b="0"/>
              <a:pPr/>
              <a:t>3</a:t>
            </a:fld>
            <a:endParaRPr kumimoji="0" lang="en-US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Transaction processing supports daily (routine, repetitive) operations</a:t>
            </a:r>
          </a:p>
          <a:p>
            <a:r>
              <a:rPr lang="en-US"/>
              <a:t> - Mundane but crucial</a:t>
            </a:r>
          </a:p>
          <a:p>
            <a:r>
              <a:rPr lang="en-US"/>
              <a:t> - Become even more important with the growth of the internet</a:t>
            </a:r>
          </a:p>
          <a:p>
            <a:r>
              <a:rPr lang="en-US"/>
              <a:t>Definition:</a:t>
            </a:r>
          </a:p>
          <a:p>
            <a:r>
              <a:rPr lang="en-US"/>
              <a:t> - Collection of read/write operations</a:t>
            </a:r>
          </a:p>
          <a:p>
            <a:r>
              <a:rPr lang="en-US"/>
              <a:t> - Processed as one unit</a:t>
            </a:r>
          </a:p>
          <a:p>
            <a:r>
              <a:rPr lang="en-US"/>
              <a:t> - Reliably and efficiently processed</a:t>
            </a:r>
          </a:p>
          <a:p>
            <a:r>
              <a:rPr lang="en-US"/>
              <a:t> - No data loss due to interference and failures (operating system, program, disk, …)</a:t>
            </a:r>
          </a:p>
        </p:txBody>
      </p:sp>
    </p:spTree>
    <p:extLst>
      <p:ext uri="{BB962C8B-B14F-4D97-AF65-F5344CB8AC3E}">
        <p14:creationId xmlns:p14="http://schemas.microsoft.com/office/powerpoint/2010/main" val="227922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57066" indent="-291179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64717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30604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6491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F27CE85F-14DD-4AF8-BDCB-CD72F06A9F36}" type="slidenum">
              <a:rPr kumimoji="0" lang="en-US" sz="1200" b="0"/>
              <a:pPr/>
              <a:t>4</a:t>
            </a:fld>
            <a:endParaRPr kumimoji="0" lang="en-US" sz="12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Pseudo code</a:t>
            </a:r>
          </a:p>
          <a:p>
            <a:endParaRPr lang="en-US" dirty="0"/>
          </a:p>
          <a:p>
            <a:r>
              <a:rPr lang="en-US" dirty="0"/>
              <a:t>Airline reservation: </a:t>
            </a:r>
          </a:p>
          <a:p>
            <a:r>
              <a:rPr lang="en-US" dirty="0"/>
              <a:t> - Common transaction: many simultaneous users</a:t>
            </a:r>
          </a:p>
          <a:p>
            <a:r>
              <a:rPr lang="en-US" dirty="0"/>
              <a:t> - Determine that departure and return are available and legal connections (maybe</a:t>
            </a:r>
          </a:p>
          <a:p>
            <a:r>
              <a:rPr lang="en-US" dirty="0"/>
              <a:t>   some complex rules if flight involves more than one leg)</a:t>
            </a:r>
          </a:p>
          <a:p>
            <a:r>
              <a:rPr lang="en-US" dirty="0"/>
              <a:t> - Update seats remaining in departure</a:t>
            </a:r>
          </a:p>
          <a:p>
            <a:r>
              <a:rPr lang="en-US" dirty="0"/>
              <a:t> - Update seats remaining in return</a:t>
            </a:r>
          </a:p>
          <a:p>
            <a:r>
              <a:rPr lang="en-US" dirty="0"/>
              <a:t> - Insert reservation record</a:t>
            </a:r>
          </a:p>
          <a:p>
            <a:r>
              <a:rPr lang="en-US" dirty="0"/>
              <a:t> - Multiple database reads and writes: all must be treated as one unit </a:t>
            </a:r>
          </a:p>
          <a:p>
            <a:r>
              <a:rPr lang="en-US" dirty="0"/>
              <a:t>Transaction details:</a:t>
            </a:r>
          </a:p>
          <a:p>
            <a:r>
              <a:rPr lang="en-US" dirty="0"/>
              <a:t> - Define in standalone or embedded SQL</a:t>
            </a:r>
          </a:p>
          <a:p>
            <a:r>
              <a:rPr lang="en-US" dirty="0"/>
              <a:t> - Example is pseudo code for an embedded SQL transaction</a:t>
            </a:r>
          </a:p>
          <a:p>
            <a:r>
              <a:rPr lang="en-US" dirty="0"/>
              <a:t> - Upper case: SQL statements</a:t>
            </a:r>
          </a:p>
          <a:p>
            <a:r>
              <a:rPr lang="en-US" dirty="0"/>
              <a:t> - Mixed case: statements of a programming language</a:t>
            </a:r>
          </a:p>
          <a:p>
            <a:r>
              <a:rPr lang="en-US" dirty="0"/>
              <a:t>New SQL statements:</a:t>
            </a:r>
          </a:p>
          <a:p>
            <a:pPr>
              <a:buFontTx/>
              <a:buChar char="-"/>
            </a:pPr>
            <a:r>
              <a:rPr lang="en-US" dirty="0"/>
              <a:t>START TRANSACTION: defines beginning of transaction statements (some DBMSs omit)</a:t>
            </a:r>
          </a:p>
          <a:p>
            <a:pPr>
              <a:buFontTx/>
              <a:buChar char="-"/>
            </a:pPr>
            <a:r>
              <a:rPr lang="en-US" dirty="0"/>
              <a:t>COMMIT: end of transaction</a:t>
            </a:r>
          </a:p>
          <a:p>
            <a:pPr>
              <a:buFontTx/>
              <a:buChar char="-"/>
            </a:pPr>
            <a:r>
              <a:rPr lang="en-US" dirty="0"/>
              <a:t>ROLLBACK:</a:t>
            </a:r>
          </a:p>
          <a:p>
            <a:r>
              <a:rPr lang="en-US" dirty="0"/>
              <a:t>   - Like a smart Undo command</a:t>
            </a:r>
          </a:p>
          <a:p>
            <a:r>
              <a:rPr lang="en-US" dirty="0"/>
              <a:t>   - If any error occurs, all changes are deleted from the database</a:t>
            </a:r>
          </a:p>
          <a:p>
            <a:r>
              <a:rPr lang="en-US" dirty="0"/>
              <a:t>   - On Error: part of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64854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57066" indent="-291179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64717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30604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96491" indent="-23294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597E96F-7D58-47BA-8F06-8BA35B2D68C7}" type="slidenum">
              <a:rPr kumimoji="0" lang="en-US" sz="1200" b="0"/>
              <a:pPr/>
              <a:t>5</a:t>
            </a:fld>
            <a:endParaRPr kumimoji="0"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31774">
              <a:defRPr/>
            </a:pPr>
            <a:r>
              <a:rPr lang="en-US" dirty="0"/>
              <a:t>Pseudo code</a:t>
            </a:r>
          </a:p>
          <a:p>
            <a:endParaRPr lang="en-US" dirty="0"/>
          </a:p>
          <a:p>
            <a:r>
              <a:rPr lang="en-US" dirty="0"/>
              <a:t>ATM transaction: </a:t>
            </a:r>
          </a:p>
          <a:p>
            <a:r>
              <a:rPr lang="en-US" dirty="0"/>
              <a:t> - May shorten by moving user interaction outside of transaction</a:t>
            </a:r>
          </a:p>
          <a:p>
            <a:r>
              <a:rPr lang="en-US" dirty="0"/>
              <a:t> - Must keep manipulation statements in the same transaction </a:t>
            </a:r>
          </a:p>
        </p:txBody>
      </p:sp>
    </p:spTree>
    <p:extLst>
      <p:ext uri="{BB962C8B-B14F-4D97-AF65-F5344CB8AC3E}">
        <p14:creationId xmlns:p14="http://schemas.microsoft.com/office/powerpoint/2010/main" val="162739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73721-2C0F-44BA-8276-B5B5CE14A64D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Process large volumes</a:t>
            </a:r>
            <a:r>
              <a:rPr lang="en-US" baseline="0" dirty="0"/>
              <a:t> of transactions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Critical for business success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Major performance objective: transactions processed per unit of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Major difference between enterprise and desktop DBMSs</a:t>
            </a:r>
          </a:p>
          <a:p>
            <a:pPr marL="174708" indent="-174708">
              <a:buFontTx/>
              <a:buChar char="-"/>
            </a:pPr>
            <a:r>
              <a:rPr lang="en-US" dirty="0"/>
              <a:t>Transaction processing ability</a:t>
            </a:r>
          </a:p>
          <a:p>
            <a:pPr marL="174708" indent="-174708">
              <a:buFontTx/>
              <a:buChar char="-"/>
            </a:pPr>
            <a:r>
              <a:rPr lang="en-US" dirty="0"/>
              <a:t>Major cost difference</a:t>
            </a:r>
          </a:p>
          <a:p>
            <a:endParaRPr lang="en-US" dirty="0"/>
          </a:p>
          <a:p>
            <a:r>
              <a:rPr lang="en-US" dirty="0"/>
              <a:t>DBMS features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Concurrency control manager: overhead to monitor resource requests by transactions</a:t>
            </a:r>
          </a:p>
          <a:p>
            <a:pPr marL="174708" indent="-174708">
              <a:buFontTx/>
              <a:buChar char="-"/>
            </a:pPr>
            <a:r>
              <a:rPr lang="en-US" baseline="0" dirty="0"/>
              <a:t>Recovery manager: provide redundancy and overhead processing to ensure that data cannot be lost and recovery is possible</a:t>
            </a:r>
          </a:p>
          <a:p>
            <a:endParaRPr lang="en-US" dirty="0"/>
          </a:p>
          <a:p>
            <a:r>
              <a:rPr lang="en-US" dirty="0"/>
              <a:t>Transparency</a:t>
            </a:r>
            <a:endParaRPr lang="en-US" baseline="0" dirty="0"/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/>
              <a:t>See through an object rendering details invisible</a:t>
            </a:r>
            <a:endParaRPr lang="en-US" dirty="0"/>
          </a:p>
          <a:p>
            <a:pPr marL="174708" indent="-174708">
              <a:buFontTx/>
              <a:buChar char="-"/>
            </a:pPr>
            <a:r>
              <a:rPr lang="en-US" baseline="0" dirty="0"/>
              <a:t>Improves productivity because application developers do not need to provide coding or understand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EAC4E-6B6E-4C59-B277-6E6D1DABAC0B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course focuses on databases for operations and skills fundamental to both types of processing.</a:t>
            </a:r>
          </a:p>
          <a:p>
            <a:endParaRPr lang="en-US" baseline="0" dirty="0"/>
          </a:p>
          <a:p>
            <a:r>
              <a:rPr lang="en-US" baseline="0" dirty="0"/>
              <a:t>Courses 2 and 3 cover data warehouses.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6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8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6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Module 2 </a:t>
            </a:r>
            <a:br>
              <a:rPr lang="en-US" b="0" dirty="0"/>
            </a:br>
            <a:r>
              <a:rPr lang="en-US" b="0" dirty="0"/>
              <a:t>Introduction to Databases and DBMSs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5: Transaction Processing Overview</a:t>
            </a:r>
          </a:p>
        </p:txBody>
      </p:sp>
    </p:spTree>
    <p:extLst>
      <p:ext uri="{BB962C8B-B14F-4D97-AF65-F5344CB8AC3E}">
        <p14:creationId xmlns:p14="http://schemas.microsoft.com/office/powerpoint/2010/main" val="4258814968"/>
      </p:ext>
    </p:extLst>
  </p:cSld>
  <p:clrMapOvr>
    <a:masterClrMapping/>
  </p:clrMapOvr>
  <p:transition advTm="5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example of a transaction that you use</a:t>
            </a:r>
          </a:p>
          <a:p>
            <a:r>
              <a:rPr lang="en-US" dirty="0"/>
              <a:t>Briefly explain key characteristics of database transactions</a:t>
            </a:r>
          </a:p>
          <a:p>
            <a:r>
              <a:rPr lang="en-US" dirty="0"/>
              <a:t>Explain the word “transparency” for transaction processing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Transaction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Supports daily operations of an organization</a:t>
            </a:r>
          </a:p>
          <a:p>
            <a:pPr eaLnBrk="1" hangingPunct="1"/>
            <a:r>
              <a:rPr lang="en-US" dirty="0"/>
              <a:t>Collection of database operations</a:t>
            </a:r>
          </a:p>
          <a:p>
            <a:pPr eaLnBrk="1" hangingPunct="1"/>
            <a:r>
              <a:rPr lang="en-US" dirty="0"/>
              <a:t>Reliably and efficiently processed as one unit of work</a:t>
            </a:r>
          </a:p>
          <a:p>
            <a:pPr eaLnBrk="1" hangingPunct="1"/>
            <a:r>
              <a:rPr lang="en-US" dirty="0"/>
              <a:t>No lost data</a:t>
            </a:r>
          </a:p>
          <a:p>
            <a:pPr lvl="1" eaLnBrk="1" hangingPunct="1"/>
            <a:r>
              <a:rPr lang="en-US" dirty="0"/>
              <a:t>Interference among multiple users</a:t>
            </a:r>
          </a:p>
          <a:p>
            <a:pPr lvl="1" eaLnBrk="1" hangingPunct="1"/>
            <a:r>
              <a:rPr lang="en-US" dirty="0"/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26064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Airline Transaction Example</a:t>
            </a:r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323088" y="1295400"/>
            <a:ext cx="8229600" cy="3416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6725" algn="l"/>
                <a:tab pos="914400" algn="l"/>
              </a:tabLst>
            </a:pPr>
            <a:r>
              <a:rPr lang="en-US" dirty="0"/>
              <a:t>START TRANSACTION</a:t>
            </a:r>
            <a:endParaRPr lang="en-US" b="0" dirty="0"/>
          </a:p>
          <a:p>
            <a:pPr>
              <a:tabLst>
                <a:tab pos="466725" algn="l"/>
                <a:tab pos="914400" algn="l"/>
              </a:tabLst>
            </a:pPr>
            <a:r>
              <a:rPr lang="en-US" b="0" dirty="0"/>
              <a:t>	Display greeting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Get reservation preferences from user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SELECT departure and return flight records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If reservation is acceptable then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	UPDATE seats remaining of departure flight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	UPDATE seats remaining of return flight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	INSERT reservation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	Email receipt if requested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End If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 dirty="0"/>
              <a:t>	On Error: </a:t>
            </a:r>
            <a:r>
              <a:rPr lang="en-US" dirty="0"/>
              <a:t>ROLLBACK</a:t>
            </a:r>
            <a:r>
              <a:rPr lang="en-US" b="0" dirty="0"/>
              <a:t> 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8865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ATM Transaction Example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0934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6725" algn="l"/>
                <a:tab pos="914400" algn="l"/>
              </a:tabLst>
            </a:pPr>
            <a:r>
              <a:rPr lang="en-US" sz="2000" dirty="0"/>
              <a:t>START TRANSACTION</a:t>
            </a:r>
            <a:endParaRPr lang="en-US" sz="2000" b="0" dirty="0"/>
          </a:p>
          <a:p>
            <a:pPr>
              <a:tabLst>
                <a:tab pos="466725" algn="l"/>
                <a:tab pos="914400" algn="l"/>
              </a:tabLst>
            </a:pPr>
            <a:r>
              <a:rPr lang="en-US" sz="2000" b="0" dirty="0"/>
              <a:t>	Display greeting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Get account number, pin, type, and amount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SELECT account number, type, and balance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If balance is sufficient then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UPDATE account by posting debit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UPDATE account by posting credit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INSERT history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Display message and dispense cash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Print receipt if requested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End If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On Error: </a:t>
            </a:r>
            <a:r>
              <a:rPr lang="en-US" sz="2000" dirty="0"/>
              <a:t>ROLLBACK</a:t>
            </a:r>
            <a:r>
              <a:rPr lang="en-US" sz="2000" b="0" dirty="0"/>
              <a:t> 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13290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Transaction Processing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Reliable and efficient processing of transactions</a:t>
            </a:r>
          </a:p>
          <a:p>
            <a:pPr lvl="1"/>
            <a:r>
              <a:rPr lang="en-US" dirty="0"/>
              <a:t>Control concurrent users</a:t>
            </a:r>
          </a:p>
          <a:p>
            <a:pPr lvl="1"/>
            <a:r>
              <a:rPr lang="en-US" dirty="0"/>
              <a:t>Recover from failures</a:t>
            </a:r>
          </a:p>
          <a:p>
            <a:pPr eaLnBrk="1" hangingPunct="1"/>
            <a:r>
              <a:rPr lang="en-US" dirty="0"/>
              <a:t>Internal features for enterprise DBMSs</a:t>
            </a:r>
          </a:p>
          <a:p>
            <a:pPr lvl="1"/>
            <a:r>
              <a:rPr lang="en-US" dirty="0"/>
              <a:t>Concurrency control manager</a:t>
            </a:r>
          </a:p>
          <a:p>
            <a:pPr lvl="1"/>
            <a:r>
              <a:rPr lang="en-US" dirty="0"/>
              <a:t>Recovery manager</a:t>
            </a:r>
          </a:p>
          <a:p>
            <a:pPr lvl="1"/>
            <a:r>
              <a:rPr lang="en-US" dirty="0"/>
              <a:t>Transparent services for application developers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489837"/>
      </p:ext>
    </p:extLst>
  </p:cSld>
  <p:clrMapOvr>
    <a:masterClrMapping/>
  </p:clrMapOvr>
  <p:transition advTm="2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Supports daily operations</a:t>
            </a:r>
          </a:p>
          <a:p>
            <a:pPr eaLnBrk="1" hangingPunct="1"/>
            <a:r>
              <a:rPr lang="en-US" dirty="0"/>
              <a:t>Evolution over 50 years</a:t>
            </a:r>
          </a:p>
          <a:p>
            <a:pPr eaLnBrk="1" hangingPunct="1"/>
            <a:r>
              <a:rPr lang="en-US" dirty="0"/>
              <a:t>Key technology behind growth of electronic commerce and mobile computing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80121"/>
      </p:ext>
    </p:extLst>
  </p:cSld>
  <p:clrMapOvr>
    <a:masterClrMapping/>
  </p:clrMapOvr>
  <p:transition advTm="14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359&quot;&gt;&lt;property id=&quot;20148&quot; value=&quot;5&quot;/&gt;&lt;property id=&quot;20300&quot; value=&quot;Slide 1 - &amp;quot;Module 2  Introduction to Databases and DBMSs&amp;quot;&quot;/&gt;&lt;property id=&quot;20307&quot; value=&quot;256&quot;/&gt;&lt;/object&gt;&lt;object type=&quot;3&quot; unique_id=&quot;10371&quot;&gt;&lt;property id=&quot;20148&quot; value=&quot;5&quot;/&gt;&lt;property id=&quot;20300&quot; value=&quot;Slide 6 - &amp;quot;Transaction Processing&amp;quot;&quot;/&gt;&lt;property id=&quot;20307&quot; value=&quot;268&quot;/&gt;&lt;/object&gt;&lt;object type=&quot;3&quot; unique_id=&quot;10375&quot;&gt;&lt;property id=&quot;20148&quot; value=&quot;5&quot;/&gt;&lt;property id=&quot;20300&quot; value=&quot;Slide 7 - &amp;quot;Summary&amp;quot;&quot;/&gt;&lt;property id=&quot;20307&quot; value=&quot;272&quot;/&gt;&lt;/object&gt;&lt;object type=&quot;3&quot; unique_id=&quot;12210&quot;&gt;&lt;property id=&quot;20148&quot; value=&quot;5&quot;/&gt;&lt;property id=&quot;20300&quot; value=&quot;Slide 4 - &amp;quot;Airline Transaction Example&amp;quot;&quot;/&gt;&lt;property id=&quot;20307&quot; value=&quot;273&quot;/&gt;&lt;/object&gt;&lt;object type=&quot;3&quot; unique_id=&quot;12273&quot;&gt;&lt;property id=&quot;20148&quot; value=&quot;5&quot;/&gt;&lt;property id=&quot;20300&quot; value=&quot;Slide 3 - &amp;quot;Transaction Definition&amp;quot;&quot;/&gt;&lt;property id=&quot;20307&quot; value=&quot;274&quot;/&gt;&lt;/object&gt;&lt;object type=&quot;3&quot; unique_id=&quot;12295&quot;&gt;&lt;property id=&quot;20148&quot; value=&quot;5&quot;/&gt;&lt;property id=&quot;20300&quot; value=&quot;Slide 5 - &amp;quot;ATM Transaction Example&amp;quot;&quot;/&gt;&lt;property id=&quot;20307&quot; value=&quot;275&quot;/&gt;&lt;/object&gt;&lt;object type=&quot;3&quot; unique_id=&quot;12296&quot;&gt;&lt;property id=&quot;20148&quot; value=&quot;5&quot;/&gt;&lt;property id=&quot;20300&quot; value=&quot;Slide 2 - &amp;quot;Lesson Objectives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8.7|4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9|5.8|13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695</Words>
  <Application>Microsoft Office PowerPoint</Application>
  <PresentationFormat>On-screen Show (4:3)</PresentationFormat>
  <Paragraphs>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Blank Presentation</vt:lpstr>
      <vt:lpstr>Module 2  Introduction to Databases and DBMSs</vt:lpstr>
      <vt:lpstr>Lesson Objectives</vt:lpstr>
      <vt:lpstr>Transaction Definition</vt:lpstr>
      <vt:lpstr>Airline Transaction Example</vt:lpstr>
      <vt:lpstr>ATM Transaction Example</vt:lpstr>
      <vt:lpstr>Transaction Processing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(Part 2): Features of Database Management Systems</dc:title>
  <dc:subject>Introduction to Database Management</dc:subject>
  <dc:creator>Michael Mannino</dc:creator>
  <cp:lastModifiedBy>Mannino, Michael</cp:lastModifiedBy>
  <cp:revision>351</cp:revision>
  <cp:lastPrinted>2015-07-08T17:21:16Z</cp:lastPrinted>
  <dcterms:created xsi:type="dcterms:W3CDTF">2000-07-15T18:34:14Z</dcterms:created>
  <dcterms:modified xsi:type="dcterms:W3CDTF">2022-08-19T05:19:23Z</dcterms:modified>
</cp:coreProperties>
</file>