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258" r:id="rId4"/>
    <p:sldId id="273" r:id="rId5"/>
    <p:sldId id="261" r:id="rId6"/>
    <p:sldId id="271" r:id="rId7"/>
    <p:sldId id="270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878" autoAdjust="0"/>
  </p:normalViewPr>
  <p:slideViewPr>
    <p:cSldViewPr>
      <p:cViewPr varScale="1">
        <p:scale>
          <a:sx n="79" d="100"/>
          <a:sy n="79" d="100"/>
        </p:scale>
        <p:origin x="108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6B56EF1-18C1-4C52-BE51-91C80CA0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1E0BB05-F960-4D04-BC8C-5989D3E42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5E235B-D1F4-499C-A47E-9346472F473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</a:t>
            </a:r>
            <a:r>
              <a:rPr lang="en-US" baseline="0" dirty="0"/>
              <a:t> Lesson 1 </a:t>
            </a:r>
            <a:r>
              <a:rPr lang="en-US" dirty="0"/>
              <a:t>of Module 3</a:t>
            </a:r>
            <a:r>
              <a:rPr lang="en-US" baseline="0" dirty="0"/>
              <a:t> </a:t>
            </a:r>
            <a:r>
              <a:rPr lang="en-US" dirty="0"/>
              <a:t>on the relational data model and the CREATE TABLE statement</a:t>
            </a:r>
          </a:p>
          <a:p>
            <a:pPr marL="228600" indent="-228600">
              <a:buFontTx/>
              <a:buChar char="-"/>
            </a:pPr>
            <a:r>
              <a:rPr lang="en-US" dirty="0"/>
              <a:t>Careful study of the relational data model</a:t>
            </a:r>
          </a:p>
          <a:p>
            <a:pPr marL="228600" indent="-228600">
              <a:buFontTx/>
              <a:buChar char="-"/>
            </a:pPr>
            <a:r>
              <a:rPr lang="en-US" dirty="0"/>
              <a:t>This lesson covers examples of tables and connections among</a:t>
            </a:r>
            <a:r>
              <a:rPr lang="en-US" baseline="0" dirty="0"/>
              <a:t> tables.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Opening question: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is the relational data model commercially</a:t>
            </a:r>
            <a:r>
              <a:rPr lang="en-US" baseline="0" dirty="0"/>
              <a:t> dominant?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Commercial dominance by a concept or approach is very difficult but the relational data model has dominated the database industry for decades.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228600" indent="-228600"/>
            <a:r>
              <a:rPr lang="en-US" dirty="0"/>
              <a:t>Relational databases are the dominant commercial standard</a:t>
            </a:r>
          </a:p>
          <a:p>
            <a:pPr marL="228600" indent="-228600"/>
            <a:r>
              <a:rPr lang="en-US" dirty="0"/>
              <a:t> - Simplicity and familiarity with table manipulation</a:t>
            </a:r>
          </a:p>
          <a:p>
            <a:pPr marL="228600" indent="-228600"/>
            <a:r>
              <a:rPr lang="en-US" dirty="0"/>
              <a:t> - Strong mathematical framework</a:t>
            </a:r>
          </a:p>
          <a:p>
            <a:pPr marL="228600" indent="-228600"/>
            <a:r>
              <a:rPr lang="en-US" dirty="0"/>
              <a:t> - Lots of research and development</a:t>
            </a:r>
          </a:p>
          <a:p>
            <a:pPr marL="228600" indent="-228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07BC8A-97B4-4CD1-A0B1-5B51E0473681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Partial Student table:</a:t>
            </a:r>
          </a:p>
          <a:p>
            <a:r>
              <a:rPr lang="en-US" dirty="0"/>
              <a:t> - 9 columns</a:t>
            </a:r>
          </a:p>
          <a:p>
            <a:r>
              <a:rPr lang="en-US" dirty="0"/>
              <a:t> - 3 rows</a:t>
            </a:r>
          </a:p>
          <a:p>
            <a:r>
              <a:rPr lang="en-US" dirty="0"/>
              <a:t> - Real student table: 10 to 50 columns; thousands of rows</a:t>
            </a:r>
          </a:p>
          <a:p>
            <a:r>
              <a:rPr lang="en-US" dirty="0"/>
              <a:t>Convention:</a:t>
            </a:r>
          </a:p>
          <a:p>
            <a:r>
              <a:rPr lang="en-US" dirty="0"/>
              <a:t> - Table names begin with uppercase</a:t>
            </a:r>
          </a:p>
          <a:p>
            <a:r>
              <a:rPr lang="en-US" dirty="0"/>
              <a:t> - Mixed case for column names</a:t>
            </a:r>
          </a:p>
          <a:p>
            <a:r>
              <a:rPr lang="en-US" dirty="0"/>
              <a:t> - First part of column name is an abbreviation for the table name</a:t>
            </a:r>
          </a:p>
          <a:p>
            <a:r>
              <a:rPr lang="en-US" dirty="0"/>
              <a:t> - Upper case for data</a:t>
            </a:r>
          </a:p>
        </p:txBody>
      </p:sp>
    </p:spTree>
    <p:extLst>
      <p:ext uri="{BB962C8B-B14F-4D97-AF65-F5344CB8AC3E}">
        <p14:creationId xmlns:p14="http://schemas.microsoft.com/office/powerpoint/2010/main" val="320269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Relationships are shown in column values.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StdNo</a:t>
            </a:r>
            <a:r>
              <a:rPr lang="en-US" dirty="0"/>
              <a:t> values</a:t>
            </a:r>
            <a:r>
              <a:rPr lang="en-US" baseline="0" dirty="0"/>
              <a:t> in Enrollment table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OfferNo</a:t>
            </a:r>
            <a:r>
              <a:rPr lang="en-US" baseline="0" dirty="0"/>
              <a:t> values in Enrollment table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FacNo</a:t>
            </a:r>
            <a:r>
              <a:rPr lang="en-US" baseline="0" dirty="0"/>
              <a:t> values in Offering table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CourseNo</a:t>
            </a:r>
            <a:r>
              <a:rPr lang="en-US" baseline="0" dirty="0"/>
              <a:t> values in Offering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7AFFA6-13AA-49FB-BCB7-71BE6CD0FDFB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Shown by matching values</a:t>
            </a:r>
          </a:p>
          <a:p>
            <a:r>
              <a:rPr lang="en-US" dirty="0"/>
              <a:t> - First Student row (123-45-6789) related to 1</a:t>
            </a:r>
            <a:r>
              <a:rPr lang="en-US" baseline="30000" dirty="0"/>
              <a:t>st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rows of Enrollment table</a:t>
            </a:r>
          </a:p>
          <a:p>
            <a:r>
              <a:rPr lang="en-US" dirty="0"/>
              <a:t> - First Offering row (1234) related to 1</a:t>
            </a:r>
            <a:r>
              <a:rPr lang="en-US" baseline="30000" dirty="0"/>
              <a:t>st</a:t>
            </a:r>
            <a:r>
              <a:rPr lang="en-US" dirty="0"/>
              <a:t> two rows of Enrollment table</a:t>
            </a:r>
          </a:p>
          <a:p>
            <a:r>
              <a:rPr lang="en-US" dirty="0"/>
              <a:t>Combine tables using matching values</a:t>
            </a:r>
          </a:p>
          <a:p>
            <a:r>
              <a:rPr lang="en-US" dirty="0"/>
              <a:t>Relational databases can have many tables (hundreds)</a:t>
            </a:r>
          </a:p>
          <a:p>
            <a:r>
              <a:rPr lang="en-US" dirty="0"/>
              <a:t>Follow matching values to combine tables:</a:t>
            </a:r>
          </a:p>
          <a:p>
            <a:r>
              <a:rPr lang="en-US" dirty="0"/>
              <a:t> - Combine Student and Enrollment where </a:t>
            </a:r>
            <a:r>
              <a:rPr lang="en-US" dirty="0" err="1"/>
              <a:t>StdNo</a:t>
            </a:r>
            <a:r>
              <a:rPr lang="en-US" dirty="0"/>
              <a:t> matches</a:t>
            </a:r>
          </a:p>
          <a:p>
            <a:r>
              <a:rPr lang="en-US" dirty="0"/>
              <a:t> - Join operation</a:t>
            </a:r>
          </a:p>
        </p:txBody>
      </p:sp>
    </p:spTree>
    <p:extLst>
      <p:ext uri="{BB962C8B-B14F-4D97-AF65-F5344CB8AC3E}">
        <p14:creationId xmlns:p14="http://schemas.microsoft.com/office/powerpoint/2010/main" val="190759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Table-oriented: familiar</a:t>
            </a:r>
          </a:p>
          <a:p>
            <a:r>
              <a:rPr lang="en-US" dirty="0"/>
              <a:t>Set-oriented: mathematical</a:t>
            </a:r>
          </a:p>
          <a:p>
            <a:r>
              <a:rPr lang="en-US" dirty="0"/>
              <a:t>Record-oriented: IS staff</a:t>
            </a:r>
          </a:p>
          <a:p>
            <a:r>
              <a:rPr lang="en-US" dirty="0"/>
              <a:t>Terminology is often mixed: table, record, field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8F9B0E-4821-4F77-ACA0-6225F0AD67F5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Commercial dominance:</a:t>
            </a:r>
          </a:p>
          <a:p>
            <a:r>
              <a:rPr lang="en-US" dirty="0"/>
              <a:t> - Simple and familiar</a:t>
            </a:r>
          </a:p>
          <a:p>
            <a:r>
              <a:rPr lang="en-US" dirty="0"/>
              <a:t> - Theoretically sound</a:t>
            </a:r>
          </a:p>
          <a:p>
            <a:r>
              <a:rPr lang="en-US" dirty="0"/>
              <a:t> - Lots of R&amp;D</a:t>
            </a:r>
          </a:p>
          <a:p>
            <a:r>
              <a:rPr lang="en-US" dirty="0"/>
              <a:t> - SQL standard</a:t>
            </a:r>
          </a:p>
          <a:p>
            <a:endParaRPr lang="en-US" dirty="0"/>
          </a:p>
          <a:p>
            <a:r>
              <a:rPr lang="en-US" dirty="0"/>
              <a:t>Sample tables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Useful</a:t>
            </a:r>
            <a:r>
              <a:rPr lang="en-US" baseline="0" dirty="0"/>
              <a:t> for understanding basic terminology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Useful for query formulation especially as a novice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Understand relationships in sample rows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4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7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54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6941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ISMG6080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2009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8E4C8-6CAF-4972-A12C-477DA06AE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2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6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4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61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6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91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8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92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8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45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391400" cy="1143000"/>
          </a:xfrm>
        </p:spPr>
        <p:txBody>
          <a:bodyPr/>
          <a:lstStyle/>
          <a:p>
            <a:r>
              <a:rPr lang="en-US" b="0" dirty="0"/>
              <a:t>Module 3 </a:t>
            </a:r>
            <a:br>
              <a:rPr lang="en-US" b="0" dirty="0"/>
            </a:br>
            <a:r>
              <a:rPr lang="en-US" b="0" dirty="0"/>
              <a:t>Relational Data Model and </a:t>
            </a:r>
            <a:br>
              <a:rPr lang="en-US" b="0" dirty="0"/>
            </a:br>
            <a:r>
              <a:rPr lang="en-US" b="0" dirty="0"/>
              <a:t>CREATE TABLE Statement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1: Basics of 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392673825"/>
      </p:ext>
    </p:extLst>
  </p:cSld>
  <p:clrMapOvr>
    <a:masterClrMapping/>
  </p:clrMapOvr>
  <p:transition advTm="8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components in sample tables</a:t>
            </a:r>
          </a:p>
          <a:p>
            <a:r>
              <a:rPr lang="en-US" dirty="0"/>
              <a:t>List alternative terminology</a:t>
            </a:r>
          </a:p>
        </p:txBody>
      </p:sp>
    </p:spTree>
    <p:extLst>
      <p:ext uri="{BB962C8B-B14F-4D97-AF65-F5344CB8AC3E}">
        <p14:creationId xmlns:p14="http://schemas.microsoft.com/office/powerpoint/2010/main" val="10571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Relational Database Basics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09700"/>
            <a:ext cx="6172200" cy="2057400"/>
          </a:xfrm>
        </p:spPr>
        <p:txBody>
          <a:bodyPr/>
          <a:lstStyle/>
          <a:p>
            <a:pPr eaLnBrk="1" hangingPunct="1"/>
            <a:r>
              <a:rPr lang="en-US" dirty="0"/>
              <a:t>C</a:t>
            </a:r>
            <a:r>
              <a:rPr lang="en-US" sz="2400" dirty="0"/>
              <a:t>ollection of tables</a:t>
            </a:r>
          </a:p>
          <a:p>
            <a:pPr eaLnBrk="1" hangingPunct="1"/>
            <a:r>
              <a:rPr lang="en-US" sz="2400" dirty="0"/>
              <a:t>Heading: table name and column names</a:t>
            </a:r>
          </a:p>
          <a:p>
            <a:pPr eaLnBrk="1" hangingPunct="1"/>
            <a:r>
              <a:rPr lang="en-US" sz="2400" dirty="0"/>
              <a:t>Body: rows, occurrences of data</a:t>
            </a:r>
          </a:p>
        </p:txBody>
      </p:sp>
      <p:sp>
        <p:nvSpPr>
          <p:cNvPr id="1031" name="Text Box 369"/>
          <p:cNvSpPr txBox="1">
            <a:spLocks noChangeArrowheads="1"/>
          </p:cNvSpPr>
          <p:nvPr/>
        </p:nvSpPr>
        <p:spPr bwMode="auto">
          <a:xfrm>
            <a:off x="3733800" y="3581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Student</a:t>
            </a:r>
          </a:p>
        </p:txBody>
      </p:sp>
      <p:graphicFrame>
        <p:nvGraphicFramePr>
          <p:cNvPr id="1026" name="Object 37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9281016"/>
              </p:ext>
            </p:extLst>
          </p:nvPr>
        </p:nvGraphicFramePr>
        <p:xfrm>
          <a:off x="533400" y="4191000"/>
          <a:ext cx="84582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009635" imgH="869906" progId="Word.Document.8">
                  <p:embed/>
                </p:oleObj>
              </mc:Choice>
              <mc:Fallback>
                <p:oleObj name="Document" r:id="rId4" imgW="6009635" imgH="8699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91000"/>
                        <a:ext cx="84582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88270699"/>
      </p:ext>
    </p:extLst>
  </p:cSld>
  <p:clrMapOvr>
    <a:masterClrMapping/>
  </p:clrMapOvr>
  <p:transition advTm="9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uild="p"/>
      <p:bldP spid="10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Tables with Matching Values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26813"/>
              </p:ext>
            </p:extLst>
          </p:nvPr>
        </p:nvGraphicFramePr>
        <p:xfrm>
          <a:off x="2895600" y="4506944"/>
          <a:ext cx="3200400" cy="9144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OfferNo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StdNo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EnrGrade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1234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123-45-6789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3.3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1234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234-56-7890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4321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123-45-6789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4321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124-56-7890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20486"/>
              </p:ext>
            </p:extLst>
          </p:nvPr>
        </p:nvGraphicFramePr>
        <p:xfrm>
          <a:off x="914400" y="2979896"/>
          <a:ext cx="6934199" cy="731520"/>
        </p:xfrm>
        <a:graphic>
          <a:graphicData uri="http://schemas.openxmlformats.org/drawingml/2006/table">
            <a:tbl>
              <a:tblPr/>
              <a:tblGrid>
                <a:gridCol w="742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5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7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OfferNo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CourseNo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OffTerm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OffYear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OffLocation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OffTime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FacNo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OffDays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is320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summer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BLM302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10:30 AM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MW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1234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is320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fall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BLM302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10:30 AM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098-76-5432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MW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4321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is320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fall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BLM214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3:30 PM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098-76-5432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TTH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23548"/>
              </p:ext>
            </p:extLst>
          </p:nvPr>
        </p:nvGraphicFramePr>
        <p:xfrm>
          <a:off x="381000" y="1546383"/>
          <a:ext cx="8000999" cy="731520"/>
        </p:xfrm>
        <a:graphic>
          <a:graphicData uri="http://schemas.openxmlformats.org/drawingml/2006/table">
            <a:tbl>
              <a:tblPr/>
              <a:tblGrid>
                <a:gridCol w="95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3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1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StdNo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StdFirstName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StdLastName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StdCity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StdState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StdZip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StdMajor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StdClass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StdGPA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123-45-6789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HOMER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WELLS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SEATTLE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98121-1111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124-56-7890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NORBERT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BOTHELL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98011-2121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2.70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234-56-7890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CANDY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KENDALL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TACOMA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99042-3321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ACCT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369"/>
          <p:cNvSpPr txBox="1">
            <a:spLocks noChangeArrowheads="1"/>
          </p:cNvSpPr>
          <p:nvPr/>
        </p:nvSpPr>
        <p:spPr bwMode="auto">
          <a:xfrm>
            <a:off x="3810000" y="2438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Offering</a:t>
            </a:r>
          </a:p>
        </p:txBody>
      </p:sp>
      <p:sp>
        <p:nvSpPr>
          <p:cNvPr id="10" name="Text Box 369"/>
          <p:cNvSpPr txBox="1">
            <a:spLocks noChangeArrowheads="1"/>
          </p:cNvSpPr>
          <p:nvPr/>
        </p:nvSpPr>
        <p:spPr bwMode="auto">
          <a:xfrm>
            <a:off x="3486150" y="3962400"/>
            <a:ext cx="2019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Enrollment</a:t>
            </a:r>
          </a:p>
        </p:txBody>
      </p:sp>
      <p:sp>
        <p:nvSpPr>
          <p:cNvPr id="11" name="Text Box 369"/>
          <p:cNvSpPr txBox="1">
            <a:spLocks noChangeArrowheads="1"/>
          </p:cNvSpPr>
          <p:nvPr/>
        </p:nvSpPr>
        <p:spPr bwMode="auto">
          <a:xfrm>
            <a:off x="3581400" y="101298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73053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Graphical Depiction of Matching Values</a:t>
            </a:r>
          </a:p>
        </p:txBody>
      </p:sp>
      <p:graphicFrame>
        <p:nvGraphicFramePr>
          <p:cNvPr id="2050" name="Object 102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080544"/>
              </p:ext>
            </p:extLst>
          </p:nvPr>
        </p:nvGraphicFramePr>
        <p:xfrm>
          <a:off x="900113" y="1528763"/>
          <a:ext cx="7191375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505579" imgH="2829060" progId="Visio.Drawing.11">
                  <p:embed/>
                </p:oleObj>
              </mc:Choice>
              <mc:Fallback>
                <p:oleObj name="Visio" r:id="rId3" imgW="5505579" imgH="28290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28763"/>
                        <a:ext cx="7191375" cy="36957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56119"/>
      </p:ext>
    </p:extLst>
  </p:cSld>
  <p:clrMapOvr>
    <a:masterClrMapping/>
  </p:clrMapOvr>
  <p:transition advTm="11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Terminology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099937"/>
              </p:ext>
            </p:extLst>
          </p:nvPr>
        </p:nvGraphicFramePr>
        <p:xfrm>
          <a:off x="990600" y="1828800"/>
          <a:ext cx="6286500" cy="1478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Table-Oriented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Set-Oriented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Record-Oriented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</a:t>
                      </a:r>
                      <a:r>
                        <a:rPr lang="en-US" baseline="0" dirty="0"/>
                        <a:t> Type, File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82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Commercial dominance of relational model</a:t>
            </a:r>
          </a:p>
          <a:p>
            <a:pPr eaLnBrk="1" hangingPunct="1"/>
            <a:r>
              <a:rPr lang="en-US" dirty="0"/>
              <a:t>Use sample tables as an aid in query formulation</a:t>
            </a:r>
          </a:p>
          <a:p>
            <a:pPr eaLnBrk="1" hangingPunct="1"/>
            <a:r>
              <a:rPr lang="en-US" dirty="0"/>
              <a:t>Importance of visualizing relationships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414496"/>
      </p:ext>
    </p:extLst>
  </p:cSld>
  <p:clrMapOvr>
    <a:masterClrMapping/>
  </p:clrMapOvr>
  <p:transition advTm="1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240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3  Relational Data Model and  CREATE TABLE Statement&amp;quot;&quot;/&gt;&lt;property id=&quot;20307&quot; value=&quot;256&quot;/&gt;&lt;/object&gt;&lt;object type=&quot;3&quot; unique_id=&quot;10012&quot;&gt;&lt;property id=&quot;20148&quot; value=&quot;5&quot;/&gt;&lt;property id=&quot;20300&quot; value=&quot;Slide 7 - &amp;quot;Summary&amp;quot;&quot;/&gt;&lt;property id=&quot;20307&quot; value=&quot;270&quot;/&gt;&lt;/object&gt;&lt;object type=&quot;3&quot; unique_id=&quot;24342&quot;&gt;&lt;property id=&quot;20148&quot; value=&quot;5&quot;/&gt;&lt;property id=&quot;20300&quot; value=&quot;Slide 3 - &amp;quot;Relational Database Basics&amp;quot;&quot;/&gt;&lt;property id=&quot;20307&quot; value=&quot;258&quot;/&gt;&lt;/object&gt;&lt;object type=&quot;3&quot; unique_id=&quot;24343&quot;&gt;&lt;property id=&quot;20148&quot; value=&quot;5&quot;/&gt;&lt;property id=&quot;20300&quot; value=&quot;Slide 5 - &amp;quot;Graphical Depiction of Matching Values&amp;quot;&quot;/&gt;&lt;property id=&quot;20307&quot; value=&quot;261&quot;/&gt;&lt;/object&gt;&lt;object type=&quot;3&quot; unique_id=&quot;24344&quot;&gt;&lt;property id=&quot;20148&quot; value=&quot;5&quot;/&gt;&lt;property id=&quot;20300&quot; value=&quot;Slide 6 - &amp;quot;Alternative Terminology&amp;quot;&quot;/&gt;&lt;property id=&quot;20307&quot; value=&quot;271&quot;/&gt;&lt;/object&gt;&lt;object type=&quot;3&quot; unique_id=&quot;25081&quot;&gt;&lt;property id=&quot;20148&quot; value=&quot;5&quot;/&gt;&lt;property id=&quot;20300&quot; value=&quot;Slide 4 - &amp;quot;Sample Tables with Matching Values&amp;quot;&quot;/&gt;&lt;property id=&quot;20307&quot; value=&quot;273&quot;/&gt;&lt;/object&gt;&lt;object type=&quot;3&quot; unique_id=&quot;25549&quot;&gt;&lt;property id=&quot;20148&quot; value=&quot;5&quot;/&gt;&lt;property id=&quot;20300&quot; value=&quot;Slide 2 - &amp;quot;Lesson Objectives&amp;quot;&quot;/&gt;&lt;property id=&quot;20307&quot; value=&quot;274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4.8|1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7.1|31.6|23.8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</TotalTime>
  <Words>510</Words>
  <Application>Microsoft Office PowerPoint</Application>
  <PresentationFormat>On-screen Show (4:3)</PresentationFormat>
  <Paragraphs>169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Blank Presentation</vt:lpstr>
      <vt:lpstr>Document</vt:lpstr>
      <vt:lpstr>Visio</vt:lpstr>
      <vt:lpstr>Module 3  Relational Data Model and  CREATE TABLE Statement</vt:lpstr>
      <vt:lpstr>Lesson Objectives</vt:lpstr>
      <vt:lpstr>Relational Database Basics</vt:lpstr>
      <vt:lpstr>Sample Tables with Matching Values</vt:lpstr>
      <vt:lpstr>Graphical Depiction of Matching Values</vt:lpstr>
      <vt:lpstr>Alternative Terminology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(Part 1): Basics of the Relational Model</dc:title>
  <dc:subject>Relational Data Model</dc:subject>
  <dc:creator>Michael Mannino</dc:creator>
  <cp:lastModifiedBy>Mannino, Michael</cp:lastModifiedBy>
  <cp:revision>482</cp:revision>
  <cp:lastPrinted>1601-01-01T00:00:00Z</cp:lastPrinted>
  <dcterms:created xsi:type="dcterms:W3CDTF">2000-07-15T18:34:14Z</dcterms:created>
  <dcterms:modified xsi:type="dcterms:W3CDTF">2022-06-06T17:29:56Z</dcterms:modified>
</cp:coreProperties>
</file>