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5" r:id="rId3"/>
    <p:sldId id="271" r:id="rId4"/>
    <p:sldId id="272" r:id="rId5"/>
    <p:sldId id="273" r:id="rId6"/>
    <p:sldId id="274" r:id="rId7"/>
    <p:sldId id="276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878" autoAdjust="0"/>
  </p:normalViewPr>
  <p:slideViewPr>
    <p:cSldViewPr>
      <p:cViewPr varScale="1">
        <p:scale>
          <a:sx n="79" d="100"/>
          <a:sy n="79" d="100"/>
        </p:scale>
        <p:origin x="108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</a:t>
            </a:r>
            <a:r>
              <a:rPr lang="en-US" baseline="0" dirty="0"/>
              <a:t> Lesson 3 </a:t>
            </a:r>
            <a:r>
              <a:rPr lang="en-US" dirty="0"/>
              <a:t>of Module 3</a:t>
            </a:r>
            <a:r>
              <a:rPr lang="en-US" baseline="0" dirty="0"/>
              <a:t> </a:t>
            </a:r>
            <a:r>
              <a:rPr lang="en-US" dirty="0"/>
              <a:t>on the relational data model and the CREATE TABLE statement</a:t>
            </a:r>
          </a:p>
          <a:p>
            <a:pPr marL="228600" indent="-228600">
              <a:buFontTx/>
              <a:buChar char="-"/>
            </a:pPr>
            <a:r>
              <a:rPr lang="en-US" dirty="0"/>
              <a:t>Careful study of the relational data model</a:t>
            </a:r>
          </a:p>
          <a:p>
            <a:pPr marL="228600" indent="-228600">
              <a:buFontTx/>
              <a:buChar char="-"/>
            </a:pPr>
            <a:r>
              <a:rPr lang="en-US" dirty="0"/>
              <a:t>This lesson covers the basic</a:t>
            </a:r>
            <a:r>
              <a:rPr lang="en-US" baseline="0" dirty="0"/>
              <a:t> syntax of the relational data model.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have DBMS vendors created development environment interfaces instead of the CREATE TABLE statement?</a:t>
            </a:r>
            <a:endParaRPr lang="en-US" baseline="0" dirty="0"/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/>
            <a:r>
              <a:rPr lang="en-US" dirty="0"/>
              <a:t>Relational databases are the dominant commercial standard</a:t>
            </a:r>
          </a:p>
          <a:p>
            <a:pPr marL="228600" indent="-228600"/>
            <a:r>
              <a:rPr lang="en-US" dirty="0"/>
              <a:t> - Simplicity and familiarity with table manipulation</a:t>
            </a:r>
          </a:p>
          <a:p>
            <a:pPr marL="228600" indent="-228600"/>
            <a:r>
              <a:rPr lang="en-US" dirty="0"/>
              <a:t> - Strong mathematical framework</a:t>
            </a:r>
          </a:p>
          <a:p>
            <a:pPr marL="228600" indent="-228600"/>
            <a:r>
              <a:rPr lang="en-US" dirty="0"/>
              <a:t> - Lots of research and development</a:t>
            </a:r>
          </a:p>
          <a:p>
            <a:pPr marL="228600" indent="-228600"/>
            <a:endParaRPr lang="en-US" dirty="0"/>
          </a:p>
          <a:p>
            <a:pPr marL="228600" indent="-228600"/>
            <a:r>
              <a:rPr lang="en-US" dirty="0"/>
              <a:t>Goals of Lesson 3</a:t>
            </a:r>
          </a:p>
          <a:p>
            <a:pPr marL="228600" indent="-228600">
              <a:buFontTx/>
              <a:buChar char="•"/>
            </a:pPr>
            <a:r>
              <a:rPr lang="en-US" dirty="0"/>
              <a:t>Write CREATE TABLE statements</a:t>
            </a:r>
            <a:r>
              <a:rPr lang="en-US" baseline="0" dirty="0"/>
              <a:t> with column specifications including data types.</a:t>
            </a:r>
            <a:endParaRPr lang="en-US" dirty="0"/>
          </a:p>
          <a:p>
            <a:pPr marL="228600" indent="-228600">
              <a:buFontTx/>
              <a:buChar char="•"/>
            </a:pPr>
            <a:r>
              <a:rPr lang="en-US" dirty="0"/>
              <a:t>Read CREATE TABLE statements to see the columns</a:t>
            </a:r>
            <a:r>
              <a:rPr lang="en-US" baseline="0" dirty="0"/>
              <a:t> and data types</a:t>
            </a:r>
            <a:endParaRPr lang="en-US" dirty="0"/>
          </a:p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and writing simple CREATE TABLE statements</a:t>
            </a:r>
          </a:p>
          <a:p>
            <a:endParaRPr lang="en-US" dirty="0"/>
          </a:p>
          <a:p>
            <a:r>
              <a:rPr lang="en-US" dirty="0"/>
              <a:t>Gaining confidence with syntax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</a:t>
            </a:r>
            <a:r>
              <a:rPr lang="en-US" baseline="0" dirty="0"/>
              <a:t> keywords followed by parentheses and column list with an optional constraint list.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Column list</a:t>
            </a:r>
            <a:r>
              <a:rPr lang="en-US" baseline="0" dirty="0"/>
              <a:t>: list of column definitions separated by commas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Data type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Optional default value (DEFAULT keyword and value)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Optional inline constraint typically NOT NULL</a:t>
            </a:r>
          </a:p>
          <a:p>
            <a:endParaRPr lang="en-US" baseline="0" dirty="0"/>
          </a:p>
          <a:p>
            <a:r>
              <a:rPr lang="en-US" baseline="0" dirty="0"/>
              <a:t>Constraint list: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CONSTRAINT keyword followed by optional constraint name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Constraint specification: keyword, column name or condition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Constraints covered in next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485846-F6C6-4159-AFAD-9CE06984AA09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Define table name, column names, and column data types</a:t>
            </a:r>
          </a:p>
          <a:p>
            <a:r>
              <a:rPr lang="en-US"/>
              <a:t>Other clauses added later in the lecture</a:t>
            </a:r>
          </a:p>
          <a:p>
            <a:r>
              <a:rPr lang="en-US"/>
              <a:t>Data type:</a:t>
            </a:r>
          </a:p>
          <a:p>
            <a:r>
              <a:rPr lang="en-US"/>
              <a:t> - Set of values</a:t>
            </a:r>
          </a:p>
          <a:p>
            <a:r>
              <a:rPr lang="en-US"/>
              <a:t> - Permissible values</a:t>
            </a:r>
          </a:p>
          <a:p>
            <a:r>
              <a:rPr lang="en-US"/>
              <a:t> - Vary by DBMS</a:t>
            </a:r>
          </a:p>
          <a:p>
            <a:r>
              <a:rPr lang="en-US"/>
              <a:t> - CHAR: fixed length character strings</a:t>
            </a:r>
          </a:p>
          <a:p>
            <a:r>
              <a:rPr lang="en-US"/>
              <a:t> - VARCHAR: variable length character strings</a:t>
            </a:r>
          </a:p>
          <a:p>
            <a:r>
              <a:rPr lang="en-US"/>
              <a:t> - DECIMAL: fixed precision numbers</a:t>
            </a:r>
          </a:p>
          <a:p>
            <a:r>
              <a:rPr lang="en-US"/>
              <a:t> - Table 2-2 lists common data types</a:t>
            </a:r>
          </a:p>
        </p:txBody>
      </p:sp>
    </p:spTree>
    <p:extLst>
      <p:ext uri="{BB962C8B-B14F-4D97-AF65-F5344CB8AC3E}">
        <p14:creationId xmlns:p14="http://schemas.microsoft.com/office/powerpoint/2010/main" val="223342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929791-D61E-4DA3-9CD1-D7EBDEBC29A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CHAR: fixed length character strings</a:t>
            </a:r>
          </a:p>
          <a:p>
            <a:r>
              <a:rPr lang="en-US" dirty="0"/>
              <a:t>VARCHAR: variable length character strings</a:t>
            </a:r>
          </a:p>
          <a:p>
            <a:r>
              <a:rPr lang="en-US" dirty="0"/>
              <a:t>Date/Time: SQL standard provides 3 data types; most DBMSs only support one data type; data type name is not standard across DBMSs</a:t>
            </a:r>
          </a:p>
          <a:p>
            <a:r>
              <a:rPr lang="en-US" dirty="0"/>
              <a:t>BOOLEAN: true/false values. Oracle does not support, but PostgreSQL supports this </a:t>
            </a:r>
            <a:r>
              <a:rPr lang="en-US"/>
              <a:t>data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1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CREATE</a:t>
            </a:r>
            <a:r>
              <a:rPr lang="en-US" baseline="0" dirty="0"/>
              <a:t> TABLE statement important because of relative portability</a:t>
            </a:r>
          </a:p>
          <a:p>
            <a:endParaRPr lang="en-US" baseline="0" dirty="0"/>
          </a:p>
          <a:p>
            <a:r>
              <a:rPr lang="en-US" baseline="0" dirty="0"/>
              <a:t>Other interfaces make DBAs more productive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5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485846-F6C6-4159-AFAD-9CE06984AA09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err="1"/>
              <a:t>StdClass</a:t>
            </a:r>
            <a:r>
              <a:rPr lang="en-US" dirty="0"/>
              <a:t> column definition misses </a:t>
            </a:r>
          </a:p>
        </p:txBody>
      </p:sp>
    </p:spTree>
    <p:extLst>
      <p:ext uri="{BB962C8B-B14F-4D97-AF65-F5344CB8AC3E}">
        <p14:creationId xmlns:p14="http://schemas.microsoft.com/office/powerpoint/2010/main" val="321947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3 </a:t>
            </a:r>
            <a:br>
              <a:rPr lang="en-US" b="0" dirty="0"/>
            </a:br>
            <a:r>
              <a:rPr lang="en-US" b="0" dirty="0"/>
              <a:t>Relational Data Model and </a:t>
            </a:r>
            <a:br>
              <a:rPr lang="en-US" b="0" dirty="0"/>
            </a:br>
            <a:r>
              <a:rPr lang="en-US" b="0" dirty="0"/>
              <a:t>CREATE TABLE Statement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3: Basics of the SQL CREATE TABLE Statement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CREATE TABLE statements with column specifications including data types</a:t>
            </a:r>
          </a:p>
          <a:p>
            <a:r>
              <a:rPr lang="en-US" dirty="0"/>
              <a:t>Read CREATE TABLE statements to see columns and associated data types</a:t>
            </a:r>
          </a:p>
        </p:txBody>
      </p:sp>
    </p:spTree>
    <p:extLst>
      <p:ext uri="{BB962C8B-B14F-4D97-AF65-F5344CB8AC3E}">
        <p14:creationId xmlns:p14="http://schemas.microsoft.com/office/powerpoint/2010/main" val="142568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&lt;table-name&gt; ( &lt;column-list&gt; [&lt;constraint-list&gt;] )</a:t>
            </a:r>
          </a:p>
          <a:p>
            <a:r>
              <a:rPr lang="en-US" dirty="0"/>
              <a:t>Column list with data types and optional and inline constraints</a:t>
            </a:r>
          </a:p>
          <a:p>
            <a:r>
              <a:rPr lang="en-US" dirty="0"/>
              <a:t>Optional external constraint list</a:t>
            </a:r>
          </a:p>
          <a:p>
            <a:pPr lvl="1"/>
            <a:r>
              <a:rPr lang="en-US" dirty="0"/>
              <a:t>CONSTRAINT [ </a:t>
            </a:r>
            <a:r>
              <a:rPr lang="en-US" dirty="0" err="1"/>
              <a:t>ConstraintName</a:t>
            </a:r>
            <a:r>
              <a:rPr lang="en-US" dirty="0"/>
              <a:t> ] &lt;Constraint-Spec&gt;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Foreign key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TABLE Statement Example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3657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Student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StdNo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		CHAR(11),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VARCHAR(50),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VARCHAR(50),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StdCity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VARCHAR(50),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StdState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CHAR(2),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StdZip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CHAR(10),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StdMajor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      CHAR(6),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      CHAR(6),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StdGPA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DECIMAL(3,2)	);</a:t>
            </a:r>
          </a:p>
          <a:p>
            <a:pPr eaLnBrk="1" hangingPunct="1">
              <a:spcAft>
                <a:spcPct val="100000"/>
              </a:spcAft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2612130"/>
      </p:ext>
    </p:extLst>
  </p:cSld>
  <p:clrMapOvr>
    <a:masterClrMapping/>
  </p:clrMapOvr>
  <p:transition advTm="88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Common SQL Data Types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CHAR(L)</a:t>
            </a:r>
          </a:p>
          <a:p>
            <a:pPr eaLnBrk="1" hangingPunct="1"/>
            <a:r>
              <a:rPr lang="en-US" dirty="0"/>
              <a:t>VARCHAR(L)</a:t>
            </a:r>
          </a:p>
          <a:p>
            <a:pPr eaLnBrk="1" hangingPunct="1"/>
            <a:r>
              <a:rPr lang="en-US" dirty="0"/>
              <a:t>INTEGER</a:t>
            </a:r>
          </a:p>
          <a:p>
            <a:pPr eaLnBrk="1" hangingPunct="1"/>
            <a:r>
              <a:rPr lang="en-US" dirty="0"/>
              <a:t>FLOAT(P)</a:t>
            </a:r>
          </a:p>
          <a:p>
            <a:pPr eaLnBrk="1" hangingPunct="1"/>
            <a:r>
              <a:rPr lang="en-US" dirty="0"/>
              <a:t>DECIMAL(W, R)</a:t>
            </a:r>
          </a:p>
          <a:p>
            <a:pPr eaLnBrk="1" hangingPunct="1"/>
            <a:r>
              <a:rPr lang="en-US" dirty="0"/>
              <a:t>Date/Time: DATE, TIME, TIMESTAMP</a:t>
            </a:r>
          </a:p>
          <a:p>
            <a:pPr eaLnBrk="1" hangingPunct="1"/>
            <a:r>
              <a:rPr lang="en-US" dirty="0"/>
              <a:t>BOOLEAN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127357"/>
      </p:ext>
    </p:extLst>
  </p:cSld>
  <p:clrMapOvr>
    <a:masterClrMapping/>
  </p:clrMapOvr>
  <p:transition advTm="147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Important definitional statement</a:t>
            </a:r>
          </a:p>
          <a:p>
            <a:pPr eaLnBrk="1" hangingPunct="1"/>
            <a:r>
              <a:rPr lang="en-US" dirty="0"/>
              <a:t>Data types not always portable</a:t>
            </a:r>
          </a:p>
          <a:p>
            <a:pPr eaLnBrk="1" hangingPunct="1"/>
            <a:r>
              <a:rPr lang="en-US" dirty="0"/>
              <a:t>Somewhat tedious specification although relatively portable</a:t>
            </a:r>
          </a:p>
          <a:p>
            <a:pPr eaLnBrk="1" hangingPunct="1"/>
            <a:r>
              <a:rPr lang="en-US" dirty="0"/>
              <a:t>Other interfaces for more productivity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569364"/>
      </p:ext>
    </p:extLst>
  </p:cSld>
  <p:clrMapOvr>
    <a:masterClrMapping/>
  </p:clrMapOvr>
  <p:transition advTm="1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Missing Comma Example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3657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Student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StdNo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		CHAR(11),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VARCHAR(50),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VARCHAR(50),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StdCity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VARCHAR(50),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StdState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CHAR(2),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StdZip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CHAR(10),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StdMajor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      CHAR(6),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2000" u="sng" dirty="0">
                <a:latin typeface="Courier New" pitchFamily="49" charset="0"/>
                <a:cs typeface="Courier New" pitchFamily="49" charset="0"/>
              </a:rPr>
              <a:t>CHAR(6)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StdGPA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DECIMAL(3,2)	);</a:t>
            </a:r>
          </a:p>
          <a:p>
            <a:pPr eaLnBrk="1" hangingPunct="1">
              <a:spcAft>
                <a:spcPct val="100000"/>
              </a:spcAft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9331011"/>
      </p:ext>
    </p:extLst>
  </p:cSld>
  <p:clrMapOvr>
    <a:masterClrMapping/>
  </p:clrMapOvr>
  <p:transition advTm="88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24344&quot;&gt;&lt;property id=&quot;20148&quot; value=&quot;5&quot;/&gt;&lt;property id=&quot;20300&quot; value=&quot;Slide 3 - &amp;quot;CREATE TABLE Syntax&amp;quot;&quot;/&gt;&lt;property id=&quot;20307&quot; value=&quot;271&quot;/&gt;&lt;/object&gt;&lt;object type=&quot;3&quot; unique_id=&quot;25081&quot;&gt;&lt;property id=&quot;20148&quot; value=&quot;5&quot;/&gt;&lt;property id=&quot;20300&quot; value=&quot;Slide 5 - &amp;quot;Common SQL Data Types&amp;quot;&quot;/&gt;&lt;property id=&quot;20307&quot; value=&quot;273&quot;/&gt;&lt;/object&gt;&lt;object type=&quot;3&quot; unique_id=&quot;25431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5432&quot;&gt;&lt;property id=&quot;20148&quot; value=&quot;5&quot;/&gt;&lt;property id=&quot;20300&quot; value=&quot;Slide 4 - &amp;quot;CREATE TABLE Statement Example&amp;quot;&quot;/&gt;&lt;property id=&quot;20307&quot; value=&quot;272&quot;/&gt;&lt;/object&gt;&lt;object type=&quot;3&quot; unique_id=&quot;25433&quot;&gt;&lt;property id=&quot;20148&quot; value=&quot;5&quot;/&gt;&lt;property id=&quot;20300&quot; value=&quot;Slide 6 - &amp;quot;Summary&amp;quot;&quot;/&gt;&lt;property id=&quot;20307&quot; value=&quot;274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0.8|19.5|22.8|10.4|14.8|4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</TotalTime>
  <Words>641</Words>
  <Application>Microsoft Office PowerPoint</Application>
  <PresentationFormat>On-screen Show (4:3)</PresentationFormat>
  <Paragraphs>103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Times New Roman</vt:lpstr>
      <vt:lpstr>Wingdings</vt:lpstr>
      <vt:lpstr>Blank Presentation</vt:lpstr>
      <vt:lpstr>Module 3  Relational Data Model and  CREATE TABLE Statement</vt:lpstr>
      <vt:lpstr>Lesson Objectives</vt:lpstr>
      <vt:lpstr>CREATE TABLE Syntax</vt:lpstr>
      <vt:lpstr>CREATE TABLE Statement Example</vt:lpstr>
      <vt:lpstr>Common SQL Data Types</vt:lpstr>
      <vt:lpstr>Summary</vt:lpstr>
      <vt:lpstr>Missing Comma Example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(Part 1): Basics of the Relational Model</dc:title>
  <dc:subject>Relational Data Model</dc:subject>
  <dc:creator>Michael Mannino</dc:creator>
  <cp:lastModifiedBy>Mannino, Michael</cp:lastModifiedBy>
  <cp:revision>505</cp:revision>
  <cp:lastPrinted>1601-01-01T00:00:00Z</cp:lastPrinted>
  <dcterms:created xsi:type="dcterms:W3CDTF">2000-07-15T18:34:14Z</dcterms:created>
  <dcterms:modified xsi:type="dcterms:W3CDTF">2022-06-13T20:55:38Z</dcterms:modified>
</cp:coreProperties>
</file>