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1" r:id="rId4"/>
    <p:sldId id="279" r:id="rId5"/>
    <p:sldId id="278" r:id="rId6"/>
    <p:sldId id="275" r:id="rId7"/>
    <p:sldId id="276" r:id="rId8"/>
    <p:sldId id="282" r:id="rId9"/>
    <p:sldId id="27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08D2A7-2E75-C09D-245F-8D9E67E61C16}" name="Mannino, Michael" initials="MM" userId="S::Michael.Mannino@ucdenver.edu::dade191e-d607-4d78-9e47-8b560b9650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78" autoAdjust="0"/>
  </p:normalViewPr>
  <p:slideViewPr>
    <p:cSldViewPr>
      <p:cViewPr varScale="1">
        <p:scale>
          <a:sx n="79" d="100"/>
          <a:sy n="79" d="100"/>
        </p:scale>
        <p:origin x="10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6B56EF1-18C1-4C52-BE51-91C80CA0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1E0BB05-F960-4D04-BC8C-5989D3E42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E235B-D1F4-499C-A47E-9346472F4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Lesson 4 </a:t>
            </a:r>
            <a:r>
              <a:rPr lang="en-US" dirty="0"/>
              <a:t>of Module 3</a:t>
            </a:r>
            <a:r>
              <a:rPr lang="en-US" baseline="0" dirty="0"/>
              <a:t> </a:t>
            </a:r>
            <a:r>
              <a:rPr lang="en-US" dirty="0"/>
              <a:t>on the relational data model and the CREATE TABLE statement</a:t>
            </a:r>
          </a:p>
          <a:p>
            <a:pPr marL="228600" indent="-228600">
              <a:buFontTx/>
              <a:buChar char="-"/>
            </a:pPr>
            <a:r>
              <a:rPr lang="en-US" dirty="0"/>
              <a:t>Careful study of the relational data model</a:t>
            </a:r>
          </a:p>
          <a:p>
            <a:pPr marL="228600" indent="-228600">
              <a:buFontTx/>
              <a:buChar char="-"/>
            </a:pPr>
            <a:r>
              <a:rPr lang="en-US" dirty="0"/>
              <a:t>This lesson covers some </a:t>
            </a:r>
            <a:r>
              <a:rPr lang="en-US" baseline="0" dirty="0"/>
              <a:t>syntax extensions of the CREATE TABLE statement for integrity constraints.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are constraint names important?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Imagine that you are on call as a database administrator. An error occurs but the error name is meaningless.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/>
            <a:r>
              <a:rPr lang="en-US" dirty="0"/>
              <a:t>Relational databases are the dominant commercial standard</a:t>
            </a:r>
          </a:p>
          <a:p>
            <a:pPr marL="228600" indent="-228600"/>
            <a:r>
              <a:rPr lang="en-US" dirty="0"/>
              <a:t> - Simplicity and familiarity with table manipulation</a:t>
            </a:r>
          </a:p>
          <a:p>
            <a:pPr marL="228600" indent="-228600"/>
            <a:r>
              <a:rPr lang="en-US" dirty="0"/>
              <a:t> - Strong mathematical framework</a:t>
            </a:r>
          </a:p>
          <a:p>
            <a:pPr marL="228600" indent="-228600"/>
            <a:r>
              <a:rPr lang="en-US" dirty="0"/>
              <a:t> - Lots of research and development</a:t>
            </a:r>
          </a:p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details</a:t>
            </a:r>
            <a:r>
              <a:rPr lang="en-US" baseline="0" dirty="0"/>
              <a:t> in CREATE TABLE statement</a:t>
            </a:r>
          </a:p>
          <a:p>
            <a:endParaRPr lang="en-US" baseline="0" dirty="0"/>
          </a:p>
          <a:p>
            <a:r>
              <a:rPr lang="en-US" baseline="0" dirty="0"/>
              <a:t>Write syntactically acceptable statements</a:t>
            </a:r>
          </a:p>
          <a:p>
            <a:endParaRPr lang="en-US" baseline="0" dirty="0"/>
          </a:p>
          <a:p>
            <a:r>
              <a:rPr lang="en-US" baseline="0" dirty="0"/>
              <a:t>Specify details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subject</a:t>
            </a:r>
          </a:p>
          <a:p>
            <a:endParaRPr lang="en-US" dirty="0"/>
          </a:p>
          <a:p>
            <a:r>
              <a:rPr lang="en-US" dirty="0"/>
              <a:t>Placement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External: after column definitions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Inline: same</a:t>
            </a:r>
            <a:r>
              <a:rPr lang="en-US" baseline="0" dirty="0"/>
              <a:t> line as a column definition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E0BB05-F960-4D04-BC8C-5989D3E424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CONSTRAINT keyword</a:t>
            </a:r>
          </a:p>
          <a:p>
            <a:endParaRPr lang="en-US" dirty="0"/>
          </a:p>
          <a:p>
            <a:r>
              <a:rPr lang="en-US" dirty="0"/>
              <a:t>Optional</a:t>
            </a:r>
            <a:r>
              <a:rPr lang="en-US" baseline="0" dirty="0"/>
              <a:t> constraint name</a:t>
            </a:r>
          </a:p>
          <a:p>
            <a:endParaRPr lang="en-US" baseline="0" dirty="0"/>
          </a:p>
          <a:p>
            <a:r>
              <a:rPr lang="en-US" baseline="0" dirty="0"/>
              <a:t>Oracle syntax: MySQL has some limitations</a:t>
            </a:r>
          </a:p>
          <a:p>
            <a:endParaRPr lang="en-US" baseline="0" dirty="0"/>
          </a:p>
          <a:p>
            <a:r>
              <a:rPr lang="en-US" baseline="0" dirty="0"/>
              <a:t>All of these constraints can be external or inline in Oracle and standard SQL. Typically required (NOT NULL) constraints are inline and others are external.</a:t>
            </a:r>
          </a:p>
          <a:p>
            <a:endParaRPr lang="en-US" baseline="0" dirty="0"/>
          </a:p>
          <a:p>
            <a:r>
              <a:rPr lang="en-US" baseline="0" dirty="0"/>
              <a:t>Keyword(s) about constraint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Extended CREATE TABLE statement</a:t>
            </a:r>
          </a:p>
          <a:p>
            <a:r>
              <a:rPr lang="en-US" dirty="0"/>
              <a:t>External</a:t>
            </a:r>
            <a:r>
              <a:rPr lang="en-US" baseline="0" dirty="0"/>
              <a:t> </a:t>
            </a:r>
            <a:r>
              <a:rPr lang="en-US" dirty="0"/>
              <a:t>primary key constraint: </a:t>
            </a:r>
            <a:r>
              <a:rPr lang="en-US" dirty="0" err="1"/>
              <a:t>CourseNo</a:t>
            </a:r>
            <a:endParaRPr lang="en-US" dirty="0"/>
          </a:p>
          <a:p>
            <a:r>
              <a:rPr lang="en-US" dirty="0"/>
              <a:t>Candidate key: </a:t>
            </a:r>
            <a:r>
              <a:rPr lang="en-US" dirty="0" err="1"/>
              <a:t>CrsDesc</a:t>
            </a:r>
            <a:r>
              <a:rPr lang="en-US" dirty="0"/>
              <a:t> (course description)</a:t>
            </a:r>
          </a:p>
          <a:p>
            <a:r>
              <a:rPr lang="en-US" dirty="0"/>
              <a:t>Named constraints: easier to reference; </a:t>
            </a:r>
            <a:r>
              <a:rPr lang="en-US" dirty="0" err="1"/>
              <a:t>PKCourse</a:t>
            </a:r>
            <a:r>
              <a:rPr lang="en-US" dirty="0"/>
              <a:t>, </a:t>
            </a:r>
            <a:r>
              <a:rPr lang="en-US" dirty="0" err="1"/>
              <a:t>UniqueCrsDesc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9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13955-D16E-4289-94E8-63BD0A735A1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Primary key: </a:t>
            </a:r>
          </a:p>
          <a:p>
            <a:r>
              <a:rPr lang="en-US" dirty="0"/>
              <a:t> - combination of </a:t>
            </a:r>
            <a:r>
              <a:rPr lang="en-US" dirty="0" err="1"/>
              <a:t>OfferNo</a:t>
            </a:r>
            <a:r>
              <a:rPr lang="en-US" dirty="0"/>
              <a:t> and </a:t>
            </a:r>
            <a:r>
              <a:rPr lang="en-US" dirty="0" err="1"/>
              <a:t>StdNo</a:t>
            </a:r>
            <a:endParaRPr lang="en-US" dirty="0"/>
          </a:p>
          <a:p>
            <a:r>
              <a:rPr lang="en-US" dirty="0"/>
              <a:t> - combined PK (or composite PK)</a:t>
            </a:r>
          </a:p>
          <a:p>
            <a:r>
              <a:rPr lang="en-US" dirty="0"/>
              <a:t> - Use as external constraint</a:t>
            </a:r>
          </a:p>
          <a:p>
            <a:r>
              <a:rPr lang="en-US" dirty="0"/>
              <a:t>Foreign key constraints:</a:t>
            </a:r>
          </a:p>
          <a:p>
            <a:r>
              <a:rPr lang="en-US" dirty="0"/>
              <a:t> - </a:t>
            </a:r>
            <a:r>
              <a:rPr lang="en-US" dirty="0" err="1"/>
              <a:t>OfferNo</a:t>
            </a:r>
            <a:r>
              <a:rPr lang="en-US" dirty="0"/>
              <a:t> references Offering</a:t>
            </a:r>
          </a:p>
          <a:p>
            <a:r>
              <a:rPr lang="en-US" dirty="0"/>
              <a:t> - </a:t>
            </a:r>
            <a:r>
              <a:rPr lang="en-US" dirty="0" err="1"/>
              <a:t>StdNo</a:t>
            </a:r>
            <a:r>
              <a:rPr lang="en-US" dirty="0"/>
              <a:t> references Student</a:t>
            </a:r>
          </a:p>
        </p:txBody>
      </p:sp>
    </p:spTree>
    <p:extLst>
      <p:ext uri="{BB962C8B-B14F-4D97-AF65-F5344CB8AC3E}">
        <p14:creationId xmlns:p14="http://schemas.microsoft.com/office/powerpoint/2010/main" val="250610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7809C5-96BE-46A6-90B2-948EF7B0E5D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NOT NULL keywords</a:t>
            </a:r>
          </a:p>
          <a:p>
            <a:pPr>
              <a:buFontTx/>
              <a:buChar char="-"/>
            </a:pPr>
            <a:r>
              <a:rPr lang="en-US" dirty="0"/>
              <a:t>Should use constraint names even for inline constraints</a:t>
            </a:r>
          </a:p>
          <a:p>
            <a:pPr>
              <a:buFontTx/>
              <a:buChar char="-"/>
            </a:pPr>
            <a:r>
              <a:rPr lang="en-US" dirty="0"/>
              <a:t>Inline constraints associated with a specific column</a:t>
            </a:r>
          </a:p>
          <a:p>
            <a:pPr>
              <a:buFontTx/>
              <a:buChar char="-"/>
            </a:pPr>
            <a:r>
              <a:rPr lang="en-US" dirty="0"/>
              <a:t>Easy to trace error when a constraint violation occurs</a:t>
            </a:r>
          </a:p>
          <a:p>
            <a:r>
              <a:rPr lang="en-US" dirty="0"/>
              <a:t>Two foreign keys:</a:t>
            </a:r>
          </a:p>
          <a:p>
            <a:r>
              <a:rPr lang="en-US" dirty="0"/>
              <a:t> - </a:t>
            </a:r>
            <a:r>
              <a:rPr lang="en-US" dirty="0" err="1"/>
              <a:t>CourseNo</a:t>
            </a:r>
            <a:r>
              <a:rPr lang="en-US" dirty="0"/>
              <a:t>: nulls not allowed</a:t>
            </a:r>
          </a:p>
          <a:p>
            <a:r>
              <a:rPr lang="en-US" dirty="0"/>
              <a:t> - </a:t>
            </a:r>
            <a:r>
              <a:rPr lang="en-US" dirty="0" err="1"/>
              <a:t>FacNo</a:t>
            </a:r>
            <a:r>
              <a:rPr lang="en-US" dirty="0"/>
              <a:t>: nulls allowed; prepare catalog before instructors are assigned; permits flexibility</a:t>
            </a:r>
          </a:p>
        </p:txBody>
      </p:sp>
    </p:spTree>
    <p:extLst>
      <p:ext uri="{BB962C8B-B14F-4D97-AF65-F5344CB8AC3E}">
        <p14:creationId xmlns:p14="http://schemas.microsoft.com/office/powerpoint/2010/main" val="402137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C86E74-DBDD-4C92-B399-D1397281B2B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constraints are typically external.</a:t>
            </a:r>
          </a:p>
          <a:p>
            <a:endParaRPr lang="en-US" baseline="0" dirty="0"/>
          </a:p>
          <a:p>
            <a:r>
              <a:rPr lang="en-US" baseline="0" dirty="0"/>
              <a:t>First four examples show single column conditions.</a:t>
            </a:r>
          </a:p>
          <a:p>
            <a:endParaRPr lang="en-US" baseline="0" dirty="0"/>
          </a:p>
          <a:p>
            <a:r>
              <a:rPr lang="en-US" baseline="0" dirty="0"/>
              <a:t>Last example shows a constraint among two columns. Both columns must come from the same table. Enrollment date before drop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8F9B0E-4821-4F77-ACA0-6225F0AD67F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PK constraints ensure</a:t>
            </a:r>
            <a:r>
              <a:rPr lang="en-US" baseline="0" dirty="0"/>
              <a:t> traceability of business entities such as customers.</a:t>
            </a:r>
          </a:p>
          <a:p>
            <a:endParaRPr lang="en-US" baseline="0" dirty="0"/>
          </a:p>
          <a:p>
            <a:r>
              <a:rPr lang="en-US" baseline="0" dirty="0"/>
              <a:t>FK constraints ensure connections among business entities are valid.</a:t>
            </a:r>
          </a:p>
          <a:p>
            <a:endParaRPr lang="en-US" baseline="0" dirty="0"/>
          </a:p>
          <a:p>
            <a:r>
              <a:rPr lang="en-US" baseline="0" dirty="0"/>
              <a:t>Constraint names help identify nature of data integrity violation. Helps specialist resolve problem more timely.</a:t>
            </a:r>
          </a:p>
          <a:p>
            <a:endParaRPr lang="en-US" baseline="0" dirty="0"/>
          </a:p>
          <a:p>
            <a:r>
              <a:rPr lang="en-US" baseline="0" dirty="0"/>
              <a:t>CHECK constraint limitations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Ensure efficient execution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Columns of the same table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Constraints involving multiple tables cannot be done in CREATE TABLE statement (triggers instead)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TABLE statement important because of relative portability.</a:t>
            </a:r>
          </a:p>
        </p:txBody>
      </p:sp>
    </p:spTree>
    <p:extLst>
      <p:ext uri="{BB962C8B-B14F-4D97-AF65-F5344CB8AC3E}">
        <p14:creationId xmlns:p14="http://schemas.microsoft.com/office/powerpoint/2010/main" val="7294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94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6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4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3 </a:t>
            </a:r>
            <a:br>
              <a:rPr lang="en-US" b="0" dirty="0"/>
            </a:br>
            <a:r>
              <a:rPr lang="en-US" b="0" dirty="0"/>
              <a:t>Relational Data Model and </a:t>
            </a:r>
            <a:br>
              <a:rPr lang="en-US" b="0" dirty="0"/>
            </a:br>
            <a:r>
              <a:rPr lang="en-US" b="0" dirty="0"/>
              <a:t>CREATE TABLE Statement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4: Integrity Constraint Syntax</a:t>
            </a:r>
          </a:p>
        </p:txBody>
      </p:sp>
    </p:spTree>
    <p:extLst>
      <p:ext uri="{BB962C8B-B14F-4D97-AF65-F5344CB8AC3E}">
        <p14:creationId xmlns:p14="http://schemas.microsoft.com/office/powerpoint/2010/main" val="1392673825"/>
      </p:ext>
    </p:extLst>
  </p:cSld>
  <p:clrMapOvr>
    <a:masterClrMapping/>
  </p:clrMapOvr>
  <p:transition advTm="8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write CREATE TABLE statements with PK constraints</a:t>
            </a:r>
          </a:p>
          <a:p>
            <a:r>
              <a:rPr lang="en-US" dirty="0"/>
              <a:t>Read and write CREATE TABLE statements with FK constraints</a:t>
            </a:r>
          </a:p>
          <a:p>
            <a:r>
              <a:rPr lang="en-US" dirty="0"/>
              <a:t>Read and write CREATE TABLE statements with simple CHECK constraints</a:t>
            </a:r>
          </a:p>
        </p:txBody>
      </p:sp>
    </p:spTree>
    <p:extLst>
      <p:ext uri="{BB962C8B-B14F-4D97-AF65-F5344CB8AC3E}">
        <p14:creationId xmlns:p14="http://schemas.microsoft.com/office/powerpoint/2010/main" val="24184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Overview</a:t>
            </a:r>
          </a:p>
        </p:txBody>
      </p:sp>
      <p:sp>
        <p:nvSpPr>
          <p:cNvPr id="5" name="Freeform 4"/>
          <p:cNvSpPr/>
          <p:nvPr/>
        </p:nvSpPr>
        <p:spPr>
          <a:xfrm>
            <a:off x="3560063" y="1858578"/>
            <a:ext cx="4974337" cy="1457058"/>
          </a:xfrm>
          <a:custGeom>
            <a:avLst/>
            <a:gdLst>
              <a:gd name="connsiteX0" fmla="*/ 242848 w 1457057"/>
              <a:gd name="connsiteY0" fmla="*/ 0 h 4974336"/>
              <a:gd name="connsiteX1" fmla="*/ 1214209 w 1457057"/>
              <a:gd name="connsiteY1" fmla="*/ 0 h 4974336"/>
              <a:gd name="connsiteX2" fmla="*/ 1457057 w 1457057"/>
              <a:gd name="connsiteY2" fmla="*/ 242848 h 4974336"/>
              <a:gd name="connsiteX3" fmla="*/ 1457057 w 1457057"/>
              <a:gd name="connsiteY3" fmla="*/ 4974336 h 4974336"/>
              <a:gd name="connsiteX4" fmla="*/ 1457057 w 1457057"/>
              <a:gd name="connsiteY4" fmla="*/ 4974336 h 4974336"/>
              <a:gd name="connsiteX5" fmla="*/ 0 w 1457057"/>
              <a:gd name="connsiteY5" fmla="*/ 4974336 h 4974336"/>
              <a:gd name="connsiteX6" fmla="*/ 0 w 1457057"/>
              <a:gd name="connsiteY6" fmla="*/ 4974336 h 4974336"/>
              <a:gd name="connsiteX7" fmla="*/ 0 w 1457057"/>
              <a:gd name="connsiteY7" fmla="*/ 242848 h 4974336"/>
              <a:gd name="connsiteX8" fmla="*/ 242848 w 1457057"/>
              <a:gd name="connsiteY8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7057" h="4974336">
                <a:moveTo>
                  <a:pt x="1457057" y="829075"/>
                </a:moveTo>
                <a:lnTo>
                  <a:pt x="1457057" y="4145261"/>
                </a:lnTo>
                <a:cubicBezTo>
                  <a:pt x="1457057" y="4603145"/>
                  <a:pt x="1425209" y="4974334"/>
                  <a:pt x="1385923" y="4974334"/>
                </a:cubicBezTo>
                <a:lnTo>
                  <a:pt x="0" y="4974334"/>
                </a:lnTo>
                <a:lnTo>
                  <a:pt x="0" y="4974334"/>
                </a:lnTo>
                <a:lnTo>
                  <a:pt x="0" y="2"/>
                </a:lnTo>
                <a:lnTo>
                  <a:pt x="0" y="2"/>
                </a:lnTo>
                <a:lnTo>
                  <a:pt x="1385923" y="2"/>
                </a:lnTo>
                <a:cubicBezTo>
                  <a:pt x="1425209" y="2"/>
                  <a:pt x="1457057" y="371191"/>
                  <a:pt x="1457057" y="829075"/>
                </a:cubicBezTo>
                <a:close/>
              </a:path>
            </a:pathLst>
          </a:custGeom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94953" rIns="318778" bIns="194954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Primary key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Foreign key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Unique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Required (NOT NULL)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Check</a:t>
            </a:r>
          </a:p>
        </p:txBody>
      </p:sp>
      <p:sp>
        <p:nvSpPr>
          <p:cNvPr id="6" name="Freeform 5"/>
          <p:cNvSpPr/>
          <p:nvPr/>
        </p:nvSpPr>
        <p:spPr>
          <a:xfrm>
            <a:off x="762000" y="1676445"/>
            <a:ext cx="2798064" cy="1821321"/>
          </a:xfrm>
          <a:custGeom>
            <a:avLst/>
            <a:gdLst>
              <a:gd name="connsiteX0" fmla="*/ 0 w 2798064"/>
              <a:gd name="connsiteY0" fmla="*/ 303560 h 1821321"/>
              <a:gd name="connsiteX1" fmla="*/ 303560 w 2798064"/>
              <a:gd name="connsiteY1" fmla="*/ 0 h 1821321"/>
              <a:gd name="connsiteX2" fmla="*/ 2494504 w 2798064"/>
              <a:gd name="connsiteY2" fmla="*/ 0 h 1821321"/>
              <a:gd name="connsiteX3" fmla="*/ 2798064 w 2798064"/>
              <a:gd name="connsiteY3" fmla="*/ 303560 h 1821321"/>
              <a:gd name="connsiteX4" fmla="*/ 2798064 w 2798064"/>
              <a:gd name="connsiteY4" fmla="*/ 1517761 h 1821321"/>
              <a:gd name="connsiteX5" fmla="*/ 2494504 w 2798064"/>
              <a:gd name="connsiteY5" fmla="*/ 1821321 h 1821321"/>
              <a:gd name="connsiteX6" fmla="*/ 303560 w 2798064"/>
              <a:gd name="connsiteY6" fmla="*/ 1821321 h 1821321"/>
              <a:gd name="connsiteX7" fmla="*/ 0 w 2798064"/>
              <a:gd name="connsiteY7" fmla="*/ 1517761 h 1821321"/>
              <a:gd name="connsiteX8" fmla="*/ 0 w 2798064"/>
              <a:gd name="connsiteY8" fmla="*/ 303560 h 18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064" h="1821321">
                <a:moveTo>
                  <a:pt x="0" y="303560"/>
                </a:moveTo>
                <a:cubicBezTo>
                  <a:pt x="0" y="135908"/>
                  <a:pt x="135908" y="0"/>
                  <a:pt x="303560" y="0"/>
                </a:cubicBezTo>
                <a:lnTo>
                  <a:pt x="2494504" y="0"/>
                </a:lnTo>
                <a:cubicBezTo>
                  <a:pt x="2662156" y="0"/>
                  <a:pt x="2798064" y="135908"/>
                  <a:pt x="2798064" y="303560"/>
                </a:cubicBezTo>
                <a:lnTo>
                  <a:pt x="2798064" y="1517761"/>
                </a:lnTo>
                <a:cubicBezTo>
                  <a:pt x="2798064" y="1685413"/>
                  <a:pt x="2662156" y="1821321"/>
                  <a:pt x="2494504" y="1821321"/>
                </a:cubicBezTo>
                <a:lnTo>
                  <a:pt x="303560" y="1821321"/>
                </a:lnTo>
                <a:cubicBezTo>
                  <a:pt x="135908" y="1821321"/>
                  <a:pt x="0" y="1685413"/>
                  <a:pt x="0" y="1517761"/>
                </a:cubicBezTo>
                <a:lnTo>
                  <a:pt x="0" y="30356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9880" tIns="159395" rIns="229880" bIns="1593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/>
              <a:t>Subject</a:t>
            </a:r>
            <a:endParaRPr lang="en-US" sz="3700" kern="1200" dirty="0"/>
          </a:p>
        </p:txBody>
      </p:sp>
      <p:sp>
        <p:nvSpPr>
          <p:cNvPr id="7" name="Freeform 6"/>
          <p:cNvSpPr/>
          <p:nvPr/>
        </p:nvSpPr>
        <p:spPr>
          <a:xfrm>
            <a:off x="3560063" y="3770964"/>
            <a:ext cx="4974337" cy="1457058"/>
          </a:xfrm>
          <a:custGeom>
            <a:avLst/>
            <a:gdLst>
              <a:gd name="connsiteX0" fmla="*/ 242848 w 1457057"/>
              <a:gd name="connsiteY0" fmla="*/ 0 h 4974336"/>
              <a:gd name="connsiteX1" fmla="*/ 1214209 w 1457057"/>
              <a:gd name="connsiteY1" fmla="*/ 0 h 4974336"/>
              <a:gd name="connsiteX2" fmla="*/ 1457057 w 1457057"/>
              <a:gd name="connsiteY2" fmla="*/ 242848 h 4974336"/>
              <a:gd name="connsiteX3" fmla="*/ 1457057 w 1457057"/>
              <a:gd name="connsiteY3" fmla="*/ 4974336 h 4974336"/>
              <a:gd name="connsiteX4" fmla="*/ 1457057 w 1457057"/>
              <a:gd name="connsiteY4" fmla="*/ 4974336 h 4974336"/>
              <a:gd name="connsiteX5" fmla="*/ 0 w 1457057"/>
              <a:gd name="connsiteY5" fmla="*/ 4974336 h 4974336"/>
              <a:gd name="connsiteX6" fmla="*/ 0 w 1457057"/>
              <a:gd name="connsiteY6" fmla="*/ 4974336 h 4974336"/>
              <a:gd name="connsiteX7" fmla="*/ 0 w 1457057"/>
              <a:gd name="connsiteY7" fmla="*/ 242848 h 4974336"/>
              <a:gd name="connsiteX8" fmla="*/ 242848 w 1457057"/>
              <a:gd name="connsiteY8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7057" h="4974336">
                <a:moveTo>
                  <a:pt x="1457057" y="829075"/>
                </a:moveTo>
                <a:lnTo>
                  <a:pt x="1457057" y="4145261"/>
                </a:lnTo>
                <a:cubicBezTo>
                  <a:pt x="1457057" y="4603145"/>
                  <a:pt x="1425209" y="4974334"/>
                  <a:pt x="1385923" y="4974334"/>
                </a:cubicBezTo>
                <a:lnTo>
                  <a:pt x="0" y="4974334"/>
                </a:lnTo>
                <a:lnTo>
                  <a:pt x="0" y="4974334"/>
                </a:lnTo>
                <a:lnTo>
                  <a:pt x="0" y="2"/>
                </a:lnTo>
                <a:lnTo>
                  <a:pt x="0" y="2"/>
                </a:lnTo>
                <a:lnTo>
                  <a:pt x="1385923" y="2"/>
                </a:lnTo>
                <a:cubicBezTo>
                  <a:pt x="1425209" y="2"/>
                  <a:pt x="1457057" y="371191"/>
                  <a:pt x="1457057" y="829075"/>
                </a:cubicBezTo>
                <a:close/>
              </a:path>
            </a:pathLst>
          </a:custGeom>
        </p:spPr>
        <p:style>
          <a:lnRef idx="1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lnRef>
          <a:fillRef idx="1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fillRef>
          <a:effectRef idx="0"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94953" rIns="318778" bIns="194954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Inline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External</a:t>
            </a:r>
          </a:p>
        </p:txBody>
      </p:sp>
      <p:sp>
        <p:nvSpPr>
          <p:cNvPr id="8" name="Freeform 7"/>
          <p:cNvSpPr/>
          <p:nvPr/>
        </p:nvSpPr>
        <p:spPr>
          <a:xfrm>
            <a:off x="762000" y="3588833"/>
            <a:ext cx="2798064" cy="1821321"/>
          </a:xfrm>
          <a:custGeom>
            <a:avLst/>
            <a:gdLst>
              <a:gd name="connsiteX0" fmla="*/ 0 w 2798064"/>
              <a:gd name="connsiteY0" fmla="*/ 303560 h 1821321"/>
              <a:gd name="connsiteX1" fmla="*/ 303560 w 2798064"/>
              <a:gd name="connsiteY1" fmla="*/ 0 h 1821321"/>
              <a:gd name="connsiteX2" fmla="*/ 2494504 w 2798064"/>
              <a:gd name="connsiteY2" fmla="*/ 0 h 1821321"/>
              <a:gd name="connsiteX3" fmla="*/ 2798064 w 2798064"/>
              <a:gd name="connsiteY3" fmla="*/ 303560 h 1821321"/>
              <a:gd name="connsiteX4" fmla="*/ 2798064 w 2798064"/>
              <a:gd name="connsiteY4" fmla="*/ 1517761 h 1821321"/>
              <a:gd name="connsiteX5" fmla="*/ 2494504 w 2798064"/>
              <a:gd name="connsiteY5" fmla="*/ 1821321 h 1821321"/>
              <a:gd name="connsiteX6" fmla="*/ 303560 w 2798064"/>
              <a:gd name="connsiteY6" fmla="*/ 1821321 h 1821321"/>
              <a:gd name="connsiteX7" fmla="*/ 0 w 2798064"/>
              <a:gd name="connsiteY7" fmla="*/ 1517761 h 1821321"/>
              <a:gd name="connsiteX8" fmla="*/ 0 w 2798064"/>
              <a:gd name="connsiteY8" fmla="*/ 303560 h 18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064" h="1821321">
                <a:moveTo>
                  <a:pt x="0" y="303560"/>
                </a:moveTo>
                <a:cubicBezTo>
                  <a:pt x="0" y="135908"/>
                  <a:pt x="135908" y="0"/>
                  <a:pt x="303560" y="0"/>
                </a:cubicBezTo>
                <a:lnTo>
                  <a:pt x="2494504" y="0"/>
                </a:lnTo>
                <a:cubicBezTo>
                  <a:pt x="2662156" y="0"/>
                  <a:pt x="2798064" y="135908"/>
                  <a:pt x="2798064" y="303560"/>
                </a:cubicBezTo>
                <a:lnTo>
                  <a:pt x="2798064" y="1517761"/>
                </a:lnTo>
                <a:cubicBezTo>
                  <a:pt x="2798064" y="1685413"/>
                  <a:pt x="2662156" y="1821321"/>
                  <a:pt x="2494504" y="1821321"/>
                </a:cubicBezTo>
                <a:lnTo>
                  <a:pt x="303560" y="1821321"/>
                </a:lnTo>
                <a:cubicBezTo>
                  <a:pt x="135908" y="1821321"/>
                  <a:pt x="0" y="1685413"/>
                  <a:pt x="0" y="1517761"/>
                </a:cubicBezTo>
                <a:lnTo>
                  <a:pt x="0" y="30356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3257026"/>
              <a:satOff val="11196"/>
              <a:lumOff val="-53726"/>
              <a:alphaOff val="0"/>
            </a:schemeClr>
          </a:fillRef>
          <a:effectRef idx="1">
            <a:schemeClr val="accent5">
              <a:hueOff val="3257026"/>
              <a:satOff val="11196"/>
              <a:lumOff val="-5372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29880" tIns="159395" rIns="229880" bIns="1593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9334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Constraint Syntax Examples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26670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PKCourse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PRIMARY KEY(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PKEnrollment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PRIMARY KEY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UniqueCrsDesc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UNIQUE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CrsDesc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FKOfferNo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Offering</a:t>
            </a:r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OffCourseNoReq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</a:p>
        </p:txBody>
      </p:sp>
    </p:spTree>
    <p:extLst>
      <p:ext uri="{BB962C8B-B14F-4D97-AF65-F5344CB8AC3E}">
        <p14:creationId xmlns:p14="http://schemas.microsoft.com/office/powerpoint/2010/main" val="3302825199"/>
      </p:ext>
    </p:extLst>
  </p:cSld>
  <p:clrMapOvr>
    <a:masterClrMapping/>
  </p:clrMapOvr>
  <p:transition advTm="12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External PK Constraint Placement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467600" cy="26670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	CHAR(6),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CrsDesc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VARCHAR(250),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SMALLINT,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CONSTRAINT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PKCourse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PRIMARY KEY(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UniqueCrsDesc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UNIQUE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CrsDesc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68911"/>
      </p:ext>
    </p:extLst>
  </p:cSld>
  <p:clrMapOvr>
    <a:masterClrMapping/>
  </p:clrMapOvr>
  <p:transition advTm="129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36736" cy="685800"/>
          </a:xfrm>
        </p:spPr>
        <p:txBody>
          <a:bodyPr/>
          <a:lstStyle/>
          <a:p>
            <a:pPr eaLnBrk="1" hangingPunct="1"/>
            <a:r>
              <a:rPr lang="en-US" dirty="0"/>
              <a:t>External FK Constraint Placement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6934200" cy="3581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CREATE TABLE Enrollment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( 	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	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	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	CHAR(11),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EnrGrade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	DECIMAL(3,2),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PKEnrollment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PRIMARY KEY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FKOfferNo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 REFERENCES Offering,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FKStdNo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StdNo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  REFERENCES Student 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827898"/>
      </p:ext>
    </p:extLst>
  </p:cSld>
  <p:clrMapOvr>
    <a:masterClrMapping/>
  </p:clrMapOvr>
  <p:transition advTm="13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1026"/>
          <p:cNvSpPr>
            <a:spLocks noGrp="1" noChangeArrowheads="1"/>
          </p:cNvSpPr>
          <p:nvPr>
            <p:ph type="title"/>
          </p:nvPr>
        </p:nvSpPr>
        <p:spPr>
          <a:xfrm>
            <a:off x="532606" y="457200"/>
            <a:ext cx="8080375" cy="838200"/>
          </a:xfrm>
        </p:spPr>
        <p:txBody>
          <a:bodyPr/>
          <a:lstStyle/>
          <a:p>
            <a:pPr eaLnBrk="1" hangingPunct="1"/>
            <a:r>
              <a:rPr lang="en-US" dirty="0"/>
              <a:t>Inline Constraint Placement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7388" y="1600200"/>
            <a:ext cx="7770812" cy="358140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CREATE TABLE Offering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	 INTEGER,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	 CHAR(6) 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OffCourseNoReq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OffLocation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	 VARCHAR(50),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OffDays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	 CHAR(6),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   CHAR(6) 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OffTermReq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	 INTEGER 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OffYearReq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NOT NULL,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		 CHAR(11),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OffTime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	 DATE,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PKOffering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PRIMARY KEY (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FKCourseNo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REFERENCES Course,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FKFacNo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 FOREIGN KEY (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REFERENCES Faculty );</a:t>
            </a:r>
          </a:p>
        </p:txBody>
      </p:sp>
    </p:spTree>
    <p:extLst>
      <p:ext uri="{BB962C8B-B14F-4D97-AF65-F5344CB8AC3E}">
        <p14:creationId xmlns:p14="http://schemas.microsoft.com/office/powerpoint/2010/main" val="456753898"/>
      </p:ext>
    </p:extLst>
  </p:cSld>
  <p:clrMapOvr>
    <a:masterClrMapping/>
  </p:clrMapOvr>
  <p:transition advTm="189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Constraint Examples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143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Syntax: CHECK ( &lt;row-condition&gt;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Row conditions with columns from the same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2168" y="2362200"/>
            <a:ext cx="7799832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ValidGPA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 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StdGPA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BETWEEN 0 AND 4 )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ValidStdClass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  CHECK (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StdClass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IN ('FR','SO', 'JR', 'SR' )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OffYearValid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CHECK (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&gt; 1970 )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lvl="1"/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CONSTRAINT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EnrollDropValid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  CHECK (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&lt;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DropDate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6682634"/>
      </p:ext>
    </p:extLst>
  </p:cSld>
  <p:clrMapOvr>
    <a:masterClrMapping/>
  </p:clrMapOvr>
  <p:transition advTm="12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Importance of PK and FK constraints</a:t>
            </a:r>
          </a:p>
          <a:p>
            <a:pPr eaLnBrk="1" hangingPunct="1"/>
            <a:r>
              <a:rPr lang="en-US" dirty="0"/>
              <a:t>Use constraint names</a:t>
            </a:r>
          </a:p>
          <a:p>
            <a:pPr eaLnBrk="1" hangingPunct="1"/>
            <a:r>
              <a:rPr lang="en-US" dirty="0"/>
              <a:t>CHECK </a:t>
            </a:r>
            <a:r>
              <a:rPr lang="en-US"/>
              <a:t>constraint limitations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569364"/>
      </p:ext>
    </p:extLst>
  </p:cSld>
  <p:clrMapOvr>
    <a:masterClrMapping/>
  </p:clrMapOvr>
  <p:transition advTm="110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240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 Relational Data Model and  CREATE TABLE Statement&amp;quot;&quot;/&gt;&lt;property id=&quot;20307&quot; value=&quot;256&quot;/&gt;&lt;/object&gt;&lt;object type=&quot;3&quot; unique_id=&quot;25082&quot;&gt;&lt;property id=&quot;20148&quot; value=&quot;5&quot;/&gt;&lt;property id=&quot;20300&quot; value=&quot;Slide 3 - &amp;quot;Constraint Overview&amp;quot;&quot;/&gt;&lt;property id=&quot;20307&quot; value=&quot;281&quot;/&gt;&lt;/object&gt;&lt;object type=&quot;3&quot; unique_id=&quot;25083&quot;&gt;&lt;property id=&quot;20148&quot; value=&quot;5&quot;/&gt;&lt;property id=&quot;20300&quot; value=&quot;Slide 4 - &amp;quot;Constraint Syntax Examples&amp;quot;&quot;/&gt;&lt;property id=&quot;20307&quot; value=&quot;279&quot;/&gt;&lt;/object&gt;&lt;object type=&quot;3&quot; unique_id=&quot;25084&quot;&gt;&lt;property id=&quot;20148&quot; value=&quot;5&quot;/&gt;&lt;property id=&quot;20300&quot; value=&quot;Slide 5 - &amp;quot;External PK Constraint Placement&amp;quot;&quot;/&gt;&lt;property id=&quot;20307&quot; value=&quot;278&quot;/&gt;&lt;/object&gt;&lt;object type=&quot;3&quot; unique_id=&quot;25085&quot;&gt;&lt;property id=&quot;20148&quot; value=&quot;5&quot;/&gt;&lt;property id=&quot;20300&quot; value=&quot;Slide 6 - &amp;quot;External FK Constraint Placement&amp;quot;&quot;/&gt;&lt;property id=&quot;20307&quot; value=&quot;275&quot;/&gt;&lt;/object&gt;&lt;object type=&quot;3&quot; unique_id=&quot;25086&quot;&gt;&lt;property id=&quot;20148&quot; value=&quot;5&quot;/&gt;&lt;property id=&quot;20300&quot; value=&quot;Slide 7 - &amp;quot;Inline Constraint Placement&amp;quot;&quot;/&gt;&lt;property id=&quot;20307&quot; value=&quot;276&quot;/&gt;&lt;/object&gt;&lt;object type=&quot;3&quot; unique_id=&quot;25087&quot;&gt;&lt;property id=&quot;20148&quot; value=&quot;5&quot;/&gt;&lt;property id=&quot;20300&quot; value=&quot;Slide 8 - &amp;quot;Check Constraint Examples&amp;quot;&quot;/&gt;&lt;property id=&quot;20307&quot; value=&quot;282&quot;/&gt;&lt;/object&gt;&lt;object type=&quot;3&quot; unique_id=&quot;25088&quot;&gt;&lt;property id=&quot;20148&quot; value=&quot;5&quot;/&gt;&lt;property id=&quot;20300&quot; value=&quot;Slide 9 - &amp;quot;Summary&amp;quot;&quot;/&gt;&lt;property id=&quot;20307&quot; value=&quot;274&quot;/&gt;&lt;/object&gt;&lt;object type=&quot;3&quot; unique_id=&quot;25234&quot;&gt;&lt;property id=&quot;20148&quot; value=&quot;5&quot;/&gt;&lt;property id=&quot;20300&quot; value=&quot;Slide 2 - &amp;quot;Lesson Objectives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7.1|31.6|23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805</Words>
  <Application>Microsoft Office PowerPoint</Application>
  <PresentationFormat>On-screen Show (4:3)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Times New Roman</vt:lpstr>
      <vt:lpstr>Wingdings</vt:lpstr>
      <vt:lpstr>Blank Presentation</vt:lpstr>
      <vt:lpstr>Module 3  Relational Data Model and  CREATE TABLE Statement</vt:lpstr>
      <vt:lpstr>Lesson Objectives</vt:lpstr>
      <vt:lpstr>Constraint Overview</vt:lpstr>
      <vt:lpstr>Constraint Syntax Examples</vt:lpstr>
      <vt:lpstr>External PK Constraint Placement</vt:lpstr>
      <vt:lpstr>External FK Constraint Placement</vt:lpstr>
      <vt:lpstr>Inline Constraint Placement</vt:lpstr>
      <vt:lpstr>Check Constraint Examples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4: Integrity Constraint Syntax</dc:title>
  <dc:subject>Relational Data Model</dc:subject>
  <dc:creator>Michael Mannino</dc:creator>
  <cp:lastModifiedBy>Mannino, Michael</cp:lastModifiedBy>
  <cp:revision>566</cp:revision>
  <cp:lastPrinted>1601-01-01T00:00:00Z</cp:lastPrinted>
  <dcterms:created xsi:type="dcterms:W3CDTF">2000-07-15T18:34:14Z</dcterms:created>
  <dcterms:modified xsi:type="dcterms:W3CDTF">2022-06-16T16:30:53Z</dcterms:modified>
</cp:coreProperties>
</file>