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5" r:id="rId3"/>
    <p:sldId id="276" r:id="rId4"/>
    <p:sldId id="261" r:id="rId5"/>
    <p:sldId id="262" r:id="rId6"/>
    <p:sldId id="263" r:id="rId7"/>
    <p:sldId id="264" r:id="rId8"/>
    <p:sldId id="265" r:id="rId9"/>
    <p:sldId id="266" r:id="rId10"/>
    <p:sldId id="273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Mannino" initials="MM" lastIdx="10" clrIdx="0">
    <p:extLst>
      <p:ext uri="{19B8F6BF-5375-455C-9EA6-DF929625EA0E}">
        <p15:presenceInfo xmlns:p15="http://schemas.microsoft.com/office/powerpoint/2012/main" userId="S-1-5-21-3931225680-1871015619-2963001510-1295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1982" autoAdjust="0"/>
  </p:normalViewPr>
  <p:slideViewPr>
    <p:cSldViewPr>
      <p:cViewPr varScale="1">
        <p:scale>
          <a:sx n="79" d="100"/>
          <a:sy n="79" d="100"/>
        </p:scale>
        <p:origin x="108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-678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39F2F7-C06B-4DFD-A900-99338B3C6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8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BD0E479-FEE3-4A7D-BB6A-B260D0FC3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4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BE062-688E-4EE8-9D2C-41B35AB90E4F}" type="slidenum">
              <a:rPr lang="en-US" sz="1200" smtClean="0"/>
              <a:pPr/>
              <a:t>1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Welcome to lesson</a:t>
            </a:r>
            <a:r>
              <a:rPr lang="en-US" baseline="0" dirty="0"/>
              <a:t> 2 of Module 4 on basic </a:t>
            </a:r>
            <a:r>
              <a:rPr lang="en-US" dirty="0"/>
              <a:t>query formulation with SQL</a:t>
            </a:r>
          </a:p>
          <a:p>
            <a:endParaRPr lang="en-US" dirty="0"/>
          </a:p>
          <a:p>
            <a:r>
              <a:rPr lang="en-US" dirty="0"/>
              <a:t>Query formulation is an important skill in application development.</a:t>
            </a:r>
          </a:p>
          <a:p>
            <a:r>
              <a:rPr lang="en-US" dirty="0"/>
              <a:t>Everyone involved in the application development must be competent in query formulation.</a:t>
            </a:r>
          </a:p>
          <a:p>
            <a:r>
              <a:rPr lang="en-US" dirty="0"/>
              <a:t>Most students will be involved (at least initially) in application development rather than in a role as a database specialist. Database specialists must also understand query formulation and SQL.</a:t>
            </a:r>
          </a:p>
          <a:p>
            <a:endParaRPr lang="en-US" dirty="0"/>
          </a:p>
          <a:p>
            <a:r>
              <a:rPr lang="en-US" dirty="0"/>
              <a:t>Opening question: 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database details</a:t>
            </a:r>
            <a:r>
              <a:rPr lang="en-US" baseline="0" dirty="0"/>
              <a:t> </a:t>
            </a:r>
            <a:r>
              <a:rPr lang="en-US" dirty="0"/>
              <a:t>should you know before you try to formulate</a:t>
            </a:r>
            <a:r>
              <a:rPr lang="en-US" baseline="0" dirty="0"/>
              <a:t> a query?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When should you use parentheses in writing conditions to limit rows?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89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BE22F8-CCA8-4ACC-8565-A344E704A862}" type="slidenum">
              <a:rPr lang="en-US" sz="1200" smtClean="0"/>
              <a:pPr/>
              <a:t>10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SELECT statement subset</a:t>
            </a:r>
          </a:p>
          <a:p>
            <a:pPr marL="171450" indent="-171450">
              <a:buFontTx/>
              <a:buChar char="-"/>
            </a:pPr>
            <a:r>
              <a:rPr lang="en-US" dirty="0"/>
              <a:t>SELECT</a:t>
            </a:r>
            <a:r>
              <a:rPr lang="en-US" baseline="0" dirty="0"/>
              <a:t> clause with result columns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FROM clause with just one table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WHERE clause with conditions on numeric, text, and date columns</a:t>
            </a:r>
            <a:endParaRPr lang="en-US" dirty="0"/>
          </a:p>
          <a:p>
            <a:endParaRPr lang="en-US" dirty="0"/>
          </a:p>
          <a:p>
            <a:r>
              <a:rPr lang="en-US" dirty="0"/>
              <a:t>Know</a:t>
            </a:r>
            <a:r>
              <a:rPr lang="en-US" baseline="0" dirty="0"/>
              <a:t> tables and relationships with the help of a database diagram before formulating queries. In this lesson, you should know the column names and data types (numeric, text, or date).</a:t>
            </a:r>
            <a:endParaRPr lang="en-US" dirty="0"/>
          </a:p>
          <a:p>
            <a:endParaRPr lang="en-US" dirty="0"/>
          </a:p>
          <a:p>
            <a:r>
              <a:rPr lang="en-US" dirty="0"/>
              <a:t>Lots of practice</a:t>
            </a:r>
          </a:p>
          <a:p>
            <a:r>
              <a:rPr lang="en-US" dirty="0"/>
              <a:t> - Work many problems without seeing the solutions</a:t>
            </a:r>
          </a:p>
          <a:p>
            <a:r>
              <a:rPr lang="en-US" dirty="0"/>
              <a:t> - 50 problems to develop understanding of query formulation and SQL</a:t>
            </a:r>
          </a:p>
          <a:p>
            <a:r>
              <a:rPr lang="en-US" dirty="0"/>
              <a:t> - Do not rely on visual query tools; use SQL directly</a:t>
            </a:r>
          </a:p>
        </p:txBody>
      </p:sp>
    </p:spTree>
    <p:extLst>
      <p:ext uri="{BB962C8B-B14F-4D97-AF65-F5344CB8AC3E}">
        <p14:creationId xmlns:p14="http://schemas.microsoft.com/office/powerpoint/2010/main" val="3014149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SELECT</a:t>
            </a:r>
            <a:r>
              <a:rPr lang="en-US" baseline="0" dirty="0"/>
              <a:t> statements without using a visual tool</a:t>
            </a:r>
            <a:endParaRPr lang="en-US" dirty="0"/>
          </a:p>
          <a:p>
            <a:endParaRPr lang="en-US" dirty="0"/>
          </a:p>
          <a:p>
            <a:r>
              <a:rPr lang="en-US" dirty="0"/>
              <a:t>Execut</a:t>
            </a:r>
            <a:r>
              <a:rPr lang="en-US" baseline="0" dirty="0"/>
              <a:t>e using </a:t>
            </a:r>
            <a:r>
              <a:rPr lang="en-US" baseline="0" dirty="0" err="1"/>
              <a:t>pgAdmin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Need extra practice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8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F713216-63D1-43DE-8DA3-429B88438711}" type="slidenum">
              <a:rPr lang="en-US" sz="1200" smtClean="0"/>
              <a:pPr/>
              <a:t>3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Simple syntax omits important </a:t>
            </a:r>
            <a:r>
              <a:rPr lang="en-US" baseline="0" dirty="0"/>
              <a:t>parts such as GROUP BY clause. Will add to syntax in later lessons.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Conventions:</a:t>
            </a:r>
          </a:p>
          <a:p>
            <a:r>
              <a:rPr lang="en-US" dirty="0"/>
              <a:t> - Upper case: keywords</a:t>
            </a:r>
          </a:p>
          <a:p>
            <a:r>
              <a:rPr lang="en-US" dirty="0"/>
              <a:t> - Angle brackets: supply data</a:t>
            </a:r>
          </a:p>
          <a:p>
            <a:r>
              <a:rPr lang="en-US" dirty="0"/>
              <a:t>Expression examples: annotate</a:t>
            </a:r>
            <a:r>
              <a:rPr lang="en-US" baseline="0" dirty="0"/>
              <a:t> during lecture</a:t>
            </a:r>
            <a:endParaRPr lang="en-US" dirty="0"/>
          </a:p>
          <a:p>
            <a:r>
              <a:rPr lang="en-US" dirty="0"/>
              <a:t> - </a:t>
            </a:r>
            <a:r>
              <a:rPr lang="en-US" dirty="0" err="1"/>
              <a:t>StdFirstName</a:t>
            </a:r>
            <a:r>
              <a:rPr lang="en-US" dirty="0"/>
              <a:t>: student first name</a:t>
            </a:r>
          </a:p>
          <a:p>
            <a:r>
              <a:rPr lang="en-US" dirty="0"/>
              <a:t> - </a:t>
            </a:r>
            <a:r>
              <a:rPr lang="en-US" dirty="0" err="1"/>
              <a:t>FacSalary</a:t>
            </a:r>
            <a:r>
              <a:rPr lang="en-US" dirty="0"/>
              <a:t> * 1.1 : inflate salary by 10%</a:t>
            </a:r>
          </a:p>
          <a:p>
            <a:endParaRPr lang="en-US" dirty="0"/>
          </a:p>
          <a:p>
            <a:r>
              <a:rPr lang="en-US" dirty="0"/>
              <a:t>Logical expression:</a:t>
            </a:r>
          </a:p>
          <a:p>
            <a:r>
              <a:rPr lang="en-US" dirty="0"/>
              <a:t> - T/F value</a:t>
            </a:r>
          </a:p>
          <a:p>
            <a:r>
              <a:rPr lang="en-US" dirty="0"/>
              <a:t> - AND, OR, 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617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0C081B-6C32-45CA-BAEB-6B8E03A8B6F9}" type="slidenum">
              <a:rPr lang="en-US" sz="1200" smtClean="0"/>
              <a:pPr/>
              <a:t>4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Use university database for examples</a:t>
            </a:r>
          </a:p>
          <a:p>
            <a:endParaRPr lang="en-US" dirty="0"/>
          </a:p>
          <a:p>
            <a:r>
              <a:rPr lang="en-US" dirty="0"/>
              <a:t>University</a:t>
            </a:r>
            <a:r>
              <a:rPr lang="en-US" baseline="0" dirty="0"/>
              <a:t> database was covered in previous modules so you should be familiar with it.</a:t>
            </a:r>
          </a:p>
          <a:p>
            <a:endParaRPr lang="en-US" baseline="0" dirty="0"/>
          </a:p>
          <a:p>
            <a:r>
              <a:rPr lang="en-US" baseline="0" dirty="0"/>
              <a:t>The problems in this lesson just involve single tables so understanding relationships is not important.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55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3A0B675-B5F4-40AA-83F3-D80214CE084D}" type="slidenum">
              <a:rPr lang="en-US" sz="1200" smtClean="0"/>
              <a:pPr/>
              <a:t>5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Example 1: </a:t>
            </a:r>
          </a:p>
          <a:p>
            <a:r>
              <a:rPr lang="en-US" dirty="0"/>
              <a:t> - Retrieves all rows and columns</a:t>
            </a:r>
          </a:p>
          <a:p>
            <a:r>
              <a:rPr lang="en-US" dirty="0"/>
              <a:t> - * in the SELECT clause evaluates to all columns of the FROM tables</a:t>
            </a:r>
          </a:p>
          <a:p>
            <a:endParaRPr lang="en-US" dirty="0"/>
          </a:p>
          <a:p>
            <a:r>
              <a:rPr lang="en-US" dirty="0"/>
              <a:t>Example 2:</a:t>
            </a:r>
          </a:p>
          <a:p>
            <a:r>
              <a:rPr lang="en-US" dirty="0"/>
              <a:t> - Retrieves a single faculty row (subset of rows)</a:t>
            </a:r>
          </a:p>
          <a:p>
            <a:r>
              <a:rPr lang="en-US" dirty="0"/>
              <a:t> - Oracle: use hyphens in </a:t>
            </a:r>
            <a:r>
              <a:rPr lang="en-US" dirty="0" err="1"/>
              <a:t>FacNo</a:t>
            </a:r>
            <a:r>
              <a:rPr lang="en-US" dirty="0"/>
              <a:t> constant (543-21-0987)</a:t>
            </a:r>
          </a:p>
          <a:p>
            <a:endParaRPr lang="en-US" dirty="0"/>
          </a:p>
          <a:p>
            <a:r>
              <a:rPr lang="en-US" dirty="0"/>
              <a:t>Example 3:</a:t>
            </a:r>
          </a:p>
          <a:p>
            <a:r>
              <a:rPr lang="en-US" dirty="0"/>
              <a:t> - Retrieves a subset of rows and columns</a:t>
            </a:r>
          </a:p>
          <a:p>
            <a:r>
              <a:rPr lang="en-US" dirty="0"/>
              <a:t> - Oracle</a:t>
            </a:r>
            <a:r>
              <a:rPr lang="en-US" baseline="0" dirty="0"/>
              <a:t> and PostgreSQL are case sensitive on string constants (PROF).</a:t>
            </a:r>
          </a:p>
          <a:p>
            <a:endParaRPr lang="en-US" baseline="0" dirty="0"/>
          </a:p>
          <a:p>
            <a:r>
              <a:rPr lang="en-US" baseline="0" dirty="0"/>
              <a:t>Example 4: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Retrieves city and state of faculty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Duplicate rows in the result because many faculty live in the same city and state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Use DISTINCT to eliminate duplicate rows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77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443D116-05E0-4CB2-8947-5F137F74C321}" type="slidenum">
              <a:rPr lang="en-US" sz="1200" smtClean="0"/>
              <a:pPr/>
              <a:t>6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Example 5:</a:t>
            </a:r>
          </a:p>
          <a:p>
            <a:r>
              <a:rPr lang="en-US" dirty="0"/>
              <a:t> - Retrieves faculty hired after 2008</a:t>
            </a:r>
          </a:p>
          <a:p>
            <a:r>
              <a:rPr lang="en-US" dirty="0"/>
              <a:t> - Inflates salary by 10%</a:t>
            </a:r>
          </a:p>
          <a:p>
            <a:endParaRPr lang="en-US" dirty="0"/>
          </a:p>
          <a:p>
            <a:r>
              <a:rPr lang="en-US" dirty="0"/>
              <a:t>Use expressions</a:t>
            </a:r>
            <a:r>
              <a:rPr lang="en-US" baseline="0" dirty="0"/>
              <a:t> instead of just column names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Specifying result columns following the SELECT keyword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Specifying conditions in the WHERE clause</a:t>
            </a:r>
            <a:endParaRPr lang="en-US" dirty="0"/>
          </a:p>
          <a:p>
            <a:endParaRPr lang="en-US" dirty="0"/>
          </a:p>
          <a:p>
            <a:r>
              <a:rPr lang="en-US" dirty="0"/>
              <a:t>Different functions by DBMS: need to carefully study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032858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CF4D72D-DF30-4ADA-B883-A22C915B9702}" type="slidenum">
              <a:rPr lang="en-US" sz="1200" smtClean="0"/>
              <a:pPr/>
              <a:t>7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Common patterns:</a:t>
            </a:r>
          </a:p>
          <a:p>
            <a:r>
              <a:rPr lang="en-US" dirty="0"/>
              <a:t> - Strings with specified endings</a:t>
            </a:r>
          </a:p>
          <a:p>
            <a:r>
              <a:rPr lang="en-US" dirty="0"/>
              <a:t> - Strings with specified beginnings</a:t>
            </a:r>
          </a:p>
          <a:p>
            <a:r>
              <a:rPr lang="en-US" dirty="0"/>
              <a:t> - Strings containing a substring</a:t>
            </a:r>
          </a:p>
          <a:p>
            <a:r>
              <a:rPr lang="en-US" dirty="0"/>
              <a:t>Meta characters:</a:t>
            </a:r>
          </a:p>
          <a:p>
            <a:r>
              <a:rPr lang="en-US" dirty="0"/>
              <a:t> - Special meaning when using the LIKE operator</a:t>
            </a:r>
          </a:p>
          <a:p>
            <a:r>
              <a:rPr lang="en-US" dirty="0"/>
              <a:t> - Many others available: study DBMS documentation</a:t>
            </a:r>
          </a:p>
          <a:p>
            <a:r>
              <a:rPr lang="en-US" dirty="0"/>
              <a:t>Example 6: </a:t>
            </a:r>
          </a:p>
          <a:p>
            <a:r>
              <a:rPr lang="en-US" dirty="0"/>
              <a:t> - Retrieves offerings of IS course numbers</a:t>
            </a:r>
          </a:p>
        </p:txBody>
      </p:sp>
    </p:spTree>
    <p:extLst>
      <p:ext uri="{BB962C8B-B14F-4D97-AF65-F5344CB8AC3E}">
        <p14:creationId xmlns:p14="http://schemas.microsoft.com/office/powerpoint/2010/main" val="1148924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6CA307-27A1-492E-ABF2-1A742167A461}" type="slidenum">
              <a:rPr lang="en-US" sz="1200" smtClean="0"/>
              <a:pPr/>
              <a:t>8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Date formats for date constants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DD-Mon-YYYY for both Oracle and PostgreSQL</a:t>
            </a:r>
          </a:p>
          <a:p>
            <a:pPr marL="171450" indent="-171450">
              <a:buFontTx/>
              <a:buChar char="-"/>
            </a:pPr>
            <a:r>
              <a:rPr lang="en-US" dirty="0"/>
              <a:t>PostgreSQL supports other default date formats</a:t>
            </a:r>
          </a:p>
          <a:p>
            <a:pPr marL="171450" indent="-171450">
              <a:buFontTx/>
              <a:buChar char="-"/>
            </a:pPr>
            <a:r>
              <a:rPr lang="en-US" dirty="0"/>
              <a:t>Default date format can be </a:t>
            </a:r>
          </a:p>
          <a:p>
            <a:endParaRPr lang="en-US" dirty="0"/>
          </a:p>
          <a:p>
            <a:r>
              <a:rPr lang="en-US" dirty="0"/>
              <a:t>Date manipulation:</a:t>
            </a:r>
          </a:p>
          <a:p>
            <a:r>
              <a:rPr lang="en-US" dirty="0"/>
              <a:t> - Not text: do not use pattern matching characters even though some DBMSs permit</a:t>
            </a:r>
          </a:p>
          <a:p>
            <a:r>
              <a:rPr lang="en-US" dirty="0"/>
              <a:t>   (not portable)</a:t>
            </a:r>
          </a:p>
          <a:p>
            <a:r>
              <a:rPr lang="en-US" dirty="0"/>
              <a:t> - Study documentation carefully for date functions and constant formats</a:t>
            </a:r>
          </a:p>
          <a:p>
            <a:r>
              <a:rPr lang="en-US" dirty="0"/>
              <a:t>BETWEEN-AND operator:</a:t>
            </a:r>
          </a:p>
          <a:p>
            <a:r>
              <a:rPr lang="en-US" dirty="0"/>
              <a:t> - Closed interval (includes end points)</a:t>
            </a:r>
          </a:p>
          <a:p>
            <a:r>
              <a:rPr lang="en-US" dirty="0"/>
              <a:t> - Short cut for &gt;= AND &lt;=</a:t>
            </a:r>
          </a:p>
          <a:p>
            <a:r>
              <a:rPr lang="en-US" dirty="0"/>
              <a:t> - No shortcuts for other intervals</a:t>
            </a:r>
          </a:p>
        </p:txBody>
      </p:sp>
    </p:spTree>
    <p:extLst>
      <p:ext uri="{BB962C8B-B14F-4D97-AF65-F5344CB8AC3E}">
        <p14:creationId xmlns:p14="http://schemas.microsoft.com/office/powerpoint/2010/main" val="2625990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715FC27-DF0A-4829-90BA-E34221ACBF42}" type="slidenum">
              <a:rPr lang="en-US" sz="1200" smtClean="0"/>
              <a:pPr/>
              <a:t>9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Combine conditions with logical</a:t>
            </a:r>
            <a:r>
              <a:rPr lang="en-US" baseline="0" dirty="0"/>
              <a:t> operators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AND: row must satisfy all conditions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OR: row must satisfy at least one condition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Use parentheses when mixing AND/OR</a:t>
            </a:r>
            <a:endParaRPr lang="en-US" dirty="0"/>
          </a:p>
          <a:p>
            <a:endParaRPr lang="en-US" dirty="0"/>
          </a:p>
          <a:p>
            <a:r>
              <a:rPr lang="en-US" dirty="0"/>
              <a:t>Example 8:</a:t>
            </a:r>
          </a:p>
          <a:p>
            <a:r>
              <a:rPr lang="en-US" dirty="0"/>
              <a:t> - Retrieve summer 2020</a:t>
            </a:r>
            <a:r>
              <a:rPr lang="en-US" baseline="0" dirty="0"/>
              <a:t> </a:t>
            </a:r>
            <a:r>
              <a:rPr lang="en-US" dirty="0"/>
              <a:t>offerings without an assigned instructor</a:t>
            </a:r>
          </a:p>
          <a:p>
            <a:r>
              <a:rPr lang="en-US" dirty="0"/>
              <a:t> - Use IS NULL to test for null values</a:t>
            </a:r>
          </a:p>
          <a:p>
            <a:r>
              <a:rPr lang="en-US" dirty="0"/>
              <a:t>Example 9:</a:t>
            </a:r>
          </a:p>
          <a:p>
            <a:r>
              <a:rPr lang="en-US" dirty="0"/>
              <a:t> - Retrieve offerings in Fall 2019 or Winter 2020</a:t>
            </a:r>
          </a:p>
          <a:p>
            <a:r>
              <a:rPr lang="en-US" dirty="0"/>
              <a:t> -Always use parentheses when mixing AND </a:t>
            </a:r>
            <a:r>
              <a:rPr lang="en-US" dirty="0" err="1"/>
              <a:t>and</a:t>
            </a:r>
            <a:r>
              <a:rPr lang="en-US" dirty="0"/>
              <a:t> OR</a:t>
            </a:r>
          </a:p>
          <a:p>
            <a:r>
              <a:rPr lang="en-US" dirty="0"/>
              <a:t>  - Reader may not know default evaluation</a:t>
            </a:r>
          </a:p>
          <a:p>
            <a:r>
              <a:rPr lang="en-US" dirty="0"/>
              <a:t>  - Easy to make a mistake</a:t>
            </a:r>
          </a:p>
          <a:p>
            <a:r>
              <a:rPr lang="en-US" dirty="0"/>
              <a:t>  - May not be portable if parentheses are not used</a:t>
            </a:r>
          </a:p>
        </p:txBody>
      </p:sp>
    </p:spTree>
    <p:extLst>
      <p:ext uri="{BB962C8B-B14F-4D97-AF65-F5344CB8AC3E}">
        <p14:creationId xmlns:p14="http://schemas.microsoft.com/office/powerpoint/2010/main" val="199551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3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13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4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171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9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926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046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993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99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42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2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18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Module </a:t>
            </a:r>
            <a:r>
              <a:rPr lang="en-US" dirty="0"/>
              <a:t>4</a:t>
            </a:r>
            <a:br>
              <a:rPr lang="en-US" sz="3200" dirty="0"/>
            </a:br>
            <a:r>
              <a:rPr lang="en-US" sz="3200" dirty="0"/>
              <a:t>Basic Query Formulation with SQL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/>
              <a:t>Lesson 2: SELECT Statement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77198662"/>
      </p:ext>
    </p:extLst>
  </p:cSld>
  <p:clrMapOvr>
    <a:masterClrMapping/>
  </p:clrMapOvr>
  <p:transition advTm="5391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Subset of the SELECT statement</a:t>
            </a:r>
          </a:p>
          <a:p>
            <a:pPr eaLnBrk="1" hangingPunct="1"/>
            <a:r>
              <a:rPr lang="en-US" dirty="0"/>
              <a:t>Background about database details essential for query formulation</a:t>
            </a:r>
          </a:p>
          <a:p>
            <a:pPr eaLnBrk="1" hangingPunct="1"/>
            <a:r>
              <a:rPr lang="en-US" dirty="0"/>
              <a:t>Lots of practice to master query formulation and SQL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390200"/>
      </p:ext>
    </p:extLst>
  </p:cSld>
  <p:clrMapOvr>
    <a:masterClrMapping/>
  </p:clrMapOvr>
  <p:transition advTm="11688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SQL SELECT statements involving row conditions on single tables</a:t>
            </a:r>
          </a:p>
          <a:p>
            <a:r>
              <a:rPr lang="en-US" dirty="0"/>
              <a:t>Execute SELECT statements</a:t>
            </a:r>
          </a:p>
          <a:p>
            <a:r>
              <a:rPr lang="en-US" dirty="0"/>
              <a:t>Write and execute practice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3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SELECT Statement Overview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924800" cy="3657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SELECT</a:t>
            </a:r>
            <a:r>
              <a:rPr lang="en-US" sz="2400" dirty="0">
                <a:cs typeface="Times New Roman" pitchFamily="18" charset="0"/>
              </a:rPr>
              <a:t> &lt;list of column expressions&gt;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 FROM</a:t>
            </a:r>
            <a:r>
              <a:rPr lang="en-US" sz="2400" dirty="0">
                <a:cs typeface="Times New Roman" pitchFamily="18" charset="0"/>
              </a:rPr>
              <a:t> &lt;list of tables and join operations&gt;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 WHERE</a:t>
            </a:r>
            <a:r>
              <a:rPr lang="en-US" sz="2400" dirty="0">
                <a:cs typeface="Times New Roman" pitchFamily="18" charset="0"/>
              </a:rPr>
              <a:t> &lt;list of logical expressions for </a:t>
            </a:r>
            <a:r>
              <a:rPr lang="en-US" sz="2400" u="sng" dirty="0">
                <a:cs typeface="Times New Roman" pitchFamily="18" charset="0"/>
              </a:rPr>
              <a:t>rows</a:t>
            </a:r>
            <a:r>
              <a:rPr lang="en-US" sz="2400" dirty="0">
                <a:cs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 ORDER BY</a:t>
            </a:r>
            <a:r>
              <a:rPr lang="en-US" sz="2400" dirty="0">
                <a:cs typeface="Times New Roman" pitchFamily="18" charset="0"/>
              </a:rPr>
              <a:t> &lt;list of sorting specifications&gt;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cs typeface="Courier New" pitchFamily="49" charset="0"/>
              </a:rPr>
              <a:t>Column expression: combination of columns, constants, operators, and functions</a:t>
            </a:r>
          </a:p>
          <a:p>
            <a:pPr lvl="1">
              <a:spcBef>
                <a:spcPct val="0"/>
              </a:spcBef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FacSalary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1.1</a:t>
            </a:r>
          </a:p>
          <a:p>
            <a:pPr marL="457200" lvl="1" indent="0">
              <a:spcBef>
                <a:spcPct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sz="2400" dirty="0">
                <a:cs typeface="Courier New" pitchFamily="49" charset="0"/>
              </a:rPr>
              <a:t>Logical expression: conditions connected by AND, OR, and NOT</a:t>
            </a:r>
          </a:p>
          <a:p>
            <a:pPr lvl="1">
              <a:spcBef>
                <a:spcPct val="0"/>
              </a:spcBef>
            </a:pP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OffTerm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'FALL' AND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OffYear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2019</a:t>
            </a:r>
            <a:endParaRPr lang="en-US" sz="2000" dirty="0">
              <a:cs typeface="Courier New" pitchFamily="49" charset="0"/>
            </a:endParaRPr>
          </a:p>
          <a:p>
            <a:pPr lvl="1">
              <a:spcBef>
                <a:spcPct val="0"/>
              </a:spcBef>
            </a:pPr>
            <a:endParaRPr lang="en-US" sz="2000" dirty="0"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0447167"/>
      </p:ext>
    </p:extLst>
  </p:cSld>
  <p:clrMapOvr>
    <a:masterClrMapping/>
  </p:clrMapOvr>
  <p:transition advTm="3314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University Database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C19BCB-9C25-4B2E-8C72-A6D21A02E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90600"/>
            <a:ext cx="3999236" cy="49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00744"/>
      </p:ext>
    </p:extLst>
  </p:cSld>
  <p:clrMapOvr>
    <a:masterClrMapping/>
  </p:clrMapOvr>
  <p:transition advTm="51109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80375" cy="571500"/>
          </a:xfrm>
        </p:spPr>
        <p:txBody>
          <a:bodyPr/>
          <a:lstStyle/>
          <a:p>
            <a:pPr eaLnBrk="1" hangingPunct="1"/>
            <a:r>
              <a:rPr lang="en-US" dirty="0"/>
              <a:t>First SELECT Examples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914400" y="952500"/>
            <a:ext cx="6664004" cy="542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cs typeface="Courier New" pitchFamily="49" charset="0"/>
              </a:rPr>
              <a:t>Example 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SELECT * FROM Faculty;</a:t>
            </a:r>
          </a:p>
          <a:p>
            <a:pPr>
              <a:lnSpc>
                <a:spcPct val="75000"/>
              </a:lnSpc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cs typeface="Courier New" pitchFamily="49" charset="0"/>
              </a:rPr>
              <a:t>Example 2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SELECT *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FROM Faculty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WHERE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'543-21-0987';</a:t>
            </a:r>
          </a:p>
          <a:p>
            <a:pPr>
              <a:lnSpc>
                <a:spcPct val="75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cs typeface="Courier New" pitchFamily="49" charset="0"/>
              </a:rPr>
              <a:t>Example 3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SELECT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FacFirstName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FacLastName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FacSalary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FROM Faculty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WHERE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FacSalary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&gt; 65000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FacRank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'PROF';</a:t>
            </a:r>
          </a:p>
          <a:p>
            <a:pPr>
              <a:lnSpc>
                <a:spcPct val="75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cs typeface="Courier New" pitchFamily="49" charset="0"/>
              </a:rPr>
              <a:t>Example 4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SELECT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FacCity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FacState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FROM Faculty;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SELECT DISTINCT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FacCity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FacState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FROM Faculty;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3614895"/>
      </p:ext>
    </p:extLst>
  </p:cSld>
  <p:clrMapOvr>
    <a:masterClrMapping/>
  </p:clrMapOvr>
  <p:transition advTm="2224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080375" cy="762000"/>
          </a:xfrm>
        </p:spPr>
        <p:txBody>
          <a:bodyPr/>
          <a:lstStyle/>
          <a:p>
            <a:pPr eaLnBrk="1" hangingPunct="1"/>
            <a:r>
              <a:rPr lang="en-US" dirty="0"/>
              <a:t>Using Expressions</a:t>
            </a: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132395" y="1447800"/>
            <a:ext cx="7633779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cs typeface="Courier New" pitchFamily="49" charset="0"/>
              </a:rPr>
              <a:t>Example 5 (Oracle)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FacFirstName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FacLastName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FacCity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      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FacSalary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*1.1 AS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IncreasedSalary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      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FacHireDate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 FROM Faculty 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 WHERE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to_number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to_char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FacHireDate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'YYYY')) &gt; 2008;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r>
              <a:rPr lang="en-US" sz="1800" dirty="0">
                <a:cs typeface="Courier New" pitchFamily="49" charset="0"/>
              </a:rPr>
              <a:t>Example 5 (PostgreSQL)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FacFirstName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FacLastName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FacCity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    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FacSalary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*1.1 AS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IncreasedSalary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    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FacHireDate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FROM Faculty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WHERE (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date_part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('YEAR',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FacHireDate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)) &gt; 2008;</a:t>
            </a:r>
            <a:endParaRPr lang="en-US" sz="1800" dirty="0">
              <a:cs typeface="Courier New" pitchFamily="49" charset="0"/>
            </a:endParaRP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1435836"/>
      </p:ext>
    </p:extLst>
  </p:cSld>
  <p:clrMapOvr>
    <a:masterClrMapping/>
  </p:clrMapOvr>
  <p:transition advTm="16724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AutoShape 2"/>
          <p:cNvSpPr>
            <a:spLocks noGrp="1" noChangeArrowheads="1"/>
          </p:cNvSpPr>
          <p:nvPr>
            <p:ph type="title"/>
          </p:nvPr>
        </p:nvSpPr>
        <p:spPr>
          <a:xfrm>
            <a:off x="608013" y="367507"/>
            <a:ext cx="8080375" cy="775493"/>
          </a:xfrm>
        </p:spPr>
        <p:txBody>
          <a:bodyPr/>
          <a:lstStyle/>
          <a:p>
            <a:pPr eaLnBrk="1" hangingPunct="1"/>
            <a:r>
              <a:rPr lang="en-US" dirty="0"/>
              <a:t>Inexact Text Matching</a:t>
            </a: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381000" y="1143000"/>
            <a:ext cx="716280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ourier New" pitchFamily="49" charset="0"/>
              </a:rPr>
              <a:t>Use LIKE operator to match against a pattern</a:t>
            </a:r>
          </a:p>
          <a:p>
            <a:pPr marL="342900" indent="-342900"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ourier New" pitchFamily="49" charset="0"/>
              </a:rPr>
              <a:t>Use meta characters to specify patterns</a:t>
            </a:r>
          </a:p>
          <a:p>
            <a:pPr marL="800100" lvl="1" indent="-342900">
              <a:spcAft>
                <a:spcPct val="25000"/>
              </a:spcAft>
              <a:buFont typeface="Arial" panose="020B0604020202020204" pitchFamily="34" charset="0"/>
              <a:buChar char="―"/>
            </a:pPr>
            <a:r>
              <a:rPr lang="en-US" sz="2000" dirty="0">
                <a:latin typeface="+mn-lt"/>
                <a:cs typeface="Courier New" pitchFamily="49" charset="0"/>
              </a:rPr>
              <a:t>Wildcard (%) </a:t>
            </a:r>
          </a:p>
          <a:p>
            <a:pPr marL="800100" lvl="1" indent="-342900">
              <a:spcAft>
                <a:spcPct val="25000"/>
              </a:spcAft>
              <a:buFont typeface="Arial" panose="020B0604020202020204" pitchFamily="34" charset="0"/>
              <a:buChar char="―"/>
            </a:pPr>
            <a:r>
              <a:rPr lang="en-US" sz="2000" dirty="0">
                <a:latin typeface="+mn-lt"/>
                <a:cs typeface="Courier New" pitchFamily="49" charset="0"/>
              </a:rPr>
              <a:t>Any single character (_)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" y="3429000"/>
            <a:ext cx="54864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cs typeface="Courier New" pitchFamily="49" charset="0"/>
              </a:rPr>
              <a:t>Example 6</a:t>
            </a:r>
          </a:p>
          <a:p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SELECT * 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 FROM Offering 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 WHERE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CourseNo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LIKE 'IS%';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1536090"/>
      </p:ext>
    </p:extLst>
  </p:cSld>
  <p:clrMapOvr>
    <a:masterClrMapping/>
  </p:clrMapOvr>
  <p:transition advTm="1778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080375" cy="1143000"/>
          </a:xfrm>
        </p:spPr>
        <p:txBody>
          <a:bodyPr/>
          <a:lstStyle/>
          <a:p>
            <a:pPr eaLnBrk="1" hangingPunct="1"/>
            <a:r>
              <a:rPr lang="en-US" dirty="0"/>
              <a:t>Using Date Constants</a:t>
            </a:r>
          </a:p>
        </p:txBody>
      </p:sp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914399" y="1447800"/>
            <a:ext cx="7851775" cy="43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ourier New" pitchFamily="49" charset="0"/>
              </a:rPr>
              <a:t>Dates are numbers</a:t>
            </a:r>
            <a:endParaRPr lang="en-US" sz="1800" dirty="0">
              <a:latin typeface="+mn-lt"/>
              <a:cs typeface="Courier New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ourier New" pitchFamily="49" charset="0"/>
              </a:rPr>
              <a:t>Date constants and functions are not standard</a:t>
            </a:r>
          </a:p>
          <a:p>
            <a:endParaRPr lang="en-US" sz="1800" dirty="0">
              <a:cs typeface="Courier New" pitchFamily="49" charset="0"/>
            </a:endParaRPr>
          </a:p>
          <a:p>
            <a:r>
              <a:rPr lang="en-US" sz="1800" dirty="0">
                <a:cs typeface="Courier New" pitchFamily="49" charset="0"/>
              </a:rPr>
              <a:t>Example 7 (Oracle and PostgreSQL)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FacFirstName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FacLastName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FacHireDate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FROM Faculty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WHERE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FacHireDate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BETWEEN '1-Jan-2011'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AND '31-Dec-2012';</a:t>
            </a:r>
          </a:p>
          <a:p>
            <a:endParaRPr lang="en-US" sz="1800" dirty="0">
              <a:cs typeface="Courier New" pitchFamily="49" charset="0"/>
            </a:endParaRPr>
          </a:p>
          <a:p>
            <a:r>
              <a:rPr lang="en-US" sz="1800" dirty="0">
                <a:cs typeface="Courier New" pitchFamily="49" charset="0"/>
              </a:rPr>
              <a:t>Example 7 (PostgreSQL)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FacFirstName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FacLastName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FacHireDate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FROM Faculty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WHERE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FacHireDate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BETWEEN '2011-01-01'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AND '2012-12-31';</a:t>
            </a:r>
          </a:p>
          <a:p>
            <a:endParaRPr lang="en-US" sz="1800" dirty="0"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3932012"/>
      </p:ext>
    </p:extLst>
  </p:cSld>
  <p:clrMapOvr>
    <a:masterClrMapping/>
  </p:clrMapOvr>
  <p:transition advTm="1862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080375" cy="762000"/>
          </a:xfrm>
        </p:spPr>
        <p:txBody>
          <a:bodyPr/>
          <a:lstStyle/>
          <a:p>
            <a:pPr eaLnBrk="1" hangingPunct="1"/>
            <a:r>
              <a:rPr lang="en-US" dirty="0"/>
              <a:t>Combining Conditions</a:t>
            </a:r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704088" y="1447800"/>
            <a:ext cx="757130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+mn-lt"/>
                <a:cs typeface="Courier New" pitchFamily="49" charset="0"/>
              </a:rPr>
              <a:t>Example 8: Testing for null values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SELECT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OfferNo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CourseNo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 FROM Offering 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 WHERE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FacNo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IS NULL 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   AND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OffTerm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'SUMMER' 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   AND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OffYear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2020;</a:t>
            </a:r>
          </a:p>
          <a:p>
            <a:endParaRPr lang="en-US" sz="2000" dirty="0">
              <a:cs typeface="Courier New" pitchFamily="49" charset="0"/>
            </a:endParaRPr>
          </a:p>
          <a:p>
            <a:r>
              <a:rPr lang="en-US" sz="2000" dirty="0">
                <a:latin typeface="+mn-lt"/>
                <a:cs typeface="Courier New" pitchFamily="49" charset="0"/>
              </a:rPr>
              <a:t>Example 9: Mixing AND </a:t>
            </a:r>
            <a:r>
              <a:rPr lang="en-US" sz="2000" dirty="0" err="1">
                <a:latin typeface="+mn-lt"/>
                <a:cs typeface="Courier New" pitchFamily="49" charset="0"/>
              </a:rPr>
              <a:t>and</a:t>
            </a:r>
            <a:r>
              <a:rPr lang="en-US" sz="2000" dirty="0">
                <a:latin typeface="+mn-lt"/>
                <a:cs typeface="Courier New" pitchFamily="49" charset="0"/>
              </a:rPr>
              <a:t> OR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SELECT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OfferNo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CourseNo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FacNo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 FROM Offering 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 WHERE (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OffTerm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'FALL' AND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OffYear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2019) 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    OR (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OffTerm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'WINTER' AND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OffYear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2020);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4147129"/>
      </p:ext>
    </p:extLst>
  </p:cSld>
  <p:clrMapOvr>
    <a:masterClrMapping/>
  </p:clrMapOvr>
  <p:transition advTm="14084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464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4 Basic Query Formulation with SQL&amp;quot;&quot;/&gt;&lt;property id=&quot;20307&quot; value=&quot;256&quot;/&gt;&lt;/object&gt;&lt;object type=&quot;3&quot; unique_id=&quot;10021&quot;&gt;&lt;property id=&quot;20148&quot; value=&quot;5&quot;/&gt;&lt;property id=&quot;20300&quot; value=&quot;Slide 6 - &amp;quot;Using Expressions&amp;quot;&quot;/&gt;&lt;property id=&quot;20307&quot; value=&quot;263&quot;/&gt;&lt;/object&gt;&lt;object type=&quot;3&quot; unique_id=&quot;10023&quot;&gt;&lt;property id=&quot;20148&quot; value=&quot;5&quot;/&gt;&lt;property id=&quot;20300&quot; value=&quot;Slide 4 - &amp;quot;University Database Diagram&amp;quot;&quot;/&gt;&lt;property id=&quot;20307&quot; value=&quot;261&quot;/&gt;&lt;/object&gt;&lt;object type=&quot;3&quot; unique_id=&quot;10024&quot;&gt;&lt;property id=&quot;20148&quot; value=&quot;5&quot;/&gt;&lt;property id=&quot;20300&quot; value=&quot;Slide 5 - &amp;quot;First SELECT Examples&amp;quot;&quot;/&gt;&lt;property id=&quot;20307&quot; value=&quot;262&quot;/&gt;&lt;/object&gt;&lt;object type=&quot;3&quot; unique_id=&quot;10025&quot;&gt;&lt;property id=&quot;20148&quot; value=&quot;5&quot;/&gt;&lt;property id=&quot;20300&quot; value=&quot;Slide 7 - &amp;quot;Inexact Text Matching&amp;quot;&quot;/&gt;&lt;property id=&quot;20307&quot; value=&quot;264&quot;/&gt;&lt;/object&gt;&lt;object type=&quot;3&quot; unique_id=&quot;10026&quot;&gt;&lt;property id=&quot;20148&quot; value=&quot;5&quot;/&gt;&lt;property id=&quot;20300&quot; value=&quot;Slide 8 - &amp;quot;Using Date Constants&amp;quot;&quot;/&gt;&lt;property id=&quot;20307&quot; value=&quot;265&quot;/&gt;&lt;/object&gt;&lt;object type=&quot;3&quot; unique_id=&quot;10027&quot;&gt;&lt;property id=&quot;20148&quot; value=&quot;5&quot;/&gt;&lt;property id=&quot;20300&quot; value=&quot;Slide 9 - &amp;quot;Combining Conditions&amp;quot;&quot;/&gt;&lt;property id=&quot;20307&quot; value=&quot;266&quot;/&gt;&lt;/object&gt;&lt;object type=&quot;3&quot; unique_id=&quot;10028&quot;&gt;&lt;property id=&quot;20148&quot; value=&quot;5&quot;/&gt;&lt;property id=&quot;20300&quot; value=&quot;Slide 10 - &amp;quot;Summary&amp;quot;&quot;/&gt;&lt;property id=&quot;20307&quot; value=&quot;273&quot;/&gt;&lt;/object&gt;&lt;object type=&quot;3&quot; unique_id=&quot;26618&quot;&gt;&lt;property id=&quot;20148&quot; value=&quot;5&quot;/&gt;&lt;property id=&quot;20300&quot; value=&quot;Slide 2 - &amp;quot;Lesson Objectives&amp;quot;&quot;/&gt;&lt;property id=&quot;20307&quot; value=&quot;275&quot;/&gt;&lt;/object&gt;&lt;object type=&quot;3&quot; unique_id=&quot;26684&quot;&gt;&lt;property id=&quot;20148&quot; value=&quot;5&quot;/&gt;&lt;property id=&quot;20300&quot; value=&quot;Slide 3 - &amp;quot;SELECT Statement Overview&amp;quot;&quot;/&gt;&lt;property id=&quot;20307&quot; value=&quot;276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35.6|67.7|2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6|84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6.9|87.7|3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43.1|10.7|58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|30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14.5|34.2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3926</TotalTime>
  <Words>1183</Words>
  <Application>Microsoft Office PowerPoint</Application>
  <PresentationFormat>On-screen Show (4:3)</PresentationFormat>
  <Paragraphs>208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Times New Roman</vt:lpstr>
      <vt:lpstr>Wingdings</vt:lpstr>
      <vt:lpstr>Blank Presentation</vt:lpstr>
      <vt:lpstr>Module 4 Basic Query Formulation with SQL</vt:lpstr>
      <vt:lpstr>Lesson Objectives</vt:lpstr>
      <vt:lpstr>SELECT Statement Overview</vt:lpstr>
      <vt:lpstr>University Database Diagram</vt:lpstr>
      <vt:lpstr>First SELECT Examples</vt:lpstr>
      <vt:lpstr>Using Expressions</vt:lpstr>
      <vt:lpstr>Inexact Text Matching</vt:lpstr>
      <vt:lpstr>Using Date Constants</vt:lpstr>
      <vt:lpstr>Combining Conditions</vt:lpstr>
      <vt:lpstr>Summary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Basic Query Formulation with SQL</dc:title>
  <dc:subject>Query Formulation with SQL</dc:subject>
  <dc:creator>Michael Mannino</dc:creator>
  <cp:lastModifiedBy>Mannino, Michael</cp:lastModifiedBy>
  <cp:revision>866</cp:revision>
  <cp:lastPrinted>1601-01-01T00:00:00Z</cp:lastPrinted>
  <dcterms:created xsi:type="dcterms:W3CDTF">2000-07-15T18:34:14Z</dcterms:created>
  <dcterms:modified xsi:type="dcterms:W3CDTF">2022-06-08T21:07:37Z</dcterms:modified>
</cp:coreProperties>
</file>