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9" r:id="rId4"/>
    <p:sldId id="280" r:id="rId5"/>
    <p:sldId id="281" r:id="rId6"/>
    <p:sldId id="282" r:id="rId7"/>
    <p:sldId id="277" r:id="rId8"/>
    <p:sldId id="278" r:id="rId9"/>
    <p:sldId id="261" r:id="rId10"/>
    <p:sldId id="27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7E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1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Welcome to lesson</a:t>
            </a:r>
            <a:r>
              <a:rPr lang="en-US" baseline="0" dirty="0"/>
              <a:t> 3 of Module 4 on basic </a:t>
            </a:r>
            <a:r>
              <a:rPr lang="en-US" dirty="0"/>
              <a:t>query formulation with SQL</a:t>
            </a:r>
          </a:p>
          <a:p>
            <a:endParaRPr lang="en-US" dirty="0"/>
          </a:p>
          <a:p>
            <a:r>
              <a:rPr lang="en-US" dirty="0"/>
              <a:t>Query formulation is an important skill in application development.</a:t>
            </a:r>
          </a:p>
          <a:p>
            <a:r>
              <a:rPr lang="en-US" dirty="0"/>
              <a:t>Everyone involved in the application development must be competent in query formulation.</a:t>
            </a:r>
          </a:p>
          <a:p>
            <a:r>
              <a:rPr lang="en-US" dirty="0"/>
              <a:t>Most students will be involved (at least initially) in application development rather than in a role as a database specialist. Database specialists must also understand query formulation and SQL.</a:t>
            </a:r>
          </a:p>
          <a:p>
            <a:endParaRPr lang="en-US" dirty="0"/>
          </a:p>
          <a:p>
            <a:r>
              <a:rPr lang="en-US" dirty="0"/>
              <a:t>Opening question: </a:t>
            </a:r>
          </a:p>
          <a:p>
            <a:r>
              <a:rPr lang="en-US" dirty="0"/>
              <a:t>- Why is the join operator</a:t>
            </a:r>
            <a:r>
              <a:rPr lang="en-US" baseline="0" dirty="0"/>
              <a:t> so important in query formulation?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E22F8-CCA8-4ACC-8565-A344E704A862}" type="slidenum">
              <a:rPr lang="en-US" sz="1200" smtClean="0"/>
              <a:pPr/>
              <a:t>10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Join operator</a:t>
            </a:r>
            <a:r>
              <a:rPr lang="en-US" baseline="0" dirty="0"/>
              <a:t> is essential because business databases typically have many tables. Extracting useful information typically requires more than one table, sometimes many tables.</a:t>
            </a:r>
            <a:endParaRPr lang="en-US" dirty="0"/>
          </a:p>
          <a:p>
            <a:endParaRPr lang="en-US" dirty="0"/>
          </a:p>
          <a:p>
            <a:r>
              <a:rPr lang="en-US" baseline="0" dirty="0"/>
              <a:t>You should try the simple exercise in this lesson on your sample tables. You can use the same tables and create new rows.</a:t>
            </a:r>
          </a:p>
          <a:p>
            <a:endParaRPr lang="en-US" dirty="0"/>
          </a:p>
          <a:p>
            <a:r>
              <a:rPr lang="en-US" dirty="0"/>
              <a:t>Other</a:t>
            </a:r>
            <a:r>
              <a:rPr lang="en-US" baseline="0" dirty="0"/>
              <a:t> lessons in this module and the next module will give you lots of practice with join operations in SQL.</a:t>
            </a:r>
          </a:p>
          <a:p>
            <a:endParaRPr lang="en-US" dirty="0"/>
          </a:p>
          <a:p>
            <a:r>
              <a:rPr lang="en-US" dirty="0"/>
              <a:t>Will</a:t>
            </a:r>
            <a:r>
              <a:rPr lang="en-US" baseline="0" dirty="0"/>
              <a:t> not use natural join as explicit specification is easier to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4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 result: see example in later slides</a:t>
            </a:r>
            <a:r>
              <a:rPr lang="en-US" baseline="0" dirty="0"/>
              <a:t> of this lesson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50C101-AC59-4094-BA16-6CF980FF65A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To begin the animation, let's use small input tables:</a:t>
            </a:r>
          </a:p>
          <a:p>
            <a:r>
              <a:rPr lang="en-US" dirty="0"/>
              <a:t> - Small version of the Offering and Faculty tables </a:t>
            </a:r>
          </a:p>
          <a:p>
            <a:r>
              <a:rPr lang="en-US" baseline="0" dirty="0"/>
              <a:t> </a:t>
            </a:r>
            <a:r>
              <a:rPr lang="en-US" dirty="0"/>
              <a:t>- Use small versions because of screen limitations and focus attention on essential ideas</a:t>
            </a:r>
          </a:p>
          <a:p>
            <a:r>
              <a:rPr lang="en-US" dirty="0"/>
              <a:t> - Same ideas apply to tables with more rows and columns</a:t>
            </a:r>
          </a:p>
          <a:p>
            <a:r>
              <a:rPr lang="en-US" dirty="0"/>
              <a:t> - Using small tables can help you to understand the natural join operation</a:t>
            </a:r>
          </a:p>
          <a:p>
            <a:r>
              <a:rPr lang="en-US" dirty="0"/>
              <a:t> - Useful for difficult problems </a:t>
            </a:r>
          </a:p>
          <a:p>
            <a:endParaRPr lang="en-US" dirty="0"/>
          </a:p>
          <a:p>
            <a:r>
              <a:rPr lang="en-US" dirty="0"/>
              <a:t>Join condition: </a:t>
            </a:r>
            <a:r>
              <a:rPr lang="en-US"/>
              <a:t>Faculty.FacNo</a:t>
            </a:r>
            <a:r>
              <a:rPr lang="en-US" dirty="0"/>
              <a:t> = </a:t>
            </a:r>
            <a:r>
              <a:rPr lang="en-US" dirty="0" err="1"/>
              <a:t>Offering.FacNo</a:t>
            </a:r>
            <a:r>
              <a:rPr lang="en-US" dirty="0"/>
              <a:t> (highlight columns)</a:t>
            </a:r>
          </a:p>
          <a:p>
            <a:r>
              <a:rPr lang="en-US" dirty="0"/>
              <a:t> - Natural join requires same unqualified names and equality as comparison operator</a:t>
            </a:r>
          </a:p>
          <a:p>
            <a:endParaRPr lang="en-US" dirty="0"/>
          </a:p>
          <a:p>
            <a:r>
              <a:rPr lang="en-US" dirty="0"/>
              <a:t>Matching rows:</a:t>
            </a:r>
          </a:p>
          <a:p>
            <a:r>
              <a:rPr lang="en-US" dirty="0"/>
              <a:t> - First Faculty row matches with rows 1 and 3 of Offering (point)</a:t>
            </a:r>
          </a:p>
          <a:p>
            <a:r>
              <a:rPr lang="en-US" dirty="0"/>
              <a:t> - Second Faculty row matches with row 2 of Offering (point)</a:t>
            </a:r>
          </a:p>
          <a:p>
            <a:r>
              <a:rPr lang="en-US" dirty="0"/>
              <a:t> - Third Faculty row does not match any Offering rows</a:t>
            </a:r>
          </a:p>
          <a:p>
            <a:r>
              <a:rPr lang="en-US" dirty="0"/>
              <a:t> - Natural join: discard one of the join columns (one column is duplicate)</a:t>
            </a:r>
          </a:p>
          <a:p>
            <a:r>
              <a:rPr lang="en-US" dirty="0"/>
              <a:t> - Column discarded does not matter here</a:t>
            </a:r>
          </a:p>
        </p:txBody>
      </p:sp>
    </p:spTree>
    <p:extLst>
      <p:ext uri="{BB962C8B-B14F-4D97-AF65-F5344CB8AC3E}">
        <p14:creationId xmlns:p14="http://schemas.microsoft.com/office/powerpoint/2010/main" val="251614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E4CDE-B5A5-4778-A8A3-31B7263AE21E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First Offering row combines with the first Faculty row</a:t>
            </a:r>
          </a:p>
          <a:p>
            <a:r>
              <a:rPr lang="en-US" dirty="0"/>
              <a:t>Notice that the </a:t>
            </a:r>
            <a:r>
              <a:rPr lang="en-US" dirty="0" err="1"/>
              <a:t>OfferNo</a:t>
            </a:r>
            <a:r>
              <a:rPr lang="en-US" dirty="0"/>
              <a:t> column comes from the Offering table</a:t>
            </a:r>
          </a:p>
          <a:p>
            <a:r>
              <a:rPr lang="en-US" dirty="0"/>
              <a:t>The </a:t>
            </a:r>
            <a:r>
              <a:rPr lang="en-US" dirty="0" err="1"/>
              <a:t>FacNo</a:t>
            </a:r>
            <a:r>
              <a:rPr lang="en-US" dirty="0"/>
              <a:t> and </a:t>
            </a:r>
            <a:r>
              <a:rPr lang="en-US" dirty="0" err="1"/>
              <a:t>FacName</a:t>
            </a:r>
            <a:r>
              <a:rPr lang="en-US" dirty="0"/>
              <a:t> columns come from the Faculty table.</a:t>
            </a:r>
          </a:p>
        </p:txBody>
      </p:sp>
    </p:spTree>
    <p:extLst>
      <p:ext uri="{BB962C8B-B14F-4D97-AF65-F5344CB8AC3E}">
        <p14:creationId xmlns:p14="http://schemas.microsoft.com/office/powerpoint/2010/main" val="131946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AB5373-DBEC-44CA-928A-174188466793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Second Offering row combines with the second Faculty row</a:t>
            </a:r>
          </a:p>
        </p:txBody>
      </p:sp>
    </p:spTree>
    <p:extLst>
      <p:ext uri="{BB962C8B-B14F-4D97-AF65-F5344CB8AC3E}">
        <p14:creationId xmlns:p14="http://schemas.microsoft.com/office/powerpoint/2010/main" val="236093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61E0DE-A1C3-4168-99CE-D25CA882899F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Third Offering row combines with the first Faculty row</a:t>
            </a:r>
          </a:p>
          <a:p>
            <a:r>
              <a:rPr lang="en-US" dirty="0"/>
              <a:t>Third Faculty (SARA) row does not participate in the result (faculty not teaching perhaps a research faculty).</a:t>
            </a:r>
          </a:p>
          <a:p>
            <a:r>
              <a:rPr lang="en-US" dirty="0"/>
              <a:t>Repeat this exercise yourself using your own small tables</a:t>
            </a:r>
          </a:p>
        </p:txBody>
      </p:sp>
    </p:spTree>
    <p:extLst>
      <p:ext uri="{BB962C8B-B14F-4D97-AF65-F5344CB8AC3E}">
        <p14:creationId xmlns:p14="http://schemas.microsoft.com/office/powerpoint/2010/main" val="285056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F0F992-CE0E-46EF-80C2-CB348084DDE5}" type="slidenum">
              <a:rPr lang="en-US" sz="1200" smtClean="0"/>
              <a:pPr/>
              <a:t>7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Most joins follow relationship diagram</a:t>
            </a:r>
          </a:p>
          <a:p>
            <a:r>
              <a:rPr lang="en-US" dirty="0"/>
              <a:t> - PK-FK comparisons</a:t>
            </a:r>
          </a:p>
          <a:p>
            <a:r>
              <a:rPr lang="en-US" dirty="0"/>
              <a:t> - What tables can be combined directly versus indirectly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Combine course and offering: compare on </a:t>
            </a:r>
            <a:r>
              <a:rPr lang="en-US" baseline="0" dirty="0" err="1"/>
              <a:t>Course.CourseNo</a:t>
            </a:r>
            <a:r>
              <a:rPr lang="en-US" baseline="0" dirty="0"/>
              <a:t> to Offering. </a:t>
            </a:r>
            <a:r>
              <a:rPr lang="en-US" baseline="0" dirty="0" err="1"/>
              <a:t>CourseNo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Combine Course and Faculty: compare on </a:t>
            </a:r>
            <a:r>
              <a:rPr lang="en-US" baseline="0" dirty="0" err="1"/>
              <a:t>Course.CourseNo</a:t>
            </a:r>
            <a:r>
              <a:rPr lang="en-US" baseline="0" dirty="0"/>
              <a:t> to Offering. </a:t>
            </a:r>
            <a:r>
              <a:rPr lang="en-US" baseline="0" dirty="0" err="1"/>
              <a:t>CourseNo</a:t>
            </a:r>
            <a:r>
              <a:rPr lang="en-US" baseline="0" dirty="0"/>
              <a:t> and </a:t>
            </a:r>
            <a:r>
              <a:rPr lang="en-US" baseline="0" dirty="0" err="1"/>
              <a:t>Offering.FacNo</a:t>
            </a:r>
            <a:r>
              <a:rPr lang="en-US" baseline="0" dirty="0"/>
              <a:t> to </a:t>
            </a:r>
            <a:r>
              <a:rPr lang="en-US" baseline="0" dirty="0" err="1"/>
              <a:t>Faculty.FacNo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70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C30D77-C46C-443A-92CF-0B3FA0D21962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should understand a common variation of the join operator.</a:t>
            </a:r>
            <a:endParaRPr lang="en-US" dirty="0"/>
          </a:p>
          <a:p>
            <a:endParaRPr lang="en-US" dirty="0"/>
          </a:p>
          <a:p>
            <a:r>
              <a:rPr lang="en-US" dirty="0"/>
              <a:t>SQL has a natural join operator but</a:t>
            </a:r>
            <a:r>
              <a:rPr lang="en-US" baseline="0" dirty="0"/>
              <a:t> will not use it in examples (later lessons) because natural join operator omits specification of join columns making a statement more difficult to read.</a:t>
            </a:r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7197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0C081B-6C32-45CA-BAEB-6B8E03A8B6F9}" type="slidenum">
              <a:rPr lang="en-US" sz="1200" smtClean="0"/>
              <a:pPr/>
              <a:t>9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/>
              <a:t>Use university database for examples</a:t>
            </a:r>
          </a:p>
          <a:p>
            <a:endParaRPr lang="en-US" dirty="0"/>
          </a:p>
          <a:p>
            <a:r>
              <a:rPr lang="en-US" dirty="0"/>
              <a:t>University</a:t>
            </a:r>
            <a:r>
              <a:rPr lang="en-US" baseline="0" dirty="0"/>
              <a:t> database was covered in previous modules so you should be familiar with it.</a:t>
            </a:r>
          </a:p>
          <a:p>
            <a:endParaRPr lang="en-US" baseline="0" dirty="0"/>
          </a:p>
          <a:p>
            <a:r>
              <a:rPr lang="en-US" baseline="0" dirty="0"/>
              <a:t>When formulating problems involving the join operator (typically used to combine tables), you should know the relationships in a database diagram.</a:t>
            </a:r>
          </a:p>
          <a:p>
            <a:endParaRPr lang="en-US" dirty="0"/>
          </a:p>
          <a:p>
            <a:r>
              <a:rPr lang="en-US" baseline="0" dirty="0"/>
              <a:t>Natural join example: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Student Natural Join Enrollment (circle tables)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Join using </a:t>
            </a:r>
            <a:r>
              <a:rPr lang="en-US" baseline="0" dirty="0" err="1"/>
              <a:t>Student.StdNo</a:t>
            </a:r>
            <a:r>
              <a:rPr lang="en-US" baseline="0" dirty="0"/>
              <a:t> = </a:t>
            </a:r>
            <a:r>
              <a:rPr lang="en-US" baseline="0" dirty="0" err="1"/>
              <a:t>Enrollment.StdNo</a:t>
            </a:r>
            <a:r>
              <a:rPr lang="en-US" baseline="0" dirty="0"/>
              <a:t> (underline columns)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All columns from both tables in the result except either </a:t>
            </a:r>
            <a:r>
              <a:rPr lang="en-US" baseline="0" dirty="0" err="1"/>
              <a:t>Student.StdNo</a:t>
            </a:r>
            <a:r>
              <a:rPr lang="en-US" baseline="0" dirty="0"/>
              <a:t> or </a:t>
            </a:r>
            <a:r>
              <a:rPr lang="en-US" baseline="0" dirty="0" err="1"/>
              <a:t>Enrollment.StdNo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5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Module </a:t>
            </a:r>
            <a:r>
              <a:rPr lang="en-US" dirty="0"/>
              <a:t>4</a:t>
            </a:r>
            <a:br>
              <a:rPr lang="en-US" sz="3200" dirty="0"/>
            </a:br>
            <a:r>
              <a:rPr lang="en-US" sz="3200" dirty="0"/>
              <a:t>Basic Query Formulation with SQL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/>
              <a:t>Lesson 3: Join Operator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Essential operator in query formulation</a:t>
            </a:r>
          </a:p>
          <a:p>
            <a:pPr eaLnBrk="1" hangingPunct="1"/>
            <a:r>
              <a:rPr lang="en-US" dirty="0"/>
              <a:t>Use sample tables to learn the join operator</a:t>
            </a:r>
          </a:p>
          <a:p>
            <a:pPr eaLnBrk="1" hangingPunct="1"/>
            <a:r>
              <a:rPr lang="en-US"/>
              <a:t>Explicit join specification </a:t>
            </a:r>
            <a:r>
              <a:rPr lang="en-US" dirty="0"/>
              <a:t>in the SELECT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90200"/>
      </p:ext>
    </p:extLst>
  </p:cSld>
  <p:clrMapOvr>
    <a:masterClrMapping/>
  </p:clrMapOvr>
  <p:transition advTm="11688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result of a join operation on sample tables</a:t>
            </a:r>
          </a:p>
          <a:p>
            <a:r>
              <a:rPr lang="en-US" dirty="0"/>
              <a:t>Briefly explain the components of the natural join operator</a:t>
            </a:r>
          </a:p>
        </p:txBody>
      </p:sp>
    </p:spTree>
    <p:extLst>
      <p:ext uri="{BB962C8B-B14F-4D97-AF65-F5344CB8AC3E}">
        <p14:creationId xmlns:p14="http://schemas.microsoft.com/office/powerpoint/2010/main" val="35865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Natural Join Example I</a:t>
            </a:r>
          </a:p>
        </p:txBody>
      </p:sp>
      <p:graphicFrame>
        <p:nvGraphicFramePr>
          <p:cNvPr id="111683" name="Group 6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0590981"/>
              </p:ext>
            </p:extLst>
          </p:nvPr>
        </p:nvGraphicFramePr>
        <p:xfrm>
          <a:off x="762000" y="3657600"/>
          <a:ext cx="3048000" cy="186054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Faculty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  <a:endParaRPr kumimoji="0" lang="en-US" sz="18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FacName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333-33-3333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SARA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1681" name="Group 6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26196973"/>
              </p:ext>
            </p:extLst>
          </p:nvPr>
        </p:nvGraphicFramePr>
        <p:xfrm>
          <a:off x="762000" y="1676400"/>
          <a:ext cx="3429000" cy="1859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  <a:endParaRPr kumimoji="0" lang="en-US" sz="18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76602839"/>
      </p:ext>
    </p:extLst>
  </p:cSld>
  <p:clrMapOvr>
    <a:masterClrMapping/>
  </p:clrMapOvr>
  <p:transition advTm="41873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Natural Join Example II</a:t>
            </a:r>
          </a:p>
        </p:txBody>
      </p:sp>
      <p:graphicFrame>
        <p:nvGraphicFramePr>
          <p:cNvPr id="119867" name="Group 59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241846"/>
              </p:ext>
            </p:extLst>
          </p:nvPr>
        </p:nvGraphicFramePr>
        <p:xfrm>
          <a:off x="838200" y="3657600"/>
          <a:ext cx="2590800" cy="191139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6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Faculty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FacName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333-33-3333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SARA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9863" name="Group 55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28028656"/>
              </p:ext>
            </p:extLst>
          </p:nvPr>
        </p:nvGraphicFramePr>
        <p:xfrm>
          <a:off x="838200" y="1676400"/>
          <a:ext cx="3429000" cy="187036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Offering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04" marB="4570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53" name="Rectangle 3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14800" y="36576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Faculty Natural Join Offering</a:t>
            </a:r>
          </a:p>
        </p:txBody>
      </p:sp>
      <p:sp>
        <p:nvSpPr>
          <p:cNvPr id="5154" name="Rectangle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50150" y="4114800"/>
            <a:ext cx="1289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FacName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867400" y="4533900"/>
            <a:ext cx="2971800" cy="457200"/>
            <a:chOff x="3744" y="3288"/>
            <a:chExt cx="1872" cy="288"/>
          </a:xfrm>
        </p:grpSpPr>
        <p:sp>
          <p:nvSpPr>
            <p:cNvPr id="5165" name="Rectangle 3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804" y="3288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JOE</a:t>
              </a:r>
            </a:p>
          </p:txBody>
        </p:sp>
        <p:sp>
          <p:nvSpPr>
            <p:cNvPr id="5166" name="Rectangle 3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744" y="3288"/>
              <a:ext cx="10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111-11-1111</a:t>
              </a:r>
            </a:p>
          </p:txBody>
        </p:sp>
      </p:grpSp>
      <p:sp>
        <p:nvSpPr>
          <p:cNvPr id="119844" name="Rectangle 3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14800" y="45339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1111</a:t>
            </a:r>
          </a:p>
        </p:txBody>
      </p:sp>
      <p:sp>
        <p:nvSpPr>
          <p:cNvPr id="5157" name="Rectangle 3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67400" y="4114800"/>
            <a:ext cx="1682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FacNo</a:t>
            </a:r>
          </a:p>
        </p:txBody>
      </p:sp>
      <p:sp>
        <p:nvSpPr>
          <p:cNvPr id="5158" name="Rectangle 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4114800"/>
            <a:ext cx="1752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OfferNo</a:t>
            </a:r>
          </a:p>
        </p:txBody>
      </p:sp>
      <p:sp>
        <p:nvSpPr>
          <p:cNvPr id="5159" name="Line 3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114800" y="36576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4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114800" y="3657600"/>
            <a:ext cx="0" cy="13335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Line 4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8839200" y="3657600"/>
            <a:ext cx="0" cy="13335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Line 4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114800" y="49911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56" name="Line 4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95600" y="45720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57" name="Line 4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524000" y="2590800"/>
            <a:ext cx="274320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4443793"/>
      </p:ext>
    </p:extLst>
  </p:cSld>
  <p:clrMapOvr>
    <a:masterClrMapping/>
  </p:clrMapOvr>
  <p:transition advTm="62903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44" grpId="0" autoUpdateAnimBg="0"/>
      <p:bldP spid="119856" grpId="0" animBg="1"/>
      <p:bldP spid="1198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Natural Join Example III</a:t>
            </a:r>
          </a:p>
        </p:txBody>
      </p:sp>
      <p:graphicFrame>
        <p:nvGraphicFramePr>
          <p:cNvPr id="121927" name="Group 7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09600" y="3733800"/>
          <a:ext cx="2819400" cy="1808162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Faculty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FacName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333-33-3333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SARA</a:t>
                      </a:r>
                    </a:p>
                  </a:txBody>
                  <a:tcPr marT="45736" marB="4573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1929" name="Group 7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85800" y="1752600"/>
          <a:ext cx="2895600" cy="171132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715000" y="4076700"/>
            <a:ext cx="2971800" cy="457200"/>
            <a:chOff x="3744" y="3576"/>
            <a:chExt cx="1872" cy="288"/>
          </a:xfrm>
        </p:grpSpPr>
        <p:sp>
          <p:nvSpPr>
            <p:cNvPr id="6192" name="Rectangle 5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804" y="3576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SUE</a:t>
              </a:r>
            </a:p>
          </p:txBody>
        </p:sp>
        <p:sp>
          <p:nvSpPr>
            <p:cNvPr id="6193" name="Rectangle 5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44" y="3576"/>
              <a:ext cx="10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222-22-2222</a:t>
              </a:r>
            </a:p>
          </p:txBody>
        </p:sp>
      </p:grpSp>
      <p:sp>
        <p:nvSpPr>
          <p:cNvPr id="121913" name="Rectangle 5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62400" y="40767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2222</a:t>
            </a:r>
          </a:p>
        </p:txBody>
      </p:sp>
      <p:sp>
        <p:nvSpPr>
          <p:cNvPr id="6179" name="Rectangle 4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62400" y="2743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>
                <a:latin typeface="Arial" charset="0"/>
              </a:rPr>
              <a:t>Faculty Natural Join Offering</a:t>
            </a:r>
          </a:p>
        </p:txBody>
      </p:sp>
      <p:sp>
        <p:nvSpPr>
          <p:cNvPr id="6180" name="Rectangle 4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7750" y="3619500"/>
            <a:ext cx="128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JOE</a:t>
            </a:r>
          </a:p>
        </p:txBody>
      </p:sp>
      <p:sp>
        <p:nvSpPr>
          <p:cNvPr id="6181" name="Rectangle 4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97750" y="3200400"/>
            <a:ext cx="1289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FacName</a:t>
            </a:r>
          </a:p>
        </p:txBody>
      </p:sp>
      <p:sp>
        <p:nvSpPr>
          <p:cNvPr id="6182" name="Rectangle 4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15000" y="36195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111-11-1111</a:t>
            </a:r>
          </a:p>
        </p:txBody>
      </p:sp>
      <p:sp>
        <p:nvSpPr>
          <p:cNvPr id="6183" name="Rectangle 5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62400" y="36195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1111</a:t>
            </a:r>
          </a:p>
        </p:txBody>
      </p:sp>
      <p:sp>
        <p:nvSpPr>
          <p:cNvPr id="6184" name="Rectangle 5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15000" y="3200400"/>
            <a:ext cx="16827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FacNo</a:t>
            </a:r>
          </a:p>
        </p:txBody>
      </p:sp>
      <p:sp>
        <p:nvSpPr>
          <p:cNvPr id="6185" name="Rectangle 5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962400" y="3200400"/>
            <a:ext cx="1752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OfferNo</a:t>
            </a:r>
          </a:p>
        </p:txBody>
      </p:sp>
      <p:sp>
        <p:nvSpPr>
          <p:cNvPr id="121917" name="Line 61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371600" y="3048000"/>
            <a:ext cx="259080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8" name="Line 6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2819400" y="4343400"/>
            <a:ext cx="1219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3962400" y="2743200"/>
            <a:ext cx="4724400" cy="1790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764741"/>
      </p:ext>
    </p:extLst>
  </p:cSld>
  <p:clrMapOvr>
    <a:masterClrMapping/>
  </p:clrMapOvr>
  <p:transition advTm="26646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3" grpId="0" autoUpdateAnimBg="0"/>
      <p:bldP spid="121917" grpId="0" animBg="1"/>
      <p:bldP spid="1219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25" name="Line 4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3124200"/>
            <a:ext cx="2667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Natural Join Example IV</a:t>
            </a:r>
          </a:p>
        </p:txBody>
      </p:sp>
      <p:graphicFrame>
        <p:nvGraphicFramePr>
          <p:cNvPr id="127036" name="Group 60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7440408"/>
              </p:ext>
            </p:extLst>
          </p:nvPr>
        </p:nvGraphicFramePr>
        <p:xfrm>
          <a:off x="609600" y="3505200"/>
          <a:ext cx="2590800" cy="198441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60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Faculty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FacName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JOE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SUE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333-33-3333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SARA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7032" name="Group 56"/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563178"/>
              </p:ext>
            </p:extLst>
          </p:nvPr>
        </p:nvGraphicFramePr>
        <p:xfrm>
          <a:off x="609600" y="1524000"/>
          <a:ext cx="3048000" cy="17748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OfferNo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FacNo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222-22-2222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3333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111-11-1111</a:t>
                      </a: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02" name="Rectangle 3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2362200"/>
            <a:ext cx="4800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Arial" charset="0"/>
              </a:rPr>
              <a:t>Faculty Natural Join Offering</a:t>
            </a:r>
          </a:p>
        </p:txBody>
      </p:sp>
      <p:sp>
        <p:nvSpPr>
          <p:cNvPr id="7203" name="Rectangle 3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21550" y="36195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SUE</a:t>
            </a:r>
          </a:p>
        </p:txBody>
      </p:sp>
      <p:sp>
        <p:nvSpPr>
          <p:cNvPr id="7204" name="Rectangle 3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21550" y="3162300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JOE</a:t>
            </a:r>
          </a:p>
        </p:txBody>
      </p:sp>
      <p:sp>
        <p:nvSpPr>
          <p:cNvPr id="7205" name="Rectangle 3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21550" y="2781300"/>
            <a:ext cx="1365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FacName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638800" y="4076700"/>
            <a:ext cx="3048000" cy="365125"/>
            <a:chOff x="3696" y="3816"/>
            <a:chExt cx="1920" cy="230"/>
          </a:xfrm>
        </p:grpSpPr>
        <p:sp>
          <p:nvSpPr>
            <p:cNvPr id="7219" name="Rectangle 3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756" y="3816"/>
              <a:ext cx="8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JOE</a:t>
              </a:r>
            </a:p>
          </p:txBody>
        </p:sp>
        <p:sp>
          <p:nvSpPr>
            <p:cNvPr id="7220" name="Rectangle 3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696" y="3816"/>
              <a:ext cx="10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en-US" sz="1800">
                  <a:latin typeface="Arial" charset="0"/>
                </a:rPr>
                <a:t>111-11-1111</a:t>
              </a:r>
            </a:p>
          </p:txBody>
        </p:sp>
      </p:grpSp>
      <p:sp>
        <p:nvSpPr>
          <p:cNvPr id="127014" name="Rectangle 38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86200" y="40767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3333</a:t>
            </a:r>
          </a:p>
        </p:txBody>
      </p:sp>
      <p:sp>
        <p:nvSpPr>
          <p:cNvPr id="7208" name="Rectangle 3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38800" y="36195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222-22-2222</a:t>
            </a:r>
          </a:p>
        </p:txBody>
      </p:sp>
      <p:sp>
        <p:nvSpPr>
          <p:cNvPr id="7209" name="Rectangle 4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86200" y="36195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2222</a:t>
            </a:r>
          </a:p>
        </p:txBody>
      </p:sp>
      <p:sp>
        <p:nvSpPr>
          <p:cNvPr id="7210" name="Rectangle 4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638800" y="3162300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111-11-1111</a:t>
            </a:r>
          </a:p>
        </p:txBody>
      </p:sp>
      <p:sp>
        <p:nvSpPr>
          <p:cNvPr id="7211" name="Rectangle 42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31623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1111</a:t>
            </a:r>
          </a:p>
        </p:txBody>
      </p:sp>
      <p:sp>
        <p:nvSpPr>
          <p:cNvPr id="7212" name="Rectangle 4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38800" y="2781300"/>
            <a:ext cx="1682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FacNo</a:t>
            </a:r>
          </a:p>
        </p:txBody>
      </p:sp>
      <p:sp>
        <p:nvSpPr>
          <p:cNvPr id="7213" name="Rectangle 44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886200" y="27813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sz="1800" b="1">
                <a:latin typeface="Arial" charset="0"/>
              </a:rPr>
              <a:t>OfferNo</a:t>
            </a:r>
          </a:p>
        </p:txBody>
      </p:sp>
      <p:sp>
        <p:nvSpPr>
          <p:cNvPr id="7215" name="Line 4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3886200" y="2362200"/>
            <a:ext cx="0" cy="20796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3886200" y="2362200"/>
            <a:ext cx="4953000" cy="2209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127027" name="Line 51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V="1">
            <a:off x="2514600" y="4267200"/>
            <a:ext cx="1447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280004"/>
      </p:ext>
    </p:extLst>
  </p:cSld>
  <p:clrMapOvr>
    <a:masterClrMapping/>
  </p:clrMapOvr>
  <p:transition advTm="46553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25" grpId="0" animBg="1"/>
      <p:bldP spid="127014" grpId="0" autoUpdateAnimBg="0"/>
      <p:bldP spid="1270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 Operator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Most databases have many tables</a:t>
            </a:r>
          </a:p>
          <a:p>
            <a:pPr eaLnBrk="1" hangingPunct="1"/>
            <a:r>
              <a:rPr lang="en-US"/>
              <a:t>Combine tables using the join operator</a:t>
            </a:r>
          </a:p>
          <a:p>
            <a:pPr eaLnBrk="1" hangingPunct="1"/>
            <a:r>
              <a:rPr lang="en-US"/>
              <a:t>Specify matching condition</a:t>
            </a:r>
          </a:p>
          <a:p>
            <a:pPr lvl="1" eaLnBrk="1" hangingPunct="1"/>
            <a:r>
              <a:rPr lang="en-US"/>
              <a:t>Can be any comparison but usually =</a:t>
            </a:r>
          </a:p>
          <a:p>
            <a:pPr lvl="1" eaLnBrk="1" hangingPunct="1"/>
            <a:r>
              <a:rPr lang="en-US"/>
              <a:t>PK = FK most common join condition</a:t>
            </a:r>
          </a:p>
          <a:p>
            <a:pPr lvl="1" eaLnBrk="1" hangingPunct="1"/>
            <a:r>
              <a:rPr lang="en-US"/>
              <a:t>Relationship diagram useful when combining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2743516"/>
      </p:ext>
    </p:extLst>
  </p:cSld>
  <p:clrMapOvr>
    <a:masterClrMapping/>
  </p:clrMapOvr>
  <p:transition advTm="17566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Natural Join Operator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Most common join operator</a:t>
            </a:r>
          </a:p>
          <a:p>
            <a:pPr eaLnBrk="1" hangingPunct="1"/>
            <a:r>
              <a:rPr lang="en-US"/>
              <a:t>Requirements</a:t>
            </a:r>
          </a:p>
          <a:p>
            <a:pPr lvl="1" eaLnBrk="1" hangingPunct="1"/>
            <a:r>
              <a:rPr lang="en-US"/>
              <a:t>Equality matching condition</a:t>
            </a:r>
          </a:p>
          <a:p>
            <a:pPr lvl="1" eaLnBrk="1" hangingPunct="1"/>
            <a:r>
              <a:rPr lang="en-US"/>
              <a:t>Matching columns with the same unqualified names</a:t>
            </a:r>
          </a:p>
          <a:p>
            <a:pPr lvl="1" eaLnBrk="1" hangingPunct="1"/>
            <a:r>
              <a:rPr lang="en-US"/>
              <a:t>Remove one join column in the result</a:t>
            </a:r>
          </a:p>
          <a:p>
            <a:pPr eaLnBrk="1" hangingPunct="1"/>
            <a:r>
              <a:rPr lang="en-US"/>
              <a:t>Usually performed on PK-FK join columns</a:t>
            </a:r>
          </a:p>
        </p:txBody>
      </p:sp>
    </p:spTree>
    <p:extLst>
      <p:ext uri="{BB962C8B-B14F-4D97-AF65-F5344CB8AC3E}">
        <p14:creationId xmlns:p14="http://schemas.microsoft.com/office/powerpoint/2010/main" val="3536266616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University Database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18E37-DD0A-34A2-E39C-C7A88A151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0600"/>
            <a:ext cx="3999236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00744"/>
      </p:ext>
    </p:extLst>
  </p:cSld>
  <p:clrMapOvr>
    <a:masterClrMapping/>
  </p:clrMapOvr>
  <p:transition advTm="51109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4 Basic Query Formulation with SQL&amp;quot;&quot;/&gt;&lt;property id=&quot;20307&quot; value=&quot;256&quot;/&gt;&lt;/object&gt;&lt;object type=&quot;3&quot; unique_id=&quot;10023&quot;&gt;&lt;property id=&quot;20148&quot; value=&quot;5&quot;/&gt;&lt;property id=&quot;20300&quot; value=&quot;Slide 9 - &amp;quot;University Database Diagram&amp;quot;&quot;/&gt;&lt;property id=&quot;20307&quot; value=&quot;261&quot;/&gt;&lt;/object&gt;&lt;object type=&quot;3&quot; unique_id=&quot;10028&quot;&gt;&lt;property id=&quot;20148&quot; value=&quot;5&quot;/&gt;&lt;property id=&quot;20300&quot; value=&quot;Slide 10 - &amp;quot;Summary&amp;quot;&quot;/&gt;&lt;property id=&quot;20307&quot; value=&quot;273&quot;/&gt;&lt;/object&gt;&lt;object type=&quot;3&quot; unique_id=&quot;26618&quot;&gt;&lt;property id=&quot;20148&quot; value=&quot;5&quot;/&gt;&lt;property id=&quot;20300&quot; value=&quot;Slide 2 - &amp;quot;Lesson Objectives&amp;quot;&quot;/&gt;&lt;property id=&quot;20307&quot; value=&quot;275&quot;/&gt;&lt;/object&gt;&lt;object type=&quot;3&quot; unique_id=&quot;26977&quot;&gt;&lt;property id=&quot;20148&quot; value=&quot;5&quot;/&gt;&lt;property id=&quot;20300&quot; value=&quot;Slide 7 - &amp;quot;Join Operator&amp;quot;&quot;/&gt;&lt;property id=&quot;20307&quot; value=&quot;277&quot;/&gt;&lt;/object&gt;&lt;object type=&quot;3&quot; unique_id=&quot;26978&quot;&gt;&lt;property id=&quot;20148&quot; value=&quot;5&quot;/&gt;&lt;property id=&quot;20300&quot; value=&quot;Slide 8 - &amp;quot;Natural Join Operator&amp;quot;&quot;/&gt;&lt;property id=&quot;20307&quot; value=&quot;278&quot;/&gt;&lt;/object&gt;&lt;object type=&quot;3&quot; unique_id=&quot;26979&quot;&gt;&lt;property id=&quot;20148&quot; value=&quot;5&quot;/&gt;&lt;property id=&quot;20300&quot; value=&quot;Slide 3 - &amp;quot;Natural Join Example I&amp;quot;&quot;/&gt;&lt;property id=&quot;20307&quot; value=&quot;279&quot;/&gt;&lt;/object&gt;&lt;object type=&quot;3&quot; unique_id=&quot;26980&quot;&gt;&lt;property id=&quot;20148&quot; value=&quot;5&quot;/&gt;&lt;property id=&quot;20300&quot; value=&quot;Slide 4 - &amp;quot;Natural Join Example II&amp;quot;&quot;/&gt;&lt;property id=&quot;20307&quot; value=&quot;280&quot;/&gt;&lt;/object&gt;&lt;object type=&quot;3&quot; unique_id=&quot;26981&quot;&gt;&lt;property id=&quot;20148&quot; value=&quot;5&quot;/&gt;&lt;property id=&quot;20300&quot; value=&quot;Slide 5 - &amp;quot;Natural Join Example III&amp;quot;&quot;/&gt;&lt;property id=&quot;20307&quot; value=&quot;281&quot;/&gt;&lt;/object&gt;&lt;object type=&quot;3&quot; unique_id=&quot;26982&quot;&gt;&lt;property id=&quot;20148&quot; value=&quot;5&quot;/&gt;&lt;property id=&quot;20300&quot; value=&quot;Slide 6 - &amp;quot;Natural Join Example IV&amp;quot;&quot;/&gt;&lt;property id=&quot;20307&quot; value=&quot;282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|3.5|4.|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7&quot;/&gt;&lt;/TableIndex&gt;&lt;TableIndex row=&quot;1&quot; col=&quot;2&quot;&gt;&lt;linesCount val=&quot;1&quot;/&gt;&lt;lineCharCount val=&quot;7&quot;/&gt;&lt;/TableIndex&gt;&lt;TableIndex row=&quot;2&quot; col=&quot;1&quot;&gt;&lt;linesCount val=&quot;1&quot;/&gt;&lt;lineCharCount val=&quot;5&quot;/&gt;&lt;/TableIndex&gt;&lt;TableIndex row=&quot;2&quot; col=&quot;2&quot;&gt;&lt;linesCount val=&quot;1&quot;/&gt;&lt;lineCharCount val=&quot;7&quot;/&gt;&lt;/TableIndex&gt;&lt;TableIndex row=&quot;3&quot; col=&quot;1&quot;&gt;&lt;linesCount val=&quot;1&quot;/&gt;&lt;lineCharCount val=&quot;11&quot;/&gt;&lt;/TableIndex&gt;&lt;TableIndex row=&quot;3&quot; col=&quot;2&quot;&gt;&lt;linesCount val=&quot;1&quot;/&gt;&lt;lineCharCount val=&quot;3&quot;/&gt;&lt;/TableIndex&gt;&lt;TableIndex row=&quot;4&quot; col=&quot;1&quot;&gt;&lt;linesCount val=&quot;1&quot;/&gt;&lt;lineCharCount val=&quot;11&quot;/&gt;&lt;/TableIndex&gt;&lt;TableIndex row=&quot;4&quot; col=&quot;2&quot;&gt;&lt;linesCount val=&quot;1&quot;/&gt;&lt;lineCharCount val=&quot;3&quot;/&gt;&lt;/TableIndex&gt;&lt;TableIndex row=&quot;5&quot; col=&quot;1&quot;&gt;&lt;linesCount val=&quot;1&quot;/&gt;&lt;lineCharCount val=&quot;11&quot;/&gt;&lt;/TableIndex&gt;&lt;TableIndex row=&quot;5&quot; col=&quot;2&quot;&gt;&lt;linesCount val=&quot;1&quot;/&gt;&lt;lineCharCount val=&quot;4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8&quot;/&gt;&lt;/TableIndex&gt;&lt;TableIndex row=&quot;1&quot; col=&quot;2&quot;&gt;&lt;linesCount val=&quot;1&quot;/&gt;&lt;lineCharCount val=&quot;8&quot;/&gt;&lt;/TableIndex&gt;&lt;TableIndex row=&quot;2&quot; col=&quot;1&quot;&gt;&lt;linesCount val=&quot;1&quot;/&gt;&lt;lineCharCount val=&quot;7&quot;/&gt;&lt;/TableIndex&gt;&lt;TableIndex row=&quot;2&quot; col=&quot;2&quot;&gt;&lt;linesCount val=&quot;1&quot;/&gt;&lt;lineCharCount val=&quot;5&quot;/&gt;&lt;/TableIndex&gt;&lt;TableIndex row=&quot;3&quot; col=&quot;1&quot;&gt;&lt;linesCount val=&quot;1&quot;/&gt;&lt;lineCharCount val=&quot;4&quot;/&gt;&lt;/TableIndex&gt;&lt;TableIndex row=&quot;3&quot; col=&quot;2&quot;&gt;&lt;linesCount val=&quot;1&quot;/&gt;&lt;lineCharCount val=&quot;11&quot;/&gt;&lt;/TableIndex&gt;&lt;TableIndex row=&quot;4&quot; col=&quot;1&quot;&gt;&lt;linesCount val=&quot;1&quot;/&gt;&lt;lineCharCount val=&quot;4&quot;/&gt;&lt;/TableIndex&gt;&lt;TableIndex row=&quot;4&quot; col=&quot;2&quot;&gt;&lt;linesCount val=&quot;1&quot;/&gt;&lt;lineCharCount val=&quot;11&quot;/&gt;&lt;/TableIndex&gt;&lt;TableIndex row=&quot;5&quot; col=&quot;1&quot;&gt;&lt;linesCount val=&quot;1&quot;/&gt;&lt;lineCharCount val=&quot;4&quot;/&gt;&lt;/TableIndex&gt;&lt;TableIndex row=&quot;5&quot; col=&quot;2&quot;&gt;&lt;linesCount val=&quot;1&quot;/&gt;&lt;lineCharCount val=&quot;11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4|4.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7&quot;/&gt;&lt;/TableIndex&gt;&lt;TableIndex row=&quot;1&quot; col=&quot;2&quot;&gt;&lt;linesCount val=&quot;1&quot;/&gt;&lt;lineCharCount val=&quot;7&quot;/&gt;&lt;/TableIndex&gt;&lt;TableIndex row=&quot;2&quot; col=&quot;1&quot;&gt;&lt;linesCount val=&quot;1&quot;/&gt;&lt;lineCharCount val=&quot;5&quot;/&gt;&lt;/TableIndex&gt;&lt;TableIndex row=&quot;2&quot; col=&quot;2&quot;&gt;&lt;linesCount val=&quot;1&quot;/&gt;&lt;lineCharCount val=&quot;7&quot;/&gt;&lt;/TableIndex&gt;&lt;TableIndex row=&quot;3&quot; col=&quot;1&quot;&gt;&lt;linesCount val=&quot;1&quot;/&gt;&lt;lineCharCount val=&quot;11&quot;/&gt;&lt;/TableIndex&gt;&lt;TableIndex row=&quot;3&quot; col=&quot;2&quot;&gt;&lt;linesCount val=&quot;1&quot;/&gt;&lt;lineCharCount val=&quot;3&quot;/&gt;&lt;/TableIndex&gt;&lt;TableIndex row=&quot;4&quot; col=&quot;1&quot;&gt;&lt;linesCount val=&quot;1&quot;/&gt;&lt;lineCharCount val=&quot;11&quot;/&gt;&lt;/TableIndex&gt;&lt;TableIndex row=&quot;4&quot; col=&quot;2&quot;&gt;&lt;linesCount val=&quot;1&quot;/&gt;&lt;lineCharCount val=&quot;3&quot;/&gt;&lt;/TableIndex&gt;&lt;TableIndex row=&quot;5&quot; col=&quot;1&quot;&gt;&lt;linesCount val=&quot;1&quot;/&gt;&lt;lineCharCount val=&quot;11&quot;/&gt;&lt;/TableIndex&gt;&lt;TableIndex row=&quot;5&quot; col=&quot;2&quot;&gt;&lt;linesCount val=&quot;1&quot;/&gt;&lt;lineCharCount val=&quot;4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7&quot;/&gt;&lt;/TableIndex&gt;&lt;TableIndex row=&quot;1&quot; col=&quot;2&quot;&gt;&lt;linesCount val=&quot;1&quot;/&gt;&lt;lineCharCount val=&quot;7&quot;/&gt;&lt;/TableIndex&gt;&lt;TableIndex row=&quot;2&quot; col=&quot;1&quot;&gt;&lt;linesCount val=&quot;1&quot;/&gt;&lt;lineCharCount val=&quot;5&quot;/&gt;&lt;/TableIndex&gt;&lt;TableIndex row=&quot;2&quot; col=&quot;2&quot;&gt;&lt;linesCount val=&quot;1&quot;/&gt;&lt;lineCharCount val=&quot;7&quot;/&gt;&lt;/TableIndex&gt;&lt;TableIndex row=&quot;3&quot; col=&quot;1&quot;&gt;&lt;linesCount val=&quot;1&quot;/&gt;&lt;lineCharCount val=&quot;11&quot;/&gt;&lt;/TableIndex&gt;&lt;TableIndex row=&quot;3&quot; col=&quot;2&quot;&gt;&lt;linesCount val=&quot;1&quot;/&gt;&lt;lineCharCount val=&quot;3&quot;/&gt;&lt;/TableIndex&gt;&lt;TableIndex row=&quot;4&quot; col=&quot;1&quot;&gt;&lt;linesCount val=&quot;1&quot;/&gt;&lt;lineCharCount val=&quot;11&quot;/&gt;&lt;/TableIndex&gt;&lt;TableIndex row=&quot;4&quot; col=&quot;2&quot;&gt;&lt;linesCount val=&quot;1&quot;/&gt;&lt;lineCharCount val=&quot;3&quot;/&gt;&lt;/TableIndex&gt;&lt;TableIndex row=&quot;5&quot; col=&quot;1&quot;&gt;&lt;linesCount val=&quot;1&quot;/&gt;&lt;lineCharCount val=&quot;11&quot;/&gt;&lt;/TableIndex&gt;&lt;TableIndex row=&quot;5&quot; col=&quot;2&quot;&gt;&lt;linesCount val=&quot;1&quot;/&gt;&lt;lineCharCount val=&quot;4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8&quot;/&gt;&lt;/TableIndex&gt;&lt;TableIndex row=&quot;1&quot; col=&quot;2&quot;&gt;&lt;linesCount val=&quot;1&quot;/&gt;&lt;lineCharCount val=&quot;8&quot;/&gt;&lt;/TableIndex&gt;&lt;TableIndex row=&quot;2&quot; col=&quot;1&quot;&gt;&lt;linesCount val=&quot;1&quot;/&gt;&lt;lineCharCount val=&quot;7&quot;/&gt;&lt;/TableIndex&gt;&lt;TableIndex row=&quot;2&quot; col=&quot;2&quot;&gt;&lt;linesCount val=&quot;1&quot;/&gt;&lt;lineCharCount val=&quot;5&quot;/&gt;&lt;/TableIndex&gt;&lt;TableIndex row=&quot;3&quot; col=&quot;1&quot;&gt;&lt;linesCount val=&quot;1&quot;/&gt;&lt;lineCharCount val=&quot;4&quot;/&gt;&lt;/TableIndex&gt;&lt;TableIndex row=&quot;3&quot; col=&quot;2&quot;&gt;&lt;linesCount val=&quot;1&quot;/&gt;&lt;lineCharCount val=&quot;11&quot;/&gt;&lt;/TableIndex&gt;&lt;TableIndex row=&quot;4&quot; col=&quot;1&quot;&gt;&lt;linesCount val=&quot;1&quot;/&gt;&lt;lineCharCount val=&quot;4&quot;/&gt;&lt;/TableIndex&gt;&lt;TableIndex row=&quot;4&quot; col=&quot;2&quot;&gt;&lt;linesCount val=&quot;1&quot;/&gt;&lt;lineCharCount val=&quot;11&quot;/&gt;&lt;/TableIndex&gt;&lt;TableIndex row=&quot;5&quot; col=&quot;1&quot;&gt;&lt;linesCount val=&quot;1&quot;/&gt;&lt;lineCharCount val=&quot;4&quot;/&gt;&lt;/TableIndex&gt;&lt;TableIndex row=&quot;5&quot; col=&quot;2&quot;&gt;&lt;linesCount val=&quot;1&quot;/&gt;&lt;lineCharCount val=&quot;11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9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8&quot;/&gt;&lt;/TableIndex&gt;&lt;TableIndex row=&quot;1&quot; col=&quot;2&quot;&gt;&lt;linesCount val=&quot;1&quot;/&gt;&lt;lineCharCount val=&quot;8&quot;/&gt;&lt;/TableIndex&gt;&lt;TableIndex row=&quot;2&quot; col=&quot;1&quot;&gt;&lt;linesCount val=&quot;1&quot;/&gt;&lt;lineCharCount val=&quot;7&quot;/&gt;&lt;/TableIndex&gt;&lt;TableIndex row=&quot;2&quot; col=&quot;2&quot;&gt;&lt;linesCount val=&quot;1&quot;/&gt;&lt;lineCharCount val=&quot;5&quot;/&gt;&lt;/TableIndex&gt;&lt;TableIndex row=&quot;3&quot; col=&quot;1&quot;&gt;&lt;linesCount val=&quot;1&quot;/&gt;&lt;lineCharCount val=&quot;4&quot;/&gt;&lt;/TableIndex&gt;&lt;TableIndex row=&quot;3&quot; col=&quot;2&quot;&gt;&lt;linesCount val=&quot;1&quot;/&gt;&lt;lineCharCount val=&quot;11&quot;/&gt;&lt;/TableIndex&gt;&lt;TableIndex row=&quot;4&quot; col=&quot;1&quot;&gt;&lt;linesCount val=&quot;1&quot;/&gt;&lt;lineCharCount val=&quot;4&quot;/&gt;&lt;/TableIndex&gt;&lt;TableIndex row=&quot;4&quot; col=&quot;2&quot;&gt;&lt;linesCount val=&quot;1&quot;/&gt;&lt;lineCharCount val=&quot;11&quot;/&gt;&lt;/TableIndex&gt;&lt;TableIndex row=&quot;5&quot; col=&quot;1&quot;&gt;&lt;linesCount val=&quot;1&quot;/&gt;&lt;lineCharCount val=&quot;4&quot;/&gt;&lt;/TableIndex&gt;&lt;TableIndex row=&quot;5&quot; col=&quot;2&quot;&gt;&lt;linesCount val=&quot;1&quot;/&gt;&lt;lineCharCount val=&quot;11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7.4|2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4|2.5|3.3|2.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14.5|3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7&quot;/&gt;&lt;/TableIndex&gt;&lt;TableIndex row=&quot;1&quot; col=&quot;2&quot;&gt;&lt;linesCount val=&quot;1&quot;/&gt;&lt;lineCharCount val=&quot;7&quot;/&gt;&lt;/TableIndex&gt;&lt;TableIndex row=&quot;2&quot; col=&quot;1&quot;&gt;&lt;linesCount val=&quot;1&quot;/&gt;&lt;lineCharCount val=&quot;5&quot;/&gt;&lt;/TableIndex&gt;&lt;TableIndex row=&quot;2&quot; col=&quot;2&quot;&gt;&lt;linesCount val=&quot;1&quot;/&gt;&lt;lineCharCount val=&quot;7&quot;/&gt;&lt;/TableIndex&gt;&lt;TableIndex row=&quot;3&quot; col=&quot;1&quot;&gt;&lt;linesCount val=&quot;1&quot;/&gt;&lt;lineCharCount val=&quot;11&quot;/&gt;&lt;/TableIndex&gt;&lt;TableIndex row=&quot;3&quot; col=&quot;2&quot;&gt;&lt;linesCount val=&quot;1&quot;/&gt;&lt;lineCharCount val=&quot;3&quot;/&gt;&lt;/TableIndex&gt;&lt;TableIndex row=&quot;4&quot; col=&quot;1&quot;&gt;&lt;linesCount val=&quot;1&quot;/&gt;&lt;lineCharCount val=&quot;11&quot;/&gt;&lt;/TableIndex&gt;&lt;TableIndex row=&quot;4&quot; col=&quot;2&quot;&gt;&lt;linesCount val=&quot;1&quot;/&gt;&lt;lineCharCount val=&quot;3&quot;/&gt;&lt;/TableIndex&gt;&lt;TableIndex row=&quot;5&quot; col=&quot;1&quot;&gt;&lt;linesCount val=&quot;1&quot;/&gt;&lt;lineCharCount val=&quot;11&quot;/&gt;&lt;/TableIndex&gt;&lt;TableIndex row=&quot;5&quot; col=&quot;2&quot;&gt;&lt;linesCount val=&quot;1&quot;/&gt;&lt;lineCharCount val=&quot;4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1&quot; col=&quot;1&quot;&gt;&lt;linesCount val=&quot;1&quot;/&gt;&lt;lineCharCount val=&quot;8&quot;/&gt;&lt;/TableIndex&gt;&lt;TableIndex row=&quot;1&quot; col=&quot;2&quot;&gt;&lt;linesCount val=&quot;1&quot;/&gt;&lt;lineCharCount val=&quot;8&quot;/&gt;&lt;/TableIndex&gt;&lt;TableIndex row=&quot;2&quot; col=&quot;1&quot;&gt;&lt;linesCount val=&quot;1&quot;/&gt;&lt;lineCharCount val=&quot;7&quot;/&gt;&lt;/TableIndex&gt;&lt;TableIndex row=&quot;2&quot; col=&quot;2&quot;&gt;&lt;linesCount val=&quot;1&quot;/&gt;&lt;lineCharCount val=&quot;5&quot;/&gt;&lt;/TableIndex&gt;&lt;TableIndex row=&quot;3&quot; col=&quot;1&quot;&gt;&lt;linesCount val=&quot;1&quot;/&gt;&lt;lineCharCount val=&quot;4&quot;/&gt;&lt;/TableIndex&gt;&lt;TableIndex row=&quot;3&quot; col=&quot;2&quot;&gt;&lt;linesCount val=&quot;1&quot;/&gt;&lt;lineCharCount val=&quot;11&quot;/&gt;&lt;/TableIndex&gt;&lt;TableIndex row=&quot;4&quot; col=&quot;1&quot;&gt;&lt;linesCount val=&quot;1&quot;/&gt;&lt;lineCharCount val=&quot;4&quot;/&gt;&lt;/TableIndex&gt;&lt;TableIndex row=&quot;4&quot; col=&quot;2&quot;&gt;&lt;linesCount val=&quot;1&quot;/&gt;&lt;lineCharCount val=&quot;11&quot;/&gt;&lt;/TableIndex&gt;&lt;TableIndex row=&quot;5&quot; col=&quot;1&quot;&gt;&lt;linesCount val=&quot;1&quot;/&gt;&lt;lineCharCount val=&quot;4&quot;/&gt;&lt;/TableIndex&gt;&lt;TableIndex row=&quot;5&quot; col=&quot;2&quot;&gt;&lt;linesCount val=&quot;1&quot;/&gt;&lt;lineCharCount val=&quot;11&quot;/&gt;&lt;/TableIndex&gt;&lt;/ShapeTextInfo&gt;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</TotalTime>
  <Words>871</Words>
  <Application>Microsoft Office PowerPoint</Application>
  <PresentationFormat>On-screen Show (4:3)</PresentationFormat>
  <Paragraphs>200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Blank Presentation</vt:lpstr>
      <vt:lpstr>Module 4 Basic Query Formulation with SQL</vt:lpstr>
      <vt:lpstr>Lesson Objectives</vt:lpstr>
      <vt:lpstr>Natural Join Example I</vt:lpstr>
      <vt:lpstr>Natural Join Example II</vt:lpstr>
      <vt:lpstr>Natural Join Example III</vt:lpstr>
      <vt:lpstr>Natural Join Example IV</vt:lpstr>
      <vt:lpstr>Join Operator</vt:lpstr>
      <vt:lpstr>Natural Join Operator</vt:lpstr>
      <vt:lpstr>University Database Diagram</vt:lpstr>
      <vt:lpstr>Summary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Basic Query Formulation with SQL</dc:title>
  <dc:subject>Query Formulation with SQL</dc:subject>
  <dc:creator>Michael Mannino</dc:creator>
  <cp:lastModifiedBy>Mannino, Michael</cp:lastModifiedBy>
  <cp:revision>830</cp:revision>
  <cp:lastPrinted>1601-01-01T00:00:00Z</cp:lastPrinted>
  <dcterms:created xsi:type="dcterms:W3CDTF">2000-07-15T18:34:14Z</dcterms:created>
  <dcterms:modified xsi:type="dcterms:W3CDTF">2022-06-09T18:28:31Z</dcterms:modified>
</cp:coreProperties>
</file>