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82" r:id="rId4"/>
    <p:sldId id="276" r:id="rId5"/>
    <p:sldId id="277" r:id="rId6"/>
    <p:sldId id="278" r:id="rId7"/>
    <p:sldId id="279" r:id="rId8"/>
    <p:sldId id="280" r:id="rId9"/>
    <p:sldId id="281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5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</a:t>
            </a:r>
            <a:r>
              <a:rPr lang="en-US" baseline="0" dirty="0"/>
              <a:t> 4 of Module 4 on basic </a:t>
            </a:r>
            <a:r>
              <a:rPr lang="en-US" dirty="0"/>
              <a:t>query formulation with SQL</a:t>
            </a:r>
          </a:p>
          <a:p>
            <a:endParaRPr lang="en-US" dirty="0"/>
          </a:p>
          <a:p>
            <a:r>
              <a:rPr lang="en-US" dirty="0"/>
              <a:t>Query formulation is an important skill in application development.</a:t>
            </a:r>
          </a:p>
          <a:p>
            <a:r>
              <a:rPr lang="en-US" dirty="0"/>
              <a:t>Everyone involved in the application development must be competent in query formulation.</a:t>
            </a:r>
          </a:p>
          <a:p>
            <a:r>
              <a:rPr lang="en-US" dirty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/>
          </a:p>
          <a:p>
            <a:r>
              <a:rPr lang="en-US" dirty="0"/>
              <a:t>Opening question: </a:t>
            </a:r>
          </a:p>
          <a:p>
            <a:r>
              <a:rPr lang="en-US" dirty="0"/>
              <a:t>- What join operator style do you prefer</a:t>
            </a:r>
            <a:r>
              <a:rPr lang="en-US" baseline="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Join operator</a:t>
            </a:r>
            <a:r>
              <a:rPr lang="en-US" baseline="0" dirty="0"/>
              <a:t> is essential because business databases typically have many tables. Extracting useful information typically requires more than one table, sometimes many tables.</a:t>
            </a:r>
          </a:p>
          <a:p>
            <a:endParaRPr lang="en-US" baseline="0" dirty="0"/>
          </a:p>
          <a:p>
            <a:r>
              <a:rPr lang="en-US" baseline="0" dirty="0"/>
              <a:t>SELECT statement has the NATURAL JOIN operator but it is easier to read with explicit specification of join conditions.</a:t>
            </a:r>
          </a:p>
          <a:p>
            <a:endParaRPr lang="en-US" baseline="0" dirty="0"/>
          </a:p>
          <a:p>
            <a:r>
              <a:rPr lang="en-US" baseline="0" dirty="0"/>
              <a:t>Knowledge of database diagram essential as the number of tables increases in a query</a:t>
            </a:r>
          </a:p>
          <a:p>
            <a:endParaRPr lang="en-US" baseline="0" dirty="0"/>
          </a:p>
          <a:p>
            <a:r>
              <a:rPr lang="en-US" baseline="0" dirty="0"/>
              <a:t>What join style do you prefer? I prefer the cross product style because it </a:t>
            </a:r>
            <a:r>
              <a:rPr lang="en-US" baseline="0"/>
              <a:t>is easier to read.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and write statements using both join styles</a:t>
            </a:r>
          </a:p>
          <a:p>
            <a:endParaRPr lang="en-US" baseline="0" dirty="0"/>
          </a:p>
          <a:p>
            <a:r>
              <a:rPr lang="en-US" baseline="0" dirty="0"/>
              <a:t>Concentrate on syntax. Later lessons will emphasize analysis of a problem statement.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Use university database for examples</a:t>
            </a:r>
          </a:p>
          <a:p>
            <a:endParaRPr lang="en-US" dirty="0"/>
          </a:p>
          <a:p>
            <a:r>
              <a:rPr lang="en-US" dirty="0"/>
              <a:t>University</a:t>
            </a:r>
            <a:r>
              <a:rPr lang="en-US" baseline="0" dirty="0"/>
              <a:t> database was covered in previous modules so you should be familiar with it.</a:t>
            </a:r>
          </a:p>
          <a:p>
            <a:endParaRPr lang="en-US" baseline="0" dirty="0"/>
          </a:p>
          <a:p>
            <a:r>
              <a:rPr lang="en-US" baseline="0" dirty="0"/>
              <a:t>When formulating problems involving the join operator (typically used to combine tables), you should know the relationships in a database diagram.</a:t>
            </a:r>
          </a:p>
          <a:p>
            <a:endParaRPr lang="en-US" baseline="0" dirty="0"/>
          </a:p>
          <a:p>
            <a:r>
              <a:rPr lang="en-US" baseline="0" dirty="0"/>
              <a:t>Review examples: circle tables and relationships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Faculty and Offering tables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Faculty, Offering, and Course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9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ADDBE8-EB90-448D-855C-5599810B42EA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Meaning: details of offerings and assigned faculty for fall 2019 IS courses taught by assistant professors</a:t>
            </a:r>
          </a:p>
          <a:p>
            <a:r>
              <a:rPr lang="en-US" dirty="0"/>
              <a:t>Cross Product Style:</a:t>
            </a:r>
          </a:p>
          <a:p>
            <a:r>
              <a:rPr lang="en-US" dirty="0"/>
              <a:t> - Name comes from derivation of the join operator using the cross product operator</a:t>
            </a:r>
          </a:p>
          <a:p>
            <a:r>
              <a:rPr lang="en-US" dirty="0"/>
              <a:t> - Join is equivalent of a cross product, selection (retain just matching rows)</a:t>
            </a:r>
          </a:p>
          <a:p>
            <a:r>
              <a:rPr lang="en-US" dirty="0"/>
              <a:t>Extension for multiple tables:</a:t>
            </a:r>
          </a:p>
          <a:p>
            <a:r>
              <a:rPr lang="en-US" dirty="0"/>
              <a:t> - Add tables to the FROM clause</a:t>
            </a:r>
          </a:p>
          <a:p>
            <a:r>
              <a:rPr lang="en-US" dirty="0"/>
              <a:t> - Add join conditions to the WHERE clause</a:t>
            </a:r>
          </a:p>
          <a:p>
            <a:r>
              <a:rPr lang="en-US" dirty="0"/>
              <a:t>Order of tables and join conditions is NOT order dependent</a:t>
            </a:r>
          </a:p>
        </p:txBody>
      </p:sp>
    </p:spTree>
    <p:extLst>
      <p:ext uri="{BB962C8B-B14F-4D97-AF65-F5344CB8AC3E}">
        <p14:creationId xmlns:p14="http://schemas.microsoft.com/office/powerpoint/2010/main" val="41584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23EE7-12DA-4825-9CEA-ACA77F458B40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Extension for multiple tables:</a:t>
            </a:r>
          </a:p>
          <a:p>
            <a:r>
              <a:rPr lang="en-US" dirty="0"/>
              <a:t>- Conceptually no need for parentheses because join is associative </a:t>
            </a:r>
          </a:p>
          <a:p>
            <a:r>
              <a:rPr lang="en-US" dirty="0"/>
              <a:t>   (order of operations does not matter)</a:t>
            </a:r>
          </a:p>
          <a:p>
            <a:r>
              <a:rPr lang="en-US" dirty="0"/>
              <a:t> - Nested parentheses are difficult to read</a:t>
            </a:r>
          </a:p>
          <a:p>
            <a:r>
              <a:rPr lang="en-US" dirty="0"/>
              <a:t> - Harder to find the tables in the statement</a:t>
            </a:r>
          </a:p>
        </p:txBody>
      </p:sp>
    </p:spTree>
    <p:extLst>
      <p:ext uri="{BB962C8B-B14F-4D97-AF65-F5344CB8AC3E}">
        <p14:creationId xmlns:p14="http://schemas.microsoft.com/office/powerpoint/2010/main" val="210729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D2044F-1BA0-45E5-B576-04081B9959A2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Ambiguous:</a:t>
            </a:r>
          </a:p>
          <a:p>
            <a:r>
              <a:rPr lang="en-US" dirty="0"/>
              <a:t> - More than one table in the query contains a column referenced in the query</a:t>
            </a:r>
          </a:p>
          <a:p>
            <a:r>
              <a:rPr lang="en-US" dirty="0"/>
              <a:t> - Ambiguity determined by the query not the database</a:t>
            </a:r>
          </a:p>
          <a:p>
            <a:r>
              <a:rPr lang="en-US" dirty="0"/>
              <a:t>Readability:</a:t>
            </a:r>
          </a:p>
          <a:p>
            <a:r>
              <a:rPr lang="en-US" dirty="0"/>
              <a:t> - qualified names are easier to read (no context to imply)</a:t>
            </a:r>
          </a:p>
          <a:p>
            <a:r>
              <a:rPr lang="en-US" dirty="0" err="1"/>
              <a:t>Writability</a:t>
            </a:r>
            <a:r>
              <a:rPr lang="en-US" dirty="0"/>
              <a:t>:</a:t>
            </a:r>
          </a:p>
          <a:p>
            <a:r>
              <a:rPr lang="en-US" dirty="0"/>
              <a:t> - Unqualified names require fewer keystrokes (less work)</a:t>
            </a:r>
          </a:p>
          <a:p>
            <a:r>
              <a:rPr lang="en-US" dirty="0"/>
              <a:t>Column naming convention:</a:t>
            </a:r>
          </a:p>
          <a:p>
            <a:r>
              <a:rPr lang="en-US" dirty="0"/>
              <a:t> - Table name abbreviation: </a:t>
            </a:r>
            <a:r>
              <a:rPr lang="en-US" dirty="0" err="1"/>
              <a:t>Std</a:t>
            </a:r>
            <a:r>
              <a:rPr lang="en-US" dirty="0"/>
              <a:t> for Student</a:t>
            </a:r>
          </a:p>
          <a:p>
            <a:r>
              <a:rPr lang="en-US" dirty="0"/>
              <a:t> - Column names easy to associate with tables without qualification</a:t>
            </a:r>
          </a:p>
        </p:txBody>
      </p:sp>
    </p:spTree>
    <p:extLst>
      <p:ext uri="{BB962C8B-B14F-4D97-AF65-F5344CB8AC3E}">
        <p14:creationId xmlns:p14="http://schemas.microsoft.com/office/powerpoint/2010/main" val="399058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D1C15-A0DD-43C6-A611-125E51B344D9}" type="slidenum">
              <a:rPr lang="en-US" sz="1200" smtClean="0"/>
              <a:pPr/>
              <a:t>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Example 3:</a:t>
            </a:r>
          </a:p>
          <a:p>
            <a:r>
              <a:rPr lang="en-US" dirty="0"/>
              <a:t> - Offering and Faculty tables</a:t>
            </a:r>
          </a:p>
          <a:p>
            <a:r>
              <a:rPr lang="en-US" dirty="0"/>
              <a:t> - Reference to </a:t>
            </a:r>
            <a:r>
              <a:rPr lang="en-US" dirty="0" err="1"/>
              <a:t>FacNo</a:t>
            </a:r>
            <a:r>
              <a:rPr lang="en-US" dirty="0"/>
              <a:t> is ambiguous unless qualified</a:t>
            </a:r>
          </a:p>
          <a:p>
            <a:r>
              <a:rPr lang="en-US" dirty="0"/>
              <a:t> - Reference to </a:t>
            </a:r>
            <a:r>
              <a:rPr lang="en-US" dirty="0" err="1"/>
              <a:t>CourseNo</a:t>
            </a:r>
            <a:r>
              <a:rPr lang="en-US" dirty="0"/>
              <a:t> is not ambiguous: Course table is not in the query</a:t>
            </a:r>
          </a:p>
          <a:p>
            <a:endParaRPr lang="en-US" dirty="0"/>
          </a:p>
          <a:p>
            <a:r>
              <a:rPr lang="en-US" dirty="0"/>
              <a:t>Name qualification:</a:t>
            </a:r>
          </a:p>
          <a:p>
            <a:pPr>
              <a:buFontTx/>
              <a:buChar char="-"/>
            </a:pPr>
            <a:r>
              <a:rPr lang="en-US" dirty="0" err="1"/>
              <a:t>FacNo</a:t>
            </a:r>
            <a:r>
              <a:rPr lang="en-US" dirty="0"/>
              <a:t> must be qualified because of ambiguity (column in both Offering and Faculty tables)</a:t>
            </a:r>
          </a:p>
          <a:p>
            <a:pPr>
              <a:buFontTx/>
              <a:buChar char="-"/>
            </a:pPr>
            <a:r>
              <a:rPr lang="en-US" dirty="0"/>
              <a:t>You can qualify other columns</a:t>
            </a:r>
          </a:p>
          <a:p>
            <a:pPr>
              <a:buFontTx/>
              <a:buChar char="-"/>
            </a:pPr>
            <a:r>
              <a:rPr lang="en-US" dirty="0"/>
              <a:t>Readability: qualification makes it easier for others to read your statements (no need to remember table names for each column)</a:t>
            </a:r>
          </a:p>
          <a:p>
            <a:pPr>
              <a:buFontTx/>
              <a:buChar char="-"/>
            </a:pPr>
            <a:r>
              <a:rPr lang="en-US" dirty="0" err="1"/>
              <a:t>Writability</a:t>
            </a:r>
            <a:r>
              <a:rPr lang="en-US" dirty="0"/>
              <a:t>: using the fully qualified name takes more effort when writing the query</a:t>
            </a:r>
          </a:p>
          <a:p>
            <a:pPr>
              <a:buFontTx/>
              <a:buChar char="-"/>
            </a:pPr>
            <a:r>
              <a:rPr lang="en-US" dirty="0"/>
              <a:t>Maintainability: using the fully qualified name ensures that ambiguity does not exist if a matching column name is added to another table (adding the </a:t>
            </a:r>
            <a:r>
              <a:rPr lang="en-US" dirty="0" err="1"/>
              <a:t>OffYear</a:t>
            </a:r>
            <a:r>
              <a:rPr lang="en-US" dirty="0"/>
              <a:t> column to Faculty); this is not a likely problem; in most situations, maintenance is not an issue</a:t>
            </a:r>
          </a:p>
          <a:p>
            <a:pPr>
              <a:buFontTx/>
              <a:buChar char="-"/>
            </a:pPr>
            <a:r>
              <a:rPr lang="en-US" dirty="0"/>
              <a:t>For the most part, use of qualification when there is no ambiguity is a matter of preference</a:t>
            </a:r>
          </a:p>
        </p:txBody>
      </p:sp>
    </p:spTree>
    <p:extLst>
      <p:ext uri="{BB962C8B-B14F-4D97-AF65-F5344CB8AC3E}">
        <p14:creationId xmlns:p14="http://schemas.microsoft.com/office/powerpoint/2010/main" val="2682768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441C2F-C84D-4E3E-A019-2B1378A161C3}" type="slidenum">
              <a:rPr lang="en-US" sz="1200" smtClean="0"/>
              <a:pPr/>
              <a:t>8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List Leonard Vince’s teaching schedule in fall 2019.  For each course, list the offering number, course number, number of units, days, location, and time.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3</a:t>
            </a:r>
            <a:r>
              <a:rPr lang="en-US" baseline="0" dirty="0">
                <a:cs typeface="Times New Roman" pitchFamily="18" charset="0"/>
              </a:rPr>
              <a:t> tables, 2 join conditions</a:t>
            </a:r>
          </a:p>
          <a:p>
            <a:endParaRPr lang="en-US" baseline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4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441C2F-C84D-4E3E-A019-2B1378A161C3}" type="slidenum">
              <a:rPr lang="en-US" sz="1200" smtClean="0"/>
              <a:pPr/>
              <a:t>9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List Leonard Vince’s teaching schedule in fall 2019.  For each course, list the offering number, course number, number of units, days, location, and time.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3 tables: 2 join</a:t>
            </a:r>
            <a:r>
              <a:rPr lang="en-US" baseline="0" dirty="0">
                <a:cs typeface="Times New Roman" pitchFamily="18" charset="0"/>
              </a:rPr>
              <a:t> operations</a:t>
            </a:r>
          </a:p>
          <a:p>
            <a:endParaRPr lang="en-US" baseline="0" dirty="0">
              <a:cs typeface="Times New Roman" pitchFamily="18" charset="0"/>
            </a:endParaRPr>
          </a:p>
          <a:p>
            <a:r>
              <a:rPr lang="en-US" baseline="0" dirty="0">
                <a:cs typeface="Times New Roman" pitchFamily="18" charset="0"/>
              </a:rPr>
              <a:t>Not as easy to read because tables are hidden in the join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6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Module </a:t>
            </a:r>
            <a:r>
              <a:rPr lang="en-US" dirty="0"/>
              <a:t>4</a:t>
            </a:r>
            <a:br>
              <a:rPr lang="en-US" sz="3200" dirty="0"/>
            </a:br>
            <a:r>
              <a:rPr lang="en-US" sz="3200" dirty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4: Using join operations in SQL SELECT statements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Explicit join specification in the SELECT statement</a:t>
            </a:r>
          </a:p>
          <a:p>
            <a:pPr eaLnBrk="1" hangingPunct="1"/>
            <a:r>
              <a:rPr lang="en-US" dirty="0"/>
              <a:t>Read and write both join styles</a:t>
            </a:r>
          </a:p>
          <a:p>
            <a:pPr eaLnBrk="1" hangingPunct="1"/>
            <a:r>
              <a:rPr lang="en-US" dirty="0"/>
              <a:t>Consult database diagram when formulating join queries</a:t>
            </a:r>
          </a:p>
          <a:p>
            <a:pPr eaLnBrk="1" hangingPunct="1"/>
            <a:r>
              <a:rPr lang="en-US" dirty="0"/>
              <a:t>Work many problems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SELECT statements using both join styles</a:t>
            </a:r>
          </a:p>
          <a:p>
            <a:r>
              <a:rPr lang="en-US" dirty="0"/>
              <a:t>Provide natural language explanations of SELECT statements using both join styles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University Database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B3AE8-4E5E-34B6-0D6E-98E522CF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0"/>
            <a:ext cx="3999236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95129"/>
      </p:ext>
    </p:extLst>
  </p:cSld>
  <p:clrMapOvr>
    <a:masterClrMapping/>
  </p:clrMapOvr>
  <p:transition advTm="5110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/>
              <a:t>Cross Product Style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85800" y="1524000"/>
            <a:ext cx="6094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List tables in the FROM clause</a:t>
            </a:r>
            <a:endParaRPr lang="en-US" sz="20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List join conditions in the WHERE clause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2895600"/>
            <a:ext cx="7534656" cy="233910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1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Offering,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'FALL'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2019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'ASST'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LIKE 'IS%'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508978"/>
      </p:ext>
    </p:extLst>
  </p:cSld>
  <p:clrMapOvr>
    <a:masterClrMapping/>
  </p:clrMapOvr>
  <p:transition advTm="1850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1" y="457200"/>
            <a:ext cx="8080375" cy="770930"/>
          </a:xfrm>
        </p:spPr>
        <p:txBody>
          <a:bodyPr/>
          <a:lstStyle/>
          <a:p>
            <a:pPr eaLnBrk="1" hangingPunct="1"/>
            <a:r>
              <a:rPr lang="en-US" dirty="0"/>
              <a:t>Join Operator Style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57201" y="1600200"/>
            <a:ext cx="83089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Use INNER JOIN and ON keywords</a:t>
            </a:r>
            <a:endParaRPr lang="en-US" sz="20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FROM clause contains join operations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3048000"/>
            <a:ext cx="7391399" cy="26161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2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Offering INNER JOIN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ON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Offering.FacNo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'FALL'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2019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'ASST'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LIKE 'IS%';</a:t>
            </a:r>
          </a:p>
          <a:p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64028"/>
      </p:ext>
    </p:extLst>
  </p:cSld>
  <p:clrMapOvr>
    <a:masterClrMapping/>
  </p:clrMapOvr>
  <p:transition advTm="25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 Qualification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3860" y="1371600"/>
            <a:ext cx="818388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Ambiguous column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More than one table in the query contains a column referenced in the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Ambiguity determined by the query not the database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Use column name alone if query is not ambiguous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Qualify with table name if query is ambiguous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789123"/>
      </p:ext>
    </p:extLst>
  </p:cSld>
  <p:clrMapOvr>
    <a:masterClrMapping/>
  </p:clrMapOvr>
  <p:transition advTm="2004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/>
              <a:t>Name Qualification Example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798576" y="1600200"/>
            <a:ext cx="7964424" cy="255454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+mn-lt"/>
                <a:cs typeface="Courier New" pitchFamily="49" charset="0"/>
              </a:rPr>
              <a:t>Example </a:t>
            </a:r>
            <a:r>
              <a:rPr lang="en-US" sz="2000" dirty="0">
                <a:latin typeface="+mn-lt"/>
                <a:cs typeface="Courier New" pitchFamily="49" charset="0"/>
              </a:rPr>
              <a:t>2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FROM Offering INNER JOIN Faculty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ON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Offering.FacNo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2019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'ASST'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LIKE 'IS%';</a:t>
            </a:r>
          </a:p>
        </p:txBody>
      </p:sp>
      <p:sp>
        <p:nvSpPr>
          <p:cNvPr id="2" name="Rectangle 1"/>
          <p:cNvSpPr/>
          <p:nvPr/>
        </p:nvSpPr>
        <p:spPr>
          <a:xfrm>
            <a:off x="774065" y="4419600"/>
            <a:ext cx="8013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FacNo</a:t>
            </a:r>
            <a:r>
              <a:rPr lang="en-US" dirty="0">
                <a:latin typeface="+mn-lt"/>
              </a:rPr>
              <a:t> must be qualified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 qualify other names for easier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593368"/>
      </p:ext>
    </p:extLst>
  </p:cSld>
  <p:clrMapOvr>
    <a:masterClrMapping/>
  </p:clrMapOvr>
  <p:transition advTm="70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685800"/>
          </a:xfrm>
        </p:spPr>
        <p:txBody>
          <a:bodyPr/>
          <a:lstStyle/>
          <a:p>
            <a:pPr eaLnBrk="1" hangingPunct="1"/>
            <a:r>
              <a:rPr lang="en-US" dirty="0"/>
              <a:t>Cross Product Style with 3 Tables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5336"/>
            <a:ext cx="8232775" cy="91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cs typeface="Courier New" pitchFamily="49" charset="0"/>
              </a:rPr>
              <a:t>Example 3: </a:t>
            </a:r>
            <a:r>
              <a:rPr lang="en-US" sz="2000" dirty="0">
                <a:cs typeface="Times New Roman" pitchFamily="18" charset="0"/>
              </a:rPr>
              <a:t>List Leonard Vince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>
                <a:cs typeface="Times New Roman" pitchFamily="18" charset="0"/>
              </a:rPr>
              <a:t>s teaching schedule in fall 2019.  For each course, list the offering number, course number, number of units, days, location, and time.</a:t>
            </a:r>
            <a:r>
              <a:rPr lang="en-US" sz="2000" dirty="0">
                <a:cs typeface="Courier New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819400"/>
            <a:ext cx="6553200" cy="2893100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OffLocation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OffTime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Faculty, Course, Offering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Offering.FacNo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2019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'LEONARD'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'VINCE';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975122"/>
      </p:ext>
    </p:extLst>
  </p:cSld>
  <p:clrMapOvr>
    <a:masterClrMapping/>
  </p:clrMapOvr>
  <p:transition advTm="76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</p:nvPr>
        </p:nvSpPr>
        <p:spPr>
          <a:xfrm>
            <a:off x="316992" y="419100"/>
            <a:ext cx="7924800" cy="685800"/>
          </a:xfrm>
        </p:spPr>
        <p:txBody>
          <a:bodyPr/>
          <a:lstStyle/>
          <a:p>
            <a:pPr eaLnBrk="1" hangingPunct="1"/>
            <a:r>
              <a:rPr lang="en-US" dirty="0"/>
              <a:t>Join Operator Style with 3 Tables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990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cs typeface="Courier New" pitchFamily="49" charset="0"/>
              </a:rPr>
              <a:t>Example 4: </a:t>
            </a:r>
            <a:r>
              <a:rPr lang="en-US" sz="2000" dirty="0">
                <a:cs typeface="Times New Roman" pitchFamily="18" charset="0"/>
              </a:rPr>
              <a:t>List Leonard Vince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>
                <a:cs typeface="Times New Roman" pitchFamily="18" charset="0"/>
              </a:rPr>
              <a:t>s teaching schedule in fall 2019.  For each course, list the offering number, course number, number of units, days, location, and time.</a:t>
            </a:r>
            <a:r>
              <a:rPr lang="en-US" sz="2000" dirty="0">
                <a:cs typeface="Courier New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2667000"/>
            <a:ext cx="7845425" cy="28931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OffLocation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OffTime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 INNER JOIN Course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INNER JOIN Faculty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Faculty.FacNo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2019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'LEONARD'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'VINCE';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524654"/>
      </p:ext>
    </p:extLst>
  </p:cSld>
  <p:clrMapOvr>
    <a:masterClrMapping/>
  </p:clrMapOvr>
  <p:transition advTm="76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8&quot;&gt;&lt;property id=&quot;20148&quot; value=&quot;5&quot;/&gt;&lt;property id=&quot;20300&quot; value=&quot;Slide 11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7886&quot;&gt;&lt;property id=&quot;20148&quot; value=&quot;5&quot;/&gt;&lt;property id=&quot;20300&quot; value=&quot;Slide 4 - &amp;quot;Cross Product Style&amp;quot;&quot;/&gt;&lt;property id=&quot;20307&quot; value=&quot;276&quot;/&gt;&lt;/object&gt;&lt;object type=&quot;3&quot; unique_id=&quot;27887&quot;&gt;&lt;property id=&quot;20148&quot; value=&quot;5&quot;/&gt;&lt;property id=&quot;20300&quot; value=&quot;Slide 5 - &amp;quot;Join Operator Style&amp;quot;&quot;/&gt;&lt;property id=&quot;20307&quot; value=&quot;277&quot;/&gt;&lt;/object&gt;&lt;object type=&quot;3&quot; unique_id=&quot;27888&quot;&gt;&lt;property id=&quot;20148&quot; value=&quot;5&quot;/&gt;&lt;property id=&quot;20300&quot; value=&quot;Slide 7 - &amp;quot;Name Qualification&amp;quot;&quot;/&gt;&lt;property id=&quot;20307&quot; value=&quot;278&quot;/&gt;&lt;/object&gt;&lt;object type=&quot;3&quot; unique_id=&quot;27889&quot;&gt;&lt;property id=&quot;20148&quot; value=&quot;5&quot;/&gt;&lt;property id=&quot;20300&quot; value=&quot;Slide 8 - &amp;quot;Name Qualification Example&amp;quot;&quot;/&gt;&lt;property id=&quot;20307&quot; value=&quot;279&quot;/&gt;&lt;/object&gt;&lt;object type=&quot;3&quot; unique_id=&quot;27890&quot;&gt;&lt;property id=&quot;20148&quot; value=&quot;5&quot;/&gt;&lt;property id=&quot;20300&quot; value=&quot;Slide 9 - &amp;quot;Cross Product Style with 3 Tables&amp;quot;&quot;/&gt;&lt;property id=&quot;20307&quot; value=&quot;280&quot;/&gt;&lt;/object&gt;&lt;object type=&quot;3&quot; unique_id=&quot;27891&quot;&gt;&lt;property id=&quot;20148&quot; value=&quot;5&quot;/&gt;&lt;property id=&quot;20300&quot; value=&quot;Slide 10 - &amp;quot;Join Operator Style with 3 Tables&amp;quot;&quot;/&gt;&lt;property id=&quot;20307&quot; value=&quot;281&quot;/&gt;&lt;/object&gt;&lt;object type=&quot;3&quot; unique_id=&quot;27892&quot;&gt;&lt;property id=&quot;20148&quot; value=&quot;5&quot;/&gt;&lt;property id=&quot;20300&quot; value=&quot;Slide 3 - &amp;quot;University Database Diagram&amp;quot;&quot;/&gt;&lt;property id=&quot;20307&quot; value=&quot;282&quot;/&gt;&lt;/object&gt;&lt;object type=&quot;3&quot; unique_id=&quot;28016&quot;&gt;&lt;property id=&quot;20148&quot; value=&quot;5&quot;/&gt;&lt;property id=&quot;20300&quot; value=&quot;Slide 6 - &amp;quot;SQL Developer Usage&amp;quot;&quot;/&gt;&lt;property id=&quot;20307&quot; value=&quot;28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8.9|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5.8|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59.3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6|3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</TotalTime>
  <Words>1219</Words>
  <Application>Microsoft Office PowerPoint</Application>
  <PresentationFormat>On-screen Show (4:3)</PresentationFormat>
  <Paragraphs>153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Times New Roman</vt:lpstr>
      <vt:lpstr>Wingdings</vt:lpstr>
      <vt:lpstr>Blank Presentation</vt:lpstr>
      <vt:lpstr>Module 4 Basic Query Formulation with SQL</vt:lpstr>
      <vt:lpstr>Lesson Objectives</vt:lpstr>
      <vt:lpstr>University Database Diagram</vt:lpstr>
      <vt:lpstr>Cross Product Style</vt:lpstr>
      <vt:lpstr>Join Operator Style</vt:lpstr>
      <vt:lpstr>Name Qualification</vt:lpstr>
      <vt:lpstr>Name Qualification Example</vt:lpstr>
      <vt:lpstr>Cross Product Style with 3 Tables</vt:lpstr>
      <vt:lpstr>Join Operator Style with 3 Tables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4: Using join operations in SQL SELECT statements</dc:title>
  <dc:subject>Query Formulation with SQL</dc:subject>
  <dc:creator>Michael Mannino</dc:creator>
  <cp:lastModifiedBy>Mannino, Michael</cp:lastModifiedBy>
  <cp:revision>914</cp:revision>
  <cp:lastPrinted>1601-01-01T00:00:00Z</cp:lastPrinted>
  <dcterms:created xsi:type="dcterms:W3CDTF">2000-07-15T18:34:14Z</dcterms:created>
  <dcterms:modified xsi:type="dcterms:W3CDTF">2022-08-09T04:06:58Z</dcterms:modified>
</cp:coreProperties>
</file>