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5" r:id="rId3"/>
    <p:sldId id="276" r:id="rId4"/>
    <p:sldId id="277" r:id="rId5"/>
    <p:sldId id="281" r:id="rId6"/>
    <p:sldId id="284" r:id="rId7"/>
    <p:sldId id="279" r:id="rId8"/>
    <p:sldId id="283" r:id="rId9"/>
    <p:sldId id="282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1982" autoAdjust="0"/>
  </p:normalViewPr>
  <p:slideViewPr>
    <p:cSldViewPr>
      <p:cViewPr varScale="1">
        <p:scale>
          <a:sx n="79" d="100"/>
          <a:sy n="79" d="100"/>
        </p:scale>
        <p:origin x="108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9C308B-B80F-4550-B35E-2266103D4039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5EFB64-27B8-4E1C-B046-CB6F154A4275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Rows</a:t>
          </a:r>
          <a:endParaRPr lang="en-US" sz="2000" b="1" dirty="0">
            <a:solidFill>
              <a:schemeClr val="tx1"/>
            </a:solidFill>
          </a:endParaRPr>
        </a:p>
      </dgm:t>
    </dgm:pt>
    <dgm:pt modelId="{6E8406FB-CA25-4816-B12C-E255BFD6BE72}" type="parTrans" cxnId="{46AFF1E9-8F42-4992-8E23-BAA6845537B3}">
      <dgm:prSet/>
      <dgm:spPr/>
      <dgm:t>
        <a:bodyPr/>
        <a:lstStyle/>
        <a:p>
          <a:endParaRPr lang="en-US"/>
        </a:p>
      </dgm:t>
    </dgm:pt>
    <dgm:pt modelId="{0252E44E-1730-4AA6-8EB4-1CF0BFB09160}" type="sibTrans" cxnId="{46AFF1E9-8F42-4992-8E23-BAA6845537B3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557CE76C-B70A-4FC0-AD7E-E994A400B8CA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sz="2000" dirty="0"/>
            <a:t>FROM</a:t>
          </a:r>
        </a:p>
      </dgm:t>
    </dgm:pt>
    <dgm:pt modelId="{AEBDD583-E19C-4237-AFD5-37D59CF86AC2}" type="parTrans" cxnId="{EFBBA84E-69C3-4BBE-AF8F-28D45805657C}">
      <dgm:prSet/>
      <dgm:spPr/>
      <dgm:t>
        <a:bodyPr/>
        <a:lstStyle/>
        <a:p>
          <a:endParaRPr lang="en-US"/>
        </a:p>
      </dgm:t>
    </dgm:pt>
    <dgm:pt modelId="{30660B27-29A9-4D83-A778-C6BCB2AFA552}" type="sibTrans" cxnId="{EFBBA84E-69C3-4BBE-AF8F-28D45805657C}">
      <dgm:prSet/>
      <dgm:spPr/>
      <dgm:t>
        <a:bodyPr/>
        <a:lstStyle/>
        <a:p>
          <a:endParaRPr lang="en-US"/>
        </a:p>
      </dgm:t>
    </dgm:pt>
    <dgm:pt modelId="{F8191647-A2D5-4081-A6EF-B7EA23425726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Groups</a:t>
          </a:r>
          <a:endParaRPr lang="en-US" sz="2000" b="1" dirty="0">
            <a:solidFill>
              <a:schemeClr val="tx1"/>
            </a:solidFill>
          </a:endParaRPr>
        </a:p>
      </dgm:t>
    </dgm:pt>
    <dgm:pt modelId="{087B283A-AFC9-4C89-B875-30D8E8700270}" type="parTrans" cxnId="{D114C0EC-AFE7-4A47-957E-71EAF7E72A7D}">
      <dgm:prSet/>
      <dgm:spPr/>
      <dgm:t>
        <a:bodyPr/>
        <a:lstStyle/>
        <a:p>
          <a:endParaRPr lang="en-US"/>
        </a:p>
      </dgm:t>
    </dgm:pt>
    <dgm:pt modelId="{43FCBBBF-5167-408D-8463-1298D54A5BAC}" type="sibTrans" cxnId="{D114C0EC-AFE7-4A47-957E-71EAF7E72A7D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6642879A-D4ED-44FD-92BF-1C59103FE122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sz="2000" dirty="0"/>
            <a:t>GROUP BY</a:t>
          </a:r>
        </a:p>
      </dgm:t>
    </dgm:pt>
    <dgm:pt modelId="{BB30BA27-F64C-43DD-8FBF-88A07AB684E3}" type="parTrans" cxnId="{26C5AD05-B7CD-4FDC-97C2-80DB6B06FF7E}">
      <dgm:prSet/>
      <dgm:spPr/>
      <dgm:t>
        <a:bodyPr/>
        <a:lstStyle/>
        <a:p>
          <a:endParaRPr lang="en-US"/>
        </a:p>
      </dgm:t>
    </dgm:pt>
    <dgm:pt modelId="{E7A1C2F6-1905-4E6A-8FAE-D91A63E9730F}" type="sibTrans" cxnId="{26C5AD05-B7CD-4FDC-97C2-80DB6B06FF7E}">
      <dgm:prSet/>
      <dgm:spPr/>
      <dgm:t>
        <a:bodyPr/>
        <a:lstStyle/>
        <a:p>
          <a:endParaRPr lang="en-US"/>
        </a:p>
      </dgm:t>
    </dgm:pt>
    <dgm:pt modelId="{7D34B447-19FB-4AE9-A946-9FFB814E53A9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sz="2000" dirty="0"/>
            <a:t>WHERE</a:t>
          </a:r>
        </a:p>
      </dgm:t>
    </dgm:pt>
    <dgm:pt modelId="{168E7BB3-45A6-4D10-90C0-306A7061A3FB}" type="parTrans" cxnId="{05F95B80-2E6F-4985-A208-DF140E63CFED}">
      <dgm:prSet/>
      <dgm:spPr/>
      <dgm:t>
        <a:bodyPr/>
        <a:lstStyle/>
        <a:p>
          <a:endParaRPr lang="en-US"/>
        </a:p>
      </dgm:t>
    </dgm:pt>
    <dgm:pt modelId="{D8A2BD30-43EA-4E22-B88F-65D6AA28BE83}" type="sibTrans" cxnId="{05F95B80-2E6F-4985-A208-DF140E63CFED}">
      <dgm:prSet/>
      <dgm:spPr/>
      <dgm:t>
        <a:bodyPr/>
        <a:lstStyle/>
        <a:p>
          <a:endParaRPr lang="en-US"/>
        </a:p>
      </dgm:t>
    </dgm:pt>
    <dgm:pt modelId="{0BC60B5B-544B-4EA9-A392-E1D81BD6F557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sz="2000" dirty="0"/>
            <a:t>HAVING</a:t>
          </a:r>
        </a:p>
      </dgm:t>
    </dgm:pt>
    <dgm:pt modelId="{8BBE6F91-216B-4887-B6A8-2B2DDB83F2B9}" type="parTrans" cxnId="{E74FFCE0-D2E4-422C-8FF3-6172DEF5E8E7}">
      <dgm:prSet/>
      <dgm:spPr/>
      <dgm:t>
        <a:bodyPr/>
        <a:lstStyle/>
        <a:p>
          <a:endParaRPr lang="en-US"/>
        </a:p>
      </dgm:t>
    </dgm:pt>
    <dgm:pt modelId="{171BDD0F-3EE0-4986-A3A8-CDAB77FEE508}" type="sibTrans" cxnId="{E74FFCE0-D2E4-422C-8FF3-6172DEF5E8E7}">
      <dgm:prSet/>
      <dgm:spPr/>
      <dgm:t>
        <a:bodyPr/>
        <a:lstStyle/>
        <a:p>
          <a:endParaRPr lang="en-US"/>
        </a:p>
      </dgm:t>
    </dgm:pt>
    <dgm:pt modelId="{DE277319-D8B1-4091-91D2-94374A0B0230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Result</a:t>
          </a:r>
        </a:p>
      </dgm:t>
    </dgm:pt>
    <dgm:pt modelId="{2D57EE4A-377C-4F0B-A409-013D2756293B}" type="parTrans" cxnId="{F1F782AE-DFDC-4B38-8504-F774DA5C5DDA}">
      <dgm:prSet/>
      <dgm:spPr/>
      <dgm:t>
        <a:bodyPr/>
        <a:lstStyle/>
        <a:p>
          <a:endParaRPr lang="en-US"/>
        </a:p>
      </dgm:t>
    </dgm:pt>
    <dgm:pt modelId="{C2F2ED22-B8B6-4CE7-9E7B-FBA01FC550DB}" type="sibTrans" cxnId="{F1F782AE-DFDC-4B38-8504-F774DA5C5DDA}">
      <dgm:prSet/>
      <dgm:spPr/>
      <dgm:t>
        <a:bodyPr/>
        <a:lstStyle/>
        <a:p>
          <a:endParaRPr lang="en-US"/>
        </a:p>
      </dgm:t>
    </dgm:pt>
    <dgm:pt modelId="{1E8B0842-E7C1-4D91-880A-B158D9FACB22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 algn="l"/>
          <a:r>
            <a:rPr lang="en-US" dirty="0"/>
            <a:t>ORDER BY</a:t>
          </a:r>
        </a:p>
      </dgm:t>
    </dgm:pt>
    <dgm:pt modelId="{3F074DF6-58E1-4328-8A5F-0CF419F6D027}" type="parTrans" cxnId="{E981F155-7949-4ACE-8AA0-65C744B8432F}">
      <dgm:prSet/>
      <dgm:spPr/>
      <dgm:t>
        <a:bodyPr/>
        <a:lstStyle/>
        <a:p>
          <a:endParaRPr lang="en-US"/>
        </a:p>
      </dgm:t>
    </dgm:pt>
    <dgm:pt modelId="{EAA1C8EB-993E-4C86-8CF9-0C2B7F6E76B1}" type="sibTrans" cxnId="{E981F155-7949-4ACE-8AA0-65C744B8432F}">
      <dgm:prSet/>
      <dgm:spPr/>
      <dgm:t>
        <a:bodyPr/>
        <a:lstStyle/>
        <a:p>
          <a:endParaRPr lang="en-US"/>
        </a:p>
      </dgm:t>
    </dgm:pt>
    <dgm:pt modelId="{36F6323C-8155-4A83-8BC2-ED3EDC1A5F97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 algn="l"/>
          <a:r>
            <a:rPr lang="en-US" dirty="0"/>
            <a:t>SELECT</a:t>
          </a:r>
        </a:p>
      </dgm:t>
    </dgm:pt>
    <dgm:pt modelId="{0447D315-4038-4DFE-83B6-F0EB1DC64DE5}" type="parTrans" cxnId="{42A4DCB6-D360-4ECF-AF8E-3BB9190D56E7}">
      <dgm:prSet/>
      <dgm:spPr/>
      <dgm:t>
        <a:bodyPr/>
        <a:lstStyle/>
        <a:p>
          <a:endParaRPr lang="en-US"/>
        </a:p>
      </dgm:t>
    </dgm:pt>
    <dgm:pt modelId="{F5E1814F-8145-4407-81A8-8C7A1E46FAF0}" type="sibTrans" cxnId="{42A4DCB6-D360-4ECF-AF8E-3BB9190D56E7}">
      <dgm:prSet/>
      <dgm:spPr/>
      <dgm:t>
        <a:bodyPr/>
        <a:lstStyle/>
        <a:p>
          <a:endParaRPr lang="en-US"/>
        </a:p>
      </dgm:t>
    </dgm:pt>
    <dgm:pt modelId="{D7290E1A-1E66-4F27-90B9-3B765AA97D20}" type="pres">
      <dgm:prSet presAssocID="{939C308B-B80F-4550-B35E-2266103D4039}" presName="linearFlow" presStyleCnt="0">
        <dgm:presLayoutVars>
          <dgm:dir/>
          <dgm:animLvl val="lvl"/>
          <dgm:resizeHandles val="exact"/>
        </dgm:presLayoutVars>
      </dgm:prSet>
      <dgm:spPr/>
    </dgm:pt>
    <dgm:pt modelId="{15D78D64-863A-44EF-84E7-BEA92E3DBABA}" type="pres">
      <dgm:prSet presAssocID="{A25EFB64-27B8-4E1C-B046-CB6F154A4275}" presName="composite" presStyleCnt="0"/>
      <dgm:spPr/>
    </dgm:pt>
    <dgm:pt modelId="{96655A28-FF0A-4BDB-81C1-A9221AB37261}" type="pres">
      <dgm:prSet presAssocID="{A25EFB64-27B8-4E1C-B046-CB6F154A4275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7E0FC51-C68E-49B5-BF10-A5A8478EF905}" type="pres">
      <dgm:prSet presAssocID="{A25EFB64-27B8-4E1C-B046-CB6F154A4275}" presName="parSh" presStyleLbl="node1" presStyleIdx="0" presStyleCnt="3"/>
      <dgm:spPr/>
    </dgm:pt>
    <dgm:pt modelId="{68A6F33D-A483-4D6A-A417-10CAEFC90F63}" type="pres">
      <dgm:prSet presAssocID="{A25EFB64-27B8-4E1C-B046-CB6F154A4275}" presName="desTx" presStyleLbl="fgAcc1" presStyleIdx="0" presStyleCnt="3" custScaleX="90084" custScaleY="73877" custLinFactNeighborX="-12781" custLinFactNeighborY="-21465">
        <dgm:presLayoutVars>
          <dgm:bulletEnabled val="1"/>
        </dgm:presLayoutVars>
      </dgm:prSet>
      <dgm:spPr/>
    </dgm:pt>
    <dgm:pt modelId="{96B40828-CABB-4B08-B00B-4A921379E689}" type="pres">
      <dgm:prSet presAssocID="{0252E44E-1730-4AA6-8EB4-1CF0BFB09160}" presName="sibTrans" presStyleLbl="sibTrans2D1" presStyleIdx="0" presStyleCnt="2"/>
      <dgm:spPr/>
    </dgm:pt>
    <dgm:pt modelId="{8E6BE94A-1FAB-4B26-A0AF-265F1BFCBDC7}" type="pres">
      <dgm:prSet presAssocID="{0252E44E-1730-4AA6-8EB4-1CF0BFB09160}" presName="connTx" presStyleLbl="sibTrans2D1" presStyleIdx="0" presStyleCnt="2"/>
      <dgm:spPr/>
    </dgm:pt>
    <dgm:pt modelId="{92E683D1-8375-4607-9680-00991E55A50F}" type="pres">
      <dgm:prSet presAssocID="{F8191647-A2D5-4081-A6EF-B7EA23425726}" presName="composite" presStyleCnt="0"/>
      <dgm:spPr/>
    </dgm:pt>
    <dgm:pt modelId="{82BD08FE-F1C6-4F87-A516-F0EBCC1802E7}" type="pres">
      <dgm:prSet presAssocID="{F8191647-A2D5-4081-A6EF-B7EA23425726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066D2A4-D317-4752-A081-0A4B78EA5EC7}" type="pres">
      <dgm:prSet presAssocID="{F8191647-A2D5-4081-A6EF-B7EA23425726}" presName="parSh" presStyleLbl="node1" presStyleIdx="1" presStyleCnt="3"/>
      <dgm:spPr/>
    </dgm:pt>
    <dgm:pt modelId="{AC31B3A0-453E-49A8-B39D-98F31E6D0E8C}" type="pres">
      <dgm:prSet presAssocID="{F8191647-A2D5-4081-A6EF-B7EA23425726}" presName="desTx" presStyleLbl="fgAcc1" presStyleIdx="1" presStyleCnt="3" custScaleX="96292" custScaleY="78772" custLinFactNeighborX="-6479" custLinFactNeighborY="-22727">
        <dgm:presLayoutVars>
          <dgm:bulletEnabled val="1"/>
        </dgm:presLayoutVars>
      </dgm:prSet>
      <dgm:spPr/>
    </dgm:pt>
    <dgm:pt modelId="{329B4742-E239-4BAD-99B2-005F668A5C89}" type="pres">
      <dgm:prSet presAssocID="{43FCBBBF-5167-408D-8463-1298D54A5BAC}" presName="sibTrans" presStyleLbl="sibTrans2D1" presStyleIdx="1" presStyleCnt="2"/>
      <dgm:spPr/>
    </dgm:pt>
    <dgm:pt modelId="{246B2D7F-1B20-4792-B8B4-665557E085B2}" type="pres">
      <dgm:prSet presAssocID="{43FCBBBF-5167-408D-8463-1298D54A5BAC}" presName="connTx" presStyleLbl="sibTrans2D1" presStyleIdx="1" presStyleCnt="2"/>
      <dgm:spPr/>
    </dgm:pt>
    <dgm:pt modelId="{90B7270D-EBF7-4C78-A83B-87A4A1E0712E}" type="pres">
      <dgm:prSet presAssocID="{DE277319-D8B1-4091-91D2-94374A0B0230}" presName="composite" presStyleCnt="0"/>
      <dgm:spPr/>
    </dgm:pt>
    <dgm:pt modelId="{43CDBC70-17A0-499E-960A-87855EC1D303}" type="pres">
      <dgm:prSet presAssocID="{DE277319-D8B1-4091-91D2-94374A0B0230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87E5F96-BB77-415A-A372-1EE1C0C6CB91}" type="pres">
      <dgm:prSet presAssocID="{DE277319-D8B1-4091-91D2-94374A0B0230}" presName="parSh" presStyleLbl="node1" presStyleIdx="2" presStyleCnt="3" custScaleX="94925" custLinFactNeighborX="-3646" custLinFactNeighborY="-8225"/>
      <dgm:spPr/>
    </dgm:pt>
    <dgm:pt modelId="{E7618DB7-E7A7-49EA-BF58-AD9A7CE36AE5}" type="pres">
      <dgm:prSet presAssocID="{DE277319-D8B1-4091-91D2-94374A0B0230}" presName="desTx" presStyleLbl="fgAcc1" presStyleIdx="2" presStyleCnt="3" custScaleX="95871" custScaleY="78772" custLinFactNeighborX="-12080" custLinFactNeighborY="-18899">
        <dgm:presLayoutVars>
          <dgm:bulletEnabled val="1"/>
        </dgm:presLayoutVars>
      </dgm:prSet>
      <dgm:spPr/>
    </dgm:pt>
  </dgm:ptLst>
  <dgm:cxnLst>
    <dgm:cxn modelId="{21272401-E057-4801-86A4-6B5FA234BFF7}" type="presOf" srcId="{7D34B447-19FB-4AE9-A946-9FFB814E53A9}" destId="{68A6F33D-A483-4D6A-A417-10CAEFC90F63}" srcOrd="0" destOrd="1" presId="urn:microsoft.com/office/officeart/2005/8/layout/process3"/>
    <dgm:cxn modelId="{1A27B203-89F5-4028-AF0C-DEFD9CEF714C}" type="presOf" srcId="{0BC60B5B-544B-4EA9-A392-E1D81BD6F557}" destId="{AC31B3A0-453E-49A8-B39D-98F31E6D0E8C}" srcOrd="0" destOrd="1" presId="urn:microsoft.com/office/officeart/2005/8/layout/process3"/>
    <dgm:cxn modelId="{26C5AD05-B7CD-4FDC-97C2-80DB6B06FF7E}" srcId="{F8191647-A2D5-4081-A6EF-B7EA23425726}" destId="{6642879A-D4ED-44FD-92BF-1C59103FE122}" srcOrd="0" destOrd="0" parTransId="{BB30BA27-F64C-43DD-8FBF-88A07AB684E3}" sibTransId="{E7A1C2F6-1905-4E6A-8FAE-D91A63E9730F}"/>
    <dgm:cxn modelId="{D5DEFB06-FFFA-49B5-ACE1-90E2520E0D71}" type="presOf" srcId="{F8191647-A2D5-4081-A6EF-B7EA23425726}" destId="{C066D2A4-D317-4752-A081-0A4B78EA5EC7}" srcOrd="1" destOrd="0" presId="urn:microsoft.com/office/officeart/2005/8/layout/process3"/>
    <dgm:cxn modelId="{AD3CD30D-08E9-4F3A-973D-9DADBFAF635D}" type="presOf" srcId="{0252E44E-1730-4AA6-8EB4-1CF0BFB09160}" destId="{8E6BE94A-1FAB-4B26-A0AF-265F1BFCBDC7}" srcOrd="1" destOrd="0" presId="urn:microsoft.com/office/officeart/2005/8/layout/process3"/>
    <dgm:cxn modelId="{759A190F-7332-418E-9881-C5555A721698}" type="presOf" srcId="{36F6323C-8155-4A83-8BC2-ED3EDC1A5F97}" destId="{E7618DB7-E7A7-49EA-BF58-AD9A7CE36AE5}" srcOrd="0" destOrd="1" presId="urn:microsoft.com/office/officeart/2005/8/layout/process3"/>
    <dgm:cxn modelId="{DC3E9B12-1F0C-4594-9003-FD6090EB3EEA}" type="presOf" srcId="{43FCBBBF-5167-408D-8463-1298D54A5BAC}" destId="{329B4742-E239-4BAD-99B2-005F668A5C89}" srcOrd="0" destOrd="0" presId="urn:microsoft.com/office/officeart/2005/8/layout/process3"/>
    <dgm:cxn modelId="{6BF0BB5E-BA87-49B1-8846-D790505923C9}" type="presOf" srcId="{43FCBBBF-5167-408D-8463-1298D54A5BAC}" destId="{246B2D7F-1B20-4792-B8B4-665557E085B2}" srcOrd="1" destOrd="0" presId="urn:microsoft.com/office/officeart/2005/8/layout/process3"/>
    <dgm:cxn modelId="{1B217342-1799-4939-BDF6-CDDF8723593F}" type="presOf" srcId="{1E8B0842-E7C1-4D91-880A-B158D9FACB22}" destId="{E7618DB7-E7A7-49EA-BF58-AD9A7CE36AE5}" srcOrd="0" destOrd="0" presId="urn:microsoft.com/office/officeart/2005/8/layout/process3"/>
    <dgm:cxn modelId="{3DC4BE43-33D5-45D0-9599-5DFBFC1B4B23}" type="presOf" srcId="{DE277319-D8B1-4091-91D2-94374A0B0230}" destId="{487E5F96-BB77-415A-A372-1EE1C0C6CB91}" srcOrd="1" destOrd="0" presId="urn:microsoft.com/office/officeart/2005/8/layout/process3"/>
    <dgm:cxn modelId="{7D4DDD65-4BD1-4DA8-9F99-E2571DAEB722}" type="presOf" srcId="{DE277319-D8B1-4091-91D2-94374A0B0230}" destId="{43CDBC70-17A0-499E-960A-87855EC1D303}" srcOrd="0" destOrd="0" presId="urn:microsoft.com/office/officeart/2005/8/layout/process3"/>
    <dgm:cxn modelId="{EFBBA84E-69C3-4BBE-AF8F-28D45805657C}" srcId="{A25EFB64-27B8-4E1C-B046-CB6F154A4275}" destId="{557CE76C-B70A-4FC0-AD7E-E994A400B8CA}" srcOrd="0" destOrd="0" parTransId="{AEBDD583-E19C-4237-AFD5-37D59CF86AC2}" sibTransId="{30660B27-29A9-4D83-A778-C6BCB2AFA552}"/>
    <dgm:cxn modelId="{E981F155-7949-4ACE-8AA0-65C744B8432F}" srcId="{DE277319-D8B1-4091-91D2-94374A0B0230}" destId="{1E8B0842-E7C1-4D91-880A-B158D9FACB22}" srcOrd="0" destOrd="0" parTransId="{3F074DF6-58E1-4328-8A5F-0CF419F6D027}" sibTransId="{EAA1C8EB-993E-4C86-8CF9-0C2B7F6E76B1}"/>
    <dgm:cxn modelId="{05F95B80-2E6F-4985-A208-DF140E63CFED}" srcId="{A25EFB64-27B8-4E1C-B046-CB6F154A4275}" destId="{7D34B447-19FB-4AE9-A946-9FFB814E53A9}" srcOrd="1" destOrd="0" parTransId="{168E7BB3-45A6-4D10-90C0-306A7061A3FB}" sibTransId="{D8A2BD30-43EA-4E22-B88F-65D6AA28BE83}"/>
    <dgm:cxn modelId="{C7CECA8D-8ED7-4780-826F-C878E505EEED}" type="presOf" srcId="{A25EFB64-27B8-4E1C-B046-CB6F154A4275}" destId="{57E0FC51-C68E-49B5-BF10-A5A8478EF905}" srcOrd="1" destOrd="0" presId="urn:microsoft.com/office/officeart/2005/8/layout/process3"/>
    <dgm:cxn modelId="{A2A5528E-F88D-42F1-ABE5-88E927A3E367}" type="presOf" srcId="{0252E44E-1730-4AA6-8EB4-1CF0BFB09160}" destId="{96B40828-CABB-4B08-B00B-4A921379E689}" srcOrd="0" destOrd="0" presId="urn:microsoft.com/office/officeart/2005/8/layout/process3"/>
    <dgm:cxn modelId="{12CE61A4-5B8A-4292-99F7-6942A30F74AB}" type="presOf" srcId="{F8191647-A2D5-4081-A6EF-B7EA23425726}" destId="{82BD08FE-F1C6-4F87-A516-F0EBCC1802E7}" srcOrd="0" destOrd="0" presId="urn:microsoft.com/office/officeart/2005/8/layout/process3"/>
    <dgm:cxn modelId="{F1F782AE-DFDC-4B38-8504-F774DA5C5DDA}" srcId="{939C308B-B80F-4550-B35E-2266103D4039}" destId="{DE277319-D8B1-4091-91D2-94374A0B0230}" srcOrd="2" destOrd="0" parTransId="{2D57EE4A-377C-4F0B-A409-013D2756293B}" sibTransId="{C2F2ED22-B8B6-4CE7-9E7B-FBA01FC550DB}"/>
    <dgm:cxn modelId="{42A4DCB6-D360-4ECF-AF8E-3BB9190D56E7}" srcId="{DE277319-D8B1-4091-91D2-94374A0B0230}" destId="{36F6323C-8155-4A83-8BC2-ED3EDC1A5F97}" srcOrd="1" destOrd="0" parTransId="{0447D315-4038-4DFE-83B6-F0EB1DC64DE5}" sibTransId="{F5E1814F-8145-4407-81A8-8C7A1E46FAF0}"/>
    <dgm:cxn modelId="{993761CC-1247-4B20-A081-97578A319902}" type="presOf" srcId="{A25EFB64-27B8-4E1C-B046-CB6F154A4275}" destId="{96655A28-FF0A-4BDB-81C1-A9221AB37261}" srcOrd="0" destOrd="0" presId="urn:microsoft.com/office/officeart/2005/8/layout/process3"/>
    <dgm:cxn modelId="{30577CD8-3E5E-4D2F-B2DD-71E895470155}" type="presOf" srcId="{6642879A-D4ED-44FD-92BF-1C59103FE122}" destId="{AC31B3A0-453E-49A8-B39D-98F31E6D0E8C}" srcOrd="0" destOrd="0" presId="urn:microsoft.com/office/officeart/2005/8/layout/process3"/>
    <dgm:cxn modelId="{E74FFCE0-D2E4-422C-8FF3-6172DEF5E8E7}" srcId="{F8191647-A2D5-4081-A6EF-B7EA23425726}" destId="{0BC60B5B-544B-4EA9-A392-E1D81BD6F557}" srcOrd="1" destOrd="0" parTransId="{8BBE6F91-216B-4887-B6A8-2B2DDB83F2B9}" sibTransId="{171BDD0F-3EE0-4986-A3A8-CDAB77FEE508}"/>
    <dgm:cxn modelId="{30D3E9E4-E88C-4FEF-88D7-A25A4C3E889D}" type="presOf" srcId="{557CE76C-B70A-4FC0-AD7E-E994A400B8CA}" destId="{68A6F33D-A483-4D6A-A417-10CAEFC90F63}" srcOrd="0" destOrd="0" presId="urn:microsoft.com/office/officeart/2005/8/layout/process3"/>
    <dgm:cxn modelId="{DADF84E9-A6DA-4434-AD31-303DEDCC928A}" type="presOf" srcId="{939C308B-B80F-4550-B35E-2266103D4039}" destId="{D7290E1A-1E66-4F27-90B9-3B765AA97D20}" srcOrd="0" destOrd="0" presId="urn:microsoft.com/office/officeart/2005/8/layout/process3"/>
    <dgm:cxn modelId="{46AFF1E9-8F42-4992-8E23-BAA6845537B3}" srcId="{939C308B-B80F-4550-B35E-2266103D4039}" destId="{A25EFB64-27B8-4E1C-B046-CB6F154A4275}" srcOrd="0" destOrd="0" parTransId="{6E8406FB-CA25-4816-B12C-E255BFD6BE72}" sibTransId="{0252E44E-1730-4AA6-8EB4-1CF0BFB09160}"/>
    <dgm:cxn modelId="{D114C0EC-AFE7-4A47-957E-71EAF7E72A7D}" srcId="{939C308B-B80F-4550-B35E-2266103D4039}" destId="{F8191647-A2D5-4081-A6EF-B7EA23425726}" srcOrd="1" destOrd="0" parTransId="{087B283A-AFC9-4C89-B875-30D8E8700270}" sibTransId="{43FCBBBF-5167-408D-8463-1298D54A5BAC}"/>
    <dgm:cxn modelId="{19E8D2CA-3872-4E55-A687-8E2CE6295FBB}" type="presParOf" srcId="{D7290E1A-1E66-4F27-90B9-3B765AA97D20}" destId="{15D78D64-863A-44EF-84E7-BEA92E3DBABA}" srcOrd="0" destOrd="0" presId="urn:microsoft.com/office/officeart/2005/8/layout/process3"/>
    <dgm:cxn modelId="{681D0BC7-7F29-4E3D-B681-D1A3F9B15D68}" type="presParOf" srcId="{15D78D64-863A-44EF-84E7-BEA92E3DBABA}" destId="{96655A28-FF0A-4BDB-81C1-A9221AB37261}" srcOrd="0" destOrd="0" presId="urn:microsoft.com/office/officeart/2005/8/layout/process3"/>
    <dgm:cxn modelId="{3512BD83-F475-44C7-B5C7-F3C2317B65A6}" type="presParOf" srcId="{15D78D64-863A-44EF-84E7-BEA92E3DBABA}" destId="{57E0FC51-C68E-49B5-BF10-A5A8478EF905}" srcOrd="1" destOrd="0" presId="urn:microsoft.com/office/officeart/2005/8/layout/process3"/>
    <dgm:cxn modelId="{079ECC3A-A8D3-4181-8998-3CF64A2D3BDE}" type="presParOf" srcId="{15D78D64-863A-44EF-84E7-BEA92E3DBABA}" destId="{68A6F33D-A483-4D6A-A417-10CAEFC90F63}" srcOrd="2" destOrd="0" presId="urn:microsoft.com/office/officeart/2005/8/layout/process3"/>
    <dgm:cxn modelId="{F0F21129-02AE-4715-A5BC-5C9409789954}" type="presParOf" srcId="{D7290E1A-1E66-4F27-90B9-3B765AA97D20}" destId="{96B40828-CABB-4B08-B00B-4A921379E689}" srcOrd="1" destOrd="0" presId="urn:microsoft.com/office/officeart/2005/8/layout/process3"/>
    <dgm:cxn modelId="{A59F6FE1-15C5-49BD-87EC-BB7FDDEECF20}" type="presParOf" srcId="{96B40828-CABB-4B08-B00B-4A921379E689}" destId="{8E6BE94A-1FAB-4B26-A0AF-265F1BFCBDC7}" srcOrd="0" destOrd="0" presId="urn:microsoft.com/office/officeart/2005/8/layout/process3"/>
    <dgm:cxn modelId="{D0D59D85-1E75-445F-8AA3-FFCC16949D8A}" type="presParOf" srcId="{D7290E1A-1E66-4F27-90B9-3B765AA97D20}" destId="{92E683D1-8375-4607-9680-00991E55A50F}" srcOrd="2" destOrd="0" presId="urn:microsoft.com/office/officeart/2005/8/layout/process3"/>
    <dgm:cxn modelId="{A490E22C-049C-49A9-AA3B-E2B99731E745}" type="presParOf" srcId="{92E683D1-8375-4607-9680-00991E55A50F}" destId="{82BD08FE-F1C6-4F87-A516-F0EBCC1802E7}" srcOrd="0" destOrd="0" presId="urn:microsoft.com/office/officeart/2005/8/layout/process3"/>
    <dgm:cxn modelId="{04F743BC-C7B6-47D6-97E1-0580BD9B3524}" type="presParOf" srcId="{92E683D1-8375-4607-9680-00991E55A50F}" destId="{C066D2A4-D317-4752-A081-0A4B78EA5EC7}" srcOrd="1" destOrd="0" presId="urn:microsoft.com/office/officeart/2005/8/layout/process3"/>
    <dgm:cxn modelId="{7FAA7A86-F53D-492E-8FBF-A790AE42B2D4}" type="presParOf" srcId="{92E683D1-8375-4607-9680-00991E55A50F}" destId="{AC31B3A0-453E-49A8-B39D-98F31E6D0E8C}" srcOrd="2" destOrd="0" presId="urn:microsoft.com/office/officeart/2005/8/layout/process3"/>
    <dgm:cxn modelId="{9CD6345E-6C64-4740-8806-B4335432514C}" type="presParOf" srcId="{D7290E1A-1E66-4F27-90B9-3B765AA97D20}" destId="{329B4742-E239-4BAD-99B2-005F668A5C89}" srcOrd="3" destOrd="0" presId="urn:microsoft.com/office/officeart/2005/8/layout/process3"/>
    <dgm:cxn modelId="{2E4A19BB-3076-4E68-886D-95510E4F393F}" type="presParOf" srcId="{329B4742-E239-4BAD-99B2-005F668A5C89}" destId="{246B2D7F-1B20-4792-B8B4-665557E085B2}" srcOrd="0" destOrd="0" presId="urn:microsoft.com/office/officeart/2005/8/layout/process3"/>
    <dgm:cxn modelId="{012C007C-3E6B-4E8E-B9BD-DFCFF25AB854}" type="presParOf" srcId="{D7290E1A-1E66-4F27-90B9-3B765AA97D20}" destId="{90B7270D-EBF7-4C78-A83B-87A4A1E0712E}" srcOrd="4" destOrd="0" presId="urn:microsoft.com/office/officeart/2005/8/layout/process3"/>
    <dgm:cxn modelId="{F2EE4350-1AF5-47B9-AB11-B51CF21C2C42}" type="presParOf" srcId="{90B7270D-EBF7-4C78-A83B-87A4A1E0712E}" destId="{43CDBC70-17A0-499E-960A-87855EC1D303}" srcOrd="0" destOrd="0" presId="urn:microsoft.com/office/officeart/2005/8/layout/process3"/>
    <dgm:cxn modelId="{28B9CDE5-AD67-4FC3-9A15-E6037E698D9D}" type="presParOf" srcId="{90B7270D-EBF7-4C78-A83B-87A4A1E0712E}" destId="{487E5F96-BB77-415A-A372-1EE1C0C6CB91}" srcOrd="1" destOrd="0" presId="urn:microsoft.com/office/officeart/2005/8/layout/process3"/>
    <dgm:cxn modelId="{7B58CFA2-684B-4057-B185-B030446921E7}" type="presParOf" srcId="{90B7270D-EBF7-4C78-A83B-87A4A1E0712E}" destId="{E7618DB7-E7A7-49EA-BF58-AD9A7CE36AE5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0FC51-C68E-49B5-BF10-A5A8478EF905}">
      <dsp:nvSpPr>
        <dsp:cNvPr id="0" name=""/>
        <dsp:cNvSpPr/>
      </dsp:nvSpPr>
      <dsp:spPr>
        <a:xfrm>
          <a:off x="2813" y="1133580"/>
          <a:ext cx="2024341" cy="1123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Rows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2813" y="1133580"/>
        <a:ext cx="2024341" cy="748800"/>
      </dsp:txXfrm>
    </dsp:sp>
    <dsp:sp modelId="{68A6F33D-A483-4D6A-A417-10CAEFC90F63}">
      <dsp:nvSpPr>
        <dsp:cNvPr id="0" name=""/>
        <dsp:cNvSpPr/>
      </dsp:nvSpPr>
      <dsp:spPr>
        <a:xfrm>
          <a:off x="259073" y="1752597"/>
          <a:ext cx="1823607" cy="11409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FROM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WHERE</a:t>
          </a:r>
        </a:p>
      </dsp:txBody>
      <dsp:txXfrm>
        <a:off x="292490" y="1786014"/>
        <a:ext cx="1756773" cy="1074122"/>
      </dsp:txXfrm>
    </dsp:sp>
    <dsp:sp modelId="{96B40828-CABB-4B08-B00B-4A921379E689}">
      <dsp:nvSpPr>
        <dsp:cNvPr id="0" name=""/>
        <dsp:cNvSpPr/>
      </dsp:nvSpPr>
      <dsp:spPr>
        <a:xfrm rot="21579384">
          <a:off x="2308940" y="1246428"/>
          <a:ext cx="597407" cy="504002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308941" y="1347681"/>
        <a:ext cx="446206" cy="302402"/>
      </dsp:txXfrm>
    </dsp:sp>
    <dsp:sp modelId="{C066D2A4-D317-4752-A081-0A4B78EA5EC7}">
      <dsp:nvSpPr>
        <dsp:cNvPr id="0" name=""/>
        <dsp:cNvSpPr/>
      </dsp:nvSpPr>
      <dsp:spPr>
        <a:xfrm>
          <a:off x="3154319" y="1114681"/>
          <a:ext cx="2024341" cy="1123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Groups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154319" y="1114681"/>
        <a:ext cx="2024341" cy="748800"/>
      </dsp:txXfrm>
    </dsp:sp>
    <dsp:sp modelId="{AC31B3A0-453E-49A8-B39D-98F31E6D0E8C}">
      <dsp:nvSpPr>
        <dsp:cNvPr id="0" name=""/>
        <dsp:cNvSpPr/>
      </dsp:nvSpPr>
      <dsp:spPr>
        <a:xfrm>
          <a:off x="3475317" y="1676408"/>
          <a:ext cx="1949278" cy="12165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GROUP BY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HAVING</a:t>
          </a:r>
        </a:p>
      </dsp:txBody>
      <dsp:txXfrm>
        <a:off x="3510949" y="1712040"/>
        <a:ext cx="1878014" cy="1145290"/>
      </dsp:txXfrm>
    </dsp:sp>
    <dsp:sp modelId="{329B4742-E239-4BAD-99B2-005F668A5C89}">
      <dsp:nvSpPr>
        <dsp:cNvPr id="0" name=""/>
        <dsp:cNvSpPr/>
      </dsp:nvSpPr>
      <dsp:spPr>
        <a:xfrm rot="21497223">
          <a:off x="5457576" y="1189619"/>
          <a:ext cx="591846" cy="504002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457610" y="1292679"/>
        <a:ext cx="440645" cy="302402"/>
      </dsp:txXfrm>
    </dsp:sp>
    <dsp:sp modelId="{487E5F96-BB77-415A-A372-1EE1C0C6CB91}">
      <dsp:nvSpPr>
        <dsp:cNvPr id="0" name=""/>
        <dsp:cNvSpPr/>
      </dsp:nvSpPr>
      <dsp:spPr>
        <a:xfrm>
          <a:off x="6294853" y="1022298"/>
          <a:ext cx="1921606" cy="1123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Result</a:t>
          </a:r>
        </a:p>
      </dsp:txBody>
      <dsp:txXfrm>
        <a:off x="6294853" y="1022298"/>
        <a:ext cx="1921606" cy="748800"/>
      </dsp:txXfrm>
    </dsp:sp>
    <dsp:sp modelId="{E7618DB7-E7A7-49EA-BF58-AD9A7CE36AE5}">
      <dsp:nvSpPr>
        <dsp:cNvPr id="0" name=""/>
        <dsp:cNvSpPr/>
      </dsp:nvSpPr>
      <dsp:spPr>
        <a:xfrm>
          <a:off x="6529169" y="1735527"/>
          <a:ext cx="1940756" cy="12165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ORDER BY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SELECT</a:t>
          </a:r>
        </a:p>
      </dsp:txBody>
      <dsp:txXfrm>
        <a:off x="6564801" y="1771159"/>
        <a:ext cx="1869492" cy="1145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239F2F7-C06B-4DFD-A900-99338B3C6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8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BD0E479-FEE3-4A7D-BB6A-B260D0FC3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24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9BE062-688E-4EE8-9D2C-41B35AB90E4F}" type="slidenum">
              <a:rPr lang="en-US" sz="1200" smtClean="0"/>
              <a:pPr/>
              <a:t>1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Welcome to lesson</a:t>
            </a:r>
            <a:r>
              <a:rPr lang="en-US" baseline="0" dirty="0"/>
              <a:t> 5 of Module 4 on basic </a:t>
            </a:r>
            <a:r>
              <a:rPr lang="en-US" dirty="0"/>
              <a:t>query formulation with SQL</a:t>
            </a:r>
          </a:p>
          <a:p>
            <a:endParaRPr lang="en-US" dirty="0"/>
          </a:p>
          <a:p>
            <a:r>
              <a:rPr lang="en-US" dirty="0"/>
              <a:t>Query formulation is an important skill in application development.</a:t>
            </a:r>
          </a:p>
          <a:p>
            <a:r>
              <a:rPr lang="en-US" dirty="0"/>
              <a:t>Everyone involved in the application development must be competent in query formulation.</a:t>
            </a:r>
          </a:p>
          <a:p>
            <a:r>
              <a:rPr lang="en-US" dirty="0"/>
              <a:t>Most students will be involved (at least initially) in application development rather than in a role as a database specialist. Database specialists must also understand query formulation and SQL.</a:t>
            </a:r>
          </a:p>
          <a:p>
            <a:endParaRPr lang="en-US" dirty="0"/>
          </a:p>
          <a:p>
            <a:r>
              <a:rPr lang="en-US" dirty="0"/>
              <a:t>Opening question: </a:t>
            </a:r>
          </a:p>
          <a:p>
            <a:r>
              <a:rPr lang="en-US" dirty="0"/>
              <a:t>- What are limitations of the GROUP BY clause</a:t>
            </a:r>
            <a:r>
              <a:rPr lang="en-US" baseline="0" dirty="0"/>
              <a:t> for business intelligence queries?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89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and write statements using both join styles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/>
              <a:t>Write statements using both the WHERE and HAVING clauses to understand the difference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8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5FE4500-1BB4-4428-8B16-5565569EBE10}" type="slidenum">
              <a:rPr lang="en-US" sz="1200" smtClean="0"/>
              <a:pPr/>
              <a:t>3</a:t>
            </a:fld>
            <a:endParaRPr 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Row summary: compress multiple rows into a single row</a:t>
            </a:r>
          </a:p>
          <a:p>
            <a:r>
              <a:rPr lang="en-US" dirty="0"/>
              <a:t>Row details are important for operational decision-making (resolving a customer complaint, finding lost shipment, …)</a:t>
            </a:r>
          </a:p>
          <a:p>
            <a:r>
              <a:rPr lang="en-US" dirty="0"/>
              <a:t>Row summaries are important for tactical and strategic decision-making (remove details)</a:t>
            </a:r>
          </a:p>
          <a:p>
            <a:r>
              <a:rPr lang="en-US" dirty="0"/>
              <a:t>Problem involves row summaries:</a:t>
            </a:r>
          </a:p>
          <a:p>
            <a:r>
              <a:rPr lang="en-US" dirty="0"/>
              <a:t> - Result contains aggregate functions: count of students enrolled, average salary, sum of </a:t>
            </a:r>
          </a:p>
          <a:p>
            <a:r>
              <a:rPr lang="en-US" dirty="0"/>
              <a:t>   the credit hours</a:t>
            </a:r>
          </a:p>
          <a:p>
            <a:r>
              <a:rPr lang="en-US" dirty="0"/>
              <a:t> - Conditions involve aggregate functions: number of students enrolled less than 10</a:t>
            </a:r>
          </a:p>
          <a:p>
            <a:r>
              <a:rPr lang="en-US" dirty="0"/>
              <a:t>SQL features for summarizing tables:</a:t>
            </a:r>
          </a:p>
          <a:p>
            <a:r>
              <a:rPr lang="en-US" dirty="0"/>
              <a:t>- Aggregate functions in output list</a:t>
            </a:r>
          </a:p>
          <a:p>
            <a:r>
              <a:rPr lang="en-US" dirty="0"/>
              <a:t> - Standard aggregate functions (COUNT, MIN, MAX, SUM, AVG)</a:t>
            </a:r>
          </a:p>
          <a:p>
            <a:r>
              <a:rPr lang="en-US" dirty="0"/>
              <a:t> - Most DBMSs have many other functions available</a:t>
            </a:r>
          </a:p>
          <a:p>
            <a:r>
              <a:rPr lang="en-US" dirty="0"/>
              <a:t> - GROUP BY columns: indicate columns to summarize on</a:t>
            </a:r>
          </a:p>
          <a:p>
            <a:r>
              <a:rPr lang="en-US" dirty="0"/>
              <a:t> - HAVING (optional): indicate group conditions</a:t>
            </a:r>
          </a:p>
        </p:txBody>
      </p:sp>
    </p:spTree>
    <p:extLst>
      <p:ext uri="{BB962C8B-B14F-4D97-AF65-F5344CB8AC3E}">
        <p14:creationId xmlns:p14="http://schemas.microsoft.com/office/powerpoint/2010/main" val="1758897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92F214-4620-4BFF-9210-3098328BAEC3}" type="slidenum">
              <a:rPr lang="en-US" sz="1200" smtClean="0"/>
              <a:pPr/>
              <a:t>4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Example 1: </a:t>
            </a:r>
          </a:p>
          <a:p>
            <a:r>
              <a:rPr lang="en-US" dirty="0"/>
              <a:t> - Demonstrates</a:t>
            </a:r>
            <a:r>
              <a:rPr lang="en-US" baseline="0" dirty="0"/>
              <a:t> a statement containing individual rows</a:t>
            </a:r>
            <a:endParaRPr lang="en-US" dirty="0"/>
          </a:p>
          <a:p>
            <a:r>
              <a:rPr lang="en-US" dirty="0"/>
              <a:t> - Sort to easily show correspondence to row</a:t>
            </a:r>
            <a:r>
              <a:rPr lang="en-US" baseline="0" dirty="0"/>
              <a:t> summary results</a:t>
            </a:r>
            <a:endParaRPr lang="en-US" dirty="0"/>
          </a:p>
          <a:p>
            <a:endParaRPr lang="en-US" dirty="0"/>
          </a:p>
          <a:p>
            <a:r>
              <a:rPr lang="en-US" dirty="0"/>
              <a:t>Example 2:</a:t>
            </a:r>
          </a:p>
          <a:p>
            <a:pPr marL="171450" indent="-171450">
              <a:buFontTx/>
              <a:buChar char="-"/>
            </a:pPr>
            <a:r>
              <a:rPr lang="en-US" dirty="0"/>
              <a:t>Row summary result with rank and average</a:t>
            </a:r>
            <a:r>
              <a:rPr lang="en-US" baseline="0" dirty="0"/>
              <a:t> salary by rank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First two rows of Example 2 are derived from first two rows of Example 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4328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92F214-4620-4BFF-9210-3098328BAEC3}" type="slidenum">
              <a:rPr lang="en-US" sz="1200" smtClean="0"/>
              <a:pPr/>
              <a:t>5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Example 3: </a:t>
            </a:r>
          </a:p>
          <a:p>
            <a:r>
              <a:rPr lang="en-US" dirty="0"/>
              <a:t> - Only upper class</a:t>
            </a:r>
            <a:r>
              <a:rPr lang="en-US" baseline="0" dirty="0"/>
              <a:t> (JR, SR) in the result</a:t>
            </a:r>
            <a:endParaRPr lang="en-US" dirty="0"/>
          </a:p>
          <a:p>
            <a:r>
              <a:rPr lang="en-US" dirty="0"/>
              <a:t> - Row summary because output uses AVG function</a:t>
            </a:r>
          </a:p>
          <a:p>
            <a:r>
              <a:rPr lang="en-US" dirty="0"/>
              <a:t> - Rename output column when using aggregate expressions</a:t>
            </a:r>
          </a:p>
          <a:p>
            <a:r>
              <a:rPr lang="en-US" dirty="0"/>
              <a:t> - Retrieves a one row per student</a:t>
            </a:r>
            <a:r>
              <a:rPr lang="en-US" baseline="0" dirty="0"/>
              <a:t> major (ACCT, FIN, IS)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Example 4</a:t>
            </a:r>
          </a:p>
          <a:p>
            <a:r>
              <a:rPr lang="en-US" dirty="0"/>
              <a:t>  - Summarize majors of </a:t>
            </a:r>
            <a:r>
              <a:rPr lang="en-US" dirty="0" err="1"/>
              <a:t>upperclass</a:t>
            </a:r>
            <a:r>
              <a:rPr lang="en-US" dirty="0"/>
              <a:t> students  by average </a:t>
            </a:r>
            <a:r>
              <a:rPr lang="en-US" dirty="0" err="1"/>
              <a:t>gpa</a:t>
            </a:r>
            <a:r>
              <a:rPr lang="en-US" dirty="0"/>
              <a:t>; only include majors </a:t>
            </a:r>
          </a:p>
          <a:p>
            <a:r>
              <a:rPr lang="en-US" dirty="0"/>
              <a:t>    with </a:t>
            </a:r>
            <a:r>
              <a:rPr lang="en-US" dirty="0" err="1"/>
              <a:t>avggpa</a:t>
            </a:r>
            <a:r>
              <a:rPr lang="en-US" dirty="0"/>
              <a:t> &gt; 3.1</a:t>
            </a:r>
          </a:p>
          <a:p>
            <a:r>
              <a:rPr lang="en-US" dirty="0"/>
              <a:t>  - Row condition: cannot use aggregate function</a:t>
            </a:r>
          </a:p>
          <a:p>
            <a:r>
              <a:rPr lang="en-US" dirty="0"/>
              <a:t>  - Group condition: uses aggregate functions</a:t>
            </a:r>
          </a:p>
          <a:p>
            <a:r>
              <a:rPr lang="en-US" dirty="0"/>
              <a:t>  - Do not use a condition in HAVING unless the condition involves an 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1704931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92F214-4620-4BFF-9210-3098328BAEC3}" type="slidenum">
              <a:rPr lang="en-US" sz="1200" smtClean="0"/>
              <a:pPr/>
              <a:t>6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Example 5</a:t>
            </a:r>
          </a:p>
          <a:p>
            <a:pPr marL="171450" indent="-171450">
              <a:buFontTx/>
              <a:buChar char="-"/>
            </a:pPr>
            <a:r>
              <a:rPr lang="en-US" dirty="0"/>
              <a:t>Oracle error message: not a GROUP BY expression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PostgreSQL error message: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column "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student.stdclass</a:t>
            </a:r>
            <a:r>
              <a:rPr lang="en-US" b="0" i="0" dirty="0"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" must appear in the GROUP BY clause or be used in an aggregate function</a:t>
            </a:r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Example 6</a:t>
            </a:r>
          </a:p>
          <a:p>
            <a:pPr marL="171450" indent="-171450">
              <a:buFontTx/>
              <a:buChar char="-"/>
            </a:pPr>
            <a:r>
              <a:rPr lang="en-US" dirty="0"/>
              <a:t>Oracle error message: group function is not allowed here</a:t>
            </a:r>
          </a:p>
          <a:p>
            <a:pPr marL="171450" indent="-171450">
              <a:buFontTx/>
              <a:buChar char="-"/>
            </a:pPr>
            <a:r>
              <a:rPr lang="en-US" dirty="0"/>
              <a:t>PostgreSQL error message: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aggregate functions are not allowed in WHERE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68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Step 1: FROM clause (cross product and join operators)</a:t>
            </a:r>
          </a:p>
          <a:p>
            <a:r>
              <a:rPr lang="en-US" dirty="0">
                <a:cs typeface="Times New Roman" pitchFamily="18" charset="0"/>
              </a:rPr>
              <a:t>Step 2: WHERE clause (row conditions)</a:t>
            </a:r>
          </a:p>
          <a:p>
            <a:r>
              <a:rPr lang="en-US" dirty="0">
                <a:cs typeface="Times New Roman" pitchFamily="18" charset="0"/>
              </a:rPr>
              <a:t>Step 3: GROUP BY clause (sort on grouping columns, compute aggregates)</a:t>
            </a:r>
          </a:p>
          <a:p>
            <a:r>
              <a:rPr lang="en-US" dirty="0">
                <a:cs typeface="Times New Roman" pitchFamily="18" charset="0"/>
              </a:rPr>
              <a:t>Step 4: HAVING clause (group conditions)</a:t>
            </a:r>
          </a:p>
          <a:p>
            <a:r>
              <a:rPr lang="en-US" dirty="0">
                <a:cs typeface="Times New Roman" pitchFamily="18" charset="0"/>
              </a:rPr>
              <a:t>Step 5: ORDER BY clause</a:t>
            </a:r>
          </a:p>
          <a:p>
            <a:r>
              <a:rPr lang="en-US" dirty="0">
                <a:cs typeface="Times New Roman" pitchFamily="18" charset="0"/>
              </a:rPr>
              <a:t>Step 6: eliminate columns not in 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16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FB360D4-FFEA-4281-9782-172AF8B27DD2}" type="slidenum">
              <a:rPr lang="en-US" sz="1200" smtClean="0"/>
              <a:pPr/>
              <a:t>8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Evaluation order:</a:t>
            </a:r>
          </a:p>
          <a:p>
            <a:r>
              <a:rPr lang="en-US" dirty="0"/>
              <a:t> - Sequence of steps to evaluate a SELECT statement</a:t>
            </a:r>
          </a:p>
          <a:p>
            <a:r>
              <a:rPr lang="en-US" dirty="0"/>
              <a:t> - Conceptual not actual: DBMSs use many shortcuts</a:t>
            </a:r>
          </a:p>
          <a:p>
            <a:endParaRPr lang="en-US" dirty="0"/>
          </a:p>
          <a:p>
            <a:r>
              <a:rPr lang="en-US" dirty="0"/>
              <a:t>Row operations occur first</a:t>
            </a:r>
          </a:p>
          <a:p>
            <a:r>
              <a:rPr lang="en-US" dirty="0"/>
              <a:t> - Errors in formulation usually occur in row operations</a:t>
            </a:r>
          </a:p>
          <a:p>
            <a:r>
              <a:rPr lang="en-US" dirty="0"/>
              <a:t> - Use small tables to understand relationship of row operations (FROM, WHERE) to</a:t>
            </a:r>
          </a:p>
          <a:p>
            <a:r>
              <a:rPr lang="en-US" dirty="0"/>
              <a:t>   group operations (GROUP, HAVING)</a:t>
            </a:r>
          </a:p>
          <a:p>
            <a:r>
              <a:rPr lang="en-US" dirty="0"/>
              <a:t> - For large problems, execute row operations separately to ensure that results</a:t>
            </a:r>
          </a:p>
          <a:p>
            <a:r>
              <a:rPr lang="en-US" dirty="0"/>
              <a:t>   before grouping are what you expect</a:t>
            </a:r>
          </a:p>
          <a:p>
            <a:endParaRPr lang="en-US" dirty="0"/>
          </a:p>
          <a:p>
            <a:r>
              <a:rPr lang="en-US" dirty="0"/>
              <a:t>Grouping only occurs one time: only an issue for advanced problems when summarizing on independent columns</a:t>
            </a:r>
          </a:p>
        </p:txBody>
      </p:sp>
    </p:spTree>
    <p:extLst>
      <p:ext uri="{BB962C8B-B14F-4D97-AF65-F5344CB8AC3E}">
        <p14:creationId xmlns:p14="http://schemas.microsoft.com/office/powerpoint/2010/main" val="630682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534B011E-76EB-49BF-B457-C605C1CC19AF}" type="slidenum">
              <a:rPr kumimoji="0" lang="en-US" altLang="en-US" sz="1200" b="0" smtClean="0"/>
              <a:pPr/>
              <a:t>9</a:t>
            </a:fld>
            <a:endParaRPr kumimoji="0" lang="en-US" altLang="en-US" sz="1200" b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Original SQL</a:t>
            </a:r>
            <a:r>
              <a:rPr lang="en-US" altLang="en-US" baseline="0" dirty="0"/>
              <a:t> design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/>
              <a:t>GROUP BY for summary data calculation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/>
              <a:t>Conceptually, summary calculations after row calculations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Extensions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/>
              <a:t>Covered in course 3 on relational database support for data warehouses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/>
              <a:t>Subtotals such as subtotals for year, month, and day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/>
              <a:t>Analytic calculations such as ranking (relative) and cumulative distribution (quantitative ranking)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8233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3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130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4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171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9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926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046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993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99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42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2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18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Module </a:t>
            </a:r>
            <a:r>
              <a:rPr lang="en-US" dirty="0"/>
              <a:t>4</a:t>
            </a:r>
            <a:br>
              <a:rPr lang="en-US" sz="3200" dirty="0"/>
            </a:br>
            <a:r>
              <a:rPr lang="en-US" sz="3200" dirty="0"/>
              <a:t>Basic Query Formulation with SQL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/>
              <a:t>Lesson 5: GROUP BY Clause</a:t>
            </a:r>
          </a:p>
        </p:txBody>
      </p:sp>
    </p:spTree>
    <p:extLst>
      <p:ext uri="{BB962C8B-B14F-4D97-AF65-F5344CB8AC3E}">
        <p14:creationId xmlns:p14="http://schemas.microsoft.com/office/powerpoint/2010/main" val="2477198662"/>
      </p:ext>
    </p:extLst>
  </p:cSld>
  <p:clrMapOvr>
    <a:masterClrMapping/>
  </p:clrMapOvr>
  <p:transition advTm="5391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SELECT statements containing the GROUP BY clause</a:t>
            </a:r>
          </a:p>
          <a:p>
            <a:r>
              <a:rPr lang="en-US" dirty="0"/>
              <a:t>Write SELECT statements with WHERE and HAVING clauses</a:t>
            </a:r>
          </a:p>
          <a:p>
            <a:r>
              <a:rPr lang="en-US" dirty="0"/>
              <a:t>Write natural language explanations about SELECT statements containing the GROUP BY clause</a:t>
            </a:r>
          </a:p>
        </p:txBody>
      </p:sp>
    </p:spTree>
    <p:extLst>
      <p:ext uri="{BB962C8B-B14F-4D97-AF65-F5344CB8AC3E}">
        <p14:creationId xmlns:p14="http://schemas.microsoft.com/office/powerpoint/2010/main" val="358653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AutoShap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Row Summaries</a:t>
            </a:r>
          </a:p>
        </p:txBody>
      </p:sp>
      <p:sp>
        <p:nvSpPr>
          <p:cNvPr id="870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001000" cy="4114800"/>
          </a:xfrm>
        </p:spPr>
        <p:txBody>
          <a:bodyPr/>
          <a:lstStyle/>
          <a:p>
            <a:pPr eaLnBrk="1" hangingPunct="1"/>
            <a:r>
              <a:rPr lang="en-US" sz="2400" dirty="0"/>
              <a:t>Important for decision-making tasks</a:t>
            </a:r>
          </a:p>
          <a:p>
            <a:pPr eaLnBrk="1" hangingPunct="1"/>
            <a:r>
              <a:rPr lang="en-US" sz="2400" dirty="0"/>
              <a:t>Row summary details</a:t>
            </a:r>
          </a:p>
          <a:p>
            <a:pPr lvl="1" eaLnBrk="1" hangingPunct="1"/>
            <a:r>
              <a:rPr lang="en-US" sz="2000" dirty="0"/>
              <a:t>Result contains statistical (aggregate) functions</a:t>
            </a:r>
          </a:p>
          <a:p>
            <a:pPr lvl="1" eaLnBrk="1" hangingPunct="1"/>
            <a:r>
              <a:rPr lang="en-US" sz="2000" dirty="0"/>
              <a:t>Conditions involve statistical functions</a:t>
            </a:r>
          </a:p>
          <a:p>
            <a:pPr eaLnBrk="1" hangingPunct="1"/>
            <a:r>
              <a:rPr lang="en-US" sz="2400" dirty="0"/>
              <a:t>SQL keywords</a:t>
            </a:r>
          </a:p>
          <a:p>
            <a:pPr lvl="1" eaLnBrk="1" hangingPunct="1"/>
            <a:r>
              <a:rPr lang="en-US" sz="2000" dirty="0"/>
              <a:t>Aggregate functions in the result list such as AVG and SUM</a:t>
            </a:r>
          </a:p>
          <a:p>
            <a:pPr lvl="1" eaLnBrk="1" hangingPunct="1"/>
            <a:r>
              <a:rPr lang="en-US" sz="2000" dirty="0"/>
              <a:t>GROUP BY: summary columns</a:t>
            </a:r>
          </a:p>
          <a:p>
            <a:pPr lvl="1" eaLnBrk="1" hangingPunct="1"/>
            <a:r>
              <a:rPr lang="en-US" sz="2000" dirty="0"/>
              <a:t>HAVING: summary conditions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9919435"/>
      </p:ext>
    </p:extLst>
  </p:cSld>
  <p:clrMapOvr>
    <a:masterClrMapping/>
  </p:clrMapOvr>
  <p:transition advTm="1322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AutoShap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61375" cy="685800"/>
          </a:xfrm>
        </p:spPr>
        <p:txBody>
          <a:bodyPr/>
          <a:lstStyle/>
          <a:p>
            <a:pPr eaLnBrk="1" hangingPunct="1"/>
            <a:r>
              <a:rPr lang="en-US" dirty="0"/>
              <a:t>Individual Rows versus Row Summaries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4922259" y="1504447"/>
            <a:ext cx="4011034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FACNO       FACRANK  FACSALARY</a:t>
            </a:r>
          </a:p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----------- ------- ----------</a:t>
            </a:r>
          </a:p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654-32-1098 ASSC         70000 </a:t>
            </a:r>
          </a:p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987-65-4321 ASSC         75000 </a:t>
            </a:r>
          </a:p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876-54-3210 ASST         40000 </a:t>
            </a:r>
          </a:p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098-76-5432 ASST         35000 </a:t>
            </a:r>
          </a:p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765-43-2109 PROF         65000 </a:t>
            </a:r>
          </a:p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543-21-0987 PROF        120000 </a:t>
            </a:r>
          </a:p>
        </p:txBody>
      </p:sp>
      <p:sp>
        <p:nvSpPr>
          <p:cNvPr id="2" name="Rectangle 1"/>
          <p:cNvSpPr/>
          <p:nvPr/>
        </p:nvSpPr>
        <p:spPr>
          <a:xfrm>
            <a:off x="197859" y="1504447"/>
            <a:ext cx="4450341" cy="83099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FacRank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FacSalary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Faculty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FacRank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4465274"/>
            <a:ext cx="4495800" cy="132343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FacRank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AVG(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FacSalary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AvgSalary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FROM Faculty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GROUP BY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FacRank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ORDER BY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FacRank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" name="Rectangle 2"/>
          <p:cNvSpPr/>
          <p:nvPr/>
        </p:nvSpPr>
        <p:spPr>
          <a:xfrm>
            <a:off x="4922259" y="4526829"/>
            <a:ext cx="29504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FACRANK  AVGSALARY</a:t>
            </a:r>
          </a:p>
          <a:p>
            <a:pPr>
              <a:lnSpc>
                <a:spcPct val="75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------- ----------</a:t>
            </a:r>
          </a:p>
          <a:p>
            <a:pPr>
              <a:lnSpc>
                <a:spcPct val="75000"/>
              </a:lnSpc>
              <a:buClr>
                <a:schemeClr val="tx2"/>
              </a:buClr>
              <a:buSzPct val="7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ASSC         72500</a:t>
            </a:r>
          </a:p>
          <a:p>
            <a:pPr>
              <a:lnSpc>
                <a:spcPct val="75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ASST         37500</a:t>
            </a:r>
          </a:p>
          <a:p>
            <a:pPr>
              <a:lnSpc>
                <a:spcPct val="75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PROF         92500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9060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cs typeface="Courier New" pitchFamily="49" charset="0"/>
              </a:rPr>
              <a:t>Example 1: Sort faculty by rank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028" y="3962400"/>
            <a:ext cx="67209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Courier New" pitchFamily="49" charset="0"/>
              </a:rPr>
              <a:t>Example 2: Compute average salary for each faculty rank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2378468"/>
      </p:ext>
    </p:extLst>
  </p:cSld>
  <p:clrMapOvr>
    <a:masterClrMapping/>
  </p:clrMapOvr>
  <p:transition advTm="1679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/>
      <p:bldP spid="2" grpId="0" animBg="1"/>
      <p:bldP spid="5" grpId="0" animBg="1"/>
      <p:bldP spid="3" grpId="0"/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AutoShape 2"/>
          <p:cNvSpPr>
            <a:spLocks noGrp="1" noChangeArrowheads="1"/>
          </p:cNvSpPr>
          <p:nvPr>
            <p:ph type="title"/>
          </p:nvPr>
        </p:nvSpPr>
        <p:spPr>
          <a:xfrm>
            <a:off x="188714" y="338528"/>
            <a:ext cx="8080375" cy="685800"/>
          </a:xfrm>
        </p:spPr>
        <p:txBody>
          <a:bodyPr/>
          <a:lstStyle/>
          <a:p>
            <a:pPr eaLnBrk="1" hangingPunct="1"/>
            <a:r>
              <a:rPr lang="en-US" dirty="0"/>
              <a:t>Filtering Rows and Groups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6056115" y="1966062"/>
            <a:ext cx="265329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STDMAJOR     AVGGPA</a:t>
            </a:r>
          </a:p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-------- ----------</a:t>
            </a:r>
          </a:p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ACCT           3.50 </a:t>
            </a:r>
          </a:p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FIN            2.80 </a:t>
            </a:r>
          </a:p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IS             3.15 </a:t>
            </a:r>
          </a:p>
        </p:txBody>
      </p:sp>
      <p:sp>
        <p:nvSpPr>
          <p:cNvPr id="2" name="Rectangle 1"/>
          <p:cNvSpPr/>
          <p:nvPr/>
        </p:nvSpPr>
        <p:spPr>
          <a:xfrm>
            <a:off x="386573" y="1937943"/>
            <a:ext cx="4907541" cy="107721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StdMajor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AVG(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StdGPA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AvgGpa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FROM Student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WHERE StdClass IN ('JR', 'SR')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StdMajor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188714" y="1424096"/>
            <a:ext cx="6857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Courier New" pitchFamily="49" charset="0"/>
              </a:rPr>
              <a:t>Example 3: List average GPA by major for upper class students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065259" y="4445596"/>
            <a:ext cx="265329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STDMAJOR     AVGGPA</a:t>
            </a:r>
          </a:p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-------- ----------</a:t>
            </a:r>
          </a:p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ACCT           3.50 </a:t>
            </a:r>
          </a:p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IS             3.15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8181" y="3733800"/>
            <a:ext cx="6857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Courier New" pitchFamily="49" charset="0"/>
              </a:rPr>
              <a:t>Example 4: List average GPA by major for upper class students in which average GPA is greater than 3.1.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4755" y="4487853"/>
            <a:ext cx="4907541" cy="132343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StdMajor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AVG(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StdGPA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AvgGpa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FROM Student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WHERE StdClass IN ('JR', 'SR')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StdMajor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HAVING AVG(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StdGPA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&gt; 3.1;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0432167"/>
      </p:ext>
    </p:extLst>
  </p:cSld>
  <p:clrMapOvr>
    <a:masterClrMapping/>
  </p:clrMapOvr>
  <p:transition advTm="1679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/>
      <p:bldP spid="2" grpId="0" animBg="1"/>
      <p:bldP spid="4" grpId="0"/>
      <p:bldP spid="9" grpId="0"/>
      <p:bldP spid="10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AutoShape 2"/>
          <p:cNvSpPr>
            <a:spLocks noGrp="1" noChangeArrowheads="1"/>
          </p:cNvSpPr>
          <p:nvPr>
            <p:ph type="title"/>
          </p:nvPr>
        </p:nvSpPr>
        <p:spPr>
          <a:xfrm>
            <a:off x="188714" y="338528"/>
            <a:ext cx="8080375" cy="685800"/>
          </a:xfrm>
        </p:spPr>
        <p:txBody>
          <a:bodyPr/>
          <a:lstStyle/>
          <a:p>
            <a:pPr eaLnBrk="1" hangingPunct="1"/>
            <a:r>
              <a:rPr lang="en-US" dirty="0"/>
              <a:t>Syntax Errors with WHERE/HAVING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5576959" y="1583418"/>
            <a:ext cx="2743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cs typeface="Times New Roman" panose="02020603050405020304" pitchFamily="18" charset="0"/>
              </a:rPr>
              <a:t>Oracle error message</a:t>
            </a:r>
            <a:endParaRPr lang="en-US" sz="1600" dirty="0">
              <a:cs typeface="Times New Roman" panose="02020603050405020304" pitchFamily="18" charset="0"/>
            </a:endParaRPr>
          </a:p>
          <a:p>
            <a:r>
              <a:rPr lang="en-US" sz="1600" dirty="0">
                <a:cs typeface="Times New Roman" panose="02020603050405020304" pitchFamily="18" charset="0"/>
              </a:rPr>
              <a:t> Not a GROUP BY expression </a:t>
            </a:r>
          </a:p>
        </p:txBody>
      </p:sp>
      <p:sp>
        <p:nvSpPr>
          <p:cNvPr id="2" name="Rectangle 1"/>
          <p:cNvSpPr/>
          <p:nvPr/>
        </p:nvSpPr>
        <p:spPr>
          <a:xfrm>
            <a:off x="386573" y="1937943"/>
            <a:ext cx="4907541" cy="132343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StdMajor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AVG(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StdGPA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AvgGpa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FROM Student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StdMajor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HAVING AVG(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StdGPA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&gt; 3.1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AND </a:t>
            </a: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StdClass IN ('JR', 'SR')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188714" y="1424096"/>
            <a:ext cx="6857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Courier New" pitchFamily="49" charset="0"/>
              </a:rPr>
              <a:t>Example 5: Misplaced row condition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8181" y="3733800"/>
            <a:ext cx="6857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Courier New" pitchFamily="49" charset="0"/>
              </a:rPr>
              <a:t>Example 6: Misplaced row summary condition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9997" y="4445596"/>
            <a:ext cx="4907541" cy="132343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StdMajor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AVG(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StdGPA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AvgGpa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FROM Student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WHERE StdClass IN ('JR', 'SR')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AND </a:t>
            </a: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AVG(</a:t>
            </a:r>
            <a:r>
              <a:rPr lang="en-US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StdGPA</a:t>
            </a: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) &gt; 3.1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StdMajor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543F9226-8749-65DE-F5AE-D830AA6F4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5094" y="2232345"/>
            <a:ext cx="31845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cs typeface="Times New Roman" panose="02020603050405020304" pitchFamily="18" charset="0"/>
              </a:rPr>
              <a:t>PostgreSQL error message</a:t>
            </a:r>
            <a:r>
              <a:rPr lang="en-US" sz="1600" dirty="0">
                <a:cs typeface="Times New Roman" panose="02020603050405020304" pitchFamily="18" charset="0"/>
              </a:rPr>
              <a:t>:</a:t>
            </a:r>
          </a:p>
          <a:p>
            <a:r>
              <a:rPr lang="en-US" sz="1600" dirty="0">
                <a:solidFill>
                  <a:srgbClr val="222222"/>
                </a:solidFill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222222"/>
                </a:solidFill>
                <a:cs typeface="Times New Roman" panose="02020603050405020304" pitchFamily="18" charset="0"/>
              </a:rPr>
              <a:t>student.stdclass</a:t>
            </a:r>
            <a:r>
              <a:rPr lang="en-US" sz="1600" dirty="0">
                <a:solidFill>
                  <a:srgbClr val="222222"/>
                </a:solidFill>
                <a:cs typeface="Times New Roman" panose="02020603050405020304" pitchFamily="18" charset="0"/>
              </a:rPr>
              <a:t>" must appear in the GROUP BY clause</a:t>
            </a:r>
            <a:endParaRPr lang="en-US" sz="1600" dirty="0">
              <a:cs typeface="Times New Roman" panose="02020603050405020304" pitchFamily="18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50BCD63-D750-D809-F0A2-8D7319A51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294" y="3860821"/>
            <a:ext cx="31845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cs typeface="Times New Roman" panose="02020603050405020304" pitchFamily="18" charset="0"/>
              </a:rPr>
              <a:t>Oracle error message</a:t>
            </a:r>
            <a:endParaRPr lang="en-US" sz="1600" dirty="0">
              <a:cs typeface="Times New Roman" panose="02020603050405020304" pitchFamily="18" charset="0"/>
            </a:endParaRPr>
          </a:p>
          <a:p>
            <a:r>
              <a:rPr lang="en-US" sz="1600" dirty="0">
                <a:cs typeface="Times New Roman" panose="02020603050405020304" pitchFamily="18" charset="0"/>
              </a:rPr>
              <a:t> </a:t>
            </a:r>
            <a:r>
              <a:rPr lang="en-US" sz="1600" dirty="0"/>
              <a:t>group function is not allowed here</a:t>
            </a:r>
            <a:endParaRPr lang="en-US" sz="1600" dirty="0">
              <a:cs typeface="Times New Roman" panose="02020603050405020304" pitchFamily="18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8D595DD-A50C-14A8-DD64-5466B6547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294" y="4524217"/>
            <a:ext cx="2743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cs typeface="Times New Roman" panose="02020603050405020304" pitchFamily="18" charset="0"/>
              </a:rPr>
              <a:t>PostgreSQL error message</a:t>
            </a:r>
            <a:endParaRPr lang="en-US" sz="1600" dirty="0"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222222"/>
                </a:solidFill>
                <a:cs typeface="Times New Roman" panose="02020603050405020304" pitchFamily="18" charset="0"/>
              </a:rPr>
              <a:t>aggregate functions are not allowed in WHERE</a:t>
            </a:r>
            <a:endParaRPr lang="en-US" sz="1600" dirty="0">
              <a:cs typeface="Times New Roman" panose="02020603050405020304" pitchFamily="18" charset="0"/>
            </a:endParaRPr>
          </a:p>
          <a:p>
            <a:endParaRPr lang="en-US" sz="1600" dirty="0"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4799047"/>
      </p:ext>
    </p:extLst>
  </p:cSld>
  <p:clrMapOvr>
    <a:masterClrMapping/>
  </p:clrMapOvr>
  <p:transition advTm="1679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/>
      <p:bldP spid="2" grpId="0" animBg="1"/>
      <p:bldP spid="4" grpId="0"/>
      <p:bldP spid="10" grpId="0"/>
      <p:bldP spid="11" grpId="0" animBg="1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746760"/>
            <a:ext cx="8382000" cy="685800"/>
          </a:xfrm>
        </p:spPr>
        <p:txBody>
          <a:bodyPr/>
          <a:lstStyle/>
          <a:p>
            <a:r>
              <a:rPr lang="en-US" dirty="0"/>
              <a:t>Query Clause Evaluation Order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645284"/>
              </p:ext>
            </p:extLst>
          </p:nvPr>
        </p:nvGraphicFramePr>
        <p:xfrm>
          <a:off x="295656" y="1524000"/>
          <a:ext cx="8717280" cy="4358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638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E0FC51-C68E-49B5-BF10-A5A8478EF9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A6F33D-A483-4D6A-A417-10CAEFC90F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B40828-CABB-4B08-B00B-4A921379E6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66D2A4-D317-4752-A081-0A4B78EA5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31B3A0-453E-49A8-B39D-98F31E6D0E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9B4742-E239-4BAD-99B2-005F668A5C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7E5F96-BB77-415A-A372-1EE1C0C6CB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618DB7-E7A7-49EA-BF58-AD9A7CE36A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Evaluation Order Lessons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153400" cy="2971800"/>
          </a:xfrm>
        </p:spPr>
        <p:txBody>
          <a:bodyPr/>
          <a:lstStyle/>
          <a:p>
            <a:pPr eaLnBrk="1" hangingPunct="1"/>
            <a:r>
              <a:rPr lang="en-US" dirty="0"/>
              <a:t>Row operations before group operations</a:t>
            </a:r>
          </a:p>
          <a:p>
            <a:pPr lvl="1" eaLnBrk="1" hangingPunct="1"/>
            <a:r>
              <a:rPr lang="en-US" dirty="0"/>
              <a:t>FROM and WHERE before GROUP BY and HAVING </a:t>
            </a:r>
          </a:p>
          <a:p>
            <a:pPr lvl="1" eaLnBrk="1" hangingPunct="1"/>
            <a:r>
              <a:rPr lang="en-US" dirty="0"/>
              <a:t>Check row operations first</a:t>
            </a:r>
          </a:p>
          <a:p>
            <a:pPr eaLnBrk="1" hangingPunct="1"/>
            <a:r>
              <a:rPr lang="en-US" dirty="0"/>
              <a:t>Grouping occurs only one time</a:t>
            </a:r>
          </a:p>
          <a:p>
            <a:pPr eaLnBrk="1" hangingPunct="1"/>
            <a:r>
              <a:rPr lang="en-US" dirty="0"/>
              <a:t>Use small sample tables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6450736"/>
      </p:ext>
    </p:extLst>
  </p:cSld>
  <p:clrMapOvr>
    <a:masterClrMapping/>
  </p:clrMapOvr>
  <p:transition advTm="1681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Summarization queries common for business intelligence</a:t>
            </a:r>
          </a:p>
          <a:p>
            <a:pPr eaLnBrk="1" hangingPunct="1"/>
            <a:r>
              <a:rPr lang="en-US" altLang="en-US" dirty="0"/>
              <a:t>GROUP BY clause to calculate summary data for decision making</a:t>
            </a:r>
          </a:p>
          <a:p>
            <a:pPr eaLnBrk="1" hangingPunct="1"/>
            <a:r>
              <a:rPr lang="en-US" altLang="en-US" dirty="0"/>
              <a:t>Grouping after joins and row conditions</a:t>
            </a:r>
          </a:p>
          <a:p>
            <a:pPr eaLnBrk="1" hangingPunct="1"/>
            <a:r>
              <a:rPr lang="en-US" altLang="en-US" dirty="0"/>
              <a:t>Extensions to GROUP BY operator business intelligence queries</a:t>
            </a:r>
          </a:p>
        </p:txBody>
      </p:sp>
    </p:spTree>
    <p:extLst>
      <p:ext uri="{BB962C8B-B14F-4D97-AF65-F5344CB8AC3E}">
        <p14:creationId xmlns:p14="http://schemas.microsoft.com/office/powerpoint/2010/main" val="360401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464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4 Basic Query Formulation with SQL&amp;quot;&quot;/&gt;&lt;property id=&quot;20307&quot; value=&quot;256&quot;/&gt;&lt;/object&gt;&lt;object type=&quot;3&quot; unique_id=&quot;26618&quot;&gt;&lt;property id=&quot;20148&quot; value=&quot;5&quot;/&gt;&lt;property id=&quot;20300&quot; value=&quot;Slide 2 - &amp;quot;Lesson Objectives&amp;quot;&quot;/&gt;&lt;property id=&quot;20307&quot; value=&quot;275&quot;/&gt;&lt;/object&gt;&lt;object type=&quot;3&quot; unique_id=&quot;27886&quot;&gt;&lt;property id=&quot;20148&quot; value=&quot;5&quot;/&gt;&lt;property id=&quot;20300&quot; value=&quot;Slide 3 - &amp;quot;Row Summaries&amp;quot;&quot;/&gt;&lt;property id=&quot;20307&quot; value=&quot;276&quot;/&gt;&lt;/object&gt;&lt;object type=&quot;3&quot; unique_id=&quot;27887&quot;&gt;&lt;property id=&quot;20148&quot; value=&quot;5&quot;/&gt;&lt;property id=&quot;20300&quot; value=&quot;Slide 4 - &amp;quot;Individual Rows versus Row Summaries&amp;quot;&quot;/&gt;&lt;property id=&quot;20307&quot; value=&quot;277&quot;/&gt;&lt;/object&gt;&lt;object type=&quot;3&quot; unique_id=&quot;27888&quot;&gt;&lt;property id=&quot;20148&quot; value=&quot;5&quot;/&gt;&lt;property id=&quot;20300&quot; value=&quot;Slide 9 - &amp;quot;SQL Summarization Rules&amp;quot;&quot;/&gt;&lt;property id=&quot;20307&quot; value=&quot;278&quot;/&gt;&lt;/object&gt;&lt;object type=&quot;3&quot; unique_id=&quot;27889&quot;&gt;&lt;property id=&quot;20148&quot; value=&quot;5&quot;/&gt;&lt;property id=&quot;20300&quot; value=&quot;Slide 6 - &amp;quot;Query Clause Evaluation Order&amp;quot;&quot;/&gt;&lt;property id=&quot;20307&quot; value=&quot;279&quot;/&gt;&lt;/object&gt;&lt;object type=&quot;3&quot; unique_id=&quot;27891&quot;&gt;&lt;property id=&quot;20148&quot; value=&quot;5&quot;/&gt;&lt;property id=&quot;20300&quot; value=&quot;Slide 5 - &amp;quot;Filtering Rows and Groups&amp;quot;&quot;/&gt;&lt;property id=&quot;20307&quot; value=&quot;281&quot;/&gt;&lt;/object&gt;&lt;object type=&quot;3&quot; unique_id=&quot;28144&quot;&gt;&lt;property id=&quot;20148&quot; value=&quot;5&quot;/&gt;&lt;property id=&quot;20300&quot; value=&quot;Slide 7 - &amp;quot;Evaluation Order Lessons&amp;quot;&quot;/&gt;&lt;property id=&quot;20307&quot; value=&quot;283&quot;/&gt;&lt;/object&gt;&lt;object type=&quot;3&quot; unique_id=&quot;28145&quot;&gt;&lt;property id=&quot;20148&quot; value=&quot;5&quot;/&gt;&lt;property id=&quot;20300&quot; value=&quot;Slide 8 - &amp;quot;Summary&amp;quot;&quot;/&gt;&lt;property id=&quot;20307&quot; value=&quot;282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27.9|38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7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7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7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4|27.9|31.7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4072</TotalTime>
  <Words>1178</Words>
  <Application>Microsoft Office PowerPoint</Application>
  <PresentationFormat>On-screen Show (4:3)</PresentationFormat>
  <Paragraphs>187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Courier New</vt:lpstr>
      <vt:lpstr>Source Code Pro</vt:lpstr>
      <vt:lpstr>Times New Roman</vt:lpstr>
      <vt:lpstr>Wingdings</vt:lpstr>
      <vt:lpstr>Blank Presentation</vt:lpstr>
      <vt:lpstr>Module 4 Basic Query Formulation with SQL</vt:lpstr>
      <vt:lpstr>Lesson Objectives</vt:lpstr>
      <vt:lpstr>Row Summaries</vt:lpstr>
      <vt:lpstr>Individual Rows versus Row Summaries</vt:lpstr>
      <vt:lpstr>Filtering Rows and Groups</vt:lpstr>
      <vt:lpstr>Syntax Errors with WHERE/HAVING</vt:lpstr>
      <vt:lpstr>Query Clause Evaluation Order</vt:lpstr>
      <vt:lpstr>Evaluation Order Lessons</vt:lpstr>
      <vt:lpstr>Summary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Basic Query Formulation with SQL</dc:title>
  <dc:subject>Query Formulation with SQL</dc:subject>
  <dc:creator>Michael Mannino</dc:creator>
  <cp:lastModifiedBy>Mannino, Michael</cp:lastModifiedBy>
  <cp:revision>924</cp:revision>
  <cp:lastPrinted>1601-01-01T00:00:00Z</cp:lastPrinted>
  <dcterms:created xsi:type="dcterms:W3CDTF">2000-07-15T18:34:14Z</dcterms:created>
  <dcterms:modified xsi:type="dcterms:W3CDTF">2022-06-10T05:42:10Z</dcterms:modified>
</cp:coreProperties>
</file>