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69733-16F5-4EAC-8B72-563070AEC5B0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83C8A0EB-AC54-4A56-ADE5-2576E8CAC39A}">
      <dgm:prSet phldrT="[Text]"/>
      <dgm:spPr/>
      <dgm:t>
        <a:bodyPr/>
        <a:lstStyle/>
        <a:p>
          <a:r>
            <a:rPr lang="pt-PT" dirty="0"/>
            <a:t>Dados históricos de ativos financeiros e dados das opções </a:t>
          </a:r>
        </a:p>
      </dgm:t>
    </dgm:pt>
    <dgm:pt modelId="{BC753F9E-C3EE-4208-A6E5-C63E67A56AE2}" type="parTrans" cxnId="{F2F3051A-DE93-4594-9C3B-E7E13BA08465}">
      <dgm:prSet/>
      <dgm:spPr/>
      <dgm:t>
        <a:bodyPr/>
        <a:lstStyle/>
        <a:p>
          <a:endParaRPr lang="pt-PT"/>
        </a:p>
      </dgm:t>
    </dgm:pt>
    <dgm:pt modelId="{7A7FBF92-E751-4F1B-A028-B3C94026301C}" type="sibTrans" cxnId="{F2F3051A-DE93-4594-9C3B-E7E13BA08465}">
      <dgm:prSet/>
      <dgm:spPr/>
      <dgm:t>
        <a:bodyPr/>
        <a:lstStyle/>
        <a:p>
          <a:endParaRPr lang="pt-PT"/>
        </a:p>
      </dgm:t>
    </dgm:pt>
    <dgm:pt modelId="{A7D2C905-F43A-4902-B728-EBDD9E0F1DBC}">
      <dgm:prSet phldrT="[Text]"/>
      <dgm:spPr/>
      <dgm:t>
        <a:bodyPr/>
        <a:lstStyle/>
        <a:p>
          <a:r>
            <a:rPr lang="pt-PT" dirty="0"/>
            <a:t>Cálculo das volatilidades</a:t>
          </a:r>
        </a:p>
      </dgm:t>
    </dgm:pt>
    <dgm:pt modelId="{7B7A26DE-3C63-4314-A175-84B131E60C4F}" type="parTrans" cxnId="{179AB188-5348-4BBA-88B0-9884FF584946}">
      <dgm:prSet/>
      <dgm:spPr/>
      <dgm:t>
        <a:bodyPr/>
        <a:lstStyle/>
        <a:p>
          <a:endParaRPr lang="pt-PT"/>
        </a:p>
      </dgm:t>
    </dgm:pt>
    <dgm:pt modelId="{526FB91F-E805-4C0F-BB4A-60214EA86245}" type="sibTrans" cxnId="{179AB188-5348-4BBA-88B0-9884FF584946}">
      <dgm:prSet/>
      <dgm:spPr/>
      <dgm:t>
        <a:bodyPr/>
        <a:lstStyle/>
        <a:p>
          <a:endParaRPr lang="pt-PT"/>
        </a:p>
      </dgm:t>
    </dgm:pt>
    <dgm:pt modelId="{1FA9BA86-989F-4052-889F-1FD69B884DE0}">
      <dgm:prSet phldrT="[Text]"/>
      <dgm:spPr/>
      <dgm:t>
        <a:bodyPr/>
        <a:lstStyle/>
        <a:p>
          <a:r>
            <a:rPr lang="pt-PT" dirty="0"/>
            <a:t>Simulação de dados até data vencimento das opções</a:t>
          </a:r>
        </a:p>
      </dgm:t>
    </dgm:pt>
    <dgm:pt modelId="{BAA9DE06-278E-4C52-939D-5A8867AAB6A7}" type="parTrans" cxnId="{28C6E142-FA56-45E1-947B-60ADA1DA7EA8}">
      <dgm:prSet/>
      <dgm:spPr/>
      <dgm:t>
        <a:bodyPr/>
        <a:lstStyle/>
        <a:p>
          <a:endParaRPr lang="pt-PT"/>
        </a:p>
      </dgm:t>
    </dgm:pt>
    <dgm:pt modelId="{1E1473E7-3CCC-453F-A3F1-2FC1CBB2EA65}" type="sibTrans" cxnId="{28C6E142-FA56-45E1-947B-60ADA1DA7EA8}">
      <dgm:prSet/>
      <dgm:spPr/>
      <dgm:t>
        <a:bodyPr/>
        <a:lstStyle/>
        <a:p>
          <a:endParaRPr lang="pt-PT"/>
        </a:p>
      </dgm:t>
    </dgm:pt>
    <dgm:pt modelId="{7069C9A2-CD53-441B-9BD1-018DB745F467}">
      <dgm:prSet phldrT="[Text]"/>
      <dgm:spPr/>
      <dgm:t>
        <a:bodyPr/>
        <a:lstStyle/>
        <a:p>
          <a:r>
            <a:rPr lang="pt-PT" dirty="0"/>
            <a:t>Constituição de portfolios com base nos dados simulados</a:t>
          </a:r>
        </a:p>
      </dgm:t>
    </dgm:pt>
    <dgm:pt modelId="{DD1CAF8B-3E8E-4BE6-97ED-2783843D24DB}" type="parTrans" cxnId="{27C94B43-B830-495D-8F1F-3946E8795A89}">
      <dgm:prSet/>
      <dgm:spPr/>
      <dgm:t>
        <a:bodyPr/>
        <a:lstStyle/>
        <a:p>
          <a:endParaRPr lang="pt-PT"/>
        </a:p>
      </dgm:t>
    </dgm:pt>
    <dgm:pt modelId="{784EC215-C010-47DB-B631-D26FB4351882}" type="sibTrans" cxnId="{27C94B43-B830-495D-8F1F-3946E8795A89}">
      <dgm:prSet/>
      <dgm:spPr/>
      <dgm:t>
        <a:bodyPr/>
        <a:lstStyle/>
        <a:p>
          <a:endParaRPr lang="pt-PT"/>
        </a:p>
      </dgm:t>
    </dgm:pt>
    <dgm:pt modelId="{759795FD-9D8B-4AC6-AA93-D36C8F33D42B}">
      <dgm:prSet phldrT="[Text]"/>
      <dgm:spPr/>
      <dgm:t>
        <a:bodyPr/>
        <a:lstStyle/>
        <a:p>
          <a:r>
            <a:rPr lang="pt-PT" dirty="0"/>
            <a:t>Calculo do </a:t>
          </a:r>
          <a:r>
            <a:rPr lang="pt-PT" dirty="0" err="1"/>
            <a:t>VaR</a:t>
          </a:r>
          <a:r>
            <a:rPr lang="pt-PT" dirty="0"/>
            <a:t> para cada um dos portfolios</a:t>
          </a:r>
        </a:p>
      </dgm:t>
    </dgm:pt>
    <dgm:pt modelId="{ADE31F3C-5ED4-4CEA-B4F1-72BEADD99FE5}" type="parTrans" cxnId="{809C97F6-C9BD-4B1E-99FB-8A204F5B74F4}">
      <dgm:prSet/>
      <dgm:spPr/>
      <dgm:t>
        <a:bodyPr/>
        <a:lstStyle/>
        <a:p>
          <a:endParaRPr lang="pt-PT"/>
        </a:p>
      </dgm:t>
    </dgm:pt>
    <dgm:pt modelId="{6F5E5E1E-674A-4D0D-9147-C5D5F9C8B38D}" type="sibTrans" cxnId="{809C97F6-C9BD-4B1E-99FB-8A204F5B74F4}">
      <dgm:prSet/>
      <dgm:spPr/>
      <dgm:t>
        <a:bodyPr/>
        <a:lstStyle/>
        <a:p>
          <a:endParaRPr lang="pt-PT"/>
        </a:p>
      </dgm:t>
    </dgm:pt>
    <dgm:pt modelId="{0228F5AC-7265-450A-8048-7FD83089F102}" type="pres">
      <dgm:prSet presAssocID="{E5769733-16F5-4EAC-8B72-563070AEC5B0}" presName="Name0" presStyleCnt="0">
        <dgm:presLayoutVars>
          <dgm:dir/>
          <dgm:resizeHandles val="exact"/>
        </dgm:presLayoutVars>
      </dgm:prSet>
      <dgm:spPr/>
    </dgm:pt>
    <dgm:pt modelId="{6D6C8A3E-CB92-413E-8A21-47EC2F2DF307}" type="pres">
      <dgm:prSet presAssocID="{83C8A0EB-AC54-4A56-ADE5-2576E8CAC39A}" presName="node" presStyleLbl="node1" presStyleIdx="0" presStyleCnt="5">
        <dgm:presLayoutVars>
          <dgm:bulletEnabled val="1"/>
        </dgm:presLayoutVars>
      </dgm:prSet>
      <dgm:spPr/>
    </dgm:pt>
    <dgm:pt modelId="{34FD5814-864C-490D-A7FC-AFB4D56D32FA}" type="pres">
      <dgm:prSet presAssocID="{7A7FBF92-E751-4F1B-A028-B3C94026301C}" presName="sibTrans" presStyleLbl="sibTrans1D1" presStyleIdx="0" presStyleCnt="4"/>
      <dgm:spPr/>
    </dgm:pt>
    <dgm:pt modelId="{BBA37F72-8621-4FA0-BA56-5C007C6A61C2}" type="pres">
      <dgm:prSet presAssocID="{7A7FBF92-E751-4F1B-A028-B3C94026301C}" presName="connectorText" presStyleLbl="sibTrans1D1" presStyleIdx="0" presStyleCnt="4"/>
      <dgm:spPr/>
    </dgm:pt>
    <dgm:pt modelId="{FD6BE1EA-7FAC-49EE-BBFF-5BE82494E3D3}" type="pres">
      <dgm:prSet presAssocID="{A7D2C905-F43A-4902-B728-EBDD9E0F1DBC}" presName="node" presStyleLbl="node1" presStyleIdx="1" presStyleCnt="5">
        <dgm:presLayoutVars>
          <dgm:bulletEnabled val="1"/>
        </dgm:presLayoutVars>
      </dgm:prSet>
      <dgm:spPr/>
    </dgm:pt>
    <dgm:pt modelId="{88CF9720-E9BE-47D4-8557-DAA082A99B7E}" type="pres">
      <dgm:prSet presAssocID="{526FB91F-E805-4C0F-BB4A-60214EA86245}" presName="sibTrans" presStyleLbl="sibTrans1D1" presStyleIdx="1" presStyleCnt="4"/>
      <dgm:spPr/>
    </dgm:pt>
    <dgm:pt modelId="{58FC3BB7-4115-48F8-B6E7-07181D012124}" type="pres">
      <dgm:prSet presAssocID="{526FB91F-E805-4C0F-BB4A-60214EA86245}" presName="connectorText" presStyleLbl="sibTrans1D1" presStyleIdx="1" presStyleCnt="4"/>
      <dgm:spPr/>
    </dgm:pt>
    <dgm:pt modelId="{34837B2E-93A2-47D5-AACD-116921ECD4DD}" type="pres">
      <dgm:prSet presAssocID="{1FA9BA86-989F-4052-889F-1FD69B884DE0}" presName="node" presStyleLbl="node1" presStyleIdx="2" presStyleCnt="5">
        <dgm:presLayoutVars>
          <dgm:bulletEnabled val="1"/>
        </dgm:presLayoutVars>
      </dgm:prSet>
      <dgm:spPr/>
    </dgm:pt>
    <dgm:pt modelId="{5FB4B4CF-85C2-474B-8BF7-BCA63EC52E2E}" type="pres">
      <dgm:prSet presAssocID="{1E1473E7-3CCC-453F-A3F1-2FC1CBB2EA65}" presName="sibTrans" presStyleLbl="sibTrans1D1" presStyleIdx="2" presStyleCnt="4"/>
      <dgm:spPr/>
    </dgm:pt>
    <dgm:pt modelId="{40A68BC4-C256-46C6-B5C1-A203E2F233D2}" type="pres">
      <dgm:prSet presAssocID="{1E1473E7-3CCC-453F-A3F1-2FC1CBB2EA65}" presName="connectorText" presStyleLbl="sibTrans1D1" presStyleIdx="2" presStyleCnt="4"/>
      <dgm:spPr/>
    </dgm:pt>
    <dgm:pt modelId="{0CF00932-2D1F-4DC6-AC12-B87F8FE51E95}" type="pres">
      <dgm:prSet presAssocID="{7069C9A2-CD53-441B-9BD1-018DB745F467}" presName="node" presStyleLbl="node1" presStyleIdx="3" presStyleCnt="5">
        <dgm:presLayoutVars>
          <dgm:bulletEnabled val="1"/>
        </dgm:presLayoutVars>
      </dgm:prSet>
      <dgm:spPr/>
    </dgm:pt>
    <dgm:pt modelId="{D57E8572-FEE7-4A01-A6EC-93489B121D39}" type="pres">
      <dgm:prSet presAssocID="{784EC215-C010-47DB-B631-D26FB4351882}" presName="sibTrans" presStyleLbl="sibTrans1D1" presStyleIdx="3" presStyleCnt="4"/>
      <dgm:spPr/>
    </dgm:pt>
    <dgm:pt modelId="{519340A2-FC21-415B-BFB8-EFADC552F8DF}" type="pres">
      <dgm:prSet presAssocID="{784EC215-C010-47DB-B631-D26FB4351882}" presName="connectorText" presStyleLbl="sibTrans1D1" presStyleIdx="3" presStyleCnt="4"/>
      <dgm:spPr/>
    </dgm:pt>
    <dgm:pt modelId="{97088E6E-C3FE-4F30-AE0A-DD98F78263A8}" type="pres">
      <dgm:prSet presAssocID="{759795FD-9D8B-4AC6-AA93-D36C8F33D42B}" presName="node" presStyleLbl="node1" presStyleIdx="4" presStyleCnt="5">
        <dgm:presLayoutVars>
          <dgm:bulletEnabled val="1"/>
        </dgm:presLayoutVars>
      </dgm:prSet>
      <dgm:spPr/>
    </dgm:pt>
  </dgm:ptLst>
  <dgm:cxnLst>
    <dgm:cxn modelId="{33677309-0C03-43A7-BDF8-DA473AA524BA}" type="presOf" srcId="{784EC215-C010-47DB-B631-D26FB4351882}" destId="{519340A2-FC21-415B-BFB8-EFADC552F8DF}" srcOrd="1" destOrd="0" presId="urn:microsoft.com/office/officeart/2005/8/layout/bProcess3"/>
    <dgm:cxn modelId="{F805BF11-3F1A-4C5B-A1B1-5C076C6556E5}" type="presOf" srcId="{526FB91F-E805-4C0F-BB4A-60214EA86245}" destId="{88CF9720-E9BE-47D4-8557-DAA082A99B7E}" srcOrd="0" destOrd="0" presId="urn:microsoft.com/office/officeart/2005/8/layout/bProcess3"/>
    <dgm:cxn modelId="{E15E2113-DD66-42F3-94AB-5E5C18B040F7}" type="presOf" srcId="{83C8A0EB-AC54-4A56-ADE5-2576E8CAC39A}" destId="{6D6C8A3E-CB92-413E-8A21-47EC2F2DF307}" srcOrd="0" destOrd="0" presId="urn:microsoft.com/office/officeart/2005/8/layout/bProcess3"/>
    <dgm:cxn modelId="{B44A8417-81E5-484C-BB84-8A9B3AD31A5B}" type="presOf" srcId="{E5769733-16F5-4EAC-8B72-563070AEC5B0}" destId="{0228F5AC-7265-450A-8048-7FD83089F102}" srcOrd="0" destOrd="0" presId="urn:microsoft.com/office/officeart/2005/8/layout/bProcess3"/>
    <dgm:cxn modelId="{F2F3051A-DE93-4594-9C3B-E7E13BA08465}" srcId="{E5769733-16F5-4EAC-8B72-563070AEC5B0}" destId="{83C8A0EB-AC54-4A56-ADE5-2576E8CAC39A}" srcOrd="0" destOrd="0" parTransId="{BC753F9E-C3EE-4208-A6E5-C63E67A56AE2}" sibTransId="{7A7FBF92-E751-4F1B-A028-B3C94026301C}"/>
    <dgm:cxn modelId="{C1F52B21-7B55-4A9B-8D64-344FA2726ED4}" type="presOf" srcId="{A7D2C905-F43A-4902-B728-EBDD9E0F1DBC}" destId="{FD6BE1EA-7FAC-49EE-BBFF-5BE82494E3D3}" srcOrd="0" destOrd="0" presId="urn:microsoft.com/office/officeart/2005/8/layout/bProcess3"/>
    <dgm:cxn modelId="{28C6E142-FA56-45E1-947B-60ADA1DA7EA8}" srcId="{E5769733-16F5-4EAC-8B72-563070AEC5B0}" destId="{1FA9BA86-989F-4052-889F-1FD69B884DE0}" srcOrd="2" destOrd="0" parTransId="{BAA9DE06-278E-4C52-939D-5A8867AAB6A7}" sibTransId="{1E1473E7-3CCC-453F-A3F1-2FC1CBB2EA65}"/>
    <dgm:cxn modelId="{27C94B43-B830-495D-8F1F-3946E8795A89}" srcId="{E5769733-16F5-4EAC-8B72-563070AEC5B0}" destId="{7069C9A2-CD53-441B-9BD1-018DB745F467}" srcOrd="3" destOrd="0" parTransId="{DD1CAF8B-3E8E-4BE6-97ED-2783843D24DB}" sibTransId="{784EC215-C010-47DB-B631-D26FB4351882}"/>
    <dgm:cxn modelId="{9385AD4B-1A07-44E8-8CAA-1207F25068B2}" type="presOf" srcId="{7A7FBF92-E751-4F1B-A028-B3C94026301C}" destId="{BBA37F72-8621-4FA0-BA56-5C007C6A61C2}" srcOrd="1" destOrd="0" presId="urn:microsoft.com/office/officeart/2005/8/layout/bProcess3"/>
    <dgm:cxn modelId="{5CE55D53-84FC-416F-B884-8A23D8B1E0F8}" type="presOf" srcId="{1E1473E7-3CCC-453F-A3F1-2FC1CBB2EA65}" destId="{40A68BC4-C256-46C6-B5C1-A203E2F233D2}" srcOrd="1" destOrd="0" presId="urn:microsoft.com/office/officeart/2005/8/layout/bProcess3"/>
    <dgm:cxn modelId="{53FF7778-09D7-4CF1-8237-8236DEA10792}" type="presOf" srcId="{526FB91F-E805-4C0F-BB4A-60214EA86245}" destId="{58FC3BB7-4115-48F8-B6E7-07181D012124}" srcOrd="1" destOrd="0" presId="urn:microsoft.com/office/officeart/2005/8/layout/bProcess3"/>
    <dgm:cxn modelId="{C9F76380-3271-4522-883F-DA4D1BEC4B08}" type="presOf" srcId="{1E1473E7-3CCC-453F-A3F1-2FC1CBB2EA65}" destId="{5FB4B4CF-85C2-474B-8BF7-BCA63EC52E2E}" srcOrd="0" destOrd="0" presId="urn:microsoft.com/office/officeart/2005/8/layout/bProcess3"/>
    <dgm:cxn modelId="{01BDC880-33CF-4DE2-9D66-6015B86212C6}" type="presOf" srcId="{1FA9BA86-989F-4052-889F-1FD69B884DE0}" destId="{34837B2E-93A2-47D5-AACD-116921ECD4DD}" srcOrd="0" destOrd="0" presId="urn:microsoft.com/office/officeart/2005/8/layout/bProcess3"/>
    <dgm:cxn modelId="{179AB188-5348-4BBA-88B0-9884FF584946}" srcId="{E5769733-16F5-4EAC-8B72-563070AEC5B0}" destId="{A7D2C905-F43A-4902-B728-EBDD9E0F1DBC}" srcOrd="1" destOrd="0" parTransId="{7B7A26DE-3C63-4314-A175-84B131E60C4F}" sibTransId="{526FB91F-E805-4C0F-BB4A-60214EA86245}"/>
    <dgm:cxn modelId="{36D81492-4B89-4162-8D78-36FE022AD0DA}" type="presOf" srcId="{7A7FBF92-E751-4F1B-A028-B3C94026301C}" destId="{34FD5814-864C-490D-A7FC-AFB4D56D32FA}" srcOrd="0" destOrd="0" presId="urn:microsoft.com/office/officeart/2005/8/layout/bProcess3"/>
    <dgm:cxn modelId="{5384C09D-449E-4D10-8CA8-FBA24FDD6B7A}" type="presOf" srcId="{759795FD-9D8B-4AC6-AA93-D36C8F33D42B}" destId="{97088E6E-C3FE-4F30-AE0A-DD98F78263A8}" srcOrd="0" destOrd="0" presId="urn:microsoft.com/office/officeart/2005/8/layout/bProcess3"/>
    <dgm:cxn modelId="{58D829A0-9342-4B22-A955-ACFC750A4F5A}" type="presOf" srcId="{7069C9A2-CD53-441B-9BD1-018DB745F467}" destId="{0CF00932-2D1F-4DC6-AC12-B87F8FE51E95}" srcOrd="0" destOrd="0" presId="urn:microsoft.com/office/officeart/2005/8/layout/bProcess3"/>
    <dgm:cxn modelId="{CC2D0CF6-5539-48A0-8268-0006EDBCB10B}" type="presOf" srcId="{784EC215-C010-47DB-B631-D26FB4351882}" destId="{D57E8572-FEE7-4A01-A6EC-93489B121D39}" srcOrd="0" destOrd="0" presId="urn:microsoft.com/office/officeart/2005/8/layout/bProcess3"/>
    <dgm:cxn modelId="{809C97F6-C9BD-4B1E-99FB-8A204F5B74F4}" srcId="{E5769733-16F5-4EAC-8B72-563070AEC5B0}" destId="{759795FD-9D8B-4AC6-AA93-D36C8F33D42B}" srcOrd="4" destOrd="0" parTransId="{ADE31F3C-5ED4-4CEA-B4F1-72BEADD99FE5}" sibTransId="{6F5E5E1E-674A-4D0D-9147-C5D5F9C8B38D}"/>
    <dgm:cxn modelId="{8267FA49-C330-45FF-A707-77995CB4D209}" type="presParOf" srcId="{0228F5AC-7265-450A-8048-7FD83089F102}" destId="{6D6C8A3E-CB92-413E-8A21-47EC2F2DF307}" srcOrd="0" destOrd="0" presId="urn:microsoft.com/office/officeart/2005/8/layout/bProcess3"/>
    <dgm:cxn modelId="{54BE3557-FECE-40E7-B200-6D03FF47398F}" type="presParOf" srcId="{0228F5AC-7265-450A-8048-7FD83089F102}" destId="{34FD5814-864C-490D-A7FC-AFB4D56D32FA}" srcOrd="1" destOrd="0" presId="urn:microsoft.com/office/officeart/2005/8/layout/bProcess3"/>
    <dgm:cxn modelId="{0E74CDF2-8A20-46B3-A478-3C1EB6682342}" type="presParOf" srcId="{34FD5814-864C-490D-A7FC-AFB4D56D32FA}" destId="{BBA37F72-8621-4FA0-BA56-5C007C6A61C2}" srcOrd="0" destOrd="0" presId="urn:microsoft.com/office/officeart/2005/8/layout/bProcess3"/>
    <dgm:cxn modelId="{CA524FBC-735C-4F10-8B92-2273899817ED}" type="presParOf" srcId="{0228F5AC-7265-450A-8048-7FD83089F102}" destId="{FD6BE1EA-7FAC-49EE-BBFF-5BE82494E3D3}" srcOrd="2" destOrd="0" presId="urn:microsoft.com/office/officeart/2005/8/layout/bProcess3"/>
    <dgm:cxn modelId="{87260F9D-81B7-4800-A634-4DEE2BFAF2F1}" type="presParOf" srcId="{0228F5AC-7265-450A-8048-7FD83089F102}" destId="{88CF9720-E9BE-47D4-8557-DAA082A99B7E}" srcOrd="3" destOrd="0" presId="urn:microsoft.com/office/officeart/2005/8/layout/bProcess3"/>
    <dgm:cxn modelId="{B1F95E5A-6202-4235-9F0F-9A0B5E17E673}" type="presParOf" srcId="{88CF9720-E9BE-47D4-8557-DAA082A99B7E}" destId="{58FC3BB7-4115-48F8-B6E7-07181D012124}" srcOrd="0" destOrd="0" presId="urn:microsoft.com/office/officeart/2005/8/layout/bProcess3"/>
    <dgm:cxn modelId="{2B7D671F-DD3B-4080-928B-B1FF6F3DB17C}" type="presParOf" srcId="{0228F5AC-7265-450A-8048-7FD83089F102}" destId="{34837B2E-93A2-47D5-AACD-116921ECD4DD}" srcOrd="4" destOrd="0" presId="urn:microsoft.com/office/officeart/2005/8/layout/bProcess3"/>
    <dgm:cxn modelId="{35758869-695C-4FFA-BF08-5316BA8961D4}" type="presParOf" srcId="{0228F5AC-7265-450A-8048-7FD83089F102}" destId="{5FB4B4CF-85C2-474B-8BF7-BCA63EC52E2E}" srcOrd="5" destOrd="0" presId="urn:microsoft.com/office/officeart/2005/8/layout/bProcess3"/>
    <dgm:cxn modelId="{1A7070E4-D98C-4F68-A72B-06A65B229942}" type="presParOf" srcId="{5FB4B4CF-85C2-474B-8BF7-BCA63EC52E2E}" destId="{40A68BC4-C256-46C6-B5C1-A203E2F233D2}" srcOrd="0" destOrd="0" presId="urn:microsoft.com/office/officeart/2005/8/layout/bProcess3"/>
    <dgm:cxn modelId="{E6A6A052-0A9B-4F28-9DA3-2E4CE2C63703}" type="presParOf" srcId="{0228F5AC-7265-450A-8048-7FD83089F102}" destId="{0CF00932-2D1F-4DC6-AC12-B87F8FE51E95}" srcOrd="6" destOrd="0" presId="urn:microsoft.com/office/officeart/2005/8/layout/bProcess3"/>
    <dgm:cxn modelId="{48FAB243-2A22-4818-AD74-A54480E8D146}" type="presParOf" srcId="{0228F5AC-7265-450A-8048-7FD83089F102}" destId="{D57E8572-FEE7-4A01-A6EC-93489B121D39}" srcOrd="7" destOrd="0" presId="urn:microsoft.com/office/officeart/2005/8/layout/bProcess3"/>
    <dgm:cxn modelId="{635BE8B9-53CD-4ABE-9DE3-2F2FB8BE1177}" type="presParOf" srcId="{D57E8572-FEE7-4A01-A6EC-93489B121D39}" destId="{519340A2-FC21-415B-BFB8-EFADC552F8DF}" srcOrd="0" destOrd="0" presId="urn:microsoft.com/office/officeart/2005/8/layout/bProcess3"/>
    <dgm:cxn modelId="{3B3960F9-EDEA-40B5-8019-C09D221C46E7}" type="presParOf" srcId="{0228F5AC-7265-450A-8048-7FD83089F102}" destId="{97088E6E-C3FE-4F30-AE0A-DD98F78263A8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D5814-864C-490D-A7FC-AFB4D56D32FA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033116" y="716963"/>
        <a:ext cx="27566" cy="5513"/>
      </dsp:txXfrm>
    </dsp:sp>
    <dsp:sp modelId="{6D6C8A3E-CB92-413E-8A21-47EC2F2DF307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Dados históricos de ativos financeiros e dados das opções </a:t>
          </a:r>
        </a:p>
      </dsp:txBody>
      <dsp:txXfrm>
        <a:off x="1391205" y="582"/>
        <a:ext cx="2397125" cy="1438275"/>
      </dsp:txXfrm>
    </dsp:sp>
    <dsp:sp modelId="{88CF9720-E9BE-47D4-8557-DAA082A99B7E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989010" y="1694669"/>
        <a:ext cx="149978" cy="5513"/>
      </dsp:txXfrm>
    </dsp:sp>
    <dsp:sp modelId="{FD6BE1EA-7FAC-49EE-BBFF-5BE82494E3D3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2450223"/>
                <a:satOff val="-10194"/>
                <a:lumOff val="2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450223"/>
                <a:satOff val="-10194"/>
                <a:lumOff val="2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450223"/>
                <a:satOff val="-10194"/>
                <a:lumOff val="2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Cálculo das volatilidades</a:t>
          </a:r>
        </a:p>
      </dsp:txBody>
      <dsp:txXfrm>
        <a:off x="4339669" y="582"/>
        <a:ext cx="2397125" cy="1438275"/>
      </dsp:txXfrm>
    </dsp:sp>
    <dsp:sp modelId="{5FB4B4CF-85C2-474B-8BF7-BCA63EC52E2E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4033116" y="2706576"/>
        <a:ext cx="27566" cy="5513"/>
      </dsp:txXfrm>
    </dsp:sp>
    <dsp:sp modelId="{34837B2E-93A2-47D5-AACD-116921ECD4DD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Simulação de dados até data vencimento das opções</a:t>
          </a:r>
        </a:p>
      </dsp:txBody>
      <dsp:txXfrm>
        <a:off x="1391205" y="1990196"/>
        <a:ext cx="2397125" cy="1438275"/>
      </dsp:txXfrm>
    </dsp:sp>
    <dsp:sp modelId="{D57E8572-FEE7-4A01-A6EC-93489B121D39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500" kern="1200"/>
        </a:p>
      </dsp:txBody>
      <dsp:txXfrm>
        <a:off x="3989010" y="3684283"/>
        <a:ext cx="149978" cy="5513"/>
      </dsp:txXfrm>
    </dsp:sp>
    <dsp:sp modelId="{0CF00932-2D1F-4DC6-AC12-B87F8FE51E95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7350668"/>
                <a:satOff val="-30583"/>
                <a:lumOff val="7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350668"/>
                <a:satOff val="-30583"/>
                <a:lumOff val="7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350668"/>
                <a:satOff val="-30583"/>
                <a:lumOff val="7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Constituição de portfolios com base nos dados simulados</a:t>
          </a:r>
        </a:p>
      </dsp:txBody>
      <dsp:txXfrm>
        <a:off x="4339669" y="1990196"/>
        <a:ext cx="2397125" cy="1438275"/>
      </dsp:txXfrm>
    </dsp:sp>
    <dsp:sp modelId="{97088E6E-C3FE-4F30-AE0A-DD98F78263A8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Calculo do </a:t>
          </a:r>
          <a:r>
            <a:rPr lang="pt-PT" sz="2000" kern="1200" dirty="0" err="1"/>
            <a:t>VaR</a:t>
          </a:r>
          <a:r>
            <a:rPr lang="pt-PT" sz="2000" kern="1200" dirty="0"/>
            <a:t> para cada um dos portfolios</a:t>
          </a:r>
        </a:p>
      </dsp:txBody>
      <dsp:txXfrm>
        <a:off x="1391205" y="3979809"/>
        <a:ext cx="2397125" cy="143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8358-5C5C-4634-AD8A-20DF88C5D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E54F9-C1B6-4595-9566-036BCD7A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209C-AEE8-486F-8DD5-B2BFB6AA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0526-85E4-4A0A-878A-41A0FA63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38F7D-973E-43ED-B62A-9D0DB56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2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AF99-AAC4-44BC-B33E-4F6801B5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9D6B9-541C-4FA0-BFEA-EE33A3A3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D6E71-88EB-4D6A-9DC4-565F3728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A6A5-06F1-429D-842E-7D588D68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E4BC-89D3-4BC3-B929-C7D573A7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261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CC79D-EFCE-41F4-A658-8335752D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0C664-A3C5-4BCA-A66E-C408A399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3F57-0834-41A7-A288-53BAF357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840B-0E26-40F8-843F-5B1E7AA4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808CB-9E13-41F4-ABFC-EC5EAC86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5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B4BC-853C-451B-816B-7029FCD4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61F5-EC17-4347-BEE3-3791DB4D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719C-9BBB-48B9-8483-295E1032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1976-8D39-4247-A0E7-805E280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45C3-711C-44C9-AB36-AE0DE2CD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304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320-6D2C-4CB7-9EBF-2B1DCAB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A532-DF9C-42A9-AF2B-9F55D6B3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CBD83-8EE5-427C-ADEC-4984017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92E6-3857-4D3D-9EA0-1EE54BC2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EBFD7-AF73-4156-AC2F-92C86145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1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608D-D506-4E66-88DE-355531A6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499C-F368-4252-B0D3-6C17DBF15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A7466-9055-4667-9AA3-3DE93F38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DDFEB-DB72-460E-8409-C3924998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FB49-686D-4151-8F61-E895993C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049D-004C-4459-ACED-60CA34C0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4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CB5C-AB39-417C-98E0-F033FA7D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A0B0-69C1-4D3A-98AC-0E55B0F1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973AC-63E8-46C8-B736-4A18F80C6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053E2-BEDD-4B9D-AE67-1164E78FD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68A5D-F7A8-4BE1-9F1F-99BB47AF1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4628E-37B2-4734-BF2F-6341222B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25852-B7C0-440F-9302-270FA2DF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12BB4-1A3E-444D-BC29-E366C898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48A8-B84F-4D47-BCAD-28594C24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516AC-A1C0-4E60-93D7-DBA19B2F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8E117-CDD0-4061-83DE-9D50F339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FC505-EC18-46B6-B4C5-3AD2E7D1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4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06A5C-457E-4AC5-B441-EA82B3A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FBBD8-C764-483C-BC97-FBFC8D71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D355-FC13-44CB-A5B0-8A586EBD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38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AC2B-F83A-4BB2-A5F5-B71ED90C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4F3A-D92A-4071-ABDB-0AC284F0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5AD60-4882-4F5B-A37C-F8150F0A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40893-1D57-4CE6-B581-772D9F0A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CF728-EADA-4A2B-9092-31D7EEC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F9FDA-8305-4915-92E9-C16E9D8F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72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1381-EA03-4A6C-94CB-1E3A754F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9D50B-432D-40B8-9D84-ED7A4837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0FE63-F018-48C2-8A3E-BBB01A0F0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0704D-9325-40F1-8C01-EDD437CC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DA437-95BC-4F05-AF34-DE86CD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F02F-26C1-496E-BE28-4A1FA383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450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7F026-4BB7-4CAB-8A9D-7CE08502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8C021-7973-4090-9DB5-65CB1559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E8614-6B16-446E-BF6A-55F9210C2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49C6-CA63-4692-9E8E-5B9DF4BE2890}" type="datetimeFigureOut">
              <a:rPr lang="pt-PT" smtClean="0"/>
              <a:t>19/01/2021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2B68-972C-4ED8-9FE9-F6393DB81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B022-C2A6-4254-A2F0-39F31044C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F7F5-D298-4B0A-9B92-081A6B2D32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0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E1C2B3-6E21-4980-A186-C4649DDE4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6082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13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Leonel da Silva Baptista</dc:creator>
  <cp:lastModifiedBy>Leonel da Silva Baptista</cp:lastModifiedBy>
  <cp:revision>1</cp:revision>
  <dcterms:created xsi:type="dcterms:W3CDTF">2021-01-19T19:54:05Z</dcterms:created>
  <dcterms:modified xsi:type="dcterms:W3CDTF">2021-01-19T20:01:12Z</dcterms:modified>
</cp:coreProperties>
</file>