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78" r:id="rId3"/>
    <p:sldId id="263" r:id="rId4"/>
    <p:sldId id="273" r:id="rId5"/>
    <p:sldId id="266" r:id="rId6"/>
    <p:sldId id="267" r:id="rId7"/>
    <p:sldId id="270" r:id="rId8"/>
    <p:sldId id="271" r:id="rId9"/>
    <p:sldId id="272" r:id="rId10"/>
    <p:sldId id="283" r:id="rId11"/>
    <p:sldId id="268" r:id="rId12"/>
    <p:sldId id="276" r:id="rId13"/>
    <p:sldId id="269" r:id="rId14"/>
    <p:sldId id="274" r:id="rId15"/>
    <p:sldId id="277" r:id="rId16"/>
    <p:sldId id="275" r:id="rId17"/>
    <p:sldId id="279" r:id="rId18"/>
    <p:sldId id="280" r:id="rId19"/>
    <p:sldId id="28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b01d5dPbU7Oy+//fRhwWf7cn/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03429-0356-46EE-949C-906D940FFCC5}">
  <a:tblStyle styleId="{37E03429-0356-46EE-949C-906D940FFC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8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4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54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08D985-3463-4406-BAD9-504F9AC629D6}"/>
              </a:ext>
            </a:extLst>
          </p:cNvPr>
          <p:cNvSpPr/>
          <p:nvPr/>
        </p:nvSpPr>
        <p:spPr>
          <a:xfrm>
            <a:off x="0" y="5275100"/>
            <a:ext cx="12192000" cy="1604412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>
            <a:extLst>
              <a:ext uri="{FF2B5EF4-FFF2-40B4-BE49-F238E27FC236}">
                <a16:creationId xmlns:a16="http://schemas.microsoft.com/office/drawing/2014/main" id="{E68FC088-A48C-4AEC-96EB-00DBAFA180B5}"/>
              </a:ext>
            </a:extLst>
          </p:cNvPr>
          <p:cNvSpPr/>
          <p:nvPr/>
        </p:nvSpPr>
        <p:spPr>
          <a:xfrm flipH="1">
            <a:off x="5972173" y="5031623"/>
            <a:ext cx="2638426" cy="1371930"/>
          </a:xfrm>
          <a:prstGeom prst="parallelogram">
            <a:avLst>
              <a:gd name="adj" fmla="val 135158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F54E09B-BF03-495E-959D-BF7B7B323672}"/>
              </a:ext>
            </a:extLst>
          </p:cNvPr>
          <p:cNvSpPr/>
          <p:nvPr/>
        </p:nvSpPr>
        <p:spPr>
          <a:xfrm>
            <a:off x="4857750" y="3771900"/>
            <a:ext cx="2425700" cy="3086100"/>
          </a:xfrm>
          <a:prstGeom prst="roundRect">
            <a:avLst>
              <a:gd name="adj" fmla="val 1300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perspectiveRelaxedModerately" fov="7200000">
              <a:rot lat="17090632" lon="0" rev="0"/>
            </a:camera>
            <a:lightRig rig="threePt" dir="t"/>
          </a:scene3d>
          <a:sp3d extrusionH="222250" prstMaterial="matte">
            <a:bevelT w="152400" h="50800" prst="softRound"/>
            <a:extrusionClr>
              <a:schemeClr val="bg2">
                <a:lumMod val="2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PM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2:12</a:t>
            </a:r>
          </a:p>
          <a:p>
            <a:pPr algn="ctr">
              <a:lnSpc>
                <a:spcPct val="2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31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목요일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C404E25-C781-4F8B-A224-AC18565F0F9B}"/>
              </a:ext>
            </a:extLst>
          </p:cNvPr>
          <p:cNvSpPr/>
          <p:nvPr/>
        </p:nvSpPr>
        <p:spPr>
          <a:xfrm>
            <a:off x="5721350" y="6153150"/>
            <a:ext cx="698500" cy="88900"/>
          </a:xfrm>
          <a:prstGeom prst="roundRect">
            <a:avLst>
              <a:gd name="adj" fmla="val 48810"/>
            </a:avLst>
          </a:prstGeom>
          <a:solidFill>
            <a:schemeClr val="tx1">
              <a:lumMod val="85000"/>
              <a:lumOff val="1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2991790-D179-4588-A8A9-54D9F65230B4}"/>
              </a:ext>
            </a:extLst>
          </p:cNvPr>
          <p:cNvSpPr/>
          <p:nvPr/>
        </p:nvSpPr>
        <p:spPr>
          <a:xfrm>
            <a:off x="5766593" y="6179600"/>
            <a:ext cx="612000" cy="36000"/>
          </a:xfrm>
          <a:prstGeom prst="roundRect">
            <a:avLst>
              <a:gd name="adj" fmla="val 48810"/>
            </a:avLst>
          </a:prstGeom>
          <a:solidFill>
            <a:schemeClr val="tx1">
              <a:lumMod val="95000"/>
              <a:lumOff val="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D42682E-59EC-43AF-984F-566A15DC94B9}"/>
              </a:ext>
            </a:extLst>
          </p:cNvPr>
          <p:cNvSpPr/>
          <p:nvPr/>
        </p:nvSpPr>
        <p:spPr>
          <a:xfrm>
            <a:off x="4700129" y="6153150"/>
            <a:ext cx="90000" cy="88900"/>
          </a:xfrm>
          <a:prstGeom prst="roundRect">
            <a:avLst>
              <a:gd name="adj" fmla="val 48810"/>
            </a:avLst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BE096E-67D7-4309-8BCA-76241352EF18}"/>
              </a:ext>
            </a:extLst>
          </p:cNvPr>
          <p:cNvGrpSpPr/>
          <p:nvPr/>
        </p:nvGrpSpPr>
        <p:grpSpPr>
          <a:xfrm>
            <a:off x="7042870" y="6150390"/>
            <a:ext cx="441726" cy="98450"/>
            <a:chOff x="6839670" y="6150390"/>
            <a:chExt cx="441726" cy="9845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0AF9F34-A845-46DD-BCAF-0947D9291466}"/>
                </a:ext>
              </a:extLst>
            </p:cNvPr>
            <p:cNvSpPr/>
            <p:nvPr/>
          </p:nvSpPr>
          <p:spPr>
            <a:xfrm>
              <a:off x="6839670" y="615039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C69AF62-4E09-43CE-8C3A-0B886DD01A0E}"/>
                </a:ext>
              </a:extLst>
            </p:cNvPr>
            <p:cNvSpPr/>
            <p:nvPr/>
          </p:nvSpPr>
          <p:spPr>
            <a:xfrm>
              <a:off x="6907291" y="615039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83E66BA-1422-4483-83A4-98987EB23E75}"/>
                </a:ext>
              </a:extLst>
            </p:cNvPr>
            <p:cNvSpPr/>
            <p:nvPr/>
          </p:nvSpPr>
          <p:spPr>
            <a:xfrm>
              <a:off x="6974912" y="615039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4589EC1-12C0-4FEC-AE86-B95A0AEBBB88}"/>
                </a:ext>
              </a:extLst>
            </p:cNvPr>
            <p:cNvSpPr/>
            <p:nvPr/>
          </p:nvSpPr>
          <p:spPr>
            <a:xfrm>
              <a:off x="7042533" y="615039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6C02190-8A2F-46B5-B9EE-CF835E1996E3}"/>
                </a:ext>
              </a:extLst>
            </p:cNvPr>
            <p:cNvSpPr/>
            <p:nvPr/>
          </p:nvSpPr>
          <p:spPr>
            <a:xfrm>
              <a:off x="7110154" y="615039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9D71E5A-3612-47B0-B1CB-5F414CE6E393}"/>
                </a:ext>
              </a:extLst>
            </p:cNvPr>
            <p:cNvSpPr/>
            <p:nvPr/>
          </p:nvSpPr>
          <p:spPr>
            <a:xfrm>
              <a:off x="6839670" y="621284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25248D1-E393-4ABC-94E1-6CBA8289926E}"/>
                </a:ext>
              </a:extLst>
            </p:cNvPr>
            <p:cNvSpPr/>
            <p:nvPr/>
          </p:nvSpPr>
          <p:spPr>
            <a:xfrm>
              <a:off x="6907291" y="621284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6544601-88C1-4736-A4AB-41E8281A03BB}"/>
                </a:ext>
              </a:extLst>
            </p:cNvPr>
            <p:cNvSpPr/>
            <p:nvPr/>
          </p:nvSpPr>
          <p:spPr>
            <a:xfrm>
              <a:off x="6974912" y="621284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DFA9B3F0-4E14-4941-9B45-41708AC52E09}"/>
                </a:ext>
              </a:extLst>
            </p:cNvPr>
            <p:cNvSpPr/>
            <p:nvPr/>
          </p:nvSpPr>
          <p:spPr>
            <a:xfrm>
              <a:off x="7042533" y="621284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19129D1-F1B6-419B-91C5-BA2FD11B9887}"/>
                </a:ext>
              </a:extLst>
            </p:cNvPr>
            <p:cNvSpPr/>
            <p:nvPr/>
          </p:nvSpPr>
          <p:spPr>
            <a:xfrm>
              <a:off x="7110154" y="621284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A4B695A3-D12D-479D-AF10-19DBAAEFE720}"/>
                </a:ext>
              </a:extLst>
            </p:cNvPr>
            <p:cNvSpPr/>
            <p:nvPr/>
          </p:nvSpPr>
          <p:spPr>
            <a:xfrm>
              <a:off x="7177775" y="615039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E76EFCE-5388-4249-BB50-DDCFCFB351FB}"/>
                </a:ext>
              </a:extLst>
            </p:cNvPr>
            <p:cNvSpPr/>
            <p:nvPr/>
          </p:nvSpPr>
          <p:spPr>
            <a:xfrm>
              <a:off x="7245396" y="615039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47C2C0D-B5A2-4327-A572-AA98BB63796F}"/>
                </a:ext>
              </a:extLst>
            </p:cNvPr>
            <p:cNvSpPr/>
            <p:nvPr/>
          </p:nvSpPr>
          <p:spPr>
            <a:xfrm>
              <a:off x="7177775" y="621284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CD9D228-B7A7-43CB-8EE9-087D1DAE47CF}"/>
                </a:ext>
              </a:extLst>
            </p:cNvPr>
            <p:cNvSpPr/>
            <p:nvPr/>
          </p:nvSpPr>
          <p:spPr>
            <a:xfrm>
              <a:off x="7245396" y="6212840"/>
              <a:ext cx="36000" cy="36000"/>
            </a:xfrm>
            <a:prstGeom prst="roundRect">
              <a:avLst>
                <a:gd name="adj" fmla="val 48810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A1CB096-F48E-43C1-95FC-4533E8D729B2}"/>
              </a:ext>
            </a:extLst>
          </p:cNvPr>
          <p:cNvGrpSpPr/>
          <p:nvPr/>
        </p:nvGrpSpPr>
        <p:grpSpPr>
          <a:xfrm>
            <a:off x="5614084" y="5400675"/>
            <a:ext cx="913032" cy="2032000"/>
            <a:chOff x="5410884" y="5400675"/>
            <a:chExt cx="913032" cy="2032000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C4B8294-2C69-47A4-B076-59B560268825}"/>
                </a:ext>
              </a:extLst>
            </p:cNvPr>
            <p:cNvSpPr/>
            <p:nvPr/>
          </p:nvSpPr>
          <p:spPr>
            <a:xfrm>
              <a:off x="5521814" y="5400675"/>
              <a:ext cx="693438" cy="1924050"/>
            </a:xfrm>
            <a:prstGeom prst="roundRect">
              <a:avLst>
                <a:gd name="adj" fmla="val 1300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Moderately" fov="7200000">
                <a:rot lat="17090632" lon="0" rev="0"/>
              </a:camera>
              <a:lightRig rig="threePt" dir="t"/>
            </a:scene3d>
            <a:sp3d extrusionH="63500">
              <a:bevelT/>
              <a:extrusionClr>
                <a:schemeClr val="tx1">
                  <a:lumMod val="85000"/>
                  <a:lumOff val="1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CF0B40B-7C06-46BD-A842-7269015A6980}"/>
                </a:ext>
              </a:extLst>
            </p:cNvPr>
            <p:cNvSpPr/>
            <p:nvPr/>
          </p:nvSpPr>
          <p:spPr>
            <a:xfrm>
              <a:off x="5410884" y="5508625"/>
              <a:ext cx="913032" cy="1924050"/>
            </a:xfrm>
            <a:prstGeom prst="roundRect">
              <a:avLst>
                <a:gd name="adj" fmla="val 1300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Moderately" fov="7200000">
                <a:rot lat="17090632" lon="0" rev="0"/>
              </a:camera>
              <a:lightRig rig="threePt" dir="t"/>
            </a:scene3d>
            <a:sp3d extrusionH="63500">
              <a:bevelT/>
              <a:extrusionClr>
                <a:schemeClr val="tx1">
                  <a:lumMod val="85000"/>
                  <a:lumOff val="1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DC5AE11-B653-4B6A-8FDE-C0E23C0135A2}"/>
              </a:ext>
            </a:extLst>
          </p:cNvPr>
          <p:cNvSpPr/>
          <p:nvPr/>
        </p:nvSpPr>
        <p:spPr>
          <a:xfrm>
            <a:off x="4848606" y="3740863"/>
            <a:ext cx="2425700" cy="3086100"/>
          </a:xfrm>
          <a:prstGeom prst="roundRect">
            <a:avLst>
              <a:gd name="adj" fmla="val 1300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scene3d>
            <a:camera prst="perspectiveRelaxedModerately" fov="7200000">
              <a:rot lat="17090632" lon="0" rev="0"/>
            </a:camera>
            <a:lightRig rig="flat" dir="t"/>
          </a:scene3d>
          <a:sp3d prstMaterial="matte">
            <a:extrusionClr>
              <a:srgbClr val="1DAFAF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495C5A-6BD9-49BB-B73F-22D57A03D320}"/>
              </a:ext>
            </a:extLst>
          </p:cNvPr>
          <p:cNvSpPr txBox="1"/>
          <p:nvPr/>
        </p:nvSpPr>
        <p:spPr>
          <a:xfrm>
            <a:off x="3574882" y="2217400"/>
            <a:ext cx="47945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Shelter for Cat</a:t>
            </a:r>
          </a:p>
          <a:p>
            <a:pPr algn="ctr" latinLnBrk="0">
              <a:defRPr/>
            </a:pPr>
            <a:r>
              <a:rPr lang="en-US" altLang="ko-KR" sz="4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Application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468C0-6A6D-408F-B48E-75265298D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939" y="4424688"/>
            <a:ext cx="1502204" cy="1978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5">
            <a:extLst>
              <a:ext uri="{FF2B5EF4-FFF2-40B4-BE49-F238E27FC236}">
                <a16:creationId xmlns:a16="http://schemas.microsoft.com/office/drawing/2014/main" id="{758C24F5-4659-4150-87A6-346C0854016D}"/>
              </a:ext>
            </a:extLst>
          </p:cNvPr>
          <p:cNvSpPr txBox="1"/>
          <p:nvPr/>
        </p:nvSpPr>
        <p:spPr>
          <a:xfrm>
            <a:off x="844796" y="453973"/>
            <a:ext cx="41062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데이터베이스 요구사항 분석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1164392" y="1469745"/>
            <a:ext cx="8741496" cy="5088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 목적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위와 같은 어플을 제작하는데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필요한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사용자의 요구사항을 수집하고 분석하여 데이터베이스의 용도를 파악한다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주요 작업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주요 어플 사용자 예상 범위 결정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실제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어플에서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 수행되는 작업 분석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필요정보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요구사항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 항목 생성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분석 결과로 데이터베이스 설계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_x533692952">
            <a:extLst>
              <a:ext uri="{FF2B5EF4-FFF2-40B4-BE49-F238E27FC236}">
                <a16:creationId xmlns:a16="http://schemas.microsoft.com/office/drawing/2014/main" id="{8BA90F28-4E1E-45F9-A3CB-B892C85A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05" y="898085"/>
            <a:ext cx="2641677" cy="219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마루 부리 Beta"/>
                <a:ea typeface="마루 부리 Beta"/>
                <a:cs typeface="굴림" pitchFamily="50" charset="-127"/>
              </a:rPr>
              <a:t>「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_x533692664">
            <a:extLst>
              <a:ext uri="{FF2B5EF4-FFF2-40B4-BE49-F238E27FC236}">
                <a16:creationId xmlns:a16="http://schemas.microsoft.com/office/drawing/2014/main" id="{C4C3FD19-57DF-4E5C-833F-CBC5361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207" y="4240474"/>
            <a:ext cx="1298802" cy="219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마루 부리 Beta"/>
                <a:ea typeface="마루 부리 Beta"/>
                <a:cs typeface="굴림" pitchFamily="50" charset="-127"/>
              </a:rPr>
              <a:t>」</a:t>
            </a:r>
            <a:r>
              <a:rPr kumimoji="1" lang="ko-KR" altLang="ko-KR" sz="13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마루 부리 Beta"/>
                <a:ea typeface="마루 부리 Beta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8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810B2B8-FCA1-47F2-90CF-C0FF48D4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4" y="1157554"/>
            <a:ext cx="6877931" cy="4092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093E2-C4CE-4497-882D-782D87A1D4D7}"/>
              </a:ext>
            </a:extLst>
          </p:cNvPr>
          <p:cNvSpPr txBox="1"/>
          <p:nvPr/>
        </p:nvSpPr>
        <p:spPr>
          <a:xfrm>
            <a:off x="7794594" y="1329203"/>
            <a:ext cx="4071949" cy="4899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Cat_info</a:t>
            </a:r>
            <a:r>
              <a:rPr lang="en-US" altLang="ko-KR" dirty="0"/>
              <a:t>(</a:t>
            </a:r>
            <a:r>
              <a:rPr lang="ko-KR" altLang="en-US" dirty="0"/>
              <a:t>고양이 정보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고양이 품종</a:t>
            </a:r>
            <a:r>
              <a:rPr lang="en-US" altLang="ko-KR" dirty="0"/>
              <a:t>(</a:t>
            </a:r>
            <a:r>
              <a:rPr lang="ko-KR" altLang="en-US" dirty="0"/>
              <a:t>사진이용</a:t>
            </a:r>
            <a:r>
              <a:rPr lang="en-US" altLang="ko-KR" dirty="0"/>
              <a:t>,</a:t>
            </a:r>
            <a:r>
              <a:rPr lang="ko-KR" altLang="en-US" dirty="0" err="1"/>
              <a:t>딥러닝을</a:t>
            </a:r>
            <a:r>
              <a:rPr lang="ko-KR" altLang="en-US" dirty="0"/>
              <a:t> 통해 분류 예측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건강 상태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발견 날짜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발견 위치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사진 첨부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Reporter(</a:t>
            </a:r>
            <a:r>
              <a:rPr lang="ko-KR" altLang="en-US" dirty="0"/>
              <a:t>발견자 정보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발견자 성함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연락처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Pet_shelter</a:t>
            </a:r>
            <a:r>
              <a:rPr lang="en-US" altLang="ko-KR" dirty="0"/>
              <a:t>(</a:t>
            </a:r>
            <a:r>
              <a:rPr lang="ko-KR" altLang="en-US" dirty="0"/>
              <a:t>보호소 정보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보호소 위치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연락처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담당자 성함</a:t>
            </a:r>
          </a:p>
        </p:txBody>
      </p:sp>
      <p:sp>
        <p:nvSpPr>
          <p:cNvPr id="7" name="Google Shape;113;p5">
            <a:extLst>
              <a:ext uri="{FF2B5EF4-FFF2-40B4-BE49-F238E27FC236}">
                <a16:creationId xmlns:a16="http://schemas.microsoft.com/office/drawing/2014/main" id="{E54CD8CD-957E-47F3-A2A0-728D401C663F}"/>
              </a:ext>
            </a:extLst>
          </p:cNvPr>
          <p:cNvSpPr txBox="1"/>
          <p:nvPr/>
        </p:nvSpPr>
        <p:spPr>
          <a:xfrm>
            <a:off x="969084" y="473671"/>
            <a:ext cx="41405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데이터베이스 요구사항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36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13;p5">
            <a:extLst>
              <a:ext uri="{FF2B5EF4-FFF2-40B4-BE49-F238E27FC236}">
                <a16:creationId xmlns:a16="http://schemas.microsoft.com/office/drawing/2014/main" id="{7E518ADA-28C6-427D-8EBE-472EB6E8FDA2}"/>
              </a:ext>
            </a:extLst>
          </p:cNvPr>
          <p:cNvSpPr txBox="1"/>
          <p:nvPr/>
        </p:nvSpPr>
        <p:spPr>
          <a:xfrm>
            <a:off x="798321" y="463817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2CDC75-DE27-493C-BC9B-C56C3C94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21" y="1043665"/>
            <a:ext cx="10007166" cy="54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3;p5">
            <a:extLst>
              <a:ext uri="{FF2B5EF4-FFF2-40B4-BE49-F238E27FC236}">
                <a16:creationId xmlns:a16="http://schemas.microsoft.com/office/drawing/2014/main" id="{6D30F8AF-071C-4766-87EF-5DFC025AA1AE}"/>
              </a:ext>
            </a:extLst>
          </p:cNvPr>
          <p:cNvSpPr txBox="1"/>
          <p:nvPr/>
        </p:nvSpPr>
        <p:spPr>
          <a:xfrm>
            <a:off x="898062" y="448513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1194C7-E872-4BAD-93A8-2B28321C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60" y="1029966"/>
            <a:ext cx="9677210" cy="55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3;p5">
            <a:extLst>
              <a:ext uri="{FF2B5EF4-FFF2-40B4-BE49-F238E27FC236}">
                <a16:creationId xmlns:a16="http://schemas.microsoft.com/office/drawing/2014/main" id="{9FF27F12-97E9-4983-AC57-BF2F4CB0B39D}"/>
              </a:ext>
            </a:extLst>
          </p:cNvPr>
          <p:cNvSpPr txBox="1"/>
          <p:nvPr/>
        </p:nvSpPr>
        <p:spPr>
          <a:xfrm>
            <a:off x="1029260" y="398203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FDF53-DB92-44B9-A4FC-25155421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60" y="929345"/>
            <a:ext cx="9692283" cy="56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13;p5">
            <a:extLst>
              <a:ext uri="{FF2B5EF4-FFF2-40B4-BE49-F238E27FC236}">
                <a16:creationId xmlns:a16="http://schemas.microsoft.com/office/drawing/2014/main" id="{040095A0-FF44-4435-8F74-B47E2EE0A82B}"/>
              </a:ext>
            </a:extLst>
          </p:cNvPr>
          <p:cNvSpPr txBox="1"/>
          <p:nvPr/>
        </p:nvSpPr>
        <p:spPr>
          <a:xfrm>
            <a:off x="616985" y="486380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363BB3-CADF-449B-B28B-F369B83E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5" y="1082871"/>
            <a:ext cx="7506598" cy="54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8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13;p5">
            <a:extLst>
              <a:ext uri="{FF2B5EF4-FFF2-40B4-BE49-F238E27FC236}">
                <a16:creationId xmlns:a16="http://schemas.microsoft.com/office/drawing/2014/main" id="{DD1697CF-D78C-4392-8B32-177CC029D3C7}"/>
              </a:ext>
            </a:extLst>
          </p:cNvPr>
          <p:cNvSpPr txBox="1"/>
          <p:nvPr/>
        </p:nvSpPr>
        <p:spPr>
          <a:xfrm>
            <a:off x="645831" y="390695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EF66C-9A74-4112-AD35-1F394074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1" y="1021350"/>
            <a:ext cx="6152534" cy="54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13;p5">
            <a:extLst>
              <a:ext uri="{FF2B5EF4-FFF2-40B4-BE49-F238E27FC236}">
                <a16:creationId xmlns:a16="http://schemas.microsoft.com/office/drawing/2014/main" id="{DD1697CF-D78C-4392-8B32-177CC029D3C7}"/>
              </a:ext>
            </a:extLst>
          </p:cNvPr>
          <p:cNvSpPr txBox="1"/>
          <p:nvPr/>
        </p:nvSpPr>
        <p:spPr>
          <a:xfrm>
            <a:off x="683595" y="428833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EC5244-D3B4-48EC-9F5B-AC0E1130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5" y="990605"/>
            <a:ext cx="6207535" cy="54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13;p5">
            <a:extLst>
              <a:ext uri="{FF2B5EF4-FFF2-40B4-BE49-F238E27FC236}">
                <a16:creationId xmlns:a16="http://schemas.microsoft.com/office/drawing/2014/main" id="{DD1697CF-D78C-4392-8B32-177CC029D3C7}"/>
              </a:ext>
            </a:extLst>
          </p:cNvPr>
          <p:cNvSpPr txBox="1"/>
          <p:nvPr/>
        </p:nvSpPr>
        <p:spPr>
          <a:xfrm>
            <a:off x="610863" y="437485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6EC1F6-D576-4727-8C06-5E272C6C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63" y="988728"/>
            <a:ext cx="6174249" cy="54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13;p5">
            <a:extLst>
              <a:ext uri="{FF2B5EF4-FFF2-40B4-BE49-F238E27FC236}">
                <a16:creationId xmlns:a16="http://schemas.microsoft.com/office/drawing/2014/main" id="{DD1697CF-D78C-4392-8B32-177CC029D3C7}"/>
              </a:ext>
            </a:extLst>
          </p:cNvPr>
          <p:cNvSpPr txBox="1"/>
          <p:nvPr/>
        </p:nvSpPr>
        <p:spPr>
          <a:xfrm>
            <a:off x="667703" y="528329"/>
            <a:ext cx="4035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클라이언트 인터페이스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EE9F6-E968-40A2-B9A3-3E069E9D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3" y="1082389"/>
            <a:ext cx="7668313" cy="52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0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5"/>
          <p:cNvSpPr txBox="1"/>
          <p:nvPr/>
        </p:nvSpPr>
        <p:spPr>
          <a:xfrm>
            <a:off x="645934" y="485179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149990" y="1160748"/>
            <a:ext cx="10207993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팀 구성 및 역할]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5"/>
          <p:cNvGraphicFramePr/>
          <p:nvPr>
            <p:extLst/>
          </p:nvPr>
        </p:nvGraphicFramePr>
        <p:xfrm>
          <a:off x="1271464" y="2168860"/>
          <a:ext cx="9649075" cy="35644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훈련생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역할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담당 업무</a:t>
                      </a:r>
                      <a:endParaRPr sz="1400" u="none" strike="noStrike" cap="none" dirty="0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altLang="en-US" sz="1600" u="none" strike="noStrike" cap="none"/>
                        <a:t>이세창</a:t>
                      </a:r>
                      <a:endParaRPr sz="1800" b="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strike="noStrike" cap="none" dirty="0">
                          <a:sym typeface="Calibri"/>
                        </a:rPr>
                        <a:t>팀장</a:t>
                      </a:r>
                      <a:endParaRPr sz="1400" u="none" strike="noStrike" cap="none" dirty="0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strike="noStrike" cap="none" dirty="0">
                          <a:sym typeface="Arial"/>
                        </a:rPr>
                        <a:t>▶ </a:t>
                      </a:r>
                      <a:r>
                        <a:rPr lang="en-US" altLang="ko-KR" sz="1600" u="none" strike="noStrike" cap="none" dirty="0">
                          <a:sym typeface="Arial"/>
                        </a:rPr>
                        <a:t>Outline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및 계획 수립</a:t>
                      </a:r>
                      <a:r>
                        <a:rPr lang="en-US" altLang="ko-KR" sz="1600" u="none" strike="noStrike" cap="none" dirty="0">
                          <a:sym typeface="Arial"/>
                        </a:rPr>
                        <a:t>,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자료수집</a:t>
                      </a:r>
                      <a:endParaRPr lang="en-US" altLang="ko-KR" sz="1600" u="none" strike="noStrike" cap="none" dirty="0"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strike="noStrike" cap="none" dirty="0">
                          <a:sym typeface="Arial"/>
                        </a:rPr>
                        <a:t>▶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자료 제작</a:t>
                      </a:r>
                      <a:r>
                        <a:rPr lang="en-US" altLang="ko-KR" sz="1600" u="none" strike="noStrike" cap="none" dirty="0">
                          <a:sym typeface="Arial"/>
                        </a:rPr>
                        <a:t>,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코드 구현</a:t>
                      </a:r>
                      <a:endParaRPr sz="160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altLang="en-US" sz="1600" u="none" strike="noStrike" cap="none"/>
                        <a:t>김나영</a:t>
                      </a:r>
                      <a:endParaRPr sz="1800" b="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strike="noStrike" cap="none" dirty="0"/>
                        <a:t>팀원</a:t>
                      </a:r>
                      <a:endParaRPr sz="16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strike="noStrike" cap="none" dirty="0">
                          <a:sym typeface="Arial"/>
                        </a:rPr>
                        <a:t>▶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자료 수집</a:t>
                      </a:r>
                      <a:r>
                        <a:rPr lang="en-US" altLang="ko-KR" sz="1600" u="none" strike="noStrike" cap="none" dirty="0">
                          <a:sym typeface="Arial"/>
                        </a:rPr>
                        <a:t>,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자료 제작</a:t>
                      </a:r>
                      <a:endParaRPr lang="ko-KR" altLang="en-US" sz="16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altLang="en-US" sz="1600" u="none" strike="noStrike" cap="none" dirty="0">
                          <a:sym typeface="Arial"/>
                        </a:rPr>
                        <a:t>▶ </a:t>
                      </a:r>
                      <a:r>
                        <a:rPr lang="en-US" altLang="ko-KR" sz="1600" u="none" strike="noStrike" cap="none" dirty="0">
                          <a:sym typeface="Arial"/>
                        </a:rPr>
                        <a:t>PPT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총괄</a:t>
                      </a:r>
                      <a:r>
                        <a:rPr lang="en-US" altLang="ko-KR" sz="1600" u="none" strike="noStrike" cap="none" dirty="0">
                          <a:sym typeface="Arial"/>
                        </a:rPr>
                        <a:t>,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코드 구현</a:t>
                      </a:r>
                      <a:endParaRPr lang="ko-KR" altLang="en-US" sz="16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altLang="en-US" sz="1600" u="none" strike="noStrike" cap="none">
                          <a:sym typeface="Calibri"/>
                        </a:rPr>
                        <a:t>서정철</a:t>
                      </a:r>
                      <a:endParaRPr sz="18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strike="noStrike" cap="none" dirty="0">
                          <a:sym typeface="Malgun Gothic"/>
                        </a:rPr>
                        <a:t>팀원</a:t>
                      </a:r>
                      <a:endParaRPr sz="1400" u="none" strike="noStrike" cap="none" dirty="0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u="none" strike="noStrike" cap="none" dirty="0">
                          <a:sym typeface="Arial"/>
                        </a:rPr>
                        <a:t>▶ </a:t>
                      </a:r>
                      <a:r>
                        <a:rPr lang="ko-KR" altLang="en-US" sz="1600" u="none" strike="noStrike" cap="none" dirty="0">
                          <a:sym typeface="Arial"/>
                        </a:rPr>
                        <a:t>자료 수집</a:t>
                      </a:r>
                      <a:endParaRPr lang="en-US" altLang="ko-KR" sz="1600" b="1" u="none" strike="noStrike" cap="none" dirty="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2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149157" y="1173468"/>
            <a:ext cx="1039068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45101" y="117346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645101" y="562878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Google Shape;87;p5">
            <a:extLst>
              <a:ext uri="{FF2B5EF4-FFF2-40B4-BE49-F238E27FC236}">
                <a16:creationId xmlns:a16="http://schemas.microsoft.com/office/drawing/2014/main" id="{3F2FB7BE-4866-40C1-9E74-521DEA6B4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177045"/>
              </p:ext>
            </p:extLst>
          </p:nvPr>
        </p:nvGraphicFramePr>
        <p:xfrm>
          <a:off x="1062842" y="1994538"/>
          <a:ext cx="10153125" cy="379419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구분</a:t>
                      </a:r>
                      <a:endParaRPr sz="1500" b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기간</a:t>
                      </a:r>
                      <a:endParaRPr sz="1500" b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활동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비고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사전 기획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</a:t>
                      </a:r>
                      <a:r>
                        <a:rPr lang="ko-KR" sz="1500" u="none" strike="noStrike" cap="none" dirty="0"/>
                        <a:t> 1</a:t>
                      </a:r>
                      <a:r>
                        <a:rPr lang="en-US" altLang="ko-KR" sz="1500" u="none" strike="noStrike" cap="none" dirty="0"/>
                        <a:t>0</a:t>
                      </a:r>
                      <a:r>
                        <a:rPr lang="ko-KR" sz="1500" u="none" strike="noStrike" cap="none" dirty="0"/>
                        <a:t>/3</a:t>
                      </a:r>
                      <a:r>
                        <a:rPr lang="en-US" altLang="ko-KR" sz="1500" u="none" strike="noStrike" cap="none" dirty="0"/>
                        <a:t>1</a:t>
                      </a:r>
                      <a:r>
                        <a:rPr lang="ko-KR" sz="1500" u="none" strike="noStrike" cap="none" dirty="0"/>
                        <a:t>(월) ~ 1</a:t>
                      </a:r>
                      <a:r>
                        <a:rPr lang="en-US" altLang="ko-KR" sz="1500" u="none" strike="noStrike" cap="none" dirty="0"/>
                        <a:t>1</a:t>
                      </a:r>
                      <a:r>
                        <a:rPr lang="ko-KR" sz="1500" u="none" strike="noStrike" cap="none" dirty="0"/>
                        <a:t>/</a:t>
                      </a:r>
                      <a:r>
                        <a:rPr lang="en-US" altLang="ko-KR" sz="1500" u="none" strike="noStrike" cap="none" dirty="0"/>
                        <a:t>2</a:t>
                      </a:r>
                      <a:r>
                        <a:rPr lang="ko-KR" sz="1500" u="none" strike="noStrike" cap="none" dirty="0"/>
                        <a:t>(</a:t>
                      </a:r>
                      <a:r>
                        <a:rPr lang="ko-KR" altLang="en-US" sz="1500" u="none" strike="noStrike" cap="none" dirty="0"/>
                        <a:t>화</a:t>
                      </a:r>
                      <a:r>
                        <a:rPr lang="ko-KR" sz="1500" u="none" strike="noStrike" cap="none" dirty="0"/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/>
                        <a:t>프로젝트 기획 및 주제 선정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/>
                        <a:t>아이디어 선정 및 기획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>
                          <a:sym typeface="Calibri"/>
                        </a:rPr>
                        <a:t>정보 수집</a:t>
                      </a:r>
                      <a:endParaRPr sz="1400" u="none" strike="noStrike" cap="none" dirty="0"/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/>
                        <a:t>1</a:t>
                      </a:r>
                      <a:r>
                        <a:rPr lang="en-US" altLang="ko-KR" sz="1500" u="none" strike="noStrike" cap="none" dirty="0"/>
                        <a:t>1</a:t>
                      </a:r>
                      <a:r>
                        <a:rPr lang="ko-KR" sz="1500" u="none" strike="noStrike" cap="none" dirty="0"/>
                        <a:t>/</a:t>
                      </a:r>
                      <a:r>
                        <a:rPr lang="en-US" altLang="ko-KR" sz="1500" u="none" strike="noStrike" cap="none" dirty="0"/>
                        <a:t>3</a:t>
                      </a:r>
                      <a:r>
                        <a:rPr lang="ko-KR" sz="1500" u="none" strike="noStrike" cap="none" dirty="0"/>
                        <a:t>(</a:t>
                      </a:r>
                      <a:r>
                        <a:rPr lang="ko-KR" altLang="en-US" sz="1500" u="none" strike="noStrike" cap="none" dirty="0"/>
                        <a:t>수</a:t>
                      </a:r>
                      <a:r>
                        <a:rPr lang="ko-KR" sz="1500" u="none" strike="noStrike" cap="none" dirty="0"/>
                        <a:t>)</a:t>
                      </a:r>
                      <a:r>
                        <a:rPr lang="en-US" altLang="ko-KR" sz="1500" u="none" strike="noStrike" cap="none" dirty="0"/>
                        <a:t> ~ </a:t>
                      </a:r>
                      <a:r>
                        <a:rPr lang="ko-KR" altLang="ko-KR" sz="1500" u="none" strike="noStrike" cap="none" dirty="0"/>
                        <a:t>1</a:t>
                      </a:r>
                      <a:r>
                        <a:rPr lang="en-US" altLang="ko-KR" sz="1500" u="none" strike="noStrike" cap="none" dirty="0"/>
                        <a:t>1</a:t>
                      </a:r>
                      <a:r>
                        <a:rPr lang="ko-KR" altLang="ko-KR" sz="1500" u="none" strike="noStrike" cap="none" dirty="0"/>
                        <a:t>/</a:t>
                      </a:r>
                      <a:r>
                        <a:rPr lang="en-US" altLang="ko-KR" sz="1500" u="none" strike="noStrike" cap="none" dirty="0"/>
                        <a:t>4</a:t>
                      </a:r>
                      <a:r>
                        <a:rPr lang="ko-KR" altLang="ko-KR" sz="1500" u="none" strike="noStrike" cap="none" dirty="0"/>
                        <a:t>(</a:t>
                      </a:r>
                      <a:r>
                        <a:rPr lang="ko-KR" altLang="en-US" sz="1500" u="none" strike="noStrike" cap="none" dirty="0"/>
                        <a:t>목</a:t>
                      </a:r>
                      <a:r>
                        <a:rPr lang="ko-KR" altLang="ko-KR" sz="1500" u="none" strike="noStrike" cap="none" dirty="0"/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>
                          <a:sym typeface="Calibri"/>
                        </a:rPr>
                        <a:t> </a:t>
                      </a:r>
                      <a:r>
                        <a:rPr lang="ko-KR" altLang="en-US" sz="1500" u="none" strike="noStrike" cap="none" dirty="0">
                          <a:sym typeface="Calibri"/>
                        </a:rPr>
                        <a:t>사용자들 요구사항 수집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altLang="en-US" sz="1400" u="none" strike="noStrike" cap="none" dirty="0">
                          <a:sym typeface="Calibri"/>
                        </a:rPr>
                        <a:t>정보 정리 및 토의</a:t>
                      </a:r>
                      <a:endParaRPr lang="ko-KR" altLang="en-US" sz="14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altLang="ko-KR" sz="1500" u="none" strike="noStrike" cap="none" dirty="0"/>
                        <a:t>1</a:t>
                      </a:r>
                      <a:r>
                        <a:rPr lang="en-US" altLang="ko-KR" sz="1500" u="none" strike="noStrike" cap="none" dirty="0"/>
                        <a:t>1</a:t>
                      </a:r>
                      <a:r>
                        <a:rPr lang="ko-KR" altLang="ko-KR" sz="1500" u="none" strike="noStrike" cap="none" dirty="0"/>
                        <a:t>/</a:t>
                      </a:r>
                      <a:r>
                        <a:rPr lang="en-US" altLang="ko-KR" sz="1500" u="none" strike="noStrike" cap="none" dirty="0"/>
                        <a:t>5</a:t>
                      </a:r>
                      <a:r>
                        <a:rPr lang="ko-KR" altLang="ko-KR" sz="1500" u="none" strike="noStrike" cap="none" dirty="0"/>
                        <a:t>(금)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en-US" altLang="ko-KR" sz="1500" u="none" strike="noStrike" cap="none" dirty="0">
                          <a:sym typeface="Calibri"/>
                        </a:rPr>
                        <a:t>PPT </a:t>
                      </a:r>
                      <a:r>
                        <a:rPr lang="ko-KR" altLang="en-US" sz="1500" u="none" strike="noStrike" cap="none" dirty="0">
                          <a:sym typeface="Calibri"/>
                        </a:rPr>
                        <a:t>작성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171450" marR="0" lvl="0" indent="-762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altLang="en-US" sz="1500" u="none" strike="noStrike" cap="none" dirty="0">
                          <a:sym typeface="Calibri"/>
                        </a:rPr>
                        <a:t>데이터 정제 및 </a:t>
                      </a:r>
                      <a:r>
                        <a:rPr lang="ko-KR" sz="1500" u="none" strike="noStrike" cap="none" dirty="0">
                          <a:sym typeface="Calibri"/>
                        </a:rPr>
                        <a:t>모델링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/>
                        <a:t>1</a:t>
                      </a:r>
                      <a:r>
                        <a:rPr lang="en-US" altLang="ko-KR" sz="1500" u="none" strike="noStrike" cap="none" dirty="0"/>
                        <a:t>1</a:t>
                      </a:r>
                      <a:r>
                        <a:rPr lang="ko-KR" sz="1500" u="none" strike="noStrike" cap="none" dirty="0"/>
                        <a:t>/</a:t>
                      </a:r>
                      <a:r>
                        <a:rPr lang="en-US" altLang="ko-KR" sz="1500" u="none" strike="noStrike" cap="none" dirty="0"/>
                        <a:t>5</a:t>
                      </a:r>
                      <a:r>
                        <a:rPr lang="ko-KR" sz="1500" u="none" strike="noStrike" cap="none" dirty="0"/>
                        <a:t>(금)</a:t>
                      </a:r>
                      <a:r>
                        <a:rPr lang="ko-KR" altLang="en-US" sz="1500" u="none" strike="noStrike" cap="none" dirty="0"/>
                        <a:t> </a:t>
                      </a:r>
                      <a:r>
                        <a:rPr lang="en-US" altLang="ko-KR" sz="1500" u="none" strike="noStrike" cap="none" dirty="0"/>
                        <a:t>~ 11/7(</a:t>
                      </a:r>
                      <a:r>
                        <a:rPr lang="ko-KR" altLang="en-US" sz="1500" u="none" strike="noStrike" cap="none" dirty="0"/>
                        <a:t>월</a:t>
                      </a:r>
                      <a:r>
                        <a:rPr lang="en-US" altLang="ko-KR" sz="1500" u="none" strike="noStrike" cap="none" dirty="0"/>
                        <a:t>)</a:t>
                      </a:r>
                      <a:endParaRPr lang="ko-KR" altLang="en-US"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/>
                        <a:t>모</a:t>
                      </a:r>
                      <a:r>
                        <a:rPr lang="ko-KR" altLang="en-US" sz="1500" u="none" strike="noStrike" cap="none" dirty="0"/>
                        <a:t>델</a:t>
                      </a:r>
                      <a:r>
                        <a:rPr lang="ko-KR" sz="1500" u="none" strike="noStrike" cap="none" dirty="0"/>
                        <a:t> 구현</a:t>
                      </a:r>
                      <a:r>
                        <a:rPr lang="en-US" altLang="ko-KR" sz="1500" u="none" strike="noStrike" cap="none" dirty="0"/>
                        <a:t> </a:t>
                      </a:r>
                      <a:r>
                        <a:rPr lang="ko-KR" altLang="en-US" sz="1500" u="none" strike="noStrike" cap="none" dirty="0"/>
                        <a:t>및 트레이닝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>
                          <a:sym typeface="Calibri"/>
                        </a:rPr>
                        <a:t>팀별 </a:t>
                      </a:r>
                      <a:r>
                        <a:rPr lang="en-US" altLang="ko-KR" sz="1500" u="none" strike="noStrike" cap="none" dirty="0">
                          <a:sym typeface="Calibri"/>
                        </a:rPr>
                        <a:t> </a:t>
                      </a:r>
                      <a:r>
                        <a:rPr lang="ko-KR" altLang="en-US" sz="1500" u="none" strike="noStrike" cap="none" dirty="0">
                          <a:sym typeface="Calibri"/>
                        </a:rPr>
                        <a:t>중간회의</a:t>
                      </a:r>
                      <a:endParaRPr sz="1400" u="none" strike="noStrike" cap="none" dirty="0"/>
                    </a:p>
                  </a:txBody>
                  <a:tcPr marL="33425" marR="3925" marT="39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altLang="en-US" sz="1500" u="none" strike="noStrike" cap="none" dirty="0">
                          <a:sym typeface="Calibri"/>
                        </a:rPr>
                        <a:t>트레이닝</a:t>
                      </a:r>
                      <a:r>
                        <a:rPr lang="en-US" altLang="ko-KR" sz="1500" u="none" strike="noStrike" cap="none" dirty="0">
                          <a:sym typeface="Calibri"/>
                        </a:rPr>
                        <a:t>/</a:t>
                      </a:r>
                      <a:r>
                        <a:rPr lang="ko-KR" altLang="en-US" sz="1500" u="none" strike="noStrike" cap="none" dirty="0">
                          <a:sym typeface="Calibri"/>
                        </a:rPr>
                        <a:t>테스트 </a:t>
                      </a:r>
                      <a:r>
                        <a:rPr lang="ko-KR" sz="1500" u="none" strike="noStrike" cap="none" dirty="0">
                          <a:sym typeface="Calibri"/>
                        </a:rPr>
                        <a:t>및 피드백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en-US" altLang="ko-KR" sz="1500" u="none" strike="noStrike" cap="none" dirty="0"/>
                        <a:t>11/8</a:t>
                      </a:r>
                      <a:r>
                        <a:rPr lang="ko-KR" sz="1500" u="none" strike="noStrike" cap="none" dirty="0"/>
                        <a:t>(</a:t>
                      </a:r>
                      <a:r>
                        <a:rPr lang="ko-KR" altLang="en-US" sz="1500" u="none" strike="noStrike" cap="none" dirty="0"/>
                        <a:t>화</a:t>
                      </a:r>
                      <a:r>
                        <a:rPr lang="ko-KR" sz="1500" u="none" strike="noStrike" cap="none" dirty="0"/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altLang="en-US" sz="1500" u="none" strike="noStrike" cap="none" dirty="0"/>
                        <a:t>인터페이스 구현 및 테스트</a:t>
                      </a:r>
                      <a:endParaRPr sz="1400" u="none" strike="noStrike" cap="none" dirty="0"/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>
                          <a:sym typeface="Calibri"/>
                        </a:rPr>
                        <a:t>코딩 오류 수정</a:t>
                      </a:r>
                      <a:endParaRPr sz="1500" u="none" strike="noStrike" cap="none" dirty="0"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>
                          <a:sym typeface="Calibri"/>
                        </a:rPr>
                        <a:t>피드백을 통한 최적화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u="none" strike="noStrike" cap="none" dirty="0"/>
                        <a:t>총 개발기간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ym typeface="Arial"/>
                        </a:rPr>
                        <a:t>▶ </a:t>
                      </a:r>
                      <a:r>
                        <a:rPr lang="ko-KR" sz="1500" u="none" strike="noStrike" cap="none" dirty="0"/>
                        <a:t>1</a:t>
                      </a:r>
                      <a:r>
                        <a:rPr lang="en-US" altLang="ko-KR" sz="1500" u="none" strike="noStrike" cap="none" dirty="0"/>
                        <a:t>0</a:t>
                      </a:r>
                      <a:r>
                        <a:rPr lang="ko-KR" sz="1500" u="none" strike="noStrike" cap="none" dirty="0"/>
                        <a:t>/3</a:t>
                      </a:r>
                      <a:r>
                        <a:rPr lang="en-US" altLang="ko-KR" sz="1500" u="none" strike="noStrike" cap="none" dirty="0"/>
                        <a:t>1</a:t>
                      </a:r>
                      <a:r>
                        <a:rPr lang="ko-KR" sz="1500" u="none" strike="noStrike" cap="none" dirty="0"/>
                        <a:t>(월) ~ </a:t>
                      </a:r>
                      <a:r>
                        <a:rPr lang="en-US" altLang="ko-KR" sz="1500" u="none" strike="noStrike" cap="none" dirty="0"/>
                        <a:t>11</a:t>
                      </a:r>
                      <a:r>
                        <a:rPr lang="ko-KR" sz="1500" u="none" strike="noStrike" cap="none" dirty="0"/>
                        <a:t>/</a:t>
                      </a:r>
                      <a:r>
                        <a:rPr lang="en-US" altLang="ko-KR" sz="1500" u="none" strike="noStrike" cap="none" dirty="0"/>
                        <a:t>8</a:t>
                      </a:r>
                      <a:r>
                        <a:rPr lang="ko-KR" sz="1500" u="none" strike="noStrike" cap="none" dirty="0"/>
                        <a:t>(</a:t>
                      </a:r>
                      <a:r>
                        <a:rPr lang="ko-KR" altLang="en-US" sz="1500" u="none" strike="noStrike" cap="none" dirty="0"/>
                        <a:t>화</a:t>
                      </a:r>
                      <a:r>
                        <a:rPr lang="ko-KR" sz="1500" u="none" strike="noStrike" cap="none" dirty="0"/>
                        <a:t>)</a:t>
                      </a:r>
                      <a:endParaRPr lang="en-US" altLang="ko-KR" sz="1500" u="none" strike="noStrike" cap="none" dirty="0"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(총 </a:t>
                      </a:r>
                      <a:r>
                        <a:rPr lang="en-US" altLang="ko-KR" sz="1500" u="none" strike="noStrike" cap="none" dirty="0"/>
                        <a:t>8</a:t>
                      </a:r>
                      <a:r>
                        <a:rPr lang="ko-KR" altLang="en-US" sz="1500" u="none" strike="noStrike" cap="none" dirty="0"/>
                        <a:t>일</a:t>
                      </a:r>
                      <a:r>
                        <a:rPr lang="ko-KR" sz="1500" u="none" strike="noStrike" cap="none" dirty="0"/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-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-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4763361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5">
            <a:extLst>
              <a:ext uri="{FF2B5EF4-FFF2-40B4-BE49-F238E27FC236}">
                <a16:creationId xmlns:a16="http://schemas.microsoft.com/office/drawing/2014/main" id="{758C24F5-4659-4150-87A6-346C0854016D}"/>
              </a:ext>
            </a:extLst>
          </p:cNvPr>
          <p:cNvSpPr txBox="1"/>
          <p:nvPr/>
        </p:nvSpPr>
        <p:spPr>
          <a:xfrm>
            <a:off x="1164392" y="313361"/>
            <a:ext cx="38779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rgbClr val="3F3F3F"/>
                </a:solidFill>
              </a:rPr>
              <a:t>목차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51EF4A-05E2-44BB-B6AD-C76CA6B0DDEB}"/>
              </a:ext>
            </a:extLst>
          </p:cNvPr>
          <p:cNvSpPr/>
          <p:nvPr/>
        </p:nvSpPr>
        <p:spPr>
          <a:xfrm>
            <a:off x="8015813" y="2731604"/>
            <a:ext cx="2390775" cy="23907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5">
            <a:extLst>
              <a:ext uri="{FF2B5EF4-FFF2-40B4-BE49-F238E27FC236}">
                <a16:creationId xmlns:a16="http://schemas.microsoft.com/office/drawing/2014/main" id="{7B50917F-2EFD-497E-8004-7F6B1C1EDFD1}"/>
              </a:ext>
            </a:extLst>
          </p:cNvPr>
          <p:cNvSpPr/>
          <p:nvPr/>
        </p:nvSpPr>
        <p:spPr>
          <a:xfrm>
            <a:off x="2753908" y="1494393"/>
            <a:ext cx="3897313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Part 1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어플리케이션 설계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구부러진 연결선 26">
            <a:extLst>
              <a:ext uri="{FF2B5EF4-FFF2-40B4-BE49-F238E27FC236}">
                <a16:creationId xmlns:a16="http://schemas.microsoft.com/office/drawing/2014/main" id="{CE963AF2-43C1-44E8-A865-539609D02D94}"/>
              </a:ext>
            </a:extLst>
          </p:cNvPr>
          <p:cNvCxnSpPr>
            <a:stCxn id="24" idx="4"/>
            <a:endCxn id="14" idx="2"/>
          </p:cNvCxnSpPr>
          <p:nvPr/>
        </p:nvCxnSpPr>
        <p:spPr>
          <a:xfrm>
            <a:off x="6645973" y="2054946"/>
            <a:ext cx="1369840" cy="187204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4E50BA8F-B079-4676-B5FA-6D8085E23371}"/>
              </a:ext>
            </a:extLst>
          </p:cNvPr>
          <p:cNvSpPr>
            <a:spLocks/>
          </p:cNvSpPr>
          <p:nvPr/>
        </p:nvSpPr>
        <p:spPr bwMode="auto">
          <a:xfrm>
            <a:off x="9101791" y="3065901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44">
            <a:extLst>
              <a:ext uri="{FF2B5EF4-FFF2-40B4-BE49-F238E27FC236}">
                <a16:creationId xmlns:a16="http://schemas.microsoft.com/office/drawing/2014/main" id="{06394372-896C-446A-9342-DFE8D602D5DC}"/>
              </a:ext>
            </a:extLst>
          </p:cNvPr>
          <p:cNvSpPr/>
          <p:nvPr/>
        </p:nvSpPr>
        <p:spPr>
          <a:xfrm>
            <a:off x="2753907" y="3172994"/>
            <a:ext cx="3897313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Part 2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자유형 45">
            <a:extLst>
              <a:ext uri="{FF2B5EF4-FFF2-40B4-BE49-F238E27FC236}">
                <a16:creationId xmlns:a16="http://schemas.microsoft.com/office/drawing/2014/main" id="{31B23944-3226-41DC-B71B-08B9D009053C}"/>
              </a:ext>
            </a:extLst>
          </p:cNvPr>
          <p:cNvSpPr/>
          <p:nvPr/>
        </p:nvSpPr>
        <p:spPr>
          <a:xfrm>
            <a:off x="2753907" y="4851595"/>
            <a:ext cx="3897313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Part 3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 인터페이스 구현</a:t>
            </a:r>
          </a:p>
        </p:txBody>
      </p:sp>
      <p:cxnSp>
        <p:nvCxnSpPr>
          <p:cNvPr id="29" name="구부러진 연결선 46">
            <a:extLst>
              <a:ext uri="{FF2B5EF4-FFF2-40B4-BE49-F238E27FC236}">
                <a16:creationId xmlns:a16="http://schemas.microsoft.com/office/drawing/2014/main" id="{A6FF718F-5A32-4A2E-86B0-443483052928}"/>
              </a:ext>
            </a:extLst>
          </p:cNvPr>
          <p:cNvCxnSpPr>
            <a:stCxn id="27" idx="16"/>
            <a:endCxn id="14" idx="2"/>
          </p:cNvCxnSpPr>
          <p:nvPr/>
        </p:nvCxnSpPr>
        <p:spPr>
          <a:xfrm>
            <a:off x="6584126" y="3916024"/>
            <a:ext cx="1431687" cy="10968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47">
            <a:extLst>
              <a:ext uri="{FF2B5EF4-FFF2-40B4-BE49-F238E27FC236}">
                <a16:creationId xmlns:a16="http://schemas.microsoft.com/office/drawing/2014/main" id="{2A655709-0815-4287-944B-C20325554572}"/>
              </a:ext>
            </a:extLst>
          </p:cNvPr>
          <p:cNvCxnSpPr>
            <a:stCxn id="28" idx="5"/>
            <a:endCxn id="14" idx="2"/>
          </p:cNvCxnSpPr>
          <p:nvPr/>
        </p:nvCxnSpPr>
        <p:spPr>
          <a:xfrm flipV="1">
            <a:off x="6617775" y="3926992"/>
            <a:ext cx="1398038" cy="150447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EA3E6-9EAC-49E0-96B4-9E7EBEADC02E}"/>
              </a:ext>
            </a:extLst>
          </p:cNvPr>
          <p:cNvSpPr/>
          <p:nvPr/>
        </p:nvSpPr>
        <p:spPr>
          <a:xfrm>
            <a:off x="8044011" y="3682258"/>
            <a:ext cx="2240491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chemeClr val="accent3"/>
                </a:solidFill>
              </a:rPr>
              <a:t>어플리케이션</a:t>
            </a:r>
            <a:endParaRPr lang="en-US" altLang="ko-KR" sz="1600" b="1" i="1" dirty="0">
              <a:solidFill>
                <a:schemeClr val="accent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i="1" kern="0" dirty="0">
                <a:solidFill>
                  <a:schemeClr val="accent3"/>
                </a:solidFill>
              </a:rPr>
              <a:t>제작  </a:t>
            </a:r>
            <a:endParaRPr lang="en-US" altLang="ko-KR" sz="1600" b="1" i="1" kern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5">
            <a:extLst>
              <a:ext uri="{FF2B5EF4-FFF2-40B4-BE49-F238E27FC236}">
                <a16:creationId xmlns:a16="http://schemas.microsoft.com/office/drawing/2014/main" id="{758C24F5-4659-4150-87A6-346C0854016D}"/>
              </a:ext>
            </a:extLst>
          </p:cNvPr>
          <p:cNvSpPr txBox="1"/>
          <p:nvPr/>
        </p:nvSpPr>
        <p:spPr>
          <a:xfrm>
            <a:off x="762810" y="436461"/>
            <a:ext cx="41062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어플리케이션 요구사항 분석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1164392" y="1469745"/>
            <a:ext cx="10390986" cy="408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 목적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유기묘</a:t>
            </a:r>
            <a:r>
              <a:rPr lang="en-US" altLang="ko-KR" sz="20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견</a:t>
            </a:r>
            <a:r>
              <a:rPr lang="en-US" altLang="ko-KR" sz="20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20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를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보호소로 보낼 때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정보를 어플 통해 편리하게 업로드하게 만든다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주요 작업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소프트웨어 아키텍처 세부 구현 지침과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UI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표준 지침을 반영하여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UI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설계를 구현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확인된 화면과 폼 흐름 설계에 따라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사용자 접근성을 고려한 화면과 폼의 흐름 제어를 구현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확인된 화면과 폼 흐름 설계에 따라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감성공학 기법을 고려하여 사용자가 접하는 화면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폼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메뉴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흐름을 구현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구현된 화면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폼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메뉴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흐름을 테스트할 수 있는 테스트 케이스를 작성하고 단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위 테스트를 수행하기 위한 테스트 조건을 명세화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_x533692952">
            <a:extLst>
              <a:ext uri="{FF2B5EF4-FFF2-40B4-BE49-F238E27FC236}">
                <a16:creationId xmlns:a16="http://schemas.microsoft.com/office/drawing/2014/main" id="{8BA90F28-4E1E-45F9-A3CB-B892C85A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05" y="898085"/>
            <a:ext cx="2641677" cy="219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마루 부리 Beta"/>
                <a:ea typeface="마루 부리 Beta"/>
                <a:cs typeface="굴림" pitchFamily="50" charset="-127"/>
              </a:rPr>
              <a:t>「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_x533692664">
            <a:extLst>
              <a:ext uri="{FF2B5EF4-FFF2-40B4-BE49-F238E27FC236}">
                <a16:creationId xmlns:a16="http://schemas.microsoft.com/office/drawing/2014/main" id="{C4C3FD19-57DF-4E5C-833F-CBC5361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207" y="4240474"/>
            <a:ext cx="1298802" cy="219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마루 부리 Beta"/>
                <a:ea typeface="마루 부리 Beta"/>
                <a:cs typeface="굴림" pitchFamily="50" charset="-127"/>
              </a:rPr>
              <a:t>」</a:t>
            </a:r>
            <a:r>
              <a:rPr kumimoji="1" lang="ko-KR" altLang="ko-KR" sz="13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마루 부리 Beta"/>
                <a:ea typeface="마루 부리 Beta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22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27348" y="20881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D8DF69-50FF-4816-8A3E-156A5D970743}"/>
              </a:ext>
            </a:extLst>
          </p:cNvPr>
          <p:cNvSpPr/>
          <p:nvPr/>
        </p:nvSpPr>
        <p:spPr>
          <a:xfrm>
            <a:off x="1954657" y="2641561"/>
            <a:ext cx="2883031" cy="1519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BB71E-5ACA-4946-97F2-A1FA71C44507}"/>
              </a:ext>
            </a:extLst>
          </p:cNvPr>
          <p:cNvSpPr txBox="1"/>
          <p:nvPr/>
        </p:nvSpPr>
        <p:spPr>
          <a:xfrm>
            <a:off x="2025678" y="3105395"/>
            <a:ext cx="55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tflite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657611-2DD9-4DA6-8608-09463DC68DA4}"/>
              </a:ext>
            </a:extLst>
          </p:cNvPr>
          <p:cNvSpPr/>
          <p:nvPr/>
        </p:nvSpPr>
        <p:spPr>
          <a:xfrm>
            <a:off x="2697418" y="3683730"/>
            <a:ext cx="2036773" cy="38380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71D76-5442-4511-800B-F34CADCD026D}"/>
              </a:ext>
            </a:extLst>
          </p:cNvPr>
          <p:cNvSpPr txBox="1"/>
          <p:nvPr/>
        </p:nvSpPr>
        <p:spPr>
          <a:xfrm>
            <a:off x="2780179" y="3714623"/>
            <a:ext cx="192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ClassifierWithSupport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34332A-0746-47CA-A98A-713E0240A067}"/>
              </a:ext>
            </a:extLst>
          </p:cNvPr>
          <p:cNvSpPr/>
          <p:nvPr/>
        </p:nvSpPr>
        <p:spPr>
          <a:xfrm>
            <a:off x="2684087" y="3185917"/>
            <a:ext cx="2129925" cy="3838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94D7-1F36-4393-BB20-93B9C94B4F48}"/>
              </a:ext>
            </a:extLst>
          </p:cNvPr>
          <p:cNvSpPr txBox="1"/>
          <p:nvPr/>
        </p:nvSpPr>
        <p:spPr>
          <a:xfrm>
            <a:off x="2913424" y="3232524"/>
            <a:ext cx="180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ClassifierWithModel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8EEAE20-DA4F-402D-8A7F-35F61709387B}"/>
              </a:ext>
            </a:extLst>
          </p:cNvPr>
          <p:cNvSpPr/>
          <p:nvPr/>
        </p:nvSpPr>
        <p:spPr>
          <a:xfrm>
            <a:off x="2684087" y="2685716"/>
            <a:ext cx="2036773" cy="38380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D5DE1-071F-4900-98D7-BC579473F963}"/>
              </a:ext>
            </a:extLst>
          </p:cNvPr>
          <p:cNvSpPr txBox="1"/>
          <p:nvPr/>
        </p:nvSpPr>
        <p:spPr>
          <a:xfrm>
            <a:off x="3002206" y="2734355"/>
            <a:ext cx="14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A58C85D-9145-45CF-ADFF-6E9AC83C4E37}"/>
              </a:ext>
            </a:extLst>
          </p:cNvPr>
          <p:cNvSpPr/>
          <p:nvPr/>
        </p:nvSpPr>
        <p:spPr>
          <a:xfrm>
            <a:off x="1956122" y="4324089"/>
            <a:ext cx="2883031" cy="4699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AFAC6-5CF3-43C6-8547-2C076F6849BC}"/>
              </a:ext>
            </a:extLst>
          </p:cNvPr>
          <p:cNvSpPr txBox="1"/>
          <p:nvPr/>
        </p:nvSpPr>
        <p:spPr>
          <a:xfrm>
            <a:off x="2019005" y="4425398"/>
            <a:ext cx="55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util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12C2C2-4EA1-43E4-A21C-BCDB05B7EFE0}"/>
              </a:ext>
            </a:extLst>
          </p:cNvPr>
          <p:cNvSpPr/>
          <p:nvPr/>
        </p:nvSpPr>
        <p:spPr>
          <a:xfrm>
            <a:off x="2627178" y="4376759"/>
            <a:ext cx="2036773" cy="3838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0D261-C02D-42F9-A970-4A284108E2EB}"/>
              </a:ext>
            </a:extLst>
          </p:cNvPr>
          <p:cNvSpPr txBox="1"/>
          <p:nvPr/>
        </p:nvSpPr>
        <p:spPr>
          <a:xfrm>
            <a:off x="2802380" y="4405185"/>
            <a:ext cx="182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YuvToRgbConverter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3AC8D4-BF3E-41BC-B23D-2F62960EAA2C}"/>
              </a:ext>
            </a:extLst>
          </p:cNvPr>
          <p:cNvSpPr/>
          <p:nvPr/>
        </p:nvSpPr>
        <p:spPr>
          <a:xfrm>
            <a:off x="2780179" y="5089731"/>
            <a:ext cx="2036773" cy="38380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4F49E-3D7A-4D8A-AF74-CC1F614CEAE2}"/>
              </a:ext>
            </a:extLst>
          </p:cNvPr>
          <p:cNvSpPr txBox="1"/>
          <p:nvPr/>
        </p:nvSpPr>
        <p:spPr>
          <a:xfrm>
            <a:off x="2897804" y="5112835"/>
            <a:ext cx="18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CameraActivity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27B731-427C-407A-A134-AC0D7EBF4B67}"/>
              </a:ext>
            </a:extLst>
          </p:cNvPr>
          <p:cNvSpPr/>
          <p:nvPr/>
        </p:nvSpPr>
        <p:spPr>
          <a:xfrm>
            <a:off x="2775836" y="5636834"/>
            <a:ext cx="2036773" cy="38380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CC862-67F1-4EED-8C4D-1F3772189EC7}"/>
              </a:ext>
            </a:extLst>
          </p:cNvPr>
          <p:cNvSpPr txBox="1"/>
          <p:nvPr/>
        </p:nvSpPr>
        <p:spPr>
          <a:xfrm>
            <a:off x="2898639" y="5685473"/>
            <a:ext cx="18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GalleryActivity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BB0F10-7D7F-4F7D-8670-72AD93F17DAD}"/>
              </a:ext>
            </a:extLst>
          </p:cNvPr>
          <p:cNvSpPr/>
          <p:nvPr/>
        </p:nvSpPr>
        <p:spPr>
          <a:xfrm>
            <a:off x="2775836" y="6188223"/>
            <a:ext cx="2036773" cy="38380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1781F-2521-4BF6-AFF7-32DDAF9FD7D7}"/>
              </a:ext>
            </a:extLst>
          </p:cNvPr>
          <p:cNvSpPr txBox="1"/>
          <p:nvPr/>
        </p:nvSpPr>
        <p:spPr>
          <a:xfrm>
            <a:off x="2893461" y="6236862"/>
            <a:ext cx="18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MainActivity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8DAD7DE-E83E-44DB-9618-B57F3C6E6898}"/>
              </a:ext>
            </a:extLst>
          </p:cNvPr>
          <p:cNvSpPr/>
          <p:nvPr/>
        </p:nvSpPr>
        <p:spPr>
          <a:xfrm>
            <a:off x="6536177" y="944667"/>
            <a:ext cx="2883031" cy="1519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6B67-B81B-4F94-9E54-BF248505534D}"/>
              </a:ext>
            </a:extLst>
          </p:cNvPr>
          <p:cNvSpPr txBox="1"/>
          <p:nvPr/>
        </p:nvSpPr>
        <p:spPr>
          <a:xfrm>
            <a:off x="6501398" y="1485431"/>
            <a:ext cx="77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FF3B2E-0031-41A5-920F-B3F1D0850F3F}"/>
              </a:ext>
            </a:extLst>
          </p:cNvPr>
          <p:cNvSpPr/>
          <p:nvPr/>
        </p:nvSpPr>
        <p:spPr>
          <a:xfrm>
            <a:off x="7249006" y="998886"/>
            <a:ext cx="2036773" cy="3838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BE774C-CCE0-4555-936B-C9FDA4AE5DA9}"/>
              </a:ext>
            </a:extLst>
          </p:cNvPr>
          <p:cNvSpPr txBox="1"/>
          <p:nvPr/>
        </p:nvSpPr>
        <p:spPr>
          <a:xfrm>
            <a:off x="7396966" y="1047525"/>
            <a:ext cx="184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AutoFitTextureView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7A7332-0116-4D35-AF50-B9842D176B06}"/>
              </a:ext>
            </a:extLst>
          </p:cNvPr>
          <p:cNvSpPr/>
          <p:nvPr/>
        </p:nvSpPr>
        <p:spPr>
          <a:xfrm>
            <a:off x="7249006" y="1613224"/>
            <a:ext cx="2036773" cy="3838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C6681C-F9CF-499D-8FEA-9D17F8C2B622}"/>
              </a:ext>
            </a:extLst>
          </p:cNvPr>
          <p:cNvSpPr txBox="1"/>
          <p:nvPr/>
        </p:nvSpPr>
        <p:spPr>
          <a:xfrm>
            <a:off x="7445795" y="1661863"/>
            <a:ext cx="165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CameraFragment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8BEF8ED-0DB1-4EC5-BA64-055C7DE14083}"/>
              </a:ext>
            </a:extLst>
          </p:cNvPr>
          <p:cNvSpPr/>
          <p:nvPr/>
        </p:nvSpPr>
        <p:spPr>
          <a:xfrm>
            <a:off x="6501399" y="2703189"/>
            <a:ext cx="2883031" cy="1519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3CA67-5214-4F88-BA9F-28F566ADE623}"/>
              </a:ext>
            </a:extLst>
          </p:cNvPr>
          <p:cNvSpPr txBox="1"/>
          <p:nvPr/>
        </p:nvSpPr>
        <p:spPr>
          <a:xfrm>
            <a:off x="6572420" y="3167023"/>
            <a:ext cx="55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tflite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4CA83D5-A69B-4448-A651-8FCB991235AE}"/>
              </a:ext>
            </a:extLst>
          </p:cNvPr>
          <p:cNvSpPr/>
          <p:nvPr/>
        </p:nvSpPr>
        <p:spPr>
          <a:xfrm>
            <a:off x="7240834" y="2748979"/>
            <a:ext cx="2036773" cy="38380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D34F48-1368-489D-83EA-C8EEEE77ADF3}"/>
              </a:ext>
            </a:extLst>
          </p:cNvPr>
          <p:cNvSpPr txBox="1"/>
          <p:nvPr/>
        </p:nvSpPr>
        <p:spPr>
          <a:xfrm>
            <a:off x="7558953" y="2797618"/>
            <a:ext cx="14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34CF3-CE30-447E-AB4D-267C781078F6}"/>
              </a:ext>
            </a:extLst>
          </p:cNvPr>
          <p:cNvSpPr/>
          <p:nvPr/>
        </p:nvSpPr>
        <p:spPr>
          <a:xfrm>
            <a:off x="6536177" y="4324088"/>
            <a:ext cx="2883031" cy="4699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95080-D077-433F-92B1-695563A5BE02}"/>
              </a:ext>
            </a:extLst>
          </p:cNvPr>
          <p:cNvSpPr txBox="1"/>
          <p:nvPr/>
        </p:nvSpPr>
        <p:spPr>
          <a:xfrm>
            <a:off x="6587948" y="4415809"/>
            <a:ext cx="55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util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6A291C-CBB7-464E-B9D1-6B4CE4EBEB63}"/>
              </a:ext>
            </a:extLst>
          </p:cNvPr>
          <p:cNvSpPr/>
          <p:nvPr/>
        </p:nvSpPr>
        <p:spPr>
          <a:xfrm>
            <a:off x="7244156" y="4367170"/>
            <a:ext cx="2036773" cy="3838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D0C840-3ED2-4521-856B-B3631DFBAB52}"/>
              </a:ext>
            </a:extLst>
          </p:cNvPr>
          <p:cNvSpPr txBox="1"/>
          <p:nvPr/>
        </p:nvSpPr>
        <p:spPr>
          <a:xfrm>
            <a:off x="7396966" y="4405184"/>
            <a:ext cx="182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YuvToRgbConverter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4DB5013-FBCB-4F59-845A-2509751508AF}"/>
              </a:ext>
            </a:extLst>
          </p:cNvPr>
          <p:cNvSpPr/>
          <p:nvPr/>
        </p:nvSpPr>
        <p:spPr>
          <a:xfrm>
            <a:off x="7180374" y="6206794"/>
            <a:ext cx="2036773" cy="38380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A53D71-ECEA-4C4F-8ECD-F192D9A8DEFA}"/>
              </a:ext>
            </a:extLst>
          </p:cNvPr>
          <p:cNvSpPr txBox="1"/>
          <p:nvPr/>
        </p:nvSpPr>
        <p:spPr>
          <a:xfrm>
            <a:off x="7274329" y="6255433"/>
            <a:ext cx="185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MainActivity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E029980-841B-4A72-A7E6-B8C7AE4BCCF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814012" y="2950932"/>
            <a:ext cx="2426822" cy="42688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F7817D-24ED-4700-8DE5-80C4DEA3FA11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4839153" y="4559073"/>
            <a:ext cx="169702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38C61D3-643B-42F5-859F-FBF09F3A26EC}"/>
              </a:ext>
            </a:extLst>
          </p:cNvPr>
          <p:cNvSpPr txBox="1"/>
          <p:nvPr/>
        </p:nvSpPr>
        <p:spPr>
          <a:xfrm>
            <a:off x="793762" y="1305447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2" name="Google Shape;113;p5">
            <a:extLst>
              <a:ext uri="{FF2B5EF4-FFF2-40B4-BE49-F238E27FC236}">
                <a16:creationId xmlns:a16="http://schemas.microsoft.com/office/drawing/2014/main" id="{32F89A42-AD66-4BCD-966A-16089C933533}"/>
              </a:ext>
            </a:extLst>
          </p:cNvPr>
          <p:cNvSpPr txBox="1"/>
          <p:nvPr/>
        </p:nvSpPr>
        <p:spPr>
          <a:xfrm>
            <a:off x="762810" y="436461"/>
            <a:ext cx="41062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어플리케이션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20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B72C322-5E5E-4AE8-B54A-400FAA1F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36" y="1313880"/>
            <a:ext cx="8931514" cy="4677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2BFEE3-55E3-4928-B174-0B61EDE3EB59}"/>
              </a:ext>
            </a:extLst>
          </p:cNvPr>
          <p:cNvSpPr txBox="1"/>
          <p:nvPr/>
        </p:nvSpPr>
        <p:spPr>
          <a:xfrm>
            <a:off x="4429957" y="6067693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카메라 이미지 획득 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Google Shape;113;p5">
            <a:extLst>
              <a:ext uri="{FF2B5EF4-FFF2-40B4-BE49-F238E27FC236}">
                <a16:creationId xmlns:a16="http://schemas.microsoft.com/office/drawing/2014/main" id="{2CC30512-15CD-4435-B34D-0507264116CC}"/>
              </a:ext>
            </a:extLst>
          </p:cNvPr>
          <p:cNvSpPr txBox="1"/>
          <p:nvPr/>
        </p:nvSpPr>
        <p:spPr>
          <a:xfrm>
            <a:off x="762810" y="436461"/>
            <a:ext cx="41062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어플리케이션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9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E2A9FF-7D4D-4590-8F1C-AA8F69DA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66" y="1555069"/>
            <a:ext cx="8413068" cy="4206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26310-4B22-4E6C-BF0E-17C69A8C7E3E}"/>
              </a:ext>
            </a:extLst>
          </p:cNvPr>
          <p:cNvSpPr txBox="1"/>
          <p:nvPr/>
        </p:nvSpPr>
        <p:spPr>
          <a:xfrm>
            <a:off x="4742661" y="6056975"/>
            <a:ext cx="276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이미지 획득 및 </a:t>
            </a:r>
            <a:r>
              <a:rPr lang="en-US" altLang="ko-KR" dirty="0"/>
              <a:t>inference </a:t>
            </a:r>
            <a:r>
              <a:rPr lang="ko-KR" altLang="en-US" dirty="0"/>
              <a:t>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Google Shape;113;p5">
            <a:extLst>
              <a:ext uri="{FF2B5EF4-FFF2-40B4-BE49-F238E27FC236}">
                <a16:creationId xmlns:a16="http://schemas.microsoft.com/office/drawing/2014/main" id="{423FD9CD-F8DC-4759-931E-8D29B1EAFF6C}"/>
              </a:ext>
            </a:extLst>
          </p:cNvPr>
          <p:cNvSpPr txBox="1"/>
          <p:nvPr/>
        </p:nvSpPr>
        <p:spPr>
          <a:xfrm>
            <a:off x="762810" y="436461"/>
            <a:ext cx="41062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어플리케이션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86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38000">
              <a:schemeClr val="tx1">
                <a:lumMod val="50000"/>
                <a:lumOff val="5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539BC1AB-BD0A-4CAE-B4CF-D48521DF47AE}"/>
              </a:ext>
            </a:extLst>
          </p:cNvPr>
          <p:cNvSpPr/>
          <p:nvPr/>
        </p:nvSpPr>
        <p:spPr>
          <a:xfrm>
            <a:off x="255958" y="25141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12;p5">
            <a:extLst>
              <a:ext uri="{FF2B5EF4-FFF2-40B4-BE49-F238E27FC236}">
                <a16:creationId xmlns:a16="http://schemas.microsoft.com/office/drawing/2014/main" id="{E584D67B-2052-483E-BF32-EE218EE3D862}"/>
              </a:ext>
            </a:extLst>
          </p:cNvPr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BBD1F6-B90A-4977-8E98-73959C9A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9" y="1663297"/>
            <a:ext cx="8940342" cy="4270440"/>
          </a:xfrm>
          <a:prstGeom prst="rect">
            <a:avLst/>
          </a:prstGeom>
        </p:spPr>
      </p:pic>
      <p:sp>
        <p:nvSpPr>
          <p:cNvPr id="8" name="Google Shape;111;p5">
            <a:extLst>
              <a:ext uri="{FF2B5EF4-FFF2-40B4-BE49-F238E27FC236}">
                <a16:creationId xmlns:a16="http://schemas.microsoft.com/office/drawing/2014/main" id="{D5232F38-3AFA-4816-8BE4-788C9475E6A6}"/>
              </a:ext>
            </a:extLst>
          </p:cNvPr>
          <p:cNvSpPr txBox="1"/>
          <p:nvPr/>
        </p:nvSpPr>
        <p:spPr>
          <a:xfrm>
            <a:off x="449029" y="251412"/>
            <a:ext cx="11604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69390-3E36-4A9F-9C75-6D0D90E1CB27}"/>
              </a:ext>
            </a:extLst>
          </p:cNvPr>
          <p:cNvSpPr txBox="1"/>
          <p:nvPr/>
        </p:nvSpPr>
        <p:spPr>
          <a:xfrm>
            <a:off x="4686556" y="5989153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어플리케이션 실제 서비스 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7B861FDB-0246-40B6-9614-01C15AA6C714}"/>
              </a:ext>
            </a:extLst>
          </p:cNvPr>
          <p:cNvSpPr txBox="1"/>
          <p:nvPr/>
        </p:nvSpPr>
        <p:spPr>
          <a:xfrm>
            <a:off x="762810" y="436461"/>
            <a:ext cx="41062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ko-KR" altLang="en-US" sz="2400" dirty="0">
                <a:solidFill>
                  <a:srgbClr val="3F3F3F"/>
                </a:solidFill>
              </a:rPr>
              <a:t>어플리케이션 설계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80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505</Words>
  <Application>Microsoft Office PowerPoint</Application>
  <PresentationFormat>와이드스크린</PresentationFormat>
  <Paragraphs>140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Symbols</vt:lpstr>
      <vt:lpstr>굴림</vt:lpstr>
      <vt:lpstr>나눔고딕</vt:lpstr>
      <vt:lpstr>마루 부리 Beta</vt:lpstr>
      <vt:lpstr>Malgun Gothic</vt:lpstr>
      <vt:lpstr>Malgun Gothic</vt:lpstr>
      <vt:lpstr>야놀자 야체 B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HKIT</cp:lastModifiedBy>
  <cp:revision>95</cp:revision>
  <dcterms:created xsi:type="dcterms:W3CDTF">2014-04-29T00:37:20Z</dcterms:created>
  <dcterms:modified xsi:type="dcterms:W3CDTF">2022-12-27T03:01:22Z</dcterms:modified>
</cp:coreProperties>
</file>