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658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mc.io/api/distributions/timeseries.html" TargetMode="External"/><Relationship Id="rId2" Type="http://schemas.openxmlformats.org/officeDocument/2006/relationships/hyperlink" Target="https://cran.r-project.org/web/packages/bsts/bst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documentation.org/packages/HMM/versions/1.0" TargetMode="External"/><Relationship Id="rId4" Type="http://schemas.openxmlformats.org/officeDocument/2006/relationships/hyperlink" Target="https://hmmlearn.readthedocs.io/en/stable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edin.github.io/greykite/docs/0.1.0/html/index.html" TargetMode="External"/><Relationship Id="rId3" Type="http://schemas.openxmlformats.org/officeDocument/2006/relationships/hyperlink" Target="https://www.statsmodels.org/stable/tsa.html" TargetMode="External"/><Relationship Id="rId7" Type="http://schemas.openxmlformats.org/officeDocument/2006/relationships/hyperlink" Target="https://facebook.github.io/prophet/" TargetMode="External"/><Relationship Id="rId2" Type="http://schemas.openxmlformats.org/officeDocument/2006/relationships/hyperlink" Target="https://cran.r-project.org/web/views/TimeSer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cebookresearch.github.io/Kats/" TargetMode="External"/><Relationship Id="rId5" Type="http://schemas.openxmlformats.org/officeDocument/2006/relationships/hyperlink" Target="https://unit8co.github.io/darts/" TargetMode="External"/><Relationship Id="rId4" Type="http://schemas.openxmlformats.org/officeDocument/2006/relationships/hyperlink" Target="https://www.pymc.io/welcom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tatsmodels.org/dev/generated/statsmodels.stats.diagnostic.acorr_ljungbox.html#statsmodels.stats.diagnostic.acorr_ljungbo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_regression" TargetMode="External"/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stl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Properties of Time Series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dirty="0"/>
              <a:t>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21st Century time series analysis</a:t>
            </a:r>
          </a:p>
          <a:p>
            <a:pPr lvl="0"/>
            <a:r>
              <a:rPr dirty="0"/>
              <a:t>Considerable research continues to expand the frontiers</a:t>
            </a:r>
          </a:p>
          <a:p>
            <a:pPr lvl="0"/>
            <a:r>
              <a:rPr dirty="0"/>
              <a:t>Bayesian time series models</a:t>
            </a:r>
          </a:p>
          <a:p>
            <a:pPr lvl="1"/>
            <a:r>
              <a:rPr dirty="0">
                <a:hlinkClick r:id="rId2"/>
              </a:rPr>
              <a:t>R </a:t>
            </a:r>
            <a:r>
              <a:rPr dirty="0" err="1">
                <a:hlinkClick r:id="rId2"/>
              </a:rPr>
              <a:t>bsts</a:t>
            </a:r>
            <a:r>
              <a:rPr dirty="0">
                <a:hlinkClick r:id="rId2"/>
              </a:rPr>
              <a:t> package</a:t>
            </a:r>
            <a:r>
              <a:rPr dirty="0"/>
              <a:t> and </a:t>
            </a:r>
            <a:r>
              <a:rPr dirty="0">
                <a:hlinkClick r:id="rId3"/>
              </a:rPr>
              <a:t>Python PyMC3</a:t>
            </a:r>
          </a:p>
          <a:p>
            <a:pPr lvl="0"/>
            <a:r>
              <a:rPr dirty="0"/>
              <a:t>Long short term memory (LSTM) model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Rarely give superior results </a:t>
            </a:r>
          </a:p>
          <a:p>
            <a:pPr lvl="1"/>
            <a:r>
              <a:rPr lang="en-US" dirty="0"/>
              <a:t>Many restrictive assumptions </a:t>
            </a:r>
            <a:endParaRPr dirty="0"/>
          </a:p>
          <a:p>
            <a:pPr lvl="0"/>
            <a:r>
              <a:rPr dirty="0"/>
              <a:t>Hidden Markov Models (HMMs) widely used</a:t>
            </a:r>
          </a:p>
          <a:p>
            <a:pPr lvl="1"/>
            <a:r>
              <a:rPr dirty="0">
                <a:hlinkClick r:id="rId4"/>
              </a:rPr>
              <a:t>Python Scikit Learn HMM</a:t>
            </a:r>
            <a:r>
              <a:rPr dirty="0"/>
              <a:t> or </a:t>
            </a:r>
            <a:r>
              <a:rPr dirty="0">
                <a:hlinkClick r:id="rId5"/>
              </a:rPr>
              <a:t>R HMM package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for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Most statistical packages have considerable time series modeling capability</a:t>
            </a:r>
          </a:p>
          <a:p>
            <a:pPr lvl="0"/>
            <a:r>
              <a:rPr dirty="0"/>
              <a:t>R time series analysis packages are wide and deep</a:t>
            </a:r>
          </a:p>
          <a:p>
            <a:pPr lvl="1"/>
            <a:r>
              <a:rPr dirty="0"/>
              <a:t>Much leading edge research appears first in R packages</a:t>
            </a:r>
          </a:p>
          <a:p>
            <a:pPr lvl="1"/>
            <a:r>
              <a:rPr dirty="0">
                <a:hlinkClick r:id="rId2"/>
              </a:rPr>
              <a:t>CRAN Time Series Task View</a:t>
            </a:r>
            <a:r>
              <a:rPr dirty="0"/>
              <a:t>, maintained by Rob Hyndman, contains curated index to R time series packages</a:t>
            </a:r>
          </a:p>
          <a:p>
            <a:pPr lvl="0"/>
            <a:r>
              <a:rPr dirty="0"/>
              <a:t>Primary Python time series analysis package in </a:t>
            </a:r>
            <a:r>
              <a:rPr dirty="0" err="1">
                <a:hlinkClick r:id="rId3"/>
              </a:rPr>
              <a:t>Statsmodels.tsa</a:t>
            </a:r>
            <a:endParaRPr dirty="0">
              <a:hlinkClick r:id="rId3"/>
            </a:endParaRPr>
          </a:p>
          <a:p>
            <a:pPr lvl="0"/>
            <a:r>
              <a:rPr dirty="0"/>
              <a:t>Bayesian time series models supported in </a:t>
            </a:r>
            <a:r>
              <a:rPr dirty="0" err="1">
                <a:hlinkClick r:id="rId4"/>
              </a:rPr>
              <a:t>PyMC</a:t>
            </a:r>
            <a:r>
              <a:rPr dirty="0"/>
              <a:t>.</a:t>
            </a:r>
          </a:p>
          <a:p>
            <a:pPr lvl="0"/>
            <a:r>
              <a:rPr dirty="0"/>
              <a:t>Many newer Python time series packages </a:t>
            </a:r>
            <a:r>
              <a:rPr dirty="0" err="1"/>
              <a:t>packages</a:t>
            </a:r>
            <a:r>
              <a:rPr dirty="0"/>
              <a:t>, including:</a:t>
            </a:r>
          </a:p>
          <a:p>
            <a:pPr lvl="1"/>
            <a:r>
              <a:rPr dirty="0">
                <a:hlinkClick r:id="rId5"/>
              </a:rPr>
              <a:t>Darts package</a:t>
            </a:r>
            <a:r>
              <a:rPr dirty="0"/>
              <a:t> includes cutting edge methods like hierarchical models</a:t>
            </a:r>
          </a:p>
          <a:p>
            <a:pPr lvl="1"/>
            <a:r>
              <a:rPr dirty="0">
                <a:hlinkClick r:id="rId6"/>
              </a:rPr>
              <a:t>Meta Kats</a:t>
            </a:r>
            <a:r>
              <a:rPr dirty="0"/>
              <a:t> package - strong in forecasting including the </a:t>
            </a:r>
            <a:r>
              <a:rPr dirty="0">
                <a:hlinkClick r:id="rId7"/>
              </a:rPr>
              <a:t>PROFIT model</a:t>
            </a:r>
            <a:endParaRPr dirty="0"/>
          </a:p>
          <a:p>
            <a:pPr lvl="1"/>
            <a:r>
              <a:rPr dirty="0" err="1">
                <a:hlinkClick r:id="rId8"/>
              </a:rPr>
              <a:t>GrayKite</a:t>
            </a:r>
            <a:r>
              <a:rPr dirty="0"/>
              <a:t> </a:t>
            </a:r>
            <a:r>
              <a:rPr dirty="0" err="1"/>
              <a:t>Linkedin’s</a:t>
            </a:r>
            <a:r>
              <a:rPr dirty="0"/>
              <a:t> forecasting package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Fundamentals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What are the fundamental properties of time series</a:t>
            </a:r>
          </a:p>
          <a:p>
            <a:pPr lvl="0"/>
            <a:r>
              <a:rPr dirty="0"/>
              <a:t>Representation and sampling</a:t>
            </a:r>
          </a:p>
          <a:p>
            <a:pPr lvl="0"/>
            <a:r>
              <a:rPr dirty="0"/>
              <a:t>White noise series</a:t>
            </a:r>
          </a:p>
          <a:p>
            <a:pPr lvl="0"/>
            <a:r>
              <a:rPr dirty="0"/>
              <a:t>Stationary time series</a:t>
            </a:r>
          </a:p>
          <a:p>
            <a:pPr lvl="0"/>
            <a:r>
              <a:rPr dirty="0"/>
              <a:t>Autocorrelation and partial autocorrelation</a:t>
            </a:r>
          </a:p>
          <a:p>
            <a:pPr lvl="0"/>
            <a:r>
              <a:rPr dirty="0"/>
              <a:t>Random walk series</a:t>
            </a:r>
          </a:p>
          <a:p>
            <a:pPr lvl="0"/>
            <a:r>
              <a:rPr dirty="0"/>
              <a:t>Trend</a:t>
            </a:r>
          </a:p>
          <a:p>
            <a:pPr lvl="0"/>
            <a:r>
              <a:rPr dirty="0"/>
              <a:t>Seasonal effects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Time series are expressed as a time ordered sequence of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We work with </a:t>
                </a:r>
                <a:r>
                  <a:rPr lang="en-US" b="1" dirty="0"/>
                  <a:t>discrete samples</a:t>
                </a:r>
                <a:r>
                  <a:rPr lang="en-US" dirty="0"/>
                  <a:t> in time order</a:t>
                </a:r>
              </a:p>
              <a:p>
                <a:pPr lvl="0"/>
                <a:r>
                  <a:rPr lang="en-US" dirty="0"/>
                  <a:t>In </a:t>
                </a:r>
                <a:r>
                  <a:rPr lang="en-US" b="1" dirty="0"/>
                  <a:t>regular time series</a:t>
                </a:r>
                <a:r>
                  <a:rPr lang="en-US" dirty="0"/>
                  <a:t> the sample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fixed</a:t>
                </a:r>
              </a:p>
              <a:p>
                <a:pPr lvl="0"/>
                <a:r>
                  <a:rPr lang="en-US" dirty="0"/>
                  <a:t>Time measured from start of series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Or, time measured within an </a:t>
                </a:r>
                <a:r>
                  <a:rPr lang="en-US" b="1" dirty="0"/>
                  <a:t>interval</a:t>
                </a:r>
                <a:r>
                  <a:rPr lang="en-US" dirty="0"/>
                  <a:t>, multiples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Even continuous time processes are sampled in practice</a:t>
                </a:r>
              </a:p>
              <a:p>
                <a:pPr lvl="1"/>
                <a:r>
                  <a:rPr lang="en-US" dirty="0"/>
                  <a:t>Temperature</a:t>
                </a:r>
              </a:p>
              <a:p>
                <a:pPr lvl="1"/>
                <a:r>
                  <a:rPr lang="en-US" dirty="0"/>
                  <a:t>Pressure</a:t>
                </a:r>
              </a:p>
              <a:p>
                <a:pPr lvl="1"/>
                <a:r>
                  <a:rPr lang="en-US" dirty="0"/>
                  <a:t>Home price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White noise series</a:t>
                </a:r>
                <a:r>
                  <a:rPr lang="en-US" dirty="0"/>
                  <a:t> are fundamental</a:t>
                </a:r>
              </a:p>
              <a:p>
                <a:pPr lvl="0"/>
                <a:r>
                  <a:rPr lang="en-US" dirty="0"/>
                  <a:t>Values are </a:t>
                </a:r>
                <a:r>
                  <a:rPr lang="en-US" b="1" dirty="0"/>
                  <a:t>independent identically distributed (</a:t>
                </a:r>
                <a:r>
                  <a:rPr lang="en-US" b="1" dirty="0" err="1"/>
                  <a:t>iid</a:t>
                </a:r>
                <a:r>
                  <a:rPr lang="en-US" b="1" dirty="0"/>
                  <a:t>)</a:t>
                </a:r>
                <a:r>
                  <a:rPr lang="en-US" dirty="0"/>
                  <a:t>, </a:t>
                </a:r>
                <a:r>
                  <a:rPr lang="en-US" dirty="0" err="1"/>
                  <a:t>Normmal</a:t>
                </a:r>
                <a:endParaRPr lang="en-US" dirty="0"/>
              </a:p>
              <a:p>
                <a:pPr lvl="0"/>
                <a:r>
                  <a:rPr lang="en-US" dirty="0"/>
                  <a:t>Can express values,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of a white noise series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..,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No serial correlation between values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are </a:t>
                </a:r>
                <a:r>
                  <a:rPr lang="en-US" sz="2200" dirty="0" err="1"/>
                  <a:t>iid</a:t>
                </a:r>
                <a:endParaRPr lang="en-US" sz="2200" dirty="0"/>
              </a:p>
              <a:p>
                <a:pPr lvl="1"/>
                <a:r>
                  <a:rPr lang="en-US" sz="2200" dirty="0"/>
                  <a:t>There is no predictive information in a white noise series</a:t>
                </a:r>
              </a:p>
              <a:p>
                <a:pPr lvl="1"/>
                <a:r>
                  <a:rPr lang="en-US" sz="2200" dirty="0"/>
                  <a:t>We want the </a:t>
                </a:r>
                <a:r>
                  <a:rPr lang="en-US" sz="2200" b="1" dirty="0"/>
                  <a:t>residuals</a:t>
                </a:r>
                <a:r>
                  <a:rPr lang="en-US" sz="2200" dirty="0"/>
                  <a:t> of any time series models to be a white noise series</a:t>
                </a:r>
                <a:endParaRPr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0381" cy="53920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85058"/>
            <a:ext cx="8458199" cy="127242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What does a white noise series look like?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is a series of </a:t>
            </a:r>
            <a:r>
              <a:rPr lang="en-US" sz="2000" dirty="0" err="1"/>
              <a:t>iid</a:t>
            </a:r>
            <a:r>
              <a:rPr lang="en-US" sz="2000" dirty="0"/>
              <a:t> impulses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series has no trend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white noise series has constant statistical properties for all time  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8A5DF-C717-DDE4-E081-7C7885F3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12" y="2338385"/>
            <a:ext cx="5291052" cy="27430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6"/>
            <a:ext cx="8163097" cy="48101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250381" cy="1301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The distribution of a white noise </a:t>
            </a:r>
            <a:r>
              <a:rPr sz="2000" dirty="0" err="1"/>
              <a:t>iid</a:t>
            </a:r>
            <a:r>
              <a:rPr sz="2000" dirty="0"/>
              <a:t> Normal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Each impulse is an independent draw from the Normal distribution</a:t>
            </a:r>
          </a:p>
          <a:p>
            <a:pPr lvl="0"/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12729-4F5F-0EBE-879E-BB121A06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25" y="2571750"/>
            <a:ext cx="5523807" cy="25122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white noise series is </a:t>
            </a:r>
            <a:r>
              <a:rPr b="1" dirty="0"/>
              <a:t>stationary</a:t>
            </a:r>
          </a:p>
          <a:p>
            <a:pPr lvl="0"/>
            <a:r>
              <a:rPr lang="en-US" dirty="0"/>
              <a:t>The statistical properties of a</a:t>
            </a:r>
            <a:r>
              <a:rPr dirty="0"/>
              <a:t> stationary time </a:t>
            </a:r>
            <a:r>
              <a:rPr lang="en-US" dirty="0"/>
              <a:t>series are</a:t>
            </a:r>
            <a:r>
              <a:rPr dirty="0"/>
              <a:t> constant in time</a:t>
            </a:r>
          </a:p>
          <a:p>
            <a:pPr lvl="0"/>
            <a:r>
              <a:rPr dirty="0"/>
              <a:t>For example, a stationary time series has </a:t>
            </a:r>
            <a:r>
              <a:rPr b="1" dirty="0"/>
              <a:t>constant mean and variance</a:t>
            </a:r>
            <a:r>
              <a:rPr dirty="0"/>
              <a:t> over any sample interval</a:t>
            </a:r>
          </a:p>
          <a:p>
            <a:pPr lvl="0"/>
            <a:r>
              <a:rPr dirty="0"/>
              <a:t>Many time series models require stationarity</a:t>
            </a:r>
          </a:p>
          <a:p>
            <a:pPr lvl="1"/>
            <a:r>
              <a:rPr dirty="0"/>
              <a:t>Often transform time series to make them stationary</a:t>
            </a:r>
          </a:p>
          <a:p>
            <a:pPr lvl="1"/>
            <a:r>
              <a:rPr dirty="0"/>
              <a:t>More on this later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tests can be used for stationarity?</a:t>
            </a:r>
          </a:p>
          <a:p>
            <a:pPr lvl="0"/>
            <a:r>
              <a:rPr dirty="0"/>
              <a:t>Plots</a:t>
            </a:r>
          </a:p>
          <a:p>
            <a:pPr lvl="1"/>
            <a:r>
              <a:rPr dirty="0"/>
              <a:t>Qualitative</a:t>
            </a:r>
          </a:p>
          <a:p>
            <a:pPr lvl="1"/>
            <a:r>
              <a:rPr dirty="0"/>
              <a:t>Nonstationary from seasonality and trend are usually visible</a:t>
            </a:r>
          </a:p>
          <a:p>
            <a:pPr lvl="0"/>
            <a:r>
              <a:rPr dirty="0"/>
              <a:t>Hypothesis tests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Augmented Dicky-Fuller test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Kwiatkowski-Phillips-Schmidt-Shin (KPSS) test</a:t>
            </a:r>
            <a:endParaRPr lang="en-US" dirty="0"/>
          </a:p>
          <a:p>
            <a:pPr lvl="1"/>
            <a:r>
              <a:rPr lang="en-US" dirty="0"/>
              <a:t>More on these tests latter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Can measure the correlation of a time series with itself</a:t>
            </a:r>
          </a:p>
          <a:p>
            <a:pPr lvl="0"/>
            <a:r>
              <a:rPr dirty="0"/>
              <a:t>The time series is correlated at different time </a:t>
            </a:r>
            <a:r>
              <a:rPr lang="en-US" dirty="0"/>
              <a:t>offsets</a:t>
            </a:r>
            <a:endParaRPr dirty="0"/>
          </a:p>
          <a:p>
            <a:pPr lvl="0"/>
            <a:r>
              <a:rPr dirty="0"/>
              <a:t>Each time step of offset is called a </a:t>
            </a:r>
            <a:r>
              <a:rPr b="1" dirty="0"/>
              <a:t>lag</a:t>
            </a:r>
          </a:p>
          <a:p>
            <a:pPr lvl="0"/>
            <a:r>
              <a:rPr dirty="0"/>
              <a:t>The </a:t>
            </a:r>
            <a:r>
              <a:rPr b="1" dirty="0"/>
              <a:t>autocorrelation function (ACF)</a:t>
            </a:r>
            <a:r>
              <a:rPr dirty="0"/>
              <a:t> is measured between the series and the series lagged in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Data are often time-ordered</a:t>
            </a:r>
          </a:p>
          <a:p>
            <a:pPr lvl="0"/>
            <a:r>
              <a:t>Estimates 30% of data science problems include time series data</a:t>
            </a:r>
          </a:p>
          <a:p>
            <a:pPr lvl="0"/>
            <a:r>
              <a:t>Must use 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We compute the autocorrelation at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br>
                  <a:rPr dirty="0"/>
                </a:br>
                <a:r>
                  <a:rPr dirty="0"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  <m:r>
                      <a:rPr lang="ar-AE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 is the autocovariance at lag </a:t>
                </a:r>
                <a:r>
                  <a:rPr lang="en-US" i="1" dirty="0"/>
                  <a:t>k</a:t>
                </a:r>
              </a:p>
              <a:p>
                <a:pPr lvl="0"/>
                <a:r>
                  <a:rPr dirty="0"/>
                  <a:t>Notice that for any series,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Autocorrelation at each lag has values in the range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≥</m:t>
                    </m:r>
                    <m:r>
                      <a:rPr>
                        <a:latin typeface="Cambria Math" panose="02040503050406030204" pitchFamily="18" charset="0"/>
                      </a:rPr>
                      <m:t>𝜌</m:t>
                    </m:r>
                    <m:r>
                      <a:rPr>
                        <a:latin typeface="Cambria Math" panose="02040503050406030204" pitchFamily="18" charset="0"/>
                      </a:rPr>
                      <m:t>≥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partial autocorrelation</a:t>
                </a:r>
                <a:r>
                  <a:rPr dirty="0"/>
                  <a:t> is another important property of time series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partial autocorrelation function (PACF)</a:t>
                </a:r>
                <a:r>
                  <a:rPr dirty="0"/>
                  <a:t> is the residual autocorrelation once autocorrelation is accounted for</a:t>
                </a:r>
              </a:p>
              <a:p>
                <a:pPr lvl="0"/>
                <a:r>
                  <a:rPr dirty="0"/>
                  <a:t>To compute the partial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lvl="1"/>
                <a:r>
                  <a:rPr dirty="0"/>
                  <a:t>Compute the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Remove the linearly predictable component of the time series</a:t>
                </a:r>
              </a:p>
              <a:p>
                <a:pPr lvl="1"/>
                <a:r>
                  <a:rPr dirty="0"/>
                  <a:t>Compute the (partial) autocorrelation of the residual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0 lag value of the partial autocorrelation is always 1.0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021781" cy="48516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800" b="0" dirty="0"/>
              <a:t>Autocorrelation Properties of White Noise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What are the autocorrelation and partial autocorrelation properties of a white noise series?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Autocorrelation plot shows value at each lag selected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White noise series have no serial correlation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The autocorrelation and partial autocorrelation are 0 for all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sz="2000">
                        <a:latin typeface="Cambria Math" panose="02040503050406030204" pitchFamily="18" charset="0"/>
                      </a:rPr>
                      <m:t>&gt;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sz="2000" dirty="0"/>
                </a:b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  <a:blipFill>
                <a:blip r:embed="rId2"/>
                <a:stretch>
                  <a:fillRect l="-1339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7204BA-60F2-00EE-1365-DDF67499F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38" y="993371"/>
            <a:ext cx="3907108" cy="383840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Hypothesis Test of Autocorrelation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Ljung</a:t>
                </a:r>
                <a:r>
                  <a:rPr lang="en-US" dirty="0">
                    <a:hlinkClick r:id="rId2"/>
                  </a:rPr>
                  <a:t>-Box Q statistic</a:t>
                </a:r>
                <a:r>
                  <a:rPr lang="en-US" dirty="0"/>
                  <a:t> used to test for autocorrelation</a:t>
                </a:r>
              </a:p>
              <a:p>
                <a:pPr lvl="0"/>
                <a:r>
                  <a:rPr lang="en-US" dirty="0"/>
                  <a:t>Q computed from autocorrelation of at multiple lag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Q is close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distributed</a:t>
                </a:r>
              </a:p>
              <a:p>
                <a:pPr lvl="0"/>
                <a:r>
                  <a:rPr lang="en-US" dirty="0"/>
                  <a:t>Null hypothesis is no serial correlation between</a:t>
                </a:r>
              </a:p>
              <a:p>
                <a:pPr lvl="1"/>
                <a:r>
                  <a:rPr lang="en-US" dirty="0" err="1"/>
                  <a:t>iid</a:t>
                </a:r>
                <a:r>
                  <a:rPr lang="en-US" dirty="0"/>
                  <a:t> values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large p-value</a:t>
                </a:r>
              </a:p>
              <a:p>
                <a:pPr lvl="0"/>
                <a:r>
                  <a:rPr lang="en-US" dirty="0"/>
                  <a:t>Alternative hypothesis is serial correlation gives high values of Q statistic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Significant serial correlation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small p-value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b="1" dirty="0"/>
                  <a:t>Random walks </a:t>
                </a:r>
                <a:r>
                  <a:rPr dirty="0"/>
                  <a:t>are a commonly encountered properties of time series</a:t>
                </a:r>
              </a:p>
              <a:p>
                <a:pPr lvl="0"/>
                <a:r>
                  <a:rPr dirty="0"/>
                  <a:t>Change in value</a:t>
                </a:r>
                <a:r>
                  <a:rPr lang="en-US" dirty="0"/>
                  <a:t> or </a:t>
                </a:r>
                <a:r>
                  <a:rPr lang="en-US" dirty="0" err="1"/>
                  <a:t>impluse</a:t>
                </a:r>
                <a:r>
                  <a:rPr dirty="0"/>
                  <a:t> of random walk series at </a:t>
                </a:r>
                <a:r>
                  <a:rPr lang="en-US" dirty="0"/>
                  <a:t>each</a:t>
                </a:r>
                <a:r>
                  <a:rPr dirty="0"/>
                  <a:t> time step: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next value in the random walk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r>
                  <a:rPr dirty="0"/>
                  <a:t>Or, with a little bit of algebra: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Random walk is the sum of innovations: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dirty="0"/>
                  <a:t> </a:t>
                </a:r>
                <a:r>
                  <a:rPr b="1" dirty="0"/>
                  <a:t>innovation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observation at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A random walk is an </a:t>
                </a:r>
                <a:r>
                  <a:rPr b="1" dirty="0"/>
                  <a:t>integrative process</a:t>
                </a:r>
                <a:r>
                  <a:rPr dirty="0"/>
                  <a:t>; sum or integral of innovations</a:t>
                </a:r>
              </a:p>
              <a:p>
                <a:pPr marL="685800" lvl="2" indent="0">
                  <a:buNone/>
                </a:pPr>
                <a:r>
                  <a:rPr i="1" dirty="0"/>
                  <a:t>Note:</a:t>
                </a:r>
                <a:r>
                  <a:rPr dirty="0"/>
                  <a:t> innovations are referred to by other names:</a:t>
                </a:r>
                <a:endParaRPr lang="en-US" dirty="0"/>
              </a:p>
              <a:p>
                <a:pPr marL="685800" lvl="2" indent="0">
                  <a:buNone/>
                </a:pPr>
                <a:r>
                  <a:rPr b="1" dirty="0"/>
                  <a:t>Shocks</a:t>
                </a:r>
                <a:r>
                  <a:rPr dirty="0"/>
                  <a:t> in the stochastic process literature</a:t>
                </a:r>
                <a:br>
                  <a:rPr dirty="0"/>
                </a:br>
                <a:r>
                  <a:rPr lang="en-US" b="1" dirty="0"/>
                  <a:t>Impulses</a:t>
                </a:r>
                <a:r>
                  <a:rPr dirty="0"/>
                  <a:t> in </a:t>
                </a:r>
                <a:r>
                  <a:rPr lang="en-US" dirty="0"/>
                  <a:t>some time series literature 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does a random walk time series look like?</a:t>
            </a:r>
          </a:p>
          <a:p>
            <a:pPr lvl="0"/>
            <a:r>
              <a:t>Integrating innovations leads to ‘drift’ behavior</a:t>
            </a:r>
            <a:br/>
            <a:endParaRPr/>
          </a:p>
          <a:p>
            <a:pPr lvl="0"/>
            <a:r>
              <a:t>No actual trend; but can be considerable </a:t>
            </a:r>
            <a:r>
              <a:rPr b="1"/>
              <a:t>drift</a:t>
            </a:r>
            <a:br/>
            <a:endParaRPr/>
          </a:p>
          <a:p>
            <a:pPr lvl="0"/>
            <a:r>
              <a:t>Random walk will eventually change apparent slope</a:t>
            </a:r>
          </a:p>
          <a:p>
            <a:pPr marL="0" lvl="0" indent="0">
              <a:buNone/>
            </a:pPr>
            <a:r>
              <a:t>Example with iid Normal innovations:</a:t>
            </a:r>
          </a:p>
        </p:txBody>
      </p:sp>
      <p:pic>
        <p:nvPicPr>
          <p:cNvPr id="3" name="Picture 1" descr="11_IntroductionToTimeSeries_files/figure-pptx/unnamed-chunk-4-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lvl="0"/>
                <a:r>
                  <a:t>Autocorrelation of random walk series dies slowly</a:t>
                </a:r>
                <a:br/>
                <a:endParaRPr/>
              </a:p>
              <a:p>
                <a:pPr lvl="0"/>
                <a:r>
                  <a:t>Partial autocorrelation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at lag one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1_IntroductionToTimeSeries_files/figure-pptx/unnamed-chunk-5-9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752600"/>
            <a:ext cx="5105400" cy="127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series is not Normally distributed, even if innovations are</a:t>
            </a:r>
          </a:p>
        </p:txBody>
      </p:sp>
      <p:pic>
        <p:nvPicPr>
          <p:cNvPr id="3" name="Picture 1" descr="11_IntroductionToTimeSeries_files/figure-pptx/unnamed-chunk-6-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Random walk time series are </a:t>
                </a:r>
                <a:r>
                  <a:rPr b="1"/>
                  <a:t>non-stationary</a:t>
                </a:r>
              </a:p>
              <a:p>
                <a:pPr lvl="0"/>
                <a:r>
                  <a:t>Consider the </a:t>
                </a:r>
                <a:r>
                  <a:rPr b="1"/>
                  <a:t>covariance</a:t>
                </a:r>
                <a:r>
                  <a:t> of a time series at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For a random walk, the increase in covariance is </a:t>
                </a:r>
                <a:r>
                  <a:rPr b="1"/>
                  <a:t>unbounded in time</a:t>
                </a:r>
                <a:r>
                  <a:t>:</a:t>
                </a:r>
                <a:br/>
                <a:endParaRPr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𝑎𝑠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/>
              </a:p>
              <a:p>
                <a:pPr lvl="0"/>
                <a:r>
                  <a:t>Unbounded and time dependent variance make a </a:t>
                </a:r>
                <a:r>
                  <a:rPr b="1"/>
                  <a:t>random walk non-stationary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“It’s tough to make predictions, especially about the future!”</a:t>
            </a:r>
          </a:p>
          <a:p>
            <a:pPr marL="0" lvl="0" indent="0">
              <a:buNone/>
            </a:pPr>
            <a:r>
              <a:rPr dirty="0"/>
              <a:t>Karl Kristian </a:t>
            </a:r>
            <a:r>
              <a:rPr dirty="0" err="1"/>
              <a:t>Steincke</a:t>
            </a:r>
            <a:r>
              <a:rPr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treatment effects,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Many real-world time series have a long-term </a:t>
            </a:r>
            <a:r>
              <a:rPr b="1"/>
              <a:t>trend</a:t>
            </a:r>
          </a:p>
          <a:p>
            <a:pPr lvl="0"/>
            <a:r>
              <a:t>A trend is a long term change in the mean value of the time series</a:t>
            </a:r>
            <a:br/>
            <a:endParaRPr/>
          </a:p>
          <a:p>
            <a:pPr lvl="0"/>
            <a:r>
              <a:t>Typically model trend as linear, polynomial, non-parametric splines, etc.</a:t>
            </a:r>
            <a:br/>
            <a:endParaRPr/>
          </a:p>
          <a:p>
            <a:pPr lvl="0"/>
            <a:r>
              <a:t>Consider an example of a white noise series with a linear trend</a:t>
            </a:r>
          </a:p>
        </p:txBody>
      </p:sp>
      <p:pic>
        <p:nvPicPr>
          <p:cNvPr id="3" name="Picture 1" descr="11_IntroductionToTimeSeries_files/figure-pptx/unnamed-chunk-7-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Trend models are not just strait lines</a:t>
            </a:r>
          </a:p>
          <a:p>
            <a:pPr lvl="0"/>
            <a:r>
              <a:t>Polynomial regression</a:t>
            </a:r>
          </a:p>
          <a:p>
            <a:pPr lvl="0"/>
            <a:r>
              <a:t>Piece-wise polynomial regression - e.g. splines</a:t>
            </a:r>
          </a:p>
          <a:p>
            <a:pPr lvl="1"/>
            <a:r>
              <a:t>Used in </a:t>
            </a:r>
            <a:r>
              <a:rPr>
                <a:hlinkClick r:id="rId2"/>
              </a:rPr>
              <a:t>PROFIT algorithm</a:t>
            </a:r>
            <a:br/>
            <a:endParaRPr/>
          </a:p>
          <a:p>
            <a:pPr lvl="1"/>
            <a:r>
              <a:t>A </a:t>
            </a:r>
            <a:r>
              <a:rPr b="1"/>
              <a:t>generalized additive model</a:t>
            </a:r>
          </a:p>
          <a:p>
            <a:pPr lvl="0"/>
            <a:r>
              <a:rPr>
                <a:hlinkClick r:id="rId3"/>
              </a:rPr>
              <a:t>Local polynomial regression</a:t>
            </a:r>
            <a:r>
              <a:t> - e.g. LOESS</a:t>
            </a:r>
          </a:p>
          <a:p>
            <a:pPr lvl="1"/>
            <a:r>
              <a:t>Used in Statsmodels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trend are non-stationary</a:t>
            </a:r>
          </a:p>
          <a:p>
            <a:pPr lvl="0"/>
            <a:r>
              <a:t>Any time series with trend is non-stationary</a:t>
            </a:r>
          </a:p>
          <a:p>
            <a:pPr lvl="1"/>
            <a:r>
              <a:t>Mean and variance are dependent of window used to compute them</a:t>
            </a:r>
            <a:br/>
            <a:endParaRPr/>
          </a:p>
          <a:p>
            <a:pPr lvl="0"/>
            <a:r>
              <a:t>The distribution of even a white noise series with trend is non-Normal</a:t>
            </a:r>
          </a:p>
        </p:txBody>
      </p:sp>
      <p:pic>
        <p:nvPicPr>
          <p:cNvPr id="3" name="Picture 1" descr="11_IntroductionToTimeSeries_files/figure-pptx/unnamed-chunk-8-1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ACF and PACF are only properly defined for stationary series</a:t>
            </a:r>
          </a:p>
          <a:p>
            <a:pPr lvl="0"/>
            <a:r>
              <a:t>For non-stationary series, the ACF dies off slowly</a:t>
            </a:r>
          </a:p>
          <a:p>
            <a:pPr lvl="1"/>
            <a:r>
              <a:t>Integrating innovations leads to </a:t>
            </a:r>
            <a:r>
              <a:rPr b="1"/>
              <a:t>long-term dependency</a:t>
            </a:r>
          </a:p>
          <a:p>
            <a:pPr lvl="0"/>
            <a:r>
              <a:t>The PACF dies off quickly with lag</a:t>
            </a:r>
          </a:p>
          <a:p>
            <a:pPr lvl="0"/>
            <a:r>
              <a:t>Example: ACF and PACF of the white noise series with trend</a:t>
            </a:r>
          </a:p>
        </p:txBody>
      </p:sp>
      <p:pic>
        <p:nvPicPr>
          <p:cNvPr id="3" name="Picture 1" descr="11_IntroductionToTimeSeries_files/figure-pptx/unnamed-chunk-9-1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52600"/>
            <a:ext cx="5105400" cy="127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lvl="0" indent="0">
                  <a:buNone/>
                </a:pPr>
                <a:r>
                  <a:t>Many (most?) real-world time series have </a:t>
                </a:r>
                <a:r>
                  <a:rPr b="1"/>
                  <a:t>seasonal effect</a:t>
                </a:r>
              </a:p>
              <a:p>
                <a:pPr lvl="0"/>
                <a:r>
                  <a:t>A seasonal effect has a measurable effect that occurs periodically</a:t>
                </a:r>
                <a:br/>
                <a:endParaRPr/>
              </a:p>
              <a:p>
                <a:pPr lvl="0"/>
                <a:r>
                  <a:t>Examples of seasonal events include:</a:t>
                </a:r>
              </a:p>
              <a:p>
                <a:pPr lvl="1"/>
                <a:r>
                  <a:t>Day of the week</a:t>
                </a:r>
                <a:br/>
                <a:endParaRPr/>
              </a:p>
              <a:p>
                <a:pPr lvl="1"/>
                <a:r>
                  <a:t>Last day of the month</a:t>
                </a:r>
                <a:br/>
                <a:endParaRPr/>
              </a:p>
              <a:p>
                <a:pPr lvl="1"/>
                <a:r>
                  <a:t>Month of the year</a:t>
                </a:r>
                <a:br/>
                <a:endParaRPr/>
              </a:p>
              <a:p>
                <a:pPr lvl="1"/>
                <a:r>
                  <a:t>Annual holiday</a:t>
                </a:r>
                <a:br/>
                <a:endParaRPr/>
              </a:p>
              <a:p>
                <a:pPr lvl="1"/>
                <a:r>
                  <a:t>Option expiration date</a:t>
                </a:r>
                <a:br/>
                <a:endParaRPr/>
              </a:p>
              <a:p>
                <a:pPr lvl="1"/>
                <a:r>
                  <a:t>Game day, e.g. Supper Bowl</a:t>
                </a:r>
                <a:br/>
                <a:endParaRPr/>
              </a:p>
              <a:p>
                <a:pPr lvl="1"/>
                <a:r>
                  <a:t>Electrical impulses in a heart - EKG</a:t>
                </a:r>
                <a:br/>
                <a:endParaRPr/>
              </a:p>
              <a:p>
                <a:pPr lvl="1"/>
                <a:r>
                  <a:t>Orbits of planets</a:t>
                </a:r>
                <a:br/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/>
                <a:endParaRPr/>
              </a:p>
              <a:p>
                <a:pPr lvl="0"/>
                <a:r>
                  <a:t>Time series with seasonal effects are non-stationary</a:t>
                </a:r>
              </a:p>
              <a:p>
                <a:pPr lvl="1"/>
                <a:r>
                  <a:t>Mean and variance depends of sample window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t>Use regression models for seasonal effects</a:t>
            </a:r>
          </a:p>
          <a:p>
            <a:pPr lvl="0"/>
            <a:r>
              <a:t>Simple regression model:</a:t>
            </a:r>
          </a:p>
          <a:p>
            <a:pPr lvl="1"/>
            <a:r>
              <a:t>Coefficient for each interval in period; e.g. 12 coefficients for monthly effects</a:t>
            </a:r>
          </a:p>
          <a:p>
            <a:pPr lvl="2"/>
            <a:r>
              <a:t>But simple approach leads to high variance estimates of coefficients for periodic behavior</a:t>
            </a:r>
            <a:br/>
            <a:endParaRPr/>
          </a:p>
          <a:p>
            <a:pPr lvl="1"/>
            <a:r>
              <a:t>Coefficient for specific effect - e.g. date of holiday</a:t>
            </a:r>
            <a:br/>
            <a:endParaRPr/>
          </a:p>
          <a:p>
            <a:pPr lvl="1"/>
            <a:r>
              <a:t>Good option for specific date behavior</a:t>
            </a:r>
          </a:p>
          <a:p>
            <a:pPr lvl="0"/>
            <a:r>
              <a:t>Basis function regression</a:t>
            </a:r>
          </a:p>
          <a:p>
            <a:pPr lvl="1"/>
            <a:r>
              <a:rPr>
                <a:hlinkClick r:id="rId2"/>
              </a:rPr>
              <a:t>PROFIT algorithm</a:t>
            </a:r>
            <a:r>
              <a:t> uses Fourier basis functions</a:t>
            </a:r>
            <a:br/>
            <a:endParaRPr/>
          </a:p>
          <a:p>
            <a:pPr lvl="1"/>
            <a:r>
              <a:t>A </a:t>
            </a:r>
            <a:r>
              <a:rPr b="1"/>
              <a:t>generalized additive model</a:t>
            </a:r>
          </a:p>
          <a:p>
            <a:pPr lvl="0"/>
            <a:r>
              <a:t>Take </a:t>
            </a:r>
            <a:r>
              <a:rPr b="1"/>
              <a:t>seasonal differences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a time series with a seasonal effect</a:t>
            </a:r>
          </a:p>
          <a:p>
            <a:pPr lvl="0"/>
            <a:r>
              <a:t>A white noise series with trend and seasonal behavior</a:t>
            </a:r>
            <a:br/>
            <a:endParaRPr/>
          </a:p>
          <a:p>
            <a:pPr lvl="0"/>
            <a:r>
              <a:t>The seasonal behavior is periodic</a:t>
            </a:r>
          </a:p>
        </p:txBody>
      </p:sp>
      <p:pic>
        <p:nvPicPr>
          <p:cNvPr id="3" name="Picture 1" descr="11_IntroductionToTimeSeries_files/figure-pptx/unnamed-chunk-10-1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Simple model for seasonal effects</a:t>
            </a:r>
          </a:p>
          <a:p>
            <a:pPr lvl="0"/>
            <a:r>
              <a:t>Goal, decompose the time series into its components</a:t>
            </a:r>
            <a:br/>
            <a:endParaRPr/>
          </a:p>
          <a:p>
            <a:pPr lvl="0"/>
            <a:r>
              <a:t>The </a:t>
            </a:r>
            <a:r>
              <a:rPr b="1">
                <a:hlinkClick r:id="rId2"/>
              </a:rPr>
              <a:t>Seasonal Trend decomonsition model using Loess (STL)</a:t>
            </a:r>
            <a:r>
              <a:t> model</a:t>
            </a:r>
          </a:p>
          <a:p>
            <a:pPr lvl="1"/>
            <a:r>
              <a:t>Uses a nonparametric and nonlinear local regression model, LOESS, to decompose trend component</a:t>
            </a:r>
            <a:br/>
            <a:endParaRPr/>
          </a:p>
          <a:p>
            <a:pPr lvl="1"/>
            <a:r>
              <a:t>Components are </a:t>
            </a:r>
            <a:r>
              <a:rPr b="1"/>
              <a:t>seasonal (S)</a:t>
            </a:r>
            <a:r>
              <a:t>, </a:t>
            </a:r>
            <a:r>
              <a:rPr b="1"/>
              <a:t>trend (T)</a:t>
            </a:r>
            <a:r>
              <a:t>, and the </a:t>
            </a:r>
            <a:r>
              <a:rPr b="1"/>
              <a:t>residual (R)</a:t>
            </a:r>
            <a:br/>
            <a:endParaRPr/>
          </a:p>
          <a:p>
            <a:pPr lvl="1"/>
            <a:r>
              <a:t>Additive decomposition model</a:t>
            </a:r>
            <a:br/>
            <a:endParaRPr/>
          </a:p>
          <a:p>
            <a:pPr lvl="1"/>
            <a:r>
              <a:t>Multiplicative decomposition model</a:t>
            </a:r>
            <a:br/>
            <a:endParaRPr/>
          </a:p>
          <a:p>
            <a:pPr lvl="1"/>
            <a:r>
              <a:t>MSTL adds modeling of multiple seasonal components</a:t>
            </a:r>
            <a:br/>
            <a:endParaRPr/>
          </a:p>
          <a:p>
            <a:pPr lvl="0"/>
            <a:r>
              <a:t>Differencing model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The </a:t>
                </a:r>
                <a:r>
                  <a:rPr b="1"/>
                  <a:t>additive decomposition model</a:t>
                </a:r>
                <a:r>
                  <a:t> is expressed as as the sum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Used when seasonal effect is constant in time</a:t>
                </a:r>
                <a:br/>
                <a:endParaRPr/>
              </a:p>
              <a:p>
                <a:pPr lvl="0"/>
                <a:r>
                  <a:t>Examples: Physical process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The </a:t>
                </a:r>
                <a:r>
                  <a:rPr b="1"/>
                  <a:t>Multiplicative decomposition model</a:t>
                </a:r>
                <a:r>
                  <a:t> is expressed as as the product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The multiplicative form is can be hard to work with, so log transform to additive model</a:t>
                </a:r>
              </a:p>
              <a:p>
                <a:pPr marL="0" lvl="0" indent="0">
                  <a:buNone/>
                </a:pPr>
                <a:endParaRPr/>
              </a:p>
              <a:p>
                <a:pPr lvl="0"/>
                <a:r>
                  <a:t>Use when seasonal effect changes in time</a:t>
                </a:r>
                <a:br/>
                <a:endParaRPr/>
              </a:p>
              <a:p>
                <a:pPr lvl="0"/>
                <a:r>
                  <a:t>Example, economic time series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</a:t>
            </a:r>
            <a:r>
              <a:rPr lang="en-US" dirty="0"/>
              <a:t> models</a:t>
            </a:r>
            <a:r>
              <a:rPr dirty="0"/>
              <a:t> assume </a:t>
            </a:r>
            <a:r>
              <a:rPr lang="en-US" dirty="0"/>
              <a:t>that </a:t>
            </a:r>
            <a:r>
              <a:rPr dirty="0"/>
              <a:t>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values </a:t>
            </a:r>
            <a:r>
              <a:rPr lang="en-US" dirty="0"/>
              <a:t>exhibit are </a:t>
            </a:r>
            <a:r>
              <a:rPr dirty="0"/>
              <a:t>correlated in time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addative STL decomposition of time series with linear trend and seasonal effect</a:t>
            </a:r>
          </a:p>
          <a:p>
            <a:pPr lvl="0"/>
            <a:r>
              <a:t>The original series plot is on top</a:t>
            </a:r>
            <a:br/>
            <a:endParaRPr/>
          </a:p>
          <a:p>
            <a:pPr lvl="0"/>
            <a:r>
              <a:t>Notice the estimated trend is not a straight line; a result of noise</a:t>
            </a:r>
            <a:br/>
            <a:endParaRPr/>
          </a:p>
          <a:p>
            <a:pPr lvl="0"/>
            <a:r>
              <a:t>Residuals are relatively small and </a:t>
            </a:r>
            <a:r>
              <a:rPr b="1"/>
              <a:t>homoscedastic</a:t>
            </a:r>
            <a:r>
              <a:t>, e.g. stationary</a:t>
            </a:r>
          </a:p>
        </p:txBody>
      </p:sp>
      <p:pic>
        <p:nvPicPr>
          <p:cNvPr id="3" name="Picture 1" descr="11_IntroductionToTimeSeries_files/figure-pptx/unnamed-chunk-11-2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Is there an alternative for dealing with trend?</a:t>
                </a:r>
              </a:p>
              <a:p>
                <a:pPr marL="0" lvl="0" indent="0">
                  <a:buNone/>
                </a:pPr>
                <a:r>
                  <a:t>How do we deal with random walks?</a:t>
                </a:r>
              </a:p>
              <a:p>
                <a:pPr lvl="0"/>
                <a:r>
                  <a:t>Both random walks and trends are </a:t>
                </a:r>
                <a:r>
                  <a:rPr b="1"/>
                  <a:t>integrative processes</a:t>
                </a:r>
                <a:br/>
                <a:endParaRPr/>
              </a:p>
              <a:p>
                <a:pPr lvl="0"/>
                <a:r>
                  <a:rPr b="1"/>
                  <a:t>Difference operators</a:t>
                </a:r>
                <a:r>
                  <a:t> are useful for both cases</a:t>
                </a:r>
                <a:br/>
                <a:endParaRPr/>
              </a:p>
              <a:p>
                <a:pPr lvl="0"/>
                <a:r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𝛿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time difference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Difference operators can be of any order in principle</a:t>
                </a:r>
              </a:p>
              <a:p>
                <a:pPr lvl="1"/>
                <a:r>
                  <a:t>Typically use first order differences</a:t>
                </a:r>
              </a:p>
              <a:p>
                <a:pPr lvl="0"/>
                <a:r>
                  <a:t>Differences can be non-seasonal or seasonal</a:t>
                </a:r>
              </a:p>
              <a:p>
                <a:pPr lvl="1"/>
                <a:r>
                  <a:t>Non-seasonal first order difference;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𝛿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/>
              </a:p>
              <a:p>
                <a:pPr lvl="1"/>
                <a:r>
                  <a:t>Seasonal first order difference;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𝛿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period of seasonality</a:t>
                </a:r>
              </a:p>
              <a:p>
                <a:pPr lvl="0"/>
                <a:r>
                  <a:t>Difference operator of span size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t> computes a series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t> shorter than original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1704" b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a first order difference operator applied to random walk</a:t>
            </a:r>
          </a:p>
          <a:p>
            <a:pPr lvl="0"/>
            <a:r>
              <a:t>The innovations look random</a:t>
            </a:r>
            <a:br/>
            <a:endParaRPr/>
          </a:p>
          <a:p>
            <a:pPr lvl="0"/>
            <a:r>
              <a:t>Need to verify statistical properties</a:t>
            </a:r>
          </a:p>
        </p:txBody>
      </p:sp>
      <p:pic>
        <p:nvPicPr>
          <p:cNvPr id="3" name="Picture 1" descr="11_IntroductionToTimeSeries_files/figure-pptx/unnamed-chunk-12-2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Statistical properties of the difference series</a:t>
            </a:r>
          </a:p>
          <a:p>
            <a:pPr lvl="0"/>
            <a:r>
              <a:t>Compute the ACF and PACF</a:t>
            </a:r>
            <a:br/>
            <a:endParaRPr/>
          </a:p>
          <a:p>
            <a:pPr lvl="0"/>
            <a:r>
              <a:t>The plots indicate the difference series is white noise</a:t>
            </a:r>
          </a:p>
        </p:txBody>
      </p:sp>
      <p:pic>
        <p:nvPicPr>
          <p:cNvPr id="3" name="Picture 1" descr="11_IntroductionToTimeSeries_files/figure-pptx/unnamed-chunk-13-2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52600"/>
            <a:ext cx="5105400" cy="127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t>A </a:t>
            </a:r>
            <a:r>
              <a:rPr b="1"/>
              <a:t>Stationary time series has statistical properties that are invariant in time</a:t>
            </a:r>
          </a:p>
          <a:p>
            <a:pPr marL="0" lvl="0" indent="0">
              <a:buNone/>
            </a:pPr>
            <a:r>
              <a:t>Conversely, a time series is not stationary if it has any of the following properties:</a:t>
            </a:r>
            <a:br/>
            <a:r>
              <a:t>1. Random walk.</a:t>
            </a:r>
            <a:br/>
            <a:r>
              <a:t>2. Trend.</a:t>
            </a:r>
            <a:br/>
            <a:r>
              <a:t>3. Seasonality.</a:t>
            </a:r>
            <a:br/>
            <a:r>
              <a:t>4. Non-constant variance.</a:t>
            </a:r>
          </a:p>
          <a:p>
            <a:pPr marL="0" lvl="0" indent="0">
              <a:buNone/>
            </a:pPr>
            <a:r>
              <a:t>Note, a stationary series does not preclude the presence of serial correlations</a:t>
            </a:r>
            <a:br/>
            <a:r>
              <a:t>- Do not confuse these points!</a:t>
            </a:r>
            <a:br/>
            <a:r>
              <a:t>- Many time series models for serial correlation properties require stationarity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A simple model for a time series process with white noise can be written:</a:t>
                </a:r>
              </a:p>
              <a:p>
                <a:pPr marL="0" lvl="0" indent="0">
                  <a:buNone/>
                </a:pPr>
                <a:endParaRPr/>
              </a:p>
              <a:p>
                <a:pPr lvl="0"/>
                <a:r>
                  <a:t>Example of an </a:t>
                </a:r>
                <a:r>
                  <a:rPr b="1"/>
                  <a:t>autoregressive model</a:t>
                </a:r>
                <a:r>
                  <a:t>, where thevalue at the next time step depends on the current value</a:t>
                </a:r>
              </a:p>
              <a:p>
                <a:pPr lvl="0"/>
                <a:r>
                  <a:t>The change from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to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can easily be worked out by taking the differences: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The change from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to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can easily be worked out by taking the differences: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Foregoing has a root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𝜙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, know as the </a:t>
                </a:r>
                <a:r>
                  <a:rPr b="1"/>
                  <a:t>unit root</a:t>
                </a:r>
              </a:p>
              <a:p>
                <a:pPr lvl="0"/>
                <a:r>
                  <a:t>At the root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/>
              </a:p>
              <a:p>
                <a:pPr lvl="0"/>
                <a:r>
                  <a:t>Gives rise to a random walk, which is stochastic and </a:t>
                </a:r>
                <a:r>
                  <a:rPr b="1"/>
                  <a:t>not stationary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A random walk is stochastic and </a:t>
                </a:r>
                <a:r>
                  <a:rPr b="1"/>
                  <a:t>not stationary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/>
              </a:p>
              <a:p>
                <a:pPr lvl="0"/>
                <a:r>
                  <a:t>Provides a basis for hypothesis tests of stationarity</a:t>
                </a:r>
              </a:p>
              <a:p>
                <a:pPr lvl="0"/>
                <a:r>
                  <a:t>Test the hypothesis that there is a unit root to determine is a time series is stationary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There are several ways to define a model for a stationary process:</a:t>
                </a:r>
              </a:p>
              <a:p>
                <a:pPr marL="342900" lvl="0" indent="-342900">
                  <a:buAutoNum type="arabicPeriod"/>
                </a:pPr>
                <a:r>
                  <a:t>A </a:t>
                </a:r>
                <a:r>
                  <a:rPr b="1"/>
                  <a:t>unit root test</a:t>
                </a:r>
                <a:r>
                  <a:t> as discussed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marL="342900" lvl="0" indent="-342900">
                  <a:buAutoNum type="arabicPeriod" startAt="2"/>
                </a:pPr>
                <a:r>
                  <a:t>A </a:t>
                </a:r>
                <a:r>
                  <a:rPr b="1"/>
                  <a:t>unit root test with a constant</a:t>
                </a:r>
              </a:p>
              <a:p>
                <a:pPr lvl="1"/>
                <a:r>
                  <a:t>Often constant is initial value,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/>
                <a:endParaRPr/>
              </a:p>
              <a:p>
                <a:pPr lvl="1"/>
                <a:r>
                  <a:t>Or a mean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marL="342900" lvl="0" indent="-342900">
                  <a:buAutoNum type="arabicPeriod" startAt="3"/>
                </a:pPr>
                <a:r>
                  <a:rPr b="1"/>
                  <a:t>Trend stationary process</a:t>
                </a:r>
                <a:r>
                  <a:t>, with or without a constant</a:t>
                </a:r>
              </a:p>
              <a:p>
                <a:pPr lvl="1"/>
                <a:r>
                  <a:t>Used to test if a process is </a:t>
                </a:r>
                <a:r>
                  <a:rPr b="1"/>
                  <a:t>stationary about a deterministic trend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Examples of series correlation:</a:t>
            </a:r>
          </a:p>
          <a:p>
            <a:pPr lvl="0"/>
            <a:r>
              <a:rPr dirty="0"/>
              <a:t>Temperature forecasts, where the future values are correlated with the current values</a:t>
            </a:r>
          </a:p>
          <a:p>
            <a:pPr lvl="0"/>
            <a:r>
              <a:rPr dirty="0"/>
              <a:t>The opening price of a stock is correlated with the price at the previous close</a:t>
            </a:r>
          </a:p>
          <a:p>
            <a:pPr lvl="0"/>
            <a:r>
              <a:rPr dirty="0"/>
              <a:t>The daily sales volume of a product is correlated with the previous sales volume</a:t>
            </a:r>
          </a:p>
          <a:p>
            <a:pPr lvl="0"/>
            <a:r>
              <a:rPr dirty="0"/>
              <a:t>A medical patient’s blood pressure reading is correlated with the previous observations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There are a number of ways to determine if a time series is stationary.</a:t>
            </a:r>
          </a:p>
          <a:p>
            <a:pPr marL="0" lvl="0" indent="0">
              <a:buNone/>
            </a:pPr>
            <a:r>
              <a:t>We will work with two of the many possible tests here:</a:t>
            </a:r>
          </a:p>
          <a:p>
            <a:pPr marL="342900" lvl="0" indent="-342900">
              <a:buAutoNum type="arabicPeriod"/>
            </a:pPr>
            <a:r>
              <a:rPr b="1">
                <a:hlinkClick r:id="rId2"/>
              </a:rPr>
              <a:t>Augmented Dicky-Fuller test</a:t>
            </a:r>
            <a:r>
              <a:t> or </a:t>
            </a:r>
            <a:r>
              <a:rPr b="1"/>
              <a:t>ADF</a:t>
            </a:r>
            <a:r>
              <a:t> test</a:t>
            </a:r>
          </a:p>
          <a:p>
            <a:pPr lvl="1"/>
            <a:r>
              <a:t>ADF tests are unit root tests of the significance a linear time series model</a:t>
            </a:r>
            <a:br/>
            <a:endParaRPr/>
          </a:p>
          <a:p>
            <a:pPr lvl="1"/>
            <a:r>
              <a:t>Coefficients represent components of the time series, e.g. trend and lagged differences</a:t>
            </a:r>
            <a:br/>
            <a:endParaRPr/>
          </a:p>
          <a:p>
            <a:pPr lvl="1"/>
            <a:r>
              <a:t>Null distribution is that the series is non-stationary</a:t>
            </a:r>
          </a:p>
          <a:p>
            <a:pPr marL="342900" lvl="0" indent="-342900">
              <a:buAutoNum type="arabicPeriod"/>
            </a:pPr>
            <a:r>
              <a:rPr b="1">
                <a:hlinkClick r:id="rId3"/>
              </a:rPr>
              <a:t>Kwiatkowski–Phillips–Schmidt–Shin (KPSS) test</a:t>
            </a:r>
            <a:r>
              <a:t> is a unit root test for stationarity about a trend of time series</a:t>
            </a:r>
          </a:p>
          <a:p>
            <a:pPr lvl="1"/>
            <a:r>
              <a:t>Null hypothesis is that the time series is trend stationary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t>There is often a small difference between a time series with a unit root, which is non-stationary, and a time series with a root close to unit</a:t>
            </a:r>
          </a:p>
          <a:p>
            <a:pPr lvl="0"/>
            <a:r>
              <a:t>Therefore, unit root tests are said to </a:t>
            </a:r>
            <a:r>
              <a:rPr b="1"/>
              <a:t>lack power</a:t>
            </a:r>
            <a:br/>
            <a:endParaRPr/>
          </a:p>
          <a:p>
            <a:pPr lvl="0"/>
            <a:r>
              <a:t>Lack of power means a hypothesis test may not be able to reject a hypothesis of non-stationary</a:t>
            </a:r>
            <a:br/>
            <a:endParaRPr/>
          </a:p>
          <a:p>
            <a:pPr lvl="0"/>
            <a:r>
              <a:t>In other cases, the opposite might be true</a:t>
            </a:r>
            <a:br/>
            <a:endParaRPr/>
          </a:p>
          <a:p>
            <a:pPr lvl="0"/>
            <a:r>
              <a:t>It is best to perform a visual inspection of the properties of the time series as well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hypothesis tests on example time series</a:t>
            </a:r>
          </a:p>
        </p:txBody>
      </p:sp>
      <p:pic>
        <p:nvPicPr>
          <p:cNvPr id="4" name="Picture 1" descr="../images/ADF_KPSS_tes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Example of tests for stationarity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Fundamental elements of time series</a:t>
            </a:r>
          </a:p>
          <a:p>
            <a:pPr lvl="0"/>
            <a:r>
              <a:t>Fundamental components which cannot be predicted</a:t>
            </a:r>
          </a:p>
          <a:p>
            <a:pPr lvl="1"/>
            <a:r>
              <a:t>White noise</a:t>
            </a:r>
            <a:br/>
            <a:endParaRPr/>
          </a:p>
          <a:p>
            <a:pPr lvl="1"/>
            <a:r>
              <a:t>Random walks</a:t>
            </a:r>
            <a:br/>
            <a:endParaRPr/>
          </a:p>
          <a:p>
            <a:pPr lvl="0"/>
            <a:r>
              <a:t>Autocorrelation and partial autocorrelation</a:t>
            </a:r>
          </a:p>
          <a:p>
            <a:pPr lvl="0"/>
            <a:r>
              <a:t>Trend</a:t>
            </a:r>
            <a:br/>
            <a:endParaRPr/>
          </a:p>
          <a:p>
            <a:pPr lvl="0"/>
            <a:r>
              <a:t>Seasonal components</a:t>
            </a:r>
            <a:br/>
            <a:endParaRPr/>
          </a:p>
          <a:p>
            <a:pPr lvl="0"/>
            <a:r>
              <a:t>Differencing to transform to stationarity</a:t>
            </a:r>
          </a:p>
          <a:p>
            <a:pPr lvl="1"/>
            <a:r>
              <a:t>Seasonal differencing</a:t>
            </a:r>
            <a:br/>
            <a:endParaRPr/>
          </a:p>
          <a:p>
            <a:pPr lvl="1"/>
            <a:r>
              <a:t>Non-seasonal differencing</a:t>
            </a:r>
            <a:br/>
            <a:endParaRPr/>
          </a:p>
          <a:p>
            <a:pPr lvl="0"/>
            <a:r>
              <a:t>Stationarity properties</a:t>
            </a:r>
          </a:p>
          <a:p>
            <a:pPr lvl="1"/>
            <a:r>
              <a:t>augmented Dicky-Fuller test</a:t>
            </a:r>
          </a:p>
          <a:p>
            <a:pPr lvl="1"/>
            <a:r>
              <a:t>KPSS 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70269" cy="339447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Time series analysis have a long history</a:t>
            </a:r>
            <a:endParaRPr lang="en-US" dirty="0"/>
          </a:p>
          <a:p>
            <a:r>
              <a:rPr dirty="0"/>
              <a:t>Recognized the serial dependency in time series data early on</a:t>
            </a:r>
            <a:endParaRPr lang="en-US" dirty="0"/>
          </a:p>
          <a:p>
            <a:r>
              <a:rPr dirty="0"/>
              <a:t>Joseph Fourier and Simeon Poisson worked on time series problems in the early 19th Century</a:t>
            </a:r>
          </a:p>
        </p:txBody>
      </p:sp>
      <p:pic>
        <p:nvPicPr>
          <p:cNvPr id="4" name="Picture 1" descr="../images/Fouri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1418" y="953192"/>
            <a:ext cx="2743894" cy="33487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55674" y="4186383"/>
            <a:ext cx="253538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Joseph Fourier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45793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Modern history of time series analysis started with George </a:t>
            </a:r>
            <a:r>
              <a:rPr dirty="0" err="1"/>
              <a:t>Udny</a:t>
            </a:r>
            <a:r>
              <a:rPr dirty="0"/>
              <a:t> Yule (1927) and Gilbert Walker (1931)</a:t>
            </a:r>
          </a:p>
          <a:p>
            <a:pPr lvl="0"/>
            <a:r>
              <a:rPr dirty="0"/>
              <a:t>Yule worked on sunspot time series</a:t>
            </a:r>
          </a:p>
          <a:p>
            <a:pPr lvl="0"/>
            <a:r>
              <a:rPr dirty="0"/>
              <a:t>Walker was attempting to forecast the tropical monsoon cycle</a:t>
            </a:r>
          </a:p>
          <a:p>
            <a:pPr lvl="0"/>
            <a:r>
              <a:rPr dirty="0"/>
              <a:t>Developed the </a:t>
            </a:r>
            <a:r>
              <a:rPr b="1" dirty="0"/>
              <a:t>autoregressive (AR)</a:t>
            </a:r>
            <a:r>
              <a:rPr dirty="0"/>
              <a:t> model to account for serial correlation of values</a:t>
            </a:r>
          </a:p>
          <a:p>
            <a:pPr lvl="0"/>
            <a:r>
              <a:rPr dirty="0"/>
              <a:t>The AR model is foundation of modern time series models</a:t>
            </a:r>
          </a:p>
        </p:txBody>
      </p:sp>
      <p:pic>
        <p:nvPicPr>
          <p:cNvPr id="4" name="Picture 1" descr="../images/George_Udny_Yul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0389" y="1181862"/>
            <a:ext cx="2702098" cy="33335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914506" y="4515429"/>
            <a:ext cx="3229494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Yule, time series pioneer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5371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Mathematical prodigy, Norbert Weiner, invented filters for stochastic time series processes, starting in the 1920s</a:t>
            </a:r>
          </a:p>
          <a:p>
            <a:pPr lvl="0"/>
            <a:r>
              <a:rPr dirty="0"/>
              <a:t>Weiner’s filter theory is the basis of many time series filter methods</a:t>
            </a:r>
          </a:p>
          <a:p>
            <a:pPr lvl="0"/>
            <a:r>
              <a:rPr dirty="0"/>
              <a:t>Predictive filters for noisy signals; not discussed here</a:t>
            </a:r>
          </a:p>
          <a:p>
            <a:pPr lvl="0"/>
            <a:r>
              <a:rPr dirty="0"/>
              <a:t>Weiner process model for random walks is widely used</a:t>
            </a:r>
          </a:p>
        </p:txBody>
      </p:sp>
      <p:pic>
        <p:nvPicPr>
          <p:cNvPr id="4" name="Picture 1" descr="../images/Norbert_wien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17177" y="859566"/>
            <a:ext cx="2392219" cy="33111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409114" y="4295379"/>
            <a:ext cx="273488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Norbert Weiner: </a:t>
            </a:r>
            <a:endParaRPr lang="en-US" dirty="0"/>
          </a:p>
          <a:p>
            <a:pPr marL="0" lvl="0" indent="0" algn="ctr">
              <a:buNone/>
            </a:pPr>
            <a:r>
              <a:rPr dirty="0"/>
              <a:t>Invented time series filters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538749" cy="3394472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George Box and Gwilym Jenkins fully developed a statistical theory of time series by extending the work of Yule and Walker in the 1950s and 1960s</a:t>
            </a:r>
          </a:p>
          <a:p>
            <a:pPr lvl="0"/>
            <a:r>
              <a:rPr dirty="0"/>
              <a:t>Extended the AR model to include </a:t>
            </a:r>
            <a:r>
              <a:rPr b="1" dirty="0"/>
              <a:t>moving average (MA)</a:t>
            </a:r>
            <a:r>
              <a:rPr dirty="0"/>
              <a:t> terms</a:t>
            </a:r>
          </a:p>
          <a:p>
            <a:pPr lvl="0"/>
            <a:r>
              <a:rPr dirty="0"/>
              <a:t>Included the </a:t>
            </a:r>
            <a:r>
              <a:rPr b="1" dirty="0"/>
              <a:t>integrative term</a:t>
            </a:r>
            <a:r>
              <a:rPr dirty="0"/>
              <a:t> to create the </a:t>
            </a:r>
            <a:r>
              <a:rPr b="1" dirty="0"/>
              <a:t>ARIMA</a:t>
            </a:r>
            <a:r>
              <a:rPr dirty="0"/>
              <a:t> model</a:t>
            </a:r>
          </a:p>
          <a:p>
            <a:pPr lvl="0"/>
            <a:r>
              <a:rPr dirty="0"/>
              <a:t>The ARIMA model is our focus</a:t>
            </a:r>
          </a:p>
        </p:txBody>
      </p:sp>
      <p:pic>
        <p:nvPicPr>
          <p:cNvPr id="4" name="Picture 1" descr="../images/GeorgeEPBox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25044" y="876992"/>
            <a:ext cx="2188325" cy="30663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35532" y="3852025"/>
            <a:ext cx="198882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EP Box created general time series model</a:t>
            </a:r>
          </a:p>
        </p:txBody>
      </p:sp>
      <p:pic>
        <p:nvPicPr>
          <p:cNvPr id="6" name="Picture 1" descr="../images/BoxJenkins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6458" y="961044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/>
          <p:cNvSpPr txBox="1"/>
          <p:nvPr/>
        </p:nvSpPr>
        <p:spPr>
          <a:xfrm>
            <a:off x="7106458" y="4076700"/>
            <a:ext cx="179647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Seminal time series analysis 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2963</Words>
  <Application>Microsoft Office PowerPoint</Application>
  <PresentationFormat>On-screen Show (16:9)</PresentationFormat>
  <Paragraphs>367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Cambria Math</vt:lpstr>
      <vt:lpstr>Office Theme</vt:lpstr>
      <vt:lpstr>Properties of Time Series</vt:lpstr>
      <vt:lpstr>Why Are Time Series Useful?</vt:lpstr>
      <vt:lpstr>Why Are Time Series Useful?</vt:lpstr>
      <vt:lpstr>Why Are Time Series Data Different?</vt:lpstr>
      <vt:lpstr>Why Are Time Series Data Different</vt:lpstr>
      <vt:lpstr>Short History of Time Series Analysis</vt:lpstr>
      <vt:lpstr>Short History of Time Series Analysis</vt:lpstr>
      <vt:lpstr>Short History of Time Series Analysis</vt:lpstr>
      <vt:lpstr>Short History of Time Series Analysis</vt:lpstr>
      <vt:lpstr>21st Century Time Series Analysis</vt:lpstr>
      <vt:lpstr>Software for Time Series Analysis</vt:lpstr>
      <vt:lpstr>Fundamentals of Time Series</vt:lpstr>
      <vt:lpstr>Time Series Representation</vt:lpstr>
      <vt:lpstr>White Noise Series</vt:lpstr>
      <vt:lpstr>White Noise Series</vt:lpstr>
      <vt:lpstr>White Noise Series</vt:lpstr>
      <vt:lpstr>Introduction to Stationary Time Series</vt:lpstr>
      <vt:lpstr>Stationary Time Series</vt:lpstr>
      <vt:lpstr>Autocorrelation Properties of White Noise Series</vt:lpstr>
      <vt:lpstr>Autocorrelation Properties of White Noise Series</vt:lpstr>
      <vt:lpstr>Autocorrelation Properties of White Noise Series</vt:lpstr>
      <vt:lpstr>Autocorrelation Properties of White Noise Series</vt:lpstr>
      <vt:lpstr>Hypothesis Test of Autocorrelation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Time Series With Trend</vt:lpstr>
      <vt:lpstr>Time Series With Trend</vt:lpstr>
      <vt:lpstr>Time Series With Trend</vt:lpstr>
      <vt:lpstr>Time Series With Trend</vt:lpstr>
      <vt:lpstr>Time Series With Seasonal Effects</vt:lpstr>
      <vt:lpstr>Time Series With Seasonal Effects</vt:lpstr>
      <vt:lpstr>Time Series With Seasonal Effects</vt:lpstr>
      <vt:lpstr>Time Series Decomposition</vt:lpstr>
      <vt:lpstr>Time Series Decomposition</vt:lpstr>
      <vt:lpstr>Time Series Decomposition</vt:lpstr>
      <vt:lpstr>Time Series Decomposition</vt:lpstr>
      <vt:lpstr>Time Series Difference Operators</vt:lpstr>
      <vt:lpstr>Time Series Difference Operators</vt:lpstr>
      <vt:lpstr>Time Series Difference Operators</vt:lpstr>
      <vt:lpstr>Time Series Difference Operators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Time Series</dc:title>
  <dc:creator>Steve Elston</dc:creator>
  <cp:keywords/>
  <cp:lastModifiedBy>Stephen Elston</cp:lastModifiedBy>
  <cp:revision>39</cp:revision>
  <dcterms:created xsi:type="dcterms:W3CDTF">2024-08-16T02:36:24Z</dcterms:created>
  <dcterms:modified xsi:type="dcterms:W3CDTF">2024-10-25T03:16:25Z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11/13/2023</vt:lpwstr>
  </property>
  <property fmtid="{D5CDD505-2E9C-101B-9397-08002B2CF9AE}" pid="3" name="output">
    <vt:lpwstr/>
  </property>
</Properties>
</file>