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1" r:id="rId36"/>
    <p:sldId id="310" r:id="rId37"/>
    <p:sldId id="290" r:id="rId38"/>
    <p:sldId id="31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00" r:id="rId49"/>
    <p:sldId id="314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an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</a:t>
                </a:r>
                <a:r>
                  <a:rPr lang="en-US" dirty="0"/>
                  <a:t>,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Estimates 30% of data science problems include time series data</a:t>
            </a:r>
          </a:p>
          <a:p>
            <a:r>
              <a:rPr lang="en-US" dirty="0"/>
              <a:t>Data are often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</a:t>
            </a:r>
            <a:r>
              <a:rPr lang="en-US"/>
              <a:t>incorrect inferences </a:t>
            </a:r>
            <a:endParaRPr lang="en-US" dirty="0"/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</a:t>
                </a:r>
              </a:p>
              <a:p>
                <a:pPr lvl="0"/>
                <a:r>
                  <a:rPr lang="en-US" dirty="0"/>
                  <a:t>Null hypothesis is no serial correlation between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4" y="1575263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of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the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Electrical impulses in a heart - EKG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Can 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Can 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62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Use regression models </a:t>
            </a:r>
            <a:r>
              <a:rPr lang="en-US" dirty="0"/>
              <a:t>to find parameters 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model:</a:t>
            </a:r>
          </a:p>
          <a:p>
            <a:pPr lvl="1"/>
            <a:r>
              <a:rPr dirty="0"/>
              <a:t>Coefficient for each interval in period; e.g. 12 coefficients for monthly effects</a:t>
            </a:r>
          </a:p>
          <a:p>
            <a:pPr lvl="2"/>
            <a:r>
              <a:rPr dirty="0"/>
              <a:t>But simple approach leads to high variance estimates of coefficients for periodic behavior</a:t>
            </a:r>
          </a:p>
          <a:p>
            <a:pPr lvl="1"/>
            <a:r>
              <a:rPr dirty="0"/>
              <a:t>Coefficient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dirty="0"/>
              <a:t>Alternative, t</a:t>
            </a:r>
            <a:r>
              <a:rPr dirty="0"/>
              <a:t>ake </a:t>
            </a:r>
            <a:r>
              <a:rPr b="1" dirty="0"/>
              <a:t>seasonal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and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pPr lvl="1"/>
            <a:r>
              <a:rPr dirty="0"/>
              <a:t>MSTL adds modeling of multiple seasonal components</a:t>
            </a:r>
          </a:p>
          <a:p>
            <a:pPr lvl="0"/>
            <a:r>
              <a:rPr lang="en-US" dirty="0"/>
              <a:t>Seasonal differencing model removes seasonal effects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 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changes as economic activity grows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31027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Periodic behavior is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</a:t>
                </a:r>
                <a:r>
                  <a:rPr lang="en-US" sz="2000" b="1" dirty="0"/>
                  <a:t>homoscedastic</a:t>
                </a:r>
                <a:r>
                  <a:rPr lang="en-US" sz="2000" dirty="0"/>
                  <a:t>, e.g. 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31027"/>
                <a:ext cx="4686080" cy="4089860"/>
              </a:xfrm>
              <a:blipFill>
                <a:blip r:embed="rId2"/>
                <a:stretch>
                  <a:fillRect l="-1300" t="-894" b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 flipV="1">
            <a:off x="4384964" y="2019993"/>
            <a:ext cx="1055716" cy="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31119" y="2571750"/>
            <a:ext cx="589274" cy="22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717473" y="3265862"/>
            <a:ext cx="473825" cy="32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222865" y="3790604"/>
            <a:ext cx="968433" cy="473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Properties of a second order stationary series  </a:t>
            </a:r>
          </a:p>
          <a:p>
            <a:r>
              <a:rPr lang="en-US" dirty="0"/>
              <a:t>First two moments of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dirty="0"/>
              <a:t>, a stationary series does not preclude the presence of serial correlations</a:t>
            </a:r>
            <a:endParaRPr lang="en-US" dirty="0"/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require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random walk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Provides a basis for hypothesis tests of stationarity</a:t>
                </a:r>
              </a:p>
              <a:p>
                <a:pPr lvl="0"/>
                <a:r>
                  <a:t>Test the hypothesis that there is a unit root to determine is a time series is 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A </a:t>
                </a:r>
                <a:r>
                  <a:rPr b="1" dirty="0"/>
                  <a:t>unit root test</a:t>
                </a:r>
                <a:r>
                  <a:rPr dirty="0"/>
                  <a:t> as discussed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2"/>
                </a:pPr>
                <a:r>
                  <a:rPr dirty="0"/>
                  <a:t>A </a:t>
                </a:r>
                <a:r>
                  <a:rPr b="1" dirty="0"/>
                  <a:t>unit root test with a constant</a:t>
                </a:r>
              </a:p>
              <a:p>
                <a:pPr lvl="1"/>
                <a:r>
                  <a:rPr dirty="0"/>
                  <a:t>Often constant is initial value,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Or a mean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Trend stationary process</a:t>
                </a:r>
                <a:r>
                  <a:rPr dirty="0"/>
                  <a:t>, with or without a constant</a:t>
                </a:r>
              </a:p>
              <a:p>
                <a:pPr lvl="1"/>
                <a:r>
                  <a:rPr dirty="0"/>
                  <a:t>Used to test if a process is </a:t>
                </a:r>
                <a:r>
                  <a:rPr b="1" dirty="0"/>
                  <a:t>stationary about a deterministic trend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stationary.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trend and lagged differences</a:t>
            </a:r>
          </a:p>
          <a:p>
            <a:pPr lvl="1"/>
            <a:r>
              <a:rPr dirty="0"/>
              <a:t>Null distribution is that the 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 about a trend of time series</a:t>
            </a:r>
          </a:p>
          <a:p>
            <a:pPr lvl="1"/>
            <a:r>
              <a:rPr dirty="0"/>
              <a:t>Null hypothesis is that the time series is trend stationary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often a small difference between a time series with a unit root, which is non-stationary, and a time series with a 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non-stationary</a:t>
            </a:r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to perform a visual inspection of the properties of the time series as well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example time series</a:t>
            </a:r>
          </a:p>
        </p:txBody>
      </p:sp>
      <p:pic>
        <p:nvPicPr>
          <p:cNvPr id="4" name="Picture 1" descr="../images/ADF_KPSS_tes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272" y="1514192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085272" y="4508954"/>
            <a:ext cx="67453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888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components</a:t>
            </a:r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3384</Words>
  <Application>Microsoft Office PowerPoint</Application>
  <PresentationFormat>On-screen Show (16:9)</PresentationFormat>
  <Paragraphs>425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100</cp:revision>
  <dcterms:created xsi:type="dcterms:W3CDTF">2024-08-16T02:36:24Z</dcterms:created>
  <dcterms:modified xsi:type="dcterms:W3CDTF">2024-10-28T15:17:30Z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