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38" r:id="rId16"/>
    <p:sldId id="270" r:id="rId17"/>
    <p:sldId id="271" r:id="rId18"/>
    <p:sldId id="272" r:id="rId19"/>
    <p:sldId id="274" r:id="rId20"/>
    <p:sldId id="339" r:id="rId21"/>
    <p:sldId id="341" r:id="rId22"/>
    <p:sldId id="340" r:id="rId23"/>
    <p:sldId id="342" r:id="rId24"/>
    <p:sldId id="343" r:id="rId25"/>
    <p:sldId id="345" r:id="rId26"/>
    <p:sldId id="344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 autoAdjust="0"/>
    <p:restoredTop sz="94448" autoAdjust="0"/>
  </p:normalViewPr>
  <p:slideViewPr>
    <p:cSldViewPr snapToGrid="0" snapToObjects="1">
      <p:cViewPr varScale="1">
        <p:scale>
          <a:sx n="100" d="100"/>
          <a:sy n="100" d="100"/>
        </p:scale>
        <p:origin x="554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changeable_random_variab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changeable_random_variabl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don-22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radon/health-risk-radon" TargetMode="External"/><Relationship Id="rId2" Type="http://schemas.openxmlformats.org/officeDocument/2006/relationships/hyperlink" Target="https://www.nrc.gov/docs/ML0931/ML09316082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s.gov/info-details/radon-in-the-hom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Hierarchical Bayesian Models 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643758" cy="85725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Example: Dangers of Radon in Homes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5066104" cy="249025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Randon concentration changes with soil and rock composition and ground water chemistry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222</m:t>
                        </m:r>
                      </m:sub>
                    </m:sSub>
                  </m:oMath>
                </a14:m>
                <a:r>
                  <a:rPr dirty="0"/>
                  <a:t> risk changes significantly with geographic location</a:t>
                </a:r>
              </a:p>
              <a:p>
                <a:pPr lvl="0"/>
                <a:r>
                  <a:rPr dirty="0"/>
                  <a:t>Risk varies considerably in space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5066104" cy="2490253"/>
              </a:xfrm>
              <a:blipFill>
                <a:blip r:embed="rId2"/>
                <a:stretch>
                  <a:fillRect l="-1805" t="-1961" r="-2407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770BF19-DA06-54DF-EEDE-DC81ABBC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40" y="86108"/>
            <a:ext cx="3869883" cy="4990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BB7B6-9D1E-EC0A-4743-338C2FEE8384}"/>
              </a:ext>
            </a:extLst>
          </p:cNvPr>
          <p:cNvSpPr txBox="1"/>
          <p:nvPr/>
        </p:nvSpPr>
        <p:spPr>
          <a:xfrm>
            <a:off x="754483" y="4267654"/>
            <a:ext cx="492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buNone/>
            </a:pPr>
            <a:r>
              <a:rPr lang="en-US" dirty="0"/>
              <a:t>Map of Radon in homes for counties in IA and MN</a:t>
            </a:r>
          </a:p>
          <a:p>
            <a:pPr marL="0" lvl="0" indent="0" algn="ctr">
              <a:buNone/>
            </a:pPr>
            <a:r>
              <a:rPr lang="en-US" sz="1400" dirty="0"/>
              <a:t>Credit: Minnesota Radon Project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Modeling of Radon Concentration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For this example we construct and compare three models:</a:t>
            </a:r>
          </a:p>
          <a:p>
            <a:pPr marL="342900" lvl="0" indent="-342900">
              <a:buAutoNum type="arabicPeriod"/>
            </a:pPr>
            <a:r>
              <a:rPr dirty="0"/>
              <a:t>A </a:t>
            </a:r>
            <a:r>
              <a:rPr b="1" dirty="0"/>
              <a:t>pooled model </a:t>
            </a:r>
            <a:r>
              <a:rPr dirty="0"/>
              <a:t>with a single intercept and slope for all counties</a:t>
            </a:r>
          </a:p>
          <a:p>
            <a:pPr marL="342900" lvl="0" indent="-342900">
              <a:buAutoNum type="arabicPeriod"/>
            </a:pPr>
            <a:r>
              <a:rPr dirty="0"/>
              <a:t>An </a:t>
            </a:r>
            <a:r>
              <a:rPr b="1" dirty="0" err="1"/>
              <a:t>unpooled</a:t>
            </a:r>
            <a:r>
              <a:rPr b="1" dirty="0"/>
              <a:t> model </a:t>
            </a:r>
            <a:r>
              <a:rPr dirty="0"/>
              <a:t>with separate intercepts and slopes for each county</a:t>
            </a:r>
          </a:p>
          <a:p>
            <a:pPr marL="342900" lvl="0" indent="-342900">
              <a:buAutoNum type="arabicPeriod"/>
            </a:pPr>
            <a:r>
              <a:rPr dirty="0"/>
              <a:t>An </a:t>
            </a:r>
            <a:r>
              <a:rPr b="1" dirty="0"/>
              <a:t>hierarchical model </a:t>
            </a:r>
            <a:r>
              <a:rPr dirty="0"/>
              <a:t>with hyperpriors for all counties</a:t>
            </a:r>
          </a:p>
          <a:p>
            <a:pPr lvl="1"/>
            <a:r>
              <a:rPr dirty="0"/>
              <a:t>Next level are slopes and intercepts for each county computed using the hyperpriors.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Radon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6" y="1200151"/>
            <a:ext cx="8299306" cy="3394472"/>
          </a:xfrm>
        </p:spPr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radon_data.head</a:t>
            </a:r>
            <a:r>
              <a:rPr dirty="0">
                <a:latin typeface="Courier"/>
              </a:rPr>
              <a:t>())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Unnamed: 0   </a:t>
            </a:r>
            <a:r>
              <a:rPr dirty="0" err="1">
                <a:latin typeface="Courier"/>
              </a:rPr>
              <a:t>idnum</a:t>
            </a:r>
            <a:r>
              <a:rPr dirty="0">
                <a:latin typeface="Courier"/>
              </a:rPr>
              <a:t> state state2  ...     </a:t>
            </a:r>
            <a:r>
              <a:rPr dirty="0" err="1">
                <a:latin typeface="Courier"/>
              </a:rPr>
              <a:t>fips</a:t>
            </a: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Uppm</a:t>
            </a: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county_code</a:t>
            </a: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log_radon</a:t>
            </a:r>
            <a:r>
              <a:rPr dirty="0">
                <a:latin typeface="Courier"/>
              </a:rPr>
              <a:t>
## 0           0  5081.0    MN     </a:t>
            </a:r>
            <a:r>
              <a:rPr dirty="0" err="1">
                <a:latin typeface="Courier"/>
              </a:rPr>
              <a:t>MN</a:t>
            </a:r>
            <a:r>
              <a:rPr dirty="0">
                <a:latin typeface="Courier"/>
              </a:rPr>
              <a:t>  ...  27001.0  0.502054            0   0.832909
## 1           1  5082.0    MN     </a:t>
            </a:r>
            <a:r>
              <a:rPr dirty="0" err="1">
                <a:latin typeface="Courier"/>
              </a:rPr>
              <a:t>MN</a:t>
            </a:r>
            <a:r>
              <a:rPr dirty="0">
                <a:latin typeface="Courier"/>
              </a:rPr>
              <a:t>  ...  27001.0  0.502054            0   0.832909
## 2           2  5083.0    MN     </a:t>
            </a:r>
            <a:r>
              <a:rPr dirty="0" err="1">
                <a:latin typeface="Courier"/>
              </a:rPr>
              <a:t>MN</a:t>
            </a:r>
            <a:r>
              <a:rPr dirty="0">
                <a:latin typeface="Courier"/>
              </a:rPr>
              <a:t>  ...  27001.0  0.502054            0   1.098612
## 3           3  5084.0    MN     </a:t>
            </a:r>
            <a:r>
              <a:rPr dirty="0" err="1">
                <a:latin typeface="Courier"/>
              </a:rPr>
              <a:t>MN</a:t>
            </a:r>
            <a:r>
              <a:rPr dirty="0">
                <a:latin typeface="Courier"/>
              </a:rPr>
              <a:t>  ...  27001.0  0.502054            0   0.095310
## 4           4  5085.0    MN     </a:t>
            </a:r>
            <a:r>
              <a:rPr dirty="0" err="1">
                <a:latin typeface="Courier"/>
              </a:rPr>
              <a:t>MN</a:t>
            </a:r>
            <a:r>
              <a:rPr dirty="0">
                <a:latin typeface="Courier"/>
              </a:rPr>
              <a:t>  ...  27003.0  0.428565            1   1.163151
## 
## [5 rows x 30 columns]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Pooled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72609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First try a </a:t>
            </a:r>
            <a:r>
              <a:rPr b="1" dirty="0"/>
              <a:t>pooled model</a:t>
            </a:r>
          </a:p>
          <a:p>
            <a:pPr lvl="0"/>
            <a:r>
              <a:rPr dirty="0"/>
              <a:t>Pooled model is a linear regression model of the log of Radon concentration</a:t>
            </a:r>
          </a:p>
          <a:p>
            <a:pPr lvl="0"/>
            <a:r>
              <a:rPr dirty="0"/>
              <a:t>Single slope and intercept coefficients</a:t>
            </a:r>
          </a:p>
          <a:p>
            <a:pPr lvl="0"/>
            <a:r>
              <a:rPr dirty="0"/>
              <a:t>Coefficient values computed from the data pooled over all of the counties</a:t>
            </a:r>
          </a:p>
          <a:p>
            <a:pPr lvl="0"/>
            <a:r>
              <a:rPr dirty="0"/>
              <a:t>This model is flat, with respect to county</a:t>
            </a:r>
          </a:p>
          <a:p>
            <a:pPr lvl="0"/>
            <a:r>
              <a:rPr dirty="0"/>
              <a:t>We assume the observations within each county are </a:t>
            </a:r>
            <a:r>
              <a:rPr b="1" dirty="0">
                <a:hlinkClick r:id="rId2"/>
              </a:rPr>
              <a:t>exchangeable</a:t>
            </a:r>
            <a:r>
              <a:rPr dirty="0"/>
              <a:t> with each other</a:t>
            </a:r>
          </a:p>
          <a:p>
            <a:pPr lvl="0"/>
            <a:r>
              <a:rPr dirty="0"/>
              <a:t>Exchangeable values are assumed to be </a:t>
            </a:r>
            <a:r>
              <a:rPr dirty="0" err="1"/>
              <a:t>iid</a:t>
            </a:r>
            <a:r>
              <a:rPr dirty="0"/>
              <a:t>, and therefore have the same variance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Pooled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First try a </a:t>
                </a:r>
                <a:r>
                  <a:rPr lang="en-US" b="1" dirty="0"/>
                  <a:t>pooled model</a:t>
                </a:r>
              </a:p>
              <a:p>
                <a:pPr lvl="0"/>
                <a:r>
                  <a:rPr lang="en-US" dirty="0"/>
                  <a:t>Typically for a regression model the pooled model uses a Normal likelihood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computed </a:t>
                </a:r>
                <a:r>
                  <a:rPr lang="en-US" b="1" dirty="0"/>
                  <a:t>deterministically</a:t>
                </a:r>
                <a:r>
                  <a:rPr lang="en-US" dirty="0"/>
                  <a:t> using the model coefficient vector,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Binary independent variable,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presence of a basement in </a:t>
                </a:r>
                <a:r>
                  <a:rPr lang="en-US"/>
                  <a:t>the house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1BD88-FDE9-2370-695E-FC0F7D1B6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4683-14C9-83F7-D95C-7FA089F7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4787"/>
            <a:ext cx="4340324" cy="53739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Pooled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1A6D0E3-052E-98B3-C887-9D95F983CDAB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2" y="869296"/>
                <a:ext cx="4520742" cy="417015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First try a </a:t>
                </a:r>
                <a:r>
                  <a:rPr lang="en-US" sz="2000" b="1" dirty="0"/>
                  <a:t>pooled model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Structure of the model is flat with just parameters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Prior distribution of the parameters: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𝐶𝑎𝑢𝑐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𝙲𝚊𝚞𝚌𝚑𝚢</m:t>
                    </m:r>
                  </m:oMath>
                </a14:m>
                <a:r>
                  <a:rPr lang="en-US" sz="2000" dirty="0"/>
                  <a:t> is the half Cauchy distribution with one parameter,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Distribution is often used for variance priors since it has heavy tails and no values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1A6D0E3-052E-98B3-C887-9D95F983C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2" y="869296"/>
                <a:ext cx="4520742" cy="4170156"/>
              </a:xfrm>
              <a:blipFill>
                <a:blip r:embed="rId2"/>
                <a:stretch>
                  <a:fillRect l="-1348" t="-877" r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4_HierarchicalBayesModels_files/figure-pptx/echo-FALSE-1.png">
            <a:extLst>
              <a:ext uri="{FF2B5EF4-FFF2-40B4-BE49-F238E27FC236}">
                <a16:creationId xmlns:a16="http://schemas.microsoft.com/office/drawing/2014/main" id="{39EB84D5-EB46-322C-72A8-2EF03BB8F89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43552" y="1602593"/>
            <a:ext cx="4055344" cy="270356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96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4340324" cy="53739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Pooled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2" y="869297"/>
                <a:ext cx="3141786" cy="414965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First try a </a:t>
                </a:r>
                <a:r>
                  <a:rPr lang="en-US" sz="2000" b="1" dirty="0"/>
                  <a:t>pooled model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Normal likelihood model: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𝑟𝑎𝑑𝑜𝑛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Structure of the model is flat with just parameters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Prior distribution of the parameters: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𝐶𝑎𝑢𝑐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2" y="869297"/>
                <a:ext cx="3141786" cy="4149652"/>
              </a:xfrm>
              <a:blipFill>
                <a:blip r:embed="rId2"/>
                <a:stretch>
                  <a:fillRect l="-1942" t="-882" r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9F67905-6E13-7F6E-1143-B6C7A0A7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88" y="1822652"/>
            <a:ext cx="5503859" cy="20973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Defining and Sampling the Pooled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Sampling model defined by this code:</a:t>
            </a:r>
          </a:p>
          <a:p>
            <a:pPr lvl="0" indent="0">
              <a:buNone/>
            </a:pPr>
            <a:r>
              <a:rPr b="1" dirty="0">
                <a:solidFill>
                  <a:srgbClr val="007020"/>
                </a:solidFill>
                <a:latin typeface="Courier"/>
              </a:rPr>
              <a:t>with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pm.Model</a:t>
            </a:r>
            <a:r>
              <a:rPr dirty="0">
                <a:latin typeface="Courier"/>
              </a:rPr>
              <a:t>()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pooled_model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Independent variable is just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rumber</a:t>
            </a:r>
            <a:r>
              <a:rPr i="1" dirty="0">
                <a:solidFill>
                  <a:srgbClr val="60A0B0"/>
                </a:solidFill>
                <a:latin typeface="Courier"/>
              </a:rPr>
              <a:t> of floors   </a:t>
            </a:r>
            <a:br>
              <a:rPr dirty="0"/>
            </a:br>
            <a:r>
              <a:rPr dirty="0">
                <a:latin typeface="Courier"/>
              </a:rPr>
              <a:t>    floor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pm.Data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"floor"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radon_data.floor.values</a:t>
            </a:r>
            <a:r>
              <a:rPr dirty="0">
                <a:latin typeface="Courier"/>
              </a:rPr>
              <a:t>)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Priors for unknown model parameters</a:t>
            </a:r>
            <a:br>
              <a:rPr dirty="0"/>
            </a:br>
            <a:r>
              <a:rPr dirty="0">
                <a:latin typeface="Courier"/>
              </a:rPr>
              <a:t>    betas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pm.Normal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"betas"</a:t>
            </a:r>
            <a:r>
              <a:rPr dirty="0">
                <a:latin typeface="Courier"/>
              </a:rPr>
              <a:t>, mu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sigma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100</a:t>
            </a:r>
            <a:r>
              <a:rPr dirty="0">
                <a:latin typeface="Courier"/>
              </a:rPr>
              <a:t>, shape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sigma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pm.HalfCauchy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"sigma"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Deterministic expected value of outcome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radon_est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betas[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betas[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 floor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Likelihood (sampling distribution) of observations</a:t>
            </a:r>
            <a:br>
              <a:rPr dirty="0"/>
            </a:br>
            <a:r>
              <a:rPr dirty="0">
                <a:latin typeface="Courier"/>
              </a:rPr>
              <a:t>    y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pm.Normal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"y"</a:t>
            </a:r>
            <a:r>
              <a:rPr dirty="0">
                <a:latin typeface="Courier"/>
              </a:rPr>
              <a:t>, mu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radon_est</a:t>
            </a:r>
            <a:r>
              <a:rPr dirty="0">
                <a:latin typeface="Courier"/>
              </a:rPr>
              <a:t>, sigma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sigma, observed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radon_data.log_radon</a:t>
            </a:r>
            <a:r>
              <a:rPr dirty="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Sampling the Pooled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" y="980330"/>
            <a:ext cx="8229600" cy="613409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sampling traces</a:t>
            </a:r>
            <a:r>
              <a:rPr lang="en-US" dirty="0"/>
              <a:t> and statistics</a:t>
            </a:r>
            <a:r>
              <a:rPr dirty="0"/>
              <a:t> look reasonable for the t</a:t>
            </a:r>
            <a:r>
              <a:rPr lang="en-US" dirty="0"/>
              <a:t>hree</a:t>
            </a:r>
            <a:r>
              <a:rPr dirty="0"/>
              <a:t> 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45827-459A-86A8-B0EE-47A19E9C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287034"/>
            <a:ext cx="6930390" cy="2348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E51761-F121-DDCB-555A-ED174E0AB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49" y="3634654"/>
            <a:ext cx="4277031" cy="1478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5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Posterior Predictive Checks for Pooled Model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F8FB9-0F46-EF35-296E-E0A51E7F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1" y="737275"/>
            <a:ext cx="3882586" cy="43602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958055-EE8D-79CD-9765-B5A9104C5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30" y="980330"/>
            <a:ext cx="4282440" cy="38926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Posterior predictive checks show good fit</a:t>
            </a:r>
          </a:p>
          <a:p>
            <a:r>
              <a:rPr lang="en-US" sz="2000" dirty="0"/>
              <a:t>Predicted close to the observed response</a:t>
            </a:r>
          </a:p>
          <a:p>
            <a:r>
              <a:rPr lang="en-US" sz="2000" dirty="0"/>
              <a:t>The Bayesian p-value shows some positive skew </a:t>
            </a:r>
          </a:p>
          <a:p>
            <a:r>
              <a:rPr lang="en-US" sz="2000" dirty="0"/>
              <a:t>Bayesian u-value is within credible interval of 1.0 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Many real-world datasets have discrete categories or strata</a:t>
            </a:r>
          </a:p>
          <a:p>
            <a:pPr lvl="0"/>
            <a:r>
              <a:t>Example, a chemist might measure a reaction rate at several discrete levels of pH and temperature</a:t>
            </a:r>
          </a:p>
          <a:p>
            <a:pPr lvl="0"/>
            <a:r>
              <a:t>Example, demographic categories and different regions</a:t>
            </a:r>
          </a:p>
          <a:p>
            <a:pPr lvl="0"/>
            <a:r>
              <a:t>Apply an hierarchical Bayes model for these situations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F1E95-A7FF-E407-917D-230080BDD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ABFE-58DC-2D84-02C7-0A7D0F3B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Inference on the</a:t>
            </a:r>
            <a:r>
              <a:rPr lang="en-US" dirty="0"/>
              <a:t> Pooled </a:t>
            </a:r>
            <a:r>
              <a:rPr dirty="0"/>
              <a:t> </a:t>
            </a:r>
            <a:r>
              <a:rPr lang="en-US" dirty="0"/>
              <a:t>M</a:t>
            </a:r>
            <a:r>
              <a:rPr dirty="0"/>
              <a:t>odel </a:t>
            </a:r>
            <a:r>
              <a:rPr lang="en-US" dirty="0"/>
              <a:t>P</a:t>
            </a:r>
            <a:r>
              <a:rPr dirty="0"/>
              <a:t>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9B643-9F04-A60B-D0FC-488F3501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961959"/>
            <a:ext cx="3851969" cy="39755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BA7CF00-C306-7FA9-0811-D83B97364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530" y="1664970"/>
                <a:ext cx="4282440" cy="320802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Examine HDI of model parameters</a:t>
                </a:r>
              </a:p>
              <a:p>
                <a:r>
                  <a:rPr lang="en-US" sz="2000" dirty="0"/>
                  <a:t>Intercept,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has narrow HDI</a:t>
                </a:r>
              </a:p>
              <a:p>
                <a:r>
                  <a:rPr lang="en-US" sz="2000" dirty="0"/>
                  <a:t>Slope,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has a wider HDI, indicating higher uncertainty</a:t>
                </a:r>
              </a:p>
              <a:p>
                <a:r>
                  <a:rPr lang="en-US" sz="2000" dirty="0"/>
                  <a:t>Scale,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, has narrow HDI</a:t>
                </a:r>
                <a:endParaRPr sz="20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BA7CF00-C306-7FA9-0811-D83B97364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530" y="1664970"/>
                <a:ext cx="4282440" cy="3208020"/>
              </a:xfrm>
              <a:blipFill>
                <a:blip r:embed="rId3"/>
                <a:stretch>
                  <a:fillRect l="-1567" t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66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33867-7487-5410-F5F0-45764DF53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BCB6-61D6-EFE7-65F0-9292366E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Unp</a:t>
            </a:r>
            <a:r>
              <a:rPr dirty="0" err="1"/>
              <a:t>ooled</a:t>
            </a:r>
            <a:r>
              <a:rPr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5494-38AC-CEAE-091F-CA5A17905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72609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Next we test</a:t>
            </a:r>
            <a:r>
              <a:rPr dirty="0"/>
              <a:t> a</a:t>
            </a:r>
            <a:r>
              <a:rPr lang="en-US" dirty="0"/>
              <a:t>n</a:t>
            </a:r>
            <a:r>
              <a:rPr dirty="0"/>
              <a:t> </a:t>
            </a:r>
            <a:r>
              <a:rPr lang="en-US" b="1" dirty="0" err="1"/>
              <a:t>unp</a:t>
            </a:r>
            <a:r>
              <a:rPr b="1" dirty="0" err="1"/>
              <a:t>ooled</a:t>
            </a:r>
            <a:r>
              <a:rPr b="1" dirty="0"/>
              <a:t> model</a:t>
            </a:r>
          </a:p>
          <a:p>
            <a:pPr lvl="0"/>
            <a:r>
              <a:rPr lang="en-US" dirty="0" err="1"/>
              <a:t>Unp</a:t>
            </a:r>
            <a:r>
              <a:rPr dirty="0" err="1"/>
              <a:t>ooled</a:t>
            </a:r>
            <a:r>
              <a:rPr dirty="0"/>
              <a:t> model is a linear regression model of the log of Radon concentration</a:t>
            </a:r>
          </a:p>
          <a:p>
            <a:pPr lvl="0"/>
            <a:r>
              <a:rPr lang="en-US" dirty="0"/>
              <a:t>Each category level has independent model coefficients </a:t>
            </a:r>
            <a:endParaRPr dirty="0"/>
          </a:p>
          <a:p>
            <a:pPr lvl="0"/>
            <a:r>
              <a:rPr dirty="0"/>
              <a:t>Coefficient values </a:t>
            </a:r>
            <a:r>
              <a:rPr lang="en-US" dirty="0"/>
              <a:t>are independently </a:t>
            </a:r>
            <a:r>
              <a:rPr dirty="0"/>
              <a:t>computed from the data </a:t>
            </a:r>
            <a:r>
              <a:rPr lang="en-US" dirty="0"/>
              <a:t>for each county</a:t>
            </a:r>
          </a:p>
          <a:p>
            <a:pPr lvl="0"/>
            <a:r>
              <a:rPr lang="en-US" dirty="0"/>
              <a:t>Observations are </a:t>
            </a:r>
            <a:r>
              <a:rPr lang="en-US" dirty="0" err="1"/>
              <a:t>iid</a:t>
            </a:r>
            <a:r>
              <a:rPr lang="en-US" dirty="0"/>
              <a:t> within each county </a:t>
            </a:r>
            <a:endParaRPr dirty="0"/>
          </a:p>
          <a:p>
            <a:pPr lvl="0"/>
            <a:r>
              <a:rPr dirty="0"/>
              <a:t>We assume the observations </a:t>
            </a:r>
            <a:r>
              <a:rPr b="1" dirty="0"/>
              <a:t>within</a:t>
            </a:r>
            <a:r>
              <a:rPr dirty="0"/>
              <a:t> each county are </a:t>
            </a:r>
            <a:r>
              <a:rPr b="1" dirty="0">
                <a:hlinkClick r:id="rId2"/>
              </a:rPr>
              <a:t>exchangeable</a:t>
            </a:r>
            <a:r>
              <a:rPr b="1" dirty="0"/>
              <a:t> </a:t>
            </a:r>
            <a:r>
              <a:rPr dirty="0"/>
              <a:t>with each other</a:t>
            </a:r>
            <a:r>
              <a:rPr lang="en-US" dirty="0"/>
              <a:t>, but not between counties</a:t>
            </a:r>
          </a:p>
          <a:p>
            <a:pPr lvl="0"/>
            <a:r>
              <a:rPr lang="en-US" dirty="0"/>
              <a:t>Can pool some coefficients, e.g. dispersion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44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4184E-B22C-E8E0-3A16-01C7A845E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F3E0-AA0E-8CFC-6EA4-E8D39A95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Pooled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70DC6C-EB64-0738-AB85-446DAD53A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Next we test an </a:t>
                </a:r>
                <a:r>
                  <a:rPr lang="en-US" b="1" dirty="0" err="1"/>
                  <a:t>unpooled</a:t>
                </a:r>
                <a:r>
                  <a:rPr lang="en-US" b="1" dirty="0"/>
                  <a:t> model</a:t>
                </a:r>
              </a:p>
              <a:p>
                <a:pPr lvl="0"/>
                <a:r>
                  <a:rPr lang="en-US" dirty="0"/>
                  <a:t>Typically for a regression model the </a:t>
                </a:r>
                <a:r>
                  <a:rPr lang="en-US" dirty="0" err="1"/>
                  <a:t>unpooled</a:t>
                </a:r>
                <a:r>
                  <a:rPr lang="en-US" dirty="0"/>
                  <a:t> model uses a Normal likelihood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 the subscript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indicates values specific to a county</a:t>
                </a:r>
              </a:p>
              <a:p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computed </a:t>
                </a:r>
                <a:r>
                  <a:rPr lang="en-US" b="1" dirty="0"/>
                  <a:t>deterministically</a:t>
                </a:r>
                <a:r>
                  <a:rPr lang="en-US" dirty="0"/>
                  <a:t> using the model coefficient vector,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𝑟𝑎𝑑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Binary independent variable,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the presence of a basement in the house in county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70DC6C-EB64-0738-AB85-446DAD53A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0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EFF6D-046F-7FD8-5F62-E2EA6386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A3EF-D963-4C38-DBBE-C5F23AA8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4787"/>
            <a:ext cx="4340324" cy="53739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Pooled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260611B-8455-7E66-D7A2-4F42956D8BD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2" y="789061"/>
                <a:ext cx="3470744" cy="414965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Next we test an </a:t>
                </a:r>
                <a:r>
                  <a:rPr lang="en-US" sz="2000" b="1" dirty="0" err="1"/>
                  <a:t>unpooled</a:t>
                </a:r>
                <a:r>
                  <a:rPr lang="en-US" sz="2000" b="1" dirty="0"/>
                  <a:t> model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Normal likelihood model: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𝑟𝑎𝑑𝑜𝑛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model has county specific parameters parameters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County specific prior distribution of the parameters: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𝐶𝑎𝑢𝑐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260611B-8455-7E66-D7A2-4F42956D8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2" y="789061"/>
                <a:ext cx="3470744" cy="4149652"/>
              </a:xfrm>
              <a:blipFill>
                <a:blip r:embed="rId2"/>
                <a:stretch>
                  <a:fillRect l="-1757" t="-734" b="-5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03BE46-3C91-0D00-DA90-1630DCD6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946" y="2122170"/>
            <a:ext cx="5185574" cy="19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22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FBBD9-767F-BD9D-7E0D-FBCA30E7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C60E-C63A-9EDC-B069-60C911B6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64770"/>
            <a:ext cx="8229600" cy="47601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Defining and Sampling the </a:t>
            </a:r>
            <a:r>
              <a:rPr lang="en-US" dirty="0" err="1"/>
              <a:t>Unp</a:t>
            </a:r>
            <a:r>
              <a:rPr dirty="0" err="1"/>
              <a:t>ooled</a:t>
            </a:r>
            <a:r>
              <a:rPr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71B8-F8FD-25B1-C782-70AB92D2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0781"/>
            <a:ext cx="8229600" cy="4545569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Sampling model defined by this code:</a:t>
            </a:r>
            <a:endParaRPr lang="en-US" dirty="0"/>
          </a:p>
          <a:p>
            <a:pPr marL="0" lvl="0" indent="0">
              <a:buNone/>
            </a:pPr>
            <a:endParaRPr lang="en-US" dirty="0">
              <a:latin typeface="Courier"/>
            </a:endParaRPr>
          </a:p>
          <a:p>
            <a:pPr marL="0" lvl="0" indent="0">
              <a:buNone/>
            </a:pPr>
            <a:r>
              <a:rPr lang="en-US" dirty="0">
                <a:latin typeface="Courier"/>
              </a:rPr>
              <a:t>with </a:t>
            </a:r>
            <a:r>
              <a:rPr lang="en-US" dirty="0" err="1">
                <a:latin typeface="Courier"/>
              </a:rPr>
              <a:t>pm.Model</a:t>
            </a:r>
            <a:r>
              <a:rPr lang="en-US" dirty="0">
                <a:latin typeface="Courier"/>
              </a:rPr>
              <a:t>(coords=coords) as </a:t>
            </a:r>
            <a:r>
              <a:rPr lang="en-US" dirty="0" err="1">
                <a:latin typeface="Courier"/>
              </a:rPr>
              <a:t>unpooled_model</a:t>
            </a:r>
            <a:r>
              <a:rPr lang="en-US" dirty="0">
                <a:latin typeface="Courier"/>
              </a:rPr>
              <a:t>: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# Independent parameters for each county    </a:t>
            </a:r>
          </a:p>
          <a:p>
            <a:pPr lvl="0" indent="0">
              <a:buNone/>
            </a:pPr>
            <a:r>
              <a:rPr lang="en-US" b="1" dirty="0" err="1">
                <a:latin typeface="Courier"/>
              </a:rPr>
              <a:t>county_idx</a:t>
            </a:r>
            <a:r>
              <a:rPr lang="en-US" b="1" dirty="0">
                <a:latin typeface="Courier"/>
              </a:rPr>
              <a:t> = </a:t>
            </a:r>
            <a:r>
              <a:rPr lang="en-US" b="1" dirty="0" err="1">
                <a:latin typeface="Courier"/>
              </a:rPr>
              <a:t>pm.Data</a:t>
            </a:r>
            <a:r>
              <a:rPr lang="en-US" b="1" dirty="0">
                <a:latin typeface="Courier"/>
              </a:rPr>
              <a:t>("</a:t>
            </a:r>
            <a:r>
              <a:rPr lang="en-US" b="1" dirty="0" err="1">
                <a:latin typeface="Courier"/>
              </a:rPr>
              <a:t>county_idx</a:t>
            </a:r>
            <a:r>
              <a:rPr lang="en-US" b="1" dirty="0">
                <a:latin typeface="Courier"/>
              </a:rPr>
              <a:t>", </a:t>
            </a:r>
            <a:r>
              <a:rPr lang="en-US" b="1" dirty="0" err="1">
                <a:latin typeface="Courier"/>
              </a:rPr>
              <a:t>county_idxs</a:t>
            </a:r>
            <a:r>
              <a:rPr lang="en-US" b="1" dirty="0">
                <a:latin typeface="Courier"/>
              </a:rPr>
              <a:t>, dims="</a:t>
            </a:r>
            <a:r>
              <a:rPr lang="en-US" b="1" dirty="0" err="1">
                <a:latin typeface="Courier"/>
              </a:rPr>
              <a:t>obs_id</a:t>
            </a:r>
            <a:r>
              <a:rPr lang="en-US" b="1" dirty="0">
                <a:latin typeface="Courier"/>
              </a:rPr>
              <a:t>")    </a:t>
            </a:r>
          </a:p>
          <a:p>
            <a:pPr lvl="0" indent="0">
              <a:buNone/>
            </a:pPr>
            <a:r>
              <a:rPr lang="en-US" b="1" dirty="0">
                <a:latin typeface="Courier"/>
              </a:rPr>
              <a:t>floor = </a:t>
            </a:r>
            <a:r>
              <a:rPr lang="en-US" b="1" dirty="0" err="1">
                <a:latin typeface="Courier"/>
              </a:rPr>
              <a:t>pm.Data</a:t>
            </a:r>
            <a:r>
              <a:rPr lang="en-US" b="1" dirty="0">
                <a:latin typeface="Courier"/>
              </a:rPr>
              <a:t>("floor", </a:t>
            </a:r>
            <a:r>
              <a:rPr lang="en-US" b="1" dirty="0" err="1">
                <a:latin typeface="Courier"/>
              </a:rPr>
              <a:t>radon_data.floor.values</a:t>
            </a:r>
            <a:r>
              <a:rPr lang="en-US" b="1" dirty="0">
                <a:latin typeface="Courier"/>
              </a:rPr>
              <a:t>, dims="</a:t>
            </a:r>
            <a:r>
              <a:rPr lang="en-US" b="1" dirty="0" err="1">
                <a:latin typeface="Courier"/>
              </a:rPr>
              <a:t>obs_id</a:t>
            </a:r>
            <a:r>
              <a:rPr lang="en-US" b="1" dirty="0">
                <a:latin typeface="Courier"/>
              </a:rPr>
              <a:t>", mutable=True)    </a:t>
            </a:r>
          </a:p>
          <a:p>
            <a:pPr lvl="0" indent="0">
              <a:buNone/>
            </a:pPr>
            <a:endParaRPr lang="en-US" b="1" dirty="0">
              <a:solidFill>
                <a:srgbClr val="007020"/>
              </a:solidFill>
              <a:latin typeface="Courier"/>
            </a:endParaRPr>
          </a:p>
          <a:p>
            <a:pPr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# Beta coefficient priors for each county </a:t>
            </a:r>
          </a:p>
          <a:p>
            <a:pPr lvl="0" indent="0">
              <a:buNone/>
            </a:pPr>
            <a:r>
              <a:rPr lang="en-US" b="1" dirty="0">
                <a:latin typeface="Courier"/>
              </a:rPr>
              <a:t>a = </a:t>
            </a:r>
            <a:r>
              <a:rPr lang="en-US" b="1" dirty="0" err="1">
                <a:latin typeface="Courier"/>
              </a:rPr>
              <a:t>pm.Normal</a:t>
            </a:r>
            <a:r>
              <a:rPr lang="en-US" b="1" dirty="0">
                <a:latin typeface="Courier"/>
              </a:rPr>
              <a:t>("a", 0, sigma=100, dims="county")    </a:t>
            </a:r>
          </a:p>
          <a:p>
            <a:pPr lvl="0" indent="0">
              <a:buNone/>
            </a:pPr>
            <a:r>
              <a:rPr lang="en-US" b="1" dirty="0">
                <a:latin typeface="Courier"/>
              </a:rPr>
              <a:t>b = </a:t>
            </a:r>
            <a:r>
              <a:rPr lang="en-US" b="1" dirty="0" err="1">
                <a:latin typeface="Courier"/>
              </a:rPr>
              <a:t>pm.Normal</a:t>
            </a:r>
            <a:r>
              <a:rPr lang="en-US" b="1" dirty="0">
                <a:latin typeface="Courier"/>
              </a:rPr>
              <a:t>("b", 0, sigma=100, dims="county")    </a:t>
            </a:r>
          </a:p>
          <a:p>
            <a:pPr lvl="0" indent="0">
              <a:buNone/>
            </a:pPr>
            <a:endParaRPr lang="en-US" b="1" dirty="0">
              <a:solidFill>
                <a:srgbClr val="007020"/>
              </a:solidFill>
              <a:latin typeface="Courier"/>
            </a:endParaRPr>
          </a:p>
          <a:p>
            <a:pPr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# Model error prior </a:t>
            </a:r>
          </a:p>
          <a:p>
            <a:pPr lvl="0" indent="0">
              <a:buNone/>
            </a:pPr>
            <a:r>
              <a:rPr lang="en-US" b="1" dirty="0">
                <a:latin typeface="Courier"/>
              </a:rPr>
              <a:t>eps = </a:t>
            </a:r>
            <a:r>
              <a:rPr lang="en-US" b="1" dirty="0" err="1">
                <a:latin typeface="Courier"/>
              </a:rPr>
              <a:t>pm.HalfCauchy</a:t>
            </a:r>
            <a:r>
              <a:rPr lang="en-US" b="1" dirty="0">
                <a:latin typeface="Courier"/>
              </a:rPr>
              <a:t>("eps", 5)    </a:t>
            </a:r>
          </a:p>
          <a:p>
            <a:pPr lvl="0" indent="0">
              <a:buNone/>
            </a:pPr>
            <a:endParaRPr lang="en-US" b="1" dirty="0">
              <a:solidFill>
                <a:srgbClr val="007020"/>
              </a:solidFill>
              <a:latin typeface="Courier"/>
            </a:endParaRPr>
          </a:p>
          <a:p>
            <a:pPr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# Model prediction of radon level by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county_idx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 translates to </a:t>
            </a:r>
          </a:p>
          <a:p>
            <a:pPr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#[0, 0, 0, 1, 1, ...], we link multiple household measures in a county    </a:t>
            </a:r>
          </a:p>
          <a:p>
            <a:pPr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# to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unpooled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 coefficients.    </a:t>
            </a:r>
          </a:p>
          <a:p>
            <a:pPr lvl="0" indent="0">
              <a:buNone/>
            </a:pPr>
            <a:r>
              <a:rPr lang="en-US" b="1" dirty="0" err="1">
                <a:latin typeface="Courier"/>
              </a:rPr>
              <a:t>radon_est</a:t>
            </a:r>
            <a:r>
              <a:rPr lang="en-US" b="1" dirty="0">
                <a:latin typeface="Courier"/>
              </a:rPr>
              <a:t> = a[</a:t>
            </a:r>
            <a:r>
              <a:rPr lang="en-US" b="1" dirty="0" err="1">
                <a:latin typeface="Courier"/>
              </a:rPr>
              <a:t>county_idx</a:t>
            </a:r>
            <a:r>
              <a:rPr lang="en-US" b="1" dirty="0">
                <a:latin typeface="Courier"/>
              </a:rPr>
              <a:t>] + b[</a:t>
            </a:r>
            <a:r>
              <a:rPr lang="en-US" b="1" dirty="0" err="1">
                <a:latin typeface="Courier"/>
              </a:rPr>
              <a:t>county_idx</a:t>
            </a:r>
            <a:r>
              <a:rPr lang="en-US" b="1" dirty="0">
                <a:latin typeface="Courier"/>
              </a:rPr>
              <a:t>] * floor    </a:t>
            </a:r>
          </a:p>
          <a:p>
            <a:pPr lvl="0" indent="0">
              <a:buNone/>
            </a:pPr>
            <a:endParaRPr lang="en-US" b="1" dirty="0">
              <a:latin typeface="Courier"/>
            </a:endParaRPr>
          </a:p>
          <a:p>
            <a:pPr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# Data likelihood    </a:t>
            </a:r>
          </a:p>
          <a:p>
            <a:pPr lvl="0" indent="0">
              <a:buNone/>
            </a:pPr>
            <a:r>
              <a:rPr lang="en-US" b="1" dirty="0">
                <a:latin typeface="Courier"/>
              </a:rPr>
              <a:t>y = </a:t>
            </a:r>
            <a:r>
              <a:rPr lang="en-US" b="1" dirty="0" err="1">
                <a:latin typeface="Courier"/>
              </a:rPr>
              <a:t>pm.Normal</a:t>
            </a:r>
            <a:r>
              <a:rPr lang="en-US" b="1" dirty="0">
                <a:latin typeface="Courier"/>
              </a:rPr>
              <a:t>("y", </a:t>
            </a:r>
            <a:r>
              <a:rPr lang="en-US" b="1" dirty="0" err="1">
                <a:latin typeface="Courier"/>
              </a:rPr>
              <a:t>radon_est</a:t>
            </a:r>
            <a:r>
              <a:rPr lang="en-US" b="1" dirty="0">
                <a:latin typeface="Courier"/>
              </a:rPr>
              <a:t>, sigma=eps, observed=</a:t>
            </a:r>
            <a:r>
              <a:rPr lang="en-US" b="1" dirty="0" err="1">
                <a:latin typeface="Courier"/>
              </a:rPr>
              <a:t>radon_data.log_radon</a:t>
            </a:r>
            <a:r>
              <a:rPr lang="en-US" b="1" dirty="0">
                <a:latin typeface="Courier"/>
              </a:rPr>
              <a:t>, dims="</a:t>
            </a:r>
            <a:r>
              <a:rPr lang="en-US" b="1" dirty="0" err="1">
                <a:latin typeface="Courier"/>
              </a:rPr>
              <a:t>obs_id</a:t>
            </a:r>
            <a:r>
              <a:rPr lang="en-US" b="1" dirty="0">
                <a:latin typeface="Courier"/>
              </a:rPr>
              <a:t>")</a:t>
            </a:r>
            <a:endParaRPr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96385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EB784-8CA8-513D-B361-A68E7A5C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C9E4-3C54-0453-0842-EF39992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Sampling the Pooled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5693-6340-A79A-C263-EB7B350A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30" y="980330"/>
            <a:ext cx="8229600" cy="61340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sampling traces</a:t>
            </a:r>
            <a:r>
              <a:rPr lang="en-US" dirty="0"/>
              <a:t> show </a:t>
            </a:r>
            <a:r>
              <a:rPr lang="en-US" b="1" dirty="0"/>
              <a:t>independent values by county </a:t>
            </a:r>
            <a:r>
              <a:rPr lang="en-US" dirty="0"/>
              <a:t>for two of </a:t>
            </a:r>
            <a:r>
              <a:rPr dirty="0"/>
              <a:t>t</a:t>
            </a:r>
            <a:r>
              <a:rPr lang="en-US" dirty="0"/>
              <a:t>hree</a:t>
            </a:r>
            <a:r>
              <a:rPr dirty="0"/>
              <a:t> 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79B1B-0CB9-9FC4-83E0-962910D7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16" y="1711739"/>
            <a:ext cx="6372894" cy="31650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75C1A475-4B32-0C7A-B9DD-4D474E495F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772460"/>
                <a:ext cx="2225040" cy="316506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 are quite different by county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Cambria Math" panose="02040503050406030204" pitchFamily="18" charset="0"/>
                  </a:rPr>
                  <a:t>Slope,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and similar between counties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Dispersion,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, is pooled between counties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ar-AE" sz="2000" dirty="0"/>
              </a:p>
            </p:txBody>
          </p:sp>
        </mc:Choice>
        <mc:Fallback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75C1A475-4B32-0C7A-B9DD-4D474E49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772460"/>
                <a:ext cx="2225040" cy="3165061"/>
              </a:xfrm>
              <a:prstGeom prst="rect">
                <a:avLst/>
              </a:prstGeom>
              <a:blipFill>
                <a:blip r:embed="rId3"/>
                <a:stretch>
                  <a:fillRect l="-2466" t="-963" r="-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764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6484E-2B0B-C9F8-AAD9-A2B56C752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0CB9-DBA1-DBE7-F679-F4E24083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Sampling the Pooled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E0BC-564F-6438-332A-254C4659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30" y="980330"/>
            <a:ext cx="8229600" cy="6134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sampling </a:t>
            </a:r>
            <a:r>
              <a:rPr lang="en-US" dirty="0"/>
              <a:t>statistics</a:t>
            </a:r>
            <a:r>
              <a:rPr dirty="0"/>
              <a:t> </a:t>
            </a:r>
            <a:r>
              <a:rPr lang="en-US" dirty="0"/>
              <a:t>are good for all </a:t>
            </a:r>
            <a:r>
              <a:rPr dirty="0"/>
              <a:t>coefficients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D5E81B-7F65-E085-C8BF-3515C76D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92" y="1447800"/>
            <a:ext cx="4487912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2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Key points in this lesson:</a:t>
            </a:r>
          </a:p>
          <a:p>
            <a:pPr marL="342900" lvl="0" indent="-342900">
              <a:buAutoNum type="arabicPeriod"/>
            </a:pPr>
            <a:r>
              <a:t>Pooled vs. unpooled models</a:t>
            </a:r>
          </a:p>
          <a:p>
            <a:pPr marL="342900" lvl="0" indent="-342900">
              <a:buAutoNum type="arabicPeriod"/>
            </a:pPr>
            <a:r>
              <a:t>Defining hierarchical models through hyperpriors and priors</a:t>
            </a:r>
          </a:p>
          <a:p>
            <a:pPr marL="342900" lvl="0" indent="-342900">
              <a:buAutoNum type="arabicPeriod"/>
            </a:pPr>
            <a:r>
              <a:t>Evaluation and comparison of Bayesian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Pooled vs. Unpooled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Pooled model computes model coefficients that give the best fit to the overall dataset</a:t>
            </a:r>
          </a:p>
          <a:p>
            <a:pPr lvl="0"/>
            <a:r>
              <a:t>Pooled model has a flat structure</a:t>
            </a:r>
          </a:p>
          <a:p>
            <a:pPr lvl="0"/>
            <a:r>
              <a:t>Model coefficients are at the same level</a:t>
            </a:r>
          </a:p>
          <a:p>
            <a:pPr lvl="0"/>
            <a:r>
              <a:t>Pooling maximizes statistical power using all available data to fit a model</a:t>
            </a:r>
          </a:p>
          <a:p>
            <a:pPr lvl="0"/>
            <a:r>
              <a:t>Pooling limits flexibility if strata have different behavior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Pooled vs. Unpooled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Unpooled</a:t>
            </a:r>
            <a:r>
              <a:rPr dirty="0"/>
              <a:t> models are the opposite of pooled models</a:t>
            </a:r>
          </a:p>
          <a:p>
            <a:pPr lvl="0"/>
            <a:r>
              <a:rPr dirty="0"/>
              <a:t>For each category a separate and independent model is fit</a:t>
            </a:r>
          </a:p>
          <a:p>
            <a:pPr lvl="0"/>
            <a:r>
              <a:rPr dirty="0"/>
              <a:t>Approach maximizes flexibility</a:t>
            </a:r>
          </a:p>
          <a:p>
            <a:pPr lvl="0"/>
            <a:r>
              <a:rPr dirty="0"/>
              <a:t>Variance of each of the many models is large</a:t>
            </a:r>
          </a:p>
          <a:p>
            <a:pPr lvl="0"/>
            <a:r>
              <a:rPr dirty="0" err="1"/>
              <a:t>Unpooled</a:t>
            </a:r>
            <a:r>
              <a:rPr dirty="0"/>
              <a:t> models ha</a:t>
            </a:r>
            <a:r>
              <a:rPr lang="en-US" dirty="0"/>
              <a:t>ve</a:t>
            </a:r>
            <a:r>
              <a:rPr dirty="0"/>
              <a:t> a flat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 of Hierarchical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Hierarchical models find the best of both worlds</a:t>
            </a:r>
          </a:p>
          <a:p>
            <a:pPr lvl="0"/>
            <a:r>
              <a:t>Hierarchical approach is between the extremes of pooled and unpooled models</a:t>
            </a:r>
          </a:p>
          <a:p>
            <a:pPr lvl="0"/>
            <a:r>
              <a:t>Hierarchical models constructed as a hierarchy of hyperpriors</a:t>
            </a:r>
          </a:p>
          <a:p>
            <a:pPr lvl="0"/>
            <a:r>
              <a:t>The Hyperpriors represent the prior information on the pooled data</a:t>
            </a:r>
          </a:p>
          <a:p>
            <a:pPr lvl="0"/>
            <a:r>
              <a:t>Hyperpriors act as priors for each specific case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569950" cy="85725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Example: Dangers of Radon in Homes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98319"/>
                <a:ext cx="4774972" cy="195769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unstable isotope Radon-222 is an invisible and order-less gas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222</m:t>
                        </m:r>
                      </m:sub>
                    </m:sSub>
                  </m:oMath>
                </a14:m>
                <a:r>
                  <a:rPr dirty="0"/>
                  <a:t> is the product of a nuclear decay chain of</a:t>
                </a:r>
                <a:r>
                  <a:rPr lang="en-US" dirty="0"/>
                  <a:t> Uranium 238</a:t>
                </a:r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98319"/>
                <a:ext cx="4774972" cy="1957692"/>
              </a:xfrm>
              <a:blipFill>
                <a:blip r:embed="rId2"/>
                <a:stretch>
                  <a:fillRect l="-1916" t="-2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0C5D012-E0CC-848D-6410-CA646ABF0807}"/>
              </a:ext>
            </a:extLst>
          </p:cNvPr>
          <p:cNvSpPr txBox="1"/>
          <p:nvPr/>
        </p:nvSpPr>
        <p:spPr>
          <a:xfrm>
            <a:off x="1350683" y="4450520"/>
            <a:ext cx="4279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buNone/>
            </a:pPr>
            <a:r>
              <a:rPr lang="en-US" dirty="0"/>
              <a:t>Decay chain of Uranium-238 to Radon-222</a:t>
            </a:r>
          </a:p>
          <a:p>
            <a:pPr marL="0" lvl="0" indent="0" algn="ctr">
              <a:buNone/>
            </a:pPr>
            <a:r>
              <a:rPr lang="en-US" sz="1600" dirty="0">
                <a:hlinkClick r:id="rId3"/>
              </a:rPr>
              <a:t>Credit: </a:t>
            </a:r>
            <a:r>
              <a:rPr lang="en-US" sz="1600" dirty="0" err="1">
                <a:hlinkClick r:id="rId3"/>
              </a:rPr>
              <a:t>Wilipedia</a:t>
            </a:r>
            <a:r>
              <a:rPr lang="en-US" sz="1600" dirty="0">
                <a:hlinkClick r:id="rId3"/>
              </a:rPr>
              <a:t> Radon-222 article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B009C1-ECDB-0CDD-ACC1-822E13A36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512" y="141403"/>
            <a:ext cx="3492696" cy="492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E43F05F-7F8E-C1C6-0475-33D5742F8081}"/>
              </a:ext>
            </a:extLst>
          </p:cNvPr>
          <p:cNvSpPr/>
          <p:nvPr/>
        </p:nvSpPr>
        <p:spPr>
          <a:xfrm>
            <a:off x="5629915" y="250127"/>
            <a:ext cx="516657" cy="47360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7CB4A1-5BA2-ACBC-ECDC-3953918CC739}"/>
              </a:ext>
            </a:extLst>
          </p:cNvPr>
          <p:cNvSpPr/>
          <p:nvPr/>
        </p:nvSpPr>
        <p:spPr>
          <a:xfrm>
            <a:off x="7033065" y="2777165"/>
            <a:ext cx="468630" cy="43053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Dangers of Radon in Homes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Depending on rock and soil type, trace amounts of Uranium-238 are present</a:t>
                </a:r>
              </a:p>
              <a:p>
                <a:pPr lvl="0"/>
                <a:r>
                  <a:rPr dirty="0"/>
                  <a:t>Uranium is </a:t>
                </a:r>
                <a:r>
                  <a:rPr dirty="0">
                    <a:hlinkClick r:id="rId2"/>
                  </a:rPr>
                  <a:t>effectively transported by ground water</a:t>
                </a:r>
              </a:p>
              <a:p>
                <a:pPr lvl="0"/>
                <a:r>
                  <a:rPr dirty="0"/>
                  <a:t>Decay products, including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222</m:t>
                        </m:r>
                      </m:sub>
                    </m:sSub>
                  </m:oMath>
                </a14:m>
                <a:r>
                  <a:rPr dirty="0"/>
                  <a:t>, are dispersed in the environment</a:t>
                </a:r>
              </a:p>
              <a:p>
                <a:pPr lvl="0"/>
                <a:r>
                  <a:rPr dirty="0"/>
                  <a:t>Health risk of Radon infiltration into homes is </a:t>
                </a:r>
                <a:r>
                  <a:rPr dirty="0">
                    <a:hlinkClick r:id="rId3"/>
                  </a:rPr>
                  <a:t>well-documented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222</m:t>
                        </m:r>
                      </m:sub>
                    </m:sSub>
                  </m:oMath>
                </a14:m>
                <a:r>
                  <a:rPr dirty="0"/>
                  <a:t> is the most prevalent cause of lung cancer</a:t>
                </a:r>
                <a:r>
                  <a:rPr lang="en-US" dirty="0"/>
                  <a:t> in US</a:t>
                </a:r>
                <a:r>
                  <a:rPr dirty="0"/>
                  <a:t> among nonsmokers</a:t>
                </a:r>
              </a:p>
              <a:p>
                <a:pPr lvl="0"/>
                <a:r>
                  <a:rPr dirty="0"/>
                  <a:t>Outdoors,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222</m:t>
                        </m:r>
                      </m:sub>
                    </m:sSub>
                  </m:oMath>
                </a14:m>
                <a:r>
                  <a:rPr dirty="0"/>
                  <a:t> does not accumulate in dangerous quantity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Dangers of Radon in Homes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3774463" cy="364247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Depending on rock and soil type, trace amounts of Uranium-238 are present</a:t>
                </a:r>
              </a:p>
              <a:p>
                <a:pPr lvl="0"/>
                <a:r>
                  <a:rPr dirty="0"/>
                  <a:t>In poorly ventilated buildings, Radon gas accumulates to dangerous levels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222</m:t>
                        </m:r>
                      </m:sub>
                    </m:sSub>
                  </m:oMath>
                </a14:m>
                <a:r>
                  <a:rPr dirty="0"/>
                  <a:t> molecule is heavy, and accumulates in low areas, such as basements</a:t>
                </a:r>
              </a:p>
              <a:p>
                <a:pPr lvl="0"/>
                <a:r>
                  <a:rPr dirty="0"/>
                  <a:t>Connections to wells or contact with ground water accumulate more dangerous levels of Radon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3774463" cy="3642479"/>
              </a:xfrm>
              <a:blipFill>
                <a:blip r:embed="rId2"/>
                <a:stretch>
                  <a:fillRect l="-1616" t="-2513" r="-2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D5B6A1F-FDE2-5F44-379B-672403C45C47}"/>
              </a:ext>
            </a:extLst>
          </p:cNvPr>
          <p:cNvSpPr txBox="1"/>
          <p:nvPr/>
        </p:nvSpPr>
        <p:spPr>
          <a:xfrm>
            <a:off x="4850830" y="4477691"/>
            <a:ext cx="4235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buNone/>
            </a:pPr>
            <a:r>
              <a:rPr lang="en-US" dirty="0"/>
              <a:t>Common ways Radon-222 enters homes</a:t>
            </a:r>
          </a:p>
          <a:p>
            <a:pPr marL="0" lvl="0" indent="0" algn="ctr">
              <a:buNone/>
            </a:pPr>
            <a:r>
              <a:rPr lang="en-US" sz="1400" dirty="0">
                <a:hlinkClick r:id="rId3"/>
              </a:rPr>
              <a:t>Credit: Massachusetts Department of Public Health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0CD11-8F05-E366-B31F-B78C77054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981" y="996410"/>
            <a:ext cx="4791019" cy="3509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1609</Words>
  <Application>Microsoft Office PowerPoint</Application>
  <PresentationFormat>On-screen Show (16:9)</PresentationFormat>
  <Paragraphs>169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Courier</vt:lpstr>
      <vt:lpstr>Office Theme</vt:lpstr>
      <vt:lpstr>Hierarchical Bayesian Models </vt:lpstr>
      <vt:lpstr>Introduction</vt:lpstr>
      <vt:lpstr>Introduction</vt:lpstr>
      <vt:lpstr>Pooled vs. Unpooled Models</vt:lpstr>
      <vt:lpstr>Pooled vs. Unpooled Models</vt:lpstr>
      <vt:lpstr>Overview of Hierarchical Models</vt:lpstr>
      <vt:lpstr>Example: Dangers of Radon in Homes</vt:lpstr>
      <vt:lpstr>Example: Dangers of Radon in Homes</vt:lpstr>
      <vt:lpstr>Example: Dangers of Radon in Homes</vt:lpstr>
      <vt:lpstr>Example: Dangers of Radon in Homes</vt:lpstr>
      <vt:lpstr>Bayesian Modeling of Radon Concentration</vt:lpstr>
      <vt:lpstr>Radon Dataset</vt:lpstr>
      <vt:lpstr>Pooled Model</vt:lpstr>
      <vt:lpstr>Pooled Model</vt:lpstr>
      <vt:lpstr>Pooled Model</vt:lpstr>
      <vt:lpstr>Pooled Model</vt:lpstr>
      <vt:lpstr>Defining and Sampling the Pooled Model</vt:lpstr>
      <vt:lpstr>Sampling the Pooled Model</vt:lpstr>
      <vt:lpstr>Posterior Predictive Checks for Pooled Model</vt:lpstr>
      <vt:lpstr>Inference on the Pooled  Model Parameters</vt:lpstr>
      <vt:lpstr>Unpooled Model</vt:lpstr>
      <vt:lpstr>Pooled Model</vt:lpstr>
      <vt:lpstr>Pooled Model</vt:lpstr>
      <vt:lpstr>Defining and Sampling the Unpooled Model</vt:lpstr>
      <vt:lpstr>Sampling the Pooled Model</vt:lpstr>
      <vt:lpstr>Sampling the Pooled Model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Bayesian Models</dc:title>
  <dc:creator>Steve Elston</dc:creator>
  <cp:keywords/>
  <cp:lastModifiedBy>Stephen Elston</cp:lastModifiedBy>
  <cp:revision>37</cp:revision>
  <dcterms:created xsi:type="dcterms:W3CDTF">2024-11-22T23:41:15Z</dcterms:created>
  <dcterms:modified xsi:type="dcterms:W3CDTF">2024-11-28T17:51:40Z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2023-12-05</vt:lpwstr>
  </property>
  <property fmtid="{D5CDD505-2E9C-101B-9397-08002B2CF9AE}" pid="3" name="output">
    <vt:lpwstr/>
  </property>
</Properties>
</file>