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Montserrat Th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2B6E7F-73D1-49EB-8FB1-F64FEF70B480}">
  <a:tblStyle styleId="{752B6E7F-73D1-49EB-8FB1-F64FEF70B4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22" Type="http://schemas.openxmlformats.org/officeDocument/2006/relationships/font" Target="fonts/MontserratLight-boldItalic.fntdata"/><Relationship Id="rId21" Type="http://schemas.openxmlformats.org/officeDocument/2006/relationships/font" Target="fonts/MontserratLight-italic.fntdata"/><Relationship Id="rId24" Type="http://schemas.openxmlformats.org/officeDocument/2006/relationships/font" Target="fonts/MontserratThin-bold.fntdata"/><Relationship Id="rId23" Type="http://schemas.openxmlformats.org/officeDocument/2006/relationships/font" Target="fonts/Montserrat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Thin-boldItalic.fntdata"/><Relationship Id="rId25" Type="http://schemas.openxmlformats.org/officeDocument/2006/relationships/font" Target="fonts/Montserrat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Light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1ff90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1ff90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284151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284151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284151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284151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284151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284151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4234c9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4234c9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ff90e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ff90e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42352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42352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misra/clothing-fit-dataset-for-size-recommendation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8150" y="3771900"/>
            <a:ext cx="8747700" cy="7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Recommend the Runway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92450" y="4215250"/>
            <a:ext cx="45591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Rent the Runway Pt. III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262" y="0"/>
            <a:ext cx="2649479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87100" y="4657725"/>
            <a:ext cx="1969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Lauren Schafrik</a:t>
            </a:r>
            <a:endParaRPr i="1" sz="1400">
              <a:solidFill>
                <a:srgbClr val="00000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27926" y="0"/>
            <a:ext cx="2514599" cy="37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92677" y="0"/>
            <a:ext cx="2514599" cy="37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72700"/>
            <a:ext cx="85206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n" sz="1200" u="sng">
                <a:latin typeface="Montserrat Light"/>
                <a:ea typeface="Montserrat Light"/>
                <a:cs typeface="Montserrat Light"/>
                <a:sym typeface="Montserrat Light"/>
              </a:rPr>
              <a:t>About RtR</a:t>
            </a:r>
            <a:endParaRPr sz="1200" u="sng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Rent the Runway is a garment rental website, similar to Netflix’s DVD rentals, and founded in 2009 in order to bring empowerment and self-confidence to women by providing an unlimited closet with which users can freely express themselves and dress for success.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n" sz="1200" u="sng">
                <a:latin typeface="Montserrat Light"/>
                <a:ea typeface="Montserrat Light"/>
                <a:cs typeface="Montserrat Light"/>
                <a:sym typeface="Montserrat Light"/>
              </a:rPr>
              <a:t>Goal</a:t>
            </a:r>
            <a:endParaRPr sz="1200" u="sng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To build a recommendation system in order to more easily create and maintain a personal style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n" sz="1200" u="sng">
                <a:latin typeface="Montserrat Light"/>
                <a:ea typeface="Montserrat Light"/>
                <a:cs typeface="Montserrat Light"/>
                <a:sym typeface="Montserrat Light"/>
              </a:rPr>
              <a:t>About the Data</a:t>
            </a:r>
            <a:endParaRPr sz="1200" u="sng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Dataset is from Kaggle, which can be viewed </a:t>
            </a:r>
            <a:r>
              <a:rPr i="1" lang="en" sz="1200">
                <a:solidFill>
                  <a:srgbClr val="351C7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here</a:t>
            </a:r>
            <a:r>
              <a:rPr i="1" lang="en" sz="1200">
                <a:solidFill>
                  <a:srgbClr val="351C7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  The dataset has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192,544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 total entries; each row corresponds with a user’s review of their garment rental, and includes their basic profile information.</a:t>
            </a:r>
            <a:endParaRPr i="1"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The following highlighted columns were used over the course of this project: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76719"/>
            <a:ext cx="9143999" cy="87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1 -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SVD Model (Surprise library)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572700"/>
            <a:ext cx="85206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The user is recommended items that people with similar tastes and preferences liked in the past.  This method predicts unknown ratings by using the similarities between users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Surprise SVD model compared with Spark ALS model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SVD 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RMSE score of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1.4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 v. ALS RMSE score of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1.9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SVD values can be negative or positive values; filled in missing values with ‘0’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Hyperparameters chosen via gridsearch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Model = SVD(lr_all=0.005, n_factors=25, reg_all=0.1)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73" y="2185800"/>
            <a:ext cx="4308326" cy="29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85800"/>
            <a:ext cx="3844003" cy="29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2 -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NMF Model (Sklearn library)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57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With NMF, all entries are non-negative, so we can see whether the rows or columns are part of a topic (features).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Hyperparameters chosen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N_components = 10 (latent features)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4649" y="2145876"/>
            <a:ext cx="10173306" cy="265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3 -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Item-Item Cosine Similarity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57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Looks for garments that are similar to the garments a specified user has already rated, and recommends the </a:t>
            </a:r>
            <a:r>
              <a:rPr i="1" lang="en">
                <a:latin typeface="Montserrat Light"/>
                <a:ea typeface="Montserrat Light"/>
                <a:cs typeface="Montserrat Light"/>
                <a:sym typeface="Montserrat Light"/>
              </a:rPr>
              <a:t>most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similar garments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Features used in defining item similarity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i="1" lang="en">
                <a:latin typeface="Montserrat Light"/>
                <a:ea typeface="Montserrat Light"/>
                <a:cs typeface="Montserrat Light"/>
                <a:sym typeface="Montserrat Light"/>
              </a:rPr>
              <a:t>Categories, rented_for, body_type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2741900"/>
            <a:ext cx="5894304" cy="16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7675" y="1957550"/>
            <a:ext cx="4247924" cy="31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88" y="577850"/>
            <a:ext cx="6110615" cy="45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What’s Next?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572700"/>
            <a:ext cx="85206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u="sng">
                <a:latin typeface="Montserrat Light"/>
                <a:ea typeface="Montserrat Light"/>
                <a:cs typeface="Montserrat Light"/>
                <a:sym typeface="Montserrat Light"/>
              </a:rPr>
              <a:t>Problems faced</a:t>
            </a:r>
            <a:endParaRPr u="sng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File sizes; computer unable to handle the data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Google Colab notebooks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Model hyperparameters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Item-Item features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u="sng">
                <a:latin typeface="Montserrat Light"/>
                <a:ea typeface="Montserrat Light"/>
                <a:cs typeface="Montserrat Light"/>
                <a:sym typeface="Montserrat Light"/>
              </a:rPr>
              <a:t>Strengthening my project</a:t>
            </a:r>
            <a:endParaRPr u="sng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Implement c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old start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Improve the data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Designer and garment names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Moving to AWS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Surprise library	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198150" y="4020775"/>
            <a:ext cx="8747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Recommend the Runway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262" y="0"/>
            <a:ext cx="2649479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587100" y="4465350"/>
            <a:ext cx="1969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Lauren Schafrik</a:t>
            </a:r>
            <a:endParaRPr i="1" sz="1400">
              <a:solidFill>
                <a:srgbClr val="00000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1932588" y="480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{752B6E7F-73D1-49EB-8FB1-F64FEF70B480}</a:tableStyleId>
              </a:tblPr>
              <a:tblGrid>
                <a:gridCol w="1327925"/>
                <a:gridCol w="2544575"/>
                <a:gridCol w="1406300"/>
              </a:tblGrid>
              <a:tr h="3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Github: /lschafrik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Email: laurenabigail1993@gmail.com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LinkedIn: /lschafrik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400" y="948175"/>
            <a:ext cx="952475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500" y="1033550"/>
            <a:ext cx="867100" cy="8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5325" y="1900650"/>
            <a:ext cx="1769250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425" y="2153461"/>
            <a:ext cx="1769250" cy="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