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9A0B4-BC36-9948-BF93-FE285B40485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2C088B-D65F-5949-99D1-262851BAC981}">
      <dgm:prSet phldrT="[Text]"/>
      <dgm:spPr/>
      <dgm:t>
        <a:bodyPr/>
        <a:lstStyle/>
        <a:p>
          <a:r>
            <a:rPr lang="en-US" dirty="0"/>
            <a:t>Training/Validation Data Generation</a:t>
          </a:r>
        </a:p>
      </dgm:t>
    </dgm:pt>
    <dgm:pt modelId="{CAAAC217-93CB-2A4F-AC0C-4E3E839783EB}" type="parTrans" cxnId="{5C9978A1-59CE-4142-A9AC-00249A968079}">
      <dgm:prSet/>
      <dgm:spPr/>
      <dgm:t>
        <a:bodyPr/>
        <a:lstStyle/>
        <a:p>
          <a:endParaRPr lang="en-US"/>
        </a:p>
      </dgm:t>
    </dgm:pt>
    <dgm:pt modelId="{F08C62C6-D3B1-BC4E-A663-A1A58F24B8CB}" type="sibTrans" cxnId="{5C9978A1-59CE-4142-A9AC-00249A968079}">
      <dgm:prSet/>
      <dgm:spPr/>
      <dgm:t>
        <a:bodyPr/>
        <a:lstStyle/>
        <a:p>
          <a:endParaRPr lang="en-US"/>
        </a:p>
      </dgm:t>
    </dgm:pt>
    <dgm:pt modelId="{160AAC38-CCC5-E545-8EEA-9D6CAC01A407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5A24FD51-5461-554A-A23F-C4B8C4051DF3}" type="parTrans" cxnId="{9F28EB5D-5668-EA4E-A961-AC4DB6B30EAA}">
      <dgm:prSet/>
      <dgm:spPr/>
      <dgm:t>
        <a:bodyPr/>
        <a:lstStyle/>
        <a:p>
          <a:endParaRPr lang="en-US"/>
        </a:p>
      </dgm:t>
    </dgm:pt>
    <dgm:pt modelId="{BCEA3736-83A2-0743-B8B8-708284E79577}" type="sibTrans" cxnId="{9F28EB5D-5668-EA4E-A961-AC4DB6B30EAA}">
      <dgm:prSet/>
      <dgm:spPr/>
      <dgm:t>
        <a:bodyPr/>
        <a:lstStyle/>
        <a:p>
          <a:endParaRPr lang="en-US"/>
        </a:p>
      </dgm:t>
    </dgm:pt>
    <dgm:pt modelId="{C43129CF-7D66-7446-A905-3C7CB8CAF6EF}">
      <dgm:prSet phldrT="[Text]"/>
      <dgm:spPr/>
      <dgm:t>
        <a:bodyPr/>
        <a:lstStyle/>
        <a:p>
          <a:r>
            <a:rPr lang="en-US" dirty="0"/>
            <a:t>Model Inferencing</a:t>
          </a:r>
        </a:p>
      </dgm:t>
    </dgm:pt>
    <dgm:pt modelId="{C851F690-1DBB-2B49-8EAD-6CBA1C1F6851}" type="parTrans" cxnId="{3D8DE984-A50F-A544-AC89-E22E6C89763A}">
      <dgm:prSet/>
      <dgm:spPr/>
      <dgm:t>
        <a:bodyPr/>
        <a:lstStyle/>
        <a:p>
          <a:endParaRPr lang="en-US"/>
        </a:p>
      </dgm:t>
    </dgm:pt>
    <dgm:pt modelId="{87C68A8E-D1D7-A54F-A442-088327AAFEE6}" type="sibTrans" cxnId="{3D8DE984-A50F-A544-AC89-E22E6C89763A}">
      <dgm:prSet/>
      <dgm:spPr/>
      <dgm:t>
        <a:bodyPr/>
        <a:lstStyle/>
        <a:p>
          <a:endParaRPr lang="en-US"/>
        </a:p>
      </dgm:t>
    </dgm:pt>
    <dgm:pt modelId="{54210559-77B2-A146-856D-FE6B96A29E79}" type="pres">
      <dgm:prSet presAssocID="{59D9A0B4-BC36-9948-BF93-FE285B40485C}" presName="Name0" presStyleCnt="0">
        <dgm:presLayoutVars>
          <dgm:dir/>
          <dgm:resizeHandles val="exact"/>
        </dgm:presLayoutVars>
      </dgm:prSet>
      <dgm:spPr/>
    </dgm:pt>
    <dgm:pt modelId="{246C24B8-6154-B140-AFCA-8F01B0C38F03}" type="pres">
      <dgm:prSet presAssocID="{C12C088B-D65F-5949-99D1-262851BAC981}" presName="node" presStyleLbl="node1" presStyleIdx="0" presStyleCnt="3">
        <dgm:presLayoutVars>
          <dgm:bulletEnabled val="1"/>
        </dgm:presLayoutVars>
      </dgm:prSet>
      <dgm:spPr/>
    </dgm:pt>
    <dgm:pt modelId="{210F60A6-6E6A-C046-885D-6CDB6471722A}" type="pres">
      <dgm:prSet presAssocID="{F08C62C6-D3B1-BC4E-A663-A1A58F24B8CB}" presName="sibTrans" presStyleLbl="sibTrans2D1" presStyleIdx="0" presStyleCnt="2"/>
      <dgm:spPr/>
    </dgm:pt>
    <dgm:pt modelId="{CB80CEA9-29DF-8B4A-A999-7F23B6A119A6}" type="pres">
      <dgm:prSet presAssocID="{F08C62C6-D3B1-BC4E-A663-A1A58F24B8CB}" presName="connectorText" presStyleLbl="sibTrans2D1" presStyleIdx="0" presStyleCnt="2"/>
      <dgm:spPr/>
    </dgm:pt>
    <dgm:pt modelId="{0FB6CCC2-8BAA-F64F-911A-16FB44C8734A}" type="pres">
      <dgm:prSet presAssocID="{160AAC38-CCC5-E545-8EEA-9D6CAC01A407}" presName="node" presStyleLbl="node1" presStyleIdx="1" presStyleCnt="3">
        <dgm:presLayoutVars>
          <dgm:bulletEnabled val="1"/>
        </dgm:presLayoutVars>
      </dgm:prSet>
      <dgm:spPr/>
    </dgm:pt>
    <dgm:pt modelId="{181CB5C6-B815-1A4D-82A9-C8183FBCFFB9}" type="pres">
      <dgm:prSet presAssocID="{BCEA3736-83A2-0743-B8B8-708284E79577}" presName="sibTrans" presStyleLbl="sibTrans2D1" presStyleIdx="1" presStyleCnt="2"/>
      <dgm:spPr/>
    </dgm:pt>
    <dgm:pt modelId="{3A1E2217-CEC1-D64D-993D-29EF0AEF47AC}" type="pres">
      <dgm:prSet presAssocID="{BCEA3736-83A2-0743-B8B8-708284E79577}" presName="connectorText" presStyleLbl="sibTrans2D1" presStyleIdx="1" presStyleCnt="2"/>
      <dgm:spPr/>
    </dgm:pt>
    <dgm:pt modelId="{E74260C5-B839-5B46-9772-89E6DF1473EF}" type="pres">
      <dgm:prSet presAssocID="{C43129CF-7D66-7446-A905-3C7CB8CAF6EF}" presName="node" presStyleLbl="node1" presStyleIdx="2" presStyleCnt="3">
        <dgm:presLayoutVars>
          <dgm:bulletEnabled val="1"/>
        </dgm:presLayoutVars>
      </dgm:prSet>
      <dgm:spPr/>
    </dgm:pt>
  </dgm:ptLst>
  <dgm:cxnLst>
    <dgm:cxn modelId="{E0200F12-3F3B-2B4B-92B8-BC62144F4379}" type="presOf" srcId="{C12C088B-D65F-5949-99D1-262851BAC981}" destId="{246C24B8-6154-B140-AFCA-8F01B0C38F03}" srcOrd="0" destOrd="0" presId="urn:microsoft.com/office/officeart/2005/8/layout/process1"/>
    <dgm:cxn modelId="{7B394629-CC23-3E43-A195-0C033B828529}" type="presOf" srcId="{BCEA3736-83A2-0743-B8B8-708284E79577}" destId="{181CB5C6-B815-1A4D-82A9-C8183FBCFFB9}" srcOrd="0" destOrd="0" presId="urn:microsoft.com/office/officeart/2005/8/layout/process1"/>
    <dgm:cxn modelId="{96C9524F-FEBC-E447-8264-E4FEFF5EFEC3}" type="presOf" srcId="{F08C62C6-D3B1-BC4E-A663-A1A58F24B8CB}" destId="{CB80CEA9-29DF-8B4A-A999-7F23B6A119A6}" srcOrd="1" destOrd="0" presId="urn:microsoft.com/office/officeart/2005/8/layout/process1"/>
    <dgm:cxn modelId="{9F28EB5D-5668-EA4E-A961-AC4DB6B30EAA}" srcId="{59D9A0B4-BC36-9948-BF93-FE285B40485C}" destId="{160AAC38-CCC5-E545-8EEA-9D6CAC01A407}" srcOrd="1" destOrd="0" parTransId="{5A24FD51-5461-554A-A23F-C4B8C4051DF3}" sibTransId="{BCEA3736-83A2-0743-B8B8-708284E79577}"/>
    <dgm:cxn modelId="{CDD6D07A-B51B-FD4E-B7D2-5C7C176A8EBC}" type="presOf" srcId="{F08C62C6-D3B1-BC4E-A663-A1A58F24B8CB}" destId="{210F60A6-6E6A-C046-885D-6CDB6471722A}" srcOrd="0" destOrd="0" presId="urn:microsoft.com/office/officeart/2005/8/layout/process1"/>
    <dgm:cxn modelId="{6C82027D-06C3-EB44-9E59-B24670C0BC60}" type="presOf" srcId="{C43129CF-7D66-7446-A905-3C7CB8CAF6EF}" destId="{E74260C5-B839-5B46-9772-89E6DF1473EF}" srcOrd="0" destOrd="0" presId="urn:microsoft.com/office/officeart/2005/8/layout/process1"/>
    <dgm:cxn modelId="{3D8DE984-A50F-A544-AC89-E22E6C89763A}" srcId="{59D9A0B4-BC36-9948-BF93-FE285B40485C}" destId="{C43129CF-7D66-7446-A905-3C7CB8CAF6EF}" srcOrd="2" destOrd="0" parTransId="{C851F690-1DBB-2B49-8EAD-6CBA1C1F6851}" sibTransId="{87C68A8E-D1D7-A54F-A442-088327AAFEE6}"/>
    <dgm:cxn modelId="{9AFC0499-F1B7-934D-9D7E-6E358371B192}" type="presOf" srcId="{59D9A0B4-BC36-9948-BF93-FE285B40485C}" destId="{54210559-77B2-A146-856D-FE6B96A29E79}" srcOrd="0" destOrd="0" presId="urn:microsoft.com/office/officeart/2005/8/layout/process1"/>
    <dgm:cxn modelId="{5C9978A1-59CE-4142-A9AC-00249A968079}" srcId="{59D9A0B4-BC36-9948-BF93-FE285B40485C}" destId="{C12C088B-D65F-5949-99D1-262851BAC981}" srcOrd="0" destOrd="0" parTransId="{CAAAC217-93CB-2A4F-AC0C-4E3E839783EB}" sibTransId="{F08C62C6-D3B1-BC4E-A663-A1A58F24B8CB}"/>
    <dgm:cxn modelId="{08D5CCB9-2DE5-D341-8A1E-2BF3CA62032E}" type="presOf" srcId="{160AAC38-CCC5-E545-8EEA-9D6CAC01A407}" destId="{0FB6CCC2-8BAA-F64F-911A-16FB44C8734A}" srcOrd="0" destOrd="0" presId="urn:microsoft.com/office/officeart/2005/8/layout/process1"/>
    <dgm:cxn modelId="{683967E9-0958-D74E-A5FE-363624E16C28}" type="presOf" srcId="{BCEA3736-83A2-0743-B8B8-708284E79577}" destId="{3A1E2217-CEC1-D64D-993D-29EF0AEF47AC}" srcOrd="1" destOrd="0" presId="urn:microsoft.com/office/officeart/2005/8/layout/process1"/>
    <dgm:cxn modelId="{5FE90344-73DF-A24C-AAD3-CCEA856116EC}" type="presParOf" srcId="{54210559-77B2-A146-856D-FE6B96A29E79}" destId="{246C24B8-6154-B140-AFCA-8F01B0C38F03}" srcOrd="0" destOrd="0" presId="urn:microsoft.com/office/officeart/2005/8/layout/process1"/>
    <dgm:cxn modelId="{2E2E6C78-8A46-F045-9404-FF26DB47E2D3}" type="presParOf" srcId="{54210559-77B2-A146-856D-FE6B96A29E79}" destId="{210F60A6-6E6A-C046-885D-6CDB6471722A}" srcOrd="1" destOrd="0" presId="urn:microsoft.com/office/officeart/2005/8/layout/process1"/>
    <dgm:cxn modelId="{2C9BE408-996F-224C-B8A8-736480F93A2E}" type="presParOf" srcId="{210F60A6-6E6A-C046-885D-6CDB6471722A}" destId="{CB80CEA9-29DF-8B4A-A999-7F23B6A119A6}" srcOrd="0" destOrd="0" presId="urn:microsoft.com/office/officeart/2005/8/layout/process1"/>
    <dgm:cxn modelId="{AD805648-E444-2C46-9C5B-3552A3B94D4E}" type="presParOf" srcId="{54210559-77B2-A146-856D-FE6B96A29E79}" destId="{0FB6CCC2-8BAA-F64F-911A-16FB44C8734A}" srcOrd="2" destOrd="0" presId="urn:microsoft.com/office/officeart/2005/8/layout/process1"/>
    <dgm:cxn modelId="{7F1D2360-E208-4242-8D8B-E3690AD9784B}" type="presParOf" srcId="{54210559-77B2-A146-856D-FE6B96A29E79}" destId="{181CB5C6-B815-1A4D-82A9-C8183FBCFFB9}" srcOrd="3" destOrd="0" presId="urn:microsoft.com/office/officeart/2005/8/layout/process1"/>
    <dgm:cxn modelId="{74ED7281-3B18-434A-B544-C48AF9915DCE}" type="presParOf" srcId="{181CB5C6-B815-1A4D-82A9-C8183FBCFFB9}" destId="{3A1E2217-CEC1-D64D-993D-29EF0AEF47AC}" srcOrd="0" destOrd="0" presId="urn:microsoft.com/office/officeart/2005/8/layout/process1"/>
    <dgm:cxn modelId="{7003C932-F5BB-3A42-A5F6-F15720463AC6}" type="presParOf" srcId="{54210559-77B2-A146-856D-FE6B96A29E79}" destId="{E74260C5-B839-5B46-9772-89E6DF1473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C24B8-6154-B140-AFCA-8F01B0C38F03}">
      <dsp:nvSpPr>
        <dsp:cNvPr id="0" name=""/>
        <dsp:cNvSpPr/>
      </dsp:nvSpPr>
      <dsp:spPr>
        <a:xfrm>
          <a:off x="6556" y="926747"/>
          <a:ext cx="1959797" cy="1175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Training/Validation Data Generation</a:t>
          </a:r>
        </a:p>
      </dsp:txBody>
      <dsp:txXfrm>
        <a:off x="40996" y="961187"/>
        <a:ext cx="1890917" cy="1106998"/>
      </dsp:txXfrm>
    </dsp:sp>
    <dsp:sp modelId="{210F60A6-6E6A-C046-885D-6CDB6471722A}">
      <dsp:nvSpPr>
        <dsp:cNvPr id="0" name=""/>
        <dsp:cNvSpPr/>
      </dsp:nvSpPr>
      <dsp:spPr>
        <a:xfrm>
          <a:off x="2162333" y="1271671"/>
          <a:ext cx="415476" cy="486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62333" y="1368877"/>
        <a:ext cx="290833" cy="291617"/>
      </dsp:txXfrm>
    </dsp:sp>
    <dsp:sp modelId="{0FB6CCC2-8BAA-F64F-911A-16FB44C8734A}">
      <dsp:nvSpPr>
        <dsp:cNvPr id="0" name=""/>
        <dsp:cNvSpPr/>
      </dsp:nvSpPr>
      <dsp:spPr>
        <a:xfrm>
          <a:off x="2750272" y="926747"/>
          <a:ext cx="1959797" cy="1175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Training</a:t>
          </a:r>
        </a:p>
      </dsp:txBody>
      <dsp:txXfrm>
        <a:off x="2784712" y="961187"/>
        <a:ext cx="1890917" cy="1106998"/>
      </dsp:txXfrm>
    </dsp:sp>
    <dsp:sp modelId="{181CB5C6-B815-1A4D-82A9-C8183FBCFFB9}">
      <dsp:nvSpPr>
        <dsp:cNvPr id="0" name=""/>
        <dsp:cNvSpPr/>
      </dsp:nvSpPr>
      <dsp:spPr>
        <a:xfrm>
          <a:off x="4906049" y="1271671"/>
          <a:ext cx="415476" cy="486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06049" y="1368877"/>
        <a:ext cx="290833" cy="291617"/>
      </dsp:txXfrm>
    </dsp:sp>
    <dsp:sp modelId="{E74260C5-B839-5B46-9772-89E6DF1473EF}">
      <dsp:nvSpPr>
        <dsp:cNvPr id="0" name=""/>
        <dsp:cNvSpPr/>
      </dsp:nvSpPr>
      <dsp:spPr>
        <a:xfrm>
          <a:off x="5493988" y="926747"/>
          <a:ext cx="1959797" cy="1175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Inferencing</a:t>
          </a:r>
        </a:p>
      </dsp:txBody>
      <dsp:txXfrm>
        <a:off x="5528428" y="961187"/>
        <a:ext cx="1890917" cy="1106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E2C-007B-AD47-B1CB-ECE253C0D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2779-D860-D44A-B556-EAD5AF8ED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6A10-E992-D440-9FEB-76614A8D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957E-6C4C-CC47-9330-506ACAE3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C7F4-B3ED-8E4A-9B72-70A55A46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73A9-640C-4241-9FA1-7201AB9A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79C1-DB72-804E-895F-D1A74F5C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26FD-5342-6745-BE28-0B025E47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164C-CDA2-D843-B7D9-091A0424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F80F-7C4C-9D4F-B5B3-9C01BDA0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929F9-4A5E-6441-90A1-167D7B426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1A22B-7B94-AD4E-BC66-3A453331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AA79-30C8-FC48-88F5-F94DD0D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3952-05B3-3244-AFE5-3E7B2BA0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21F0-4748-2840-AF60-7FCFF287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FB38-719D-1547-8A2A-2FF18501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0D1B-D3F2-AD4F-834C-3CA7864A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A1E4-EBFD-A946-A1F4-68E318DA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72B2-5813-EE4C-9193-33CF39CC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FE65-6E42-D64D-AE84-A123019D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A67B-6A60-4B41-B8BF-B2763642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1A6ED-C902-2D41-98E0-6AD8E409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AE63-CC82-604D-B100-3E89B2F0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B2BC-6B23-2344-B81E-EACD8CFD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3CFE-CE2E-7346-BA0B-E6BFC02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1C28-530C-4142-AF08-495F8A83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0685-067E-5F41-B01B-26144E62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B5AE9-7D64-9A45-9CCA-EC912211D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231E-4DD2-AB46-A164-69573125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E915-1E0F-A24D-8E70-1308FA0E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269D-3A9B-DE42-8E90-15C87878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1490-AC91-6645-AD72-B339B672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DE0B-8338-7B4E-B653-7441AB68D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60E9-994A-F94F-A3C7-0AA45133B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E27F7-DE62-5F4A-8423-51F50AD01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7BDE7-8E5E-C84A-BEDC-D9BC4103D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DB8E7-C129-FD4E-BF68-ACC8F3AF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ACF81-2E86-8749-811D-8FE8A60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AEAEA-C31E-3647-AC3D-960E0B59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9F30-3A3C-7643-BB37-7930839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6D5CF-F2BF-AF41-8727-0A310014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1050E-0E9F-7E4C-8BB8-ABF2BA1A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5C0D3-E677-A042-AA98-29D79EF5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5ECCD-A11D-5F48-954A-11D5BAC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B4A6-4D2B-3544-B255-054142A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0F25-9A5D-8946-B655-459E0DB1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5665-2B95-3E46-BBA0-56C96917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8DC4-4408-6340-940D-8E35CE12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5EC5A-0AAD-FC48-A44D-F9944996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7EF1-71C3-9148-8CAA-F9261087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95214-9BD7-704D-B05D-38823C09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BEBA-CD54-3C45-9D31-A892B606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177-0B7C-FB4B-9B4A-58B96548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30D2-047F-BA48-B551-412E7DC5F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B5EF-71A5-4246-A376-B90441FE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3713-B18B-7B40-87B9-E0DBC70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B977-F256-D24C-8A24-1F4037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968E-3743-3647-936B-A196CC56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F2C88-9BDE-1344-A562-43992D74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B7E0-88D8-F94A-918C-D4D87877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6947-B9BC-0C47-A681-6E5F9F43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EC0B-CA12-1A48-B315-EEA6AF39CEC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27E3-3D3A-114E-9A1E-6562C274B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E580-A0BE-734B-BDE6-9CFCC66D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506E-5AC6-2543-9D5D-F5500AD0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charck/lndpd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194CE-3506-CF43-9F0E-FE600079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Precision Landing: Technical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35CEA-FBCA-9A49-B125-21E6D0917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By: Luke Scharck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00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1900" dirty="0"/>
              <a:t>The training phase is responsible for training the model</a:t>
            </a:r>
          </a:p>
          <a:p>
            <a:r>
              <a:rPr lang="en-US" sz="1900" dirty="0"/>
              <a:t>Code is in the “pytorch/train” directory</a:t>
            </a:r>
          </a:p>
          <a:p>
            <a:r>
              <a:rPr lang="en-US" sz="1900" dirty="0"/>
              <a:t>The directory “pytorch/” contains ”arch.py” which serves as the architecture of the CNN</a:t>
            </a:r>
          </a:p>
          <a:p>
            <a:r>
              <a:rPr lang="en-US" sz="1900" dirty="0"/>
              <a:t>”pytorch/train/arch.py” is symbolically linked to the ”pytorch/arch.py”</a:t>
            </a:r>
          </a:p>
          <a:p>
            <a:r>
              <a:rPr lang="en-US" sz="1900" dirty="0"/>
              <a:t>The scripts “loss.py” and “dataset.py” are used internally by “cnn.py”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746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To train the CNN model run “python3 cnn.py”</a:t>
            </a:r>
          </a:p>
          <a:p>
            <a:r>
              <a:rPr lang="en-US" sz="1900" dirty="0"/>
              <a:t>This will train the model and produce a saved state in the “pytorch/inference/” directory</a:t>
            </a:r>
          </a:p>
          <a:p>
            <a:pPr lvl="1"/>
            <a:r>
              <a:rPr lang="en-US" sz="1800" dirty="0"/>
              <a:t> PATH = "../inference/state_dict_model.pt”</a:t>
            </a:r>
          </a:p>
          <a:p>
            <a:r>
              <a:rPr lang="en-US" sz="1900" dirty="0"/>
              <a:t>The model will use the hard coded parameters </a:t>
            </a:r>
          </a:p>
          <a:p>
            <a:pPr lvl="1"/>
            <a:r>
              <a:rPr lang="en-US" sz="1500" dirty="0"/>
              <a:t>bs = x (batch size)</a:t>
            </a:r>
          </a:p>
          <a:p>
            <a:pPr lvl="1"/>
            <a:r>
              <a:rPr lang="en-US" sz="1500" dirty="0"/>
              <a:t>epochs = x (number of epochs)</a:t>
            </a:r>
          </a:p>
          <a:p>
            <a:pPr lvl="1"/>
            <a:r>
              <a:rPr lang="en-US" sz="1500" dirty="0"/>
              <a:t>img_size = x (image size)</a:t>
            </a:r>
          </a:p>
          <a:p>
            <a:pPr lvl="1"/>
            <a:r>
              <a:rPr lang="en-US" sz="1500" dirty="0"/>
              <a:t>lr = x (learning rate)</a:t>
            </a:r>
          </a:p>
          <a:p>
            <a:r>
              <a:rPr lang="en-US" sz="1900" dirty="0"/>
              <a:t>The image size is determined by “arch.py” and thus needs to cooperate with ”cnn.py”</a:t>
            </a:r>
          </a:p>
        </p:txBody>
      </p:sp>
    </p:spTree>
    <p:extLst>
      <p:ext uri="{BB962C8B-B14F-4D97-AF65-F5344CB8AC3E}">
        <p14:creationId xmlns:p14="http://schemas.microsoft.com/office/powerpoint/2010/main" val="212009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1900" dirty="0"/>
              <a:t>PyTorch uses data sets and data loaders as an interface to the data</a:t>
            </a:r>
          </a:p>
          <a:p>
            <a:r>
              <a:rPr lang="en-US" sz="1900" dirty="0"/>
              <a:t>This allows the data to be independent of the model</a:t>
            </a:r>
          </a:p>
          <a:p>
            <a:r>
              <a:rPr lang="en-US" sz="1900" dirty="0"/>
              <a:t>The path to the data must be given to the data set function as:</a:t>
            </a:r>
          </a:p>
          <a:p>
            <a:pPr lvl="1"/>
            <a:r>
              <a:rPr lang="en-US" sz="1500" dirty="0"/>
              <a:t>train_ds = LandingPadH(label_file=train_label_path, root_dir=train_data_path, transform=ToTensor())</a:t>
            </a:r>
          </a:p>
          <a:p>
            <a:pPr lvl="1"/>
            <a:r>
              <a:rPr lang="en-US" sz="1500" dirty="0"/>
              <a:t>valid_ds = LandingPadH(label_file=valid_label_path, root_dir=valid_data_path, transform=ToTensor())</a:t>
            </a:r>
          </a:p>
          <a:p>
            <a:pPr lvl="1"/>
            <a:r>
              <a:rPr lang="en-US" sz="1500" dirty="0"/>
              <a:t>The paths supplied are the paths used in the data generation phase</a:t>
            </a:r>
          </a:p>
        </p:txBody>
      </p:sp>
    </p:spTree>
    <p:extLst>
      <p:ext uri="{BB962C8B-B14F-4D97-AF65-F5344CB8AC3E}">
        <p14:creationId xmlns:p14="http://schemas.microsoft.com/office/powerpoint/2010/main" val="157594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2048-9916-3E49-925D-ABB75C05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Model Inferencing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520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1900" dirty="0"/>
              <a:t>The inferencing phase is responsible for ascertaining results from the model</a:t>
            </a:r>
          </a:p>
          <a:p>
            <a:r>
              <a:rPr lang="en-US" sz="1900" dirty="0"/>
              <a:t>Code is in the “pytorch/inference” directory</a:t>
            </a:r>
          </a:p>
          <a:p>
            <a:r>
              <a:rPr lang="en-US" sz="1900" dirty="0"/>
              <a:t>”pytorch/inference/arch.py” is symbolically linked to the ”pytorch/arch.py”</a:t>
            </a:r>
          </a:p>
          <a:p>
            <a:r>
              <a:rPr lang="en-US" sz="1900" dirty="0"/>
              <a:t>This is the most important script from an end user perspective</a:t>
            </a:r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390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1900" dirty="0"/>
              <a:t>To inference the model run “python3 inf.py”</a:t>
            </a:r>
          </a:p>
          <a:p>
            <a:pPr lvl="1"/>
            <a:r>
              <a:rPr lang="en-US" sz="1500" dirty="0"/>
              <a:t>For cuda devices run “python3 inf_cuda.py”</a:t>
            </a:r>
          </a:p>
          <a:p>
            <a:r>
              <a:rPr lang="en-US" sz="1900" dirty="0"/>
              <a:t>”inf.py” will need the saved model file which was placed in the current directory by ”cnn.py”</a:t>
            </a:r>
          </a:p>
          <a:p>
            <a:r>
              <a:rPr lang="en-US" sz="1900" dirty="0"/>
              <a:t>Run time options are hard coded as:</a:t>
            </a:r>
          </a:p>
          <a:p>
            <a:pPr lvl="1"/>
            <a:r>
              <a:rPr lang="en-US" sz="1500" dirty="0"/>
              <a:t>img_size = 48 (image size, must be the same as in training)</a:t>
            </a:r>
          </a:p>
          <a:p>
            <a:pPr lvl="1"/>
            <a:r>
              <a:rPr lang="en-US" sz="1500" dirty="0"/>
              <a:t>PATH = "state_dict_model.pt” (path to saved state)</a:t>
            </a:r>
          </a:p>
          <a:p>
            <a:pPr lvl="1"/>
            <a:r>
              <a:rPr lang="en-US" sz="1500" dirty="0"/>
              <a:t>iteration = 200 (how many inferences to make)</a:t>
            </a:r>
          </a:p>
        </p:txBody>
      </p:sp>
    </p:spTree>
    <p:extLst>
      <p:ext uri="{BB962C8B-B14F-4D97-AF65-F5344CB8AC3E}">
        <p14:creationId xmlns:p14="http://schemas.microsoft.com/office/powerpoint/2010/main" val="385679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Autofit/>
          </a:bodyPr>
          <a:lstStyle/>
          <a:p>
            <a:r>
              <a:rPr lang="en-US" sz="1900" dirty="0"/>
              <a:t>The most important lines of code are:</a:t>
            </a:r>
          </a:p>
          <a:p>
            <a:pPr lvl="1"/>
            <a:r>
              <a:rPr lang="en-US" sz="1000" dirty="0"/>
              <a:t> </a:t>
            </a:r>
            <a:r>
              <a:rPr lang="en-US" sz="1500" dirty="0"/>
              <a:t>for t in range(iteration):</a:t>
            </a:r>
          </a:p>
          <a:p>
            <a:pPr marL="457200" lvl="1" indent="0">
              <a:buNone/>
            </a:pPr>
            <a:r>
              <a:rPr lang="en-US" sz="1500" dirty="0"/>
              <a:t>      	X = get_image()</a:t>
            </a:r>
          </a:p>
          <a:p>
            <a:pPr marL="457200" lvl="1" indent="0">
              <a:buNone/>
            </a:pPr>
            <a:r>
              <a:rPr lang="en-US" sz="1500" dirty="0"/>
              <a:t>           y = infer(X)</a:t>
            </a:r>
          </a:p>
          <a:p>
            <a:r>
              <a:rPr lang="en-US" sz="1900" dirty="0"/>
              <a:t>“X = get_image()” returns an image from the camera</a:t>
            </a:r>
          </a:p>
          <a:p>
            <a:r>
              <a:rPr lang="en-US" sz="1900" dirty="0"/>
              <a:t>“y = infer(X)” returns the location of the top left and bottom right coordinates of the landing pad</a:t>
            </a:r>
          </a:p>
          <a:p>
            <a:r>
              <a:rPr lang="en-US" sz="1900" dirty="0"/>
              <a:t>Thus “y” is the actual output of the CNN model as a vector of 4 values</a:t>
            </a:r>
          </a:p>
        </p:txBody>
      </p:sp>
    </p:spTree>
    <p:extLst>
      <p:ext uri="{BB962C8B-B14F-4D97-AF65-F5344CB8AC3E}">
        <p14:creationId xmlns:p14="http://schemas.microsoft.com/office/powerpoint/2010/main" val="406079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Autofit/>
          </a:bodyPr>
          <a:lstStyle/>
          <a:p>
            <a:r>
              <a:rPr lang="en-US" sz="1900" dirty="0"/>
              <a:t>Currently “y” is being printed to the screen, however it could be:</a:t>
            </a:r>
          </a:p>
          <a:p>
            <a:pPr lvl="1"/>
            <a:r>
              <a:rPr lang="en-US" sz="1200" dirty="0"/>
              <a:t>Saved to a file</a:t>
            </a:r>
          </a:p>
          <a:p>
            <a:pPr lvl="1"/>
            <a:r>
              <a:rPr lang="en-US" sz="1200" dirty="0"/>
              <a:t>Sent along a serial port</a:t>
            </a:r>
          </a:p>
          <a:p>
            <a:pPr lvl="1"/>
            <a:r>
              <a:rPr lang="en-US" sz="1200" dirty="0"/>
              <a:t>Sent along a pipe</a:t>
            </a:r>
          </a:p>
          <a:p>
            <a:pPr lvl="1"/>
            <a:r>
              <a:rPr lang="en-US" sz="1200" dirty="0"/>
              <a:t>Sent to a memory buffer</a:t>
            </a:r>
          </a:p>
          <a:p>
            <a:pPr lvl="1"/>
            <a:r>
              <a:rPr lang="en-US" sz="1200" dirty="0"/>
              <a:t>Etc.</a:t>
            </a:r>
          </a:p>
          <a:p>
            <a:r>
              <a:rPr lang="en-US" sz="1900" dirty="0"/>
              <a:t>Since ”y” is a python variable it can be treated in any fashion that other variables are treated</a:t>
            </a:r>
          </a:p>
          <a:p>
            <a:r>
              <a:rPr lang="en-US" sz="1900" dirty="0"/>
              <a:t>This includes using modules to further process and handle the output </a:t>
            </a:r>
          </a:p>
        </p:txBody>
      </p:sp>
    </p:spTree>
    <p:extLst>
      <p:ext uri="{BB962C8B-B14F-4D97-AF65-F5344CB8AC3E}">
        <p14:creationId xmlns:p14="http://schemas.microsoft.com/office/powerpoint/2010/main" val="416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3CA17-BE5C-0249-8C7F-6DAF00A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F48F-155A-8B4C-8992-306C114B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/>
              <a:t>Entire code is hosted on GitHub at </a:t>
            </a:r>
            <a:r>
              <a:rPr lang="en-US" sz="2500" dirty="0">
                <a:hlinkClick r:id="rId2"/>
              </a:rPr>
              <a:t>https://github.com/lscharck/lndpd.git</a:t>
            </a:r>
            <a:endParaRPr lang="en-US" sz="2500" dirty="0"/>
          </a:p>
          <a:p>
            <a:r>
              <a:rPr lang="en-US" sz="2500" dirty="0"/>
              <a:t>Pipeline consist of 3 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Training/validation data generation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Model training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Model inferencing</a:t>
            </a:r>
          </a:p>
          <a:p>
            <a:r>
              <a:rPr lang="en-US" sz="2500" dirty="0"/>
              <a:t>Each phase occupies its own directory</a:t>
            </a:r>
          </a:p>
          <a:p>
            <a:r>
              <a:rPr lang="en-US" sz="2500" dirty="0"/>
              <a:t>All 3 phases are written entirely in python</a:t>
            </a:r>
          </a:p>
          <a:p>
            <a:r>
              <a:rPr lang="en-US" sz="2500" dirty="0"/>
              <a:t>PyTorch is used as the deep learning framework</a:t>
            </a:r>
          </a:p>
          <a:p>
            <a:r>
              <a:rPr lang="en-US" sz="2500" dirty="0"/>
              <a:t>The only required external packages are numpy, opencv, pytorch, PIL, and matplotlib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30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1DA0D-B7EA-A144-A807-DB41F030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Important Usage Notes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0C9C-9E92-394D-8551-41A9C0D2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 dirty="0"/>
              <a:t>Each of the 3 phases can be operated independently of each other</a:t>
            </a:r>
          </a:p>
          <a:p>
            <a:r>
              <a:rPr lang="en-US" sz="2200" dirty="0"/>
              <a:t>Changes made in the implementation of one phase will not disrupt the functionality of the remaining phases</a:t>
            </a:r>
          </a:p>
          <a:p>
            <a:r>
              <a:rPr lang="en-US" sz="2200" dirty="0"/>
              <a:t>The pipeline flows in the following fashion:</a:t>
            </a:r>
          </a:p>
          <a:p>
            <a:endParaRPr lang="en-US" sz="2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8E8D2D-7965-FC45-BC02-6A412D6E0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433054"/>
              </p:ext>
            </p:extLst>
          </p:nvPr>
        </p:nvGraphicFramePr>
        <p:xfrm>
          <a:off x="2364304" y="4036653"/>
          <a:ext cx="7460343" cy="302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30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2048-9916-3E49-925D-ABB75C05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Training/Validation Data Generation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595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1900" dirty="0"/>
              <a:t>The training/validation phase is responsible for acquiring and/or producing the training/validation data</a:t>
            </a:r>
          </a:p>
          <a:p>
            <a:r>
              <a:rPr lang="en-US" sz="1900" dirty="0"/>
              <a:t>Code is in the “datagen” directory</a:t>
            </a:r>
          </a:p>
          <a:p>
            <a:r>
              <a:rPr lang="en-US" sz="1900" dirty="0"/>
              <a:t>Currently the data is generated in 3 ways</a:t>
            </a:r>
          </a:p>
          <a:p>
            <a:pPr lvl="1"/>
            <a:r>
              <a:rPr lang="en-US" sz="1900" dirty="0"/>
              <a:t>Pure artificial images</a:t>
            </a:r>
          </a:p>
          <a:p>
            <a:pPr lvl="1"/>
            <a:r>
              <a:rPr lang="en-US" sz="1900" dirty="0"/>
              <a:t>Superimposed artificial images</a:t>
            </a:r>
          </a:p>
          <a:p>
            <a:pPr lvl="1"/>
            <a:r>
              <a:rPr lang="en-US" sz="1900" dirty="0"/>
              <a:t>Real life images</a:t>
            </a:r>
          </a:p>
          <a:p>
            <a:r>
              <a:rPr lang="en-US" sz="1900" dirty="0"/>
              <a:t>This is the most important phase as it determines ”what” the model knows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802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1900" dirty="0"/>
              <a:t>By executing “python3 dataset.py” the following 3 scripts will be called and executed: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Hbackground.py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Hartificial.py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Hreal.py</a:t>
            </a:r>
          </a:p>
          <a:p>
            <a:r>
              <a:rPr lang="en-US" sz="1900" dirty="0"/>
              <a:t>This is done automatically by “dataset.py” thus, only the first command is required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224352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/>
              <a:t>Once ran, the script will produce 2 files and 1 directory with 2 subdirectories</a:t>
            </a:r>
          </a:p>
          <a:p>
            <a:r>
              <a:rPr lang="en-US" sz="2100" dirty="0"/>
              <a:t>The 2 files consist of the training labels and validation labels</a:t>
            </a:r>
          </a:p>
          <a:p>
            <a:r>
              <a:rPr lang="en-US" sz="2100" dirty="0"/>
              <a:t>The directory holds the training data and the validation data separated into the 2 subdirectories</a:t>
            </a:r>
          </a:p>
          <a:p>
            <a:r>
              <a:rPr lang="en-US" sz="2100" dirty="0"/>
              <a:t>The location of these files and directory are hard coded into the “Hreal.py” script</a:t>
            </a:r>
          </a:p>
          <a:p>
            <a:r>
              <a:rPr lang="en-US" sz="2100" dirty="0"/>
              <a:t>Currently it is set to the “Documents” directory of the home directory in Linux</a:t>
            </a:r>
          </a:p>
          <a:p>
            <a:pPr lvl="1"/>
            <a:r>
              <a:rPr lang="en-US" sz="1500" dirty="0"/>
              <a:t> np.save(”~/Documents/data/train/image" + str(i) + ".npy", train_hold[i])</a:t>
            </a:r>
          </a:p>
          <a:p>
            <a:pPr lvl="1"/>
            <a:r>
              <a:rPr lang="en-US" sz="1500" dirty="0"/>
              <a:t> np.save(”~/Documents/data/valid/image" + str(i) + ".npy", valid_hold[i])</a:t>
            </a:r>
          </a:p>
          <a:p>
            <a:pPr lvl="1"/>
            <a:r>
              <a:rPr lang="en-US" sz="1500" dirty="0"/>
              <a:t> np.save(”~/Documents/train_labels.npy", train_dims)</a:t>
            </a:r>
          </a:p>
          <a:p>
            <a:pPr lvl="1"/>
            <a:r>
              <a:rPr lang="en-US" sz="1500" dirty="0"/>
              <a:t> np.save(”~/Documents/valid_labels.npy", valid_dims)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333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DC8D9-125E-8E4F-B80A-6DA95A3E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F9A8-3264-2848-9CF7-C394DA91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1900" dirty="0"/>
              <a:t>“Hbackground.py” utilizes backgrounds to superimpose the landing pad onto</a:t>
            </a:r>
          </a:p>
          <a:p>
            <a:r>
              <a:rPr lang="en-US" sz="1900" dirty="0"/>
              <a:t>The location of these backgrounds are hard coded into the script as</a:t>
            </a:r>
          </a:p>
          <a:p>
            <a:pPr lvl="1"/>
            <a:r>
              <a:rPr lang="en-US" sz="1500" dirty="0"/>
              <a:t> with open(os.path.join('/home’,’username','Documents','backgrounds', 'image' + str(i+1) + '.png'), '</a:t>
            </a:r>
            <a:r>
              <a:rPr lang="en-US" sz="1500" dirty="0" err="1"/>
              <a:t>rb</a:t>
            </a:r>
            <a:r>
              <a:rPr lang="en-US" sz="1500" dirty="0"/>
              <a:t>') as file:</a:t>
            </a:r>
          </a:p>
          <a:p>
            <a:r>
              <a:rPr lang="en-US" sz="1900" dirty="0"/>
              <a:t>“Hreal.py” utilizes real images to incorporate into the data set</a:t>
            </a:r>
          </a:p>
          <a:p>
            <a:r>
              <a:rPr lang="en-US" sz="1900" dirty="0"/>
              <a:t>The location of these backgrounds are hard coded into the script as</a:t>
            </a:r>
          </a:p>
          <a:p>
            <a:pPr lvl="1"/>
            <a:r>
              <a:rPr lang="en-US" sz="1500" dirty="0"/>
              <a:t> images = glob.glob(”~/Documents/images/*.png")</a:t>
            </a:r>
          </a:p>
          <a:p>
            <a:pPr lvl="1"/>
            <a:r>
              <a:rPr lang="en-US" sz="1500" dirty="0"/>
              <a:t> dims = np.load(”~/src/lndpd/realdata_label.npy")</a:t>
            </a:r>
          </a:p>
        </p:txBody>
      </p:sp>
    </p:spTree>
    <p:extLst>
      <p:ext uri="{BB962C8B-B14F-4D97-AF65-F5344CB8AC3E}">
        <p14:creationId xmlns:p14="http://schemas.microsoft.com/office/powerpoint/2010/main" val="8561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2048-9916-3E49-925D-ABB75C05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Model Training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319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1136</Words>
  <Application>Microsoft Macintosh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Precision Landing: Technical Documentation</vt:lpstr>
      <vt:lpstr>Overview</vt:lpstr>
      <vt:lpstr>Important Usage Notes</vt:lpstr>
      <vt:lpstr>Training/Validation Data Generation</vt:lpstr>
      <vt:lpstr>Overview</vt:lpstr>
      <vt:lpstr>Usage</vt:lpstr>
      <vt:lpstr>Usage</vt:lpstr>
      <vt:lpstr>Usage</vt:lpstr>
      <vt:lpstr>Model Training</vt:lpstr>
      <vt:lpstr>Overview</vt:lpstr>
      <vt:lpstr>Usage</vt:lpstr>
      <vt:lpstr>Usage</vt:lpstr>
      <vt:lpstr>Model Inferencing</vt:lpstr>
      <vt:lpstr>Overview</vt:lpstr>
      <vt:lpstr>Usage</vt:lpstr>
      <vt:lpstr>Usage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Landing: Technical Documentation</dc:title>
  <dc:creator>Luke Scharck</dc:creator>
  <cp:lastModifiedBy>Luke Scharck</cp:lastModifiedBy>
  <cp:revision>11</cp:revision>
  <dcterms:created xsi:type="dcterms:W3CDTF">2022-02-03T21:01:31Z</dcterms:created>
  <dcterms:modified xsi:type="dcterms:W3CDTF">2022-02-04T16:05:37Z</dcterms:modified>
</cp:coreProperties>
</file>