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58" r:id="rId2"/>
  </p:sldIdLst>
  <p:sldSz cx="43891200" cy="32918400"/>
  <p:notesSz cx="6858000" cy="9144000"/>
  <p:defaultTextStyle>
    <a:defPPr>
      <a:defRPr lang="en-US"/>
    </a:defPPr>
    <a:lvl1pPr algn="l" defTabSz="2193925" rtl="0" fontAlgn="base">
      <a:spcBef>
        <a:spcPct val="0"/>
      </a:spcBef>
      <a:spcAft>
        <a:spcPct val="0"/>
      </a:spcAft>
      <a:defRPr sz="8600" kern="1200">
        <a:solidFill>
          <a:schemeClr val="tx1"/>
        </a:solidFill>
        <a:latin typeface="Arial" pitchFamily="-107" charset="0"/>
        <a:ea typeface="ＭＳ Ｐゴシック" pitchFamily="-107" charset="-128"/>
        <a:cs typeface="ＭＳ Ｐゴシック" pitchFamily="-107" charset="-128"/>
      </a:defRPr>
    </a:lvl1pPr>
    <a:lvl2pPr marL="2193925" indent="-1736725" algn="l" defTabSz="2193925" rtl="0" fontAlgn="base">
      <a:spcBef>
        <a:spcPct val="0"/>
      </a:spcBef>
      <a:spcAft>
        <a:spcPct val="0"/>
      </a:spcAft>
      <a:defRPr sz="8600" kern="1200">
        <a:solidFill>
          <a:schemeClr val="tx1"/>
        </a:solidFill>
        <a:latin typeface="Arial" pitchFamily="-107" charset="0"/>
        <a:ea typeface="ＭＳ Ｐゴシック" pitchFamily="-107" charset="-128"/>
        <a:cs typeface="ＭＳ Ｐゴシック" pitchFamily="-107" charset="-128"/>
      </a:defRPr>
    </a:lvl2pPr>
    <a:lvl3pPr marL="4387850" indent="-3473450" algn="l" defTabSz="2193925" rtl="0" fontAlgn="base">
      <a:spcBef>
        <a:spcPct val="0"/>
      </a:spcBef>
      <a:spcAft>
        <a:spcPct val="0"/>
      </a:spcAft>
      <a:defRPr sz="8600" kern="1200">
        <a:solidFill>
          <a:schemeClr val="tx1"/>
        </a:solidFill>
        <a:latin typeface="Arial" pitchFamily="-107" charset="0"/>
        <a:ea typeface="ＭＳ Ｐゴシック" pitchFamily="-107" charset="-128"/>
        <a:cs typeface="ＭＳ Ｐゴシック" pitchFamily="-107" charset="-128"/>
      </a:defRPr>
    </a:lvl3pPr>
    <a:lvl4pPr marL="6583363" indent="-5211763" algn="l" defTabSz="2193925" rtl="0" fontAlgn="base">
      <a:spcBef>
        <a:spcPct val="0"/>
      </a:spcBef>
      <a:spcAft>
        <a:spcPct val="0"/>
      </a:spcAft>
      <a:defRPr sz="8600" kern="1200">
        <a:solidFill>
          <a:schemeClr val="tx1"/>
        </a:solidFill>
        <a:latin typeface="Arial" pitchFamily="-107" charset="0"/>
        <a:ea typeface="ＭＳ Ｐゴシック" pitchFamily="-107" charset="-128"/>
        <a:cs typeface="ＭＳ Ｐゴシック" pitchFamily="-107" charset="-128"/>
      </a:defRPr>
    </a:lvl4pPr>
    <a:lvl5pPr marL="8777288" indent="-6948488" algn="l" defTabSz="2193925" rtl="0" fontAlgn="base">
      <a:spcBef>
        <a:spcPct val="0"/>
      </a:spcBef>
      <a:spcAft>
        <a:spcPct val="0"/>
      </a:spcAft>
      <a:defRPr sz="8600" kern="1200">
        <a:solidFill>
          <a:schemeClr val="tx1"/>
        </a:solidFill>
        <a:latin typeface="Arial" pitchFamily="-107" charset="0"/>
        <a:ea typeface="ＭＳ Ｐゴシック" pitchFamily="-107" charset="-128"/>
        <a:cs typeface="ＭＳ Ｐゴシック" pitchFamily="-107" charset="-128"/>
      </a:defRPr>
    </a:lvl5pPr>
    <a:lvl6pPr marL="2286000" algn="l" defTabSz="457200" rtl="0" eaLnBrk="1" latinLnBrk="0" hangingPunct="1">
      <a:defRPr sz="8600" kern="1200">
        <a:solidFill>
          <a:schemeClr val="tx1"/>
        </a:solidFill>
        <a:latin typeface="Arial" pitchFamily="-107" charset="0"/>
        <a:ea typeface="ＭＳ Ｐゴシック" pitchFamily="-107" charset="-128"/>
        <a:cs typeface="ＭＳ Ｐゴシック" pitchFamily="-107" charset="-128"/>
      </a:defRPr>
    </a:lvl6pPr>
    <a:lvl7pPr marL="2743200" algn="l" defTabSz="457200" rtl="0" eaLnBrk="1" latinLnBrk="0" hangingPunct="1">
      <a:defRPr sz="8600" kern="1200">
        <a:solidFill>
          <a:schemeClr val="tx1"/>
        </a:solidFill>
        <a:latin typeface="Arial" pitchFamily="-107" charset="0"/>
        <a:ea typeface="ＭＳ Ｐゴシック" pitchFamily="-107" charset="-128"/>
        <a:cs typeface="ＭＳ Ｐゴシック" pitchFamily="-107" charset="-128"/>
      </a:defRPr>
    </a:lvl7pPr>
    <a:lvl8pPr marL="3200400" algn="l" defTabSz="457200" rtl="0" eaLnBrk="1" latinLnBrk="0" hangingPunct="1">
      <a:defRPr sz="8600" kern="1200">
        <a:solidFill>
          <a:schemeClr val="tx1"/>
        </a:solidFill>
        <a:latin typeface="Arial" pitchFamily="-107" charset="0"/>
        <a:ea typeface="ＭＳ Ｐゴシック" pitchFamily="-107" charset="-128"/>
        <a:cs typeface="ＭＳ Ｐゴシック" pitchFamily="-107" charset="-128"/>
      </a:defRPr>
    </a:lvl8pPr>
    <a:lvl9pPr marL="3657600" algn="l" defTabSz="457200" rtl="0" eaLnBrk="1" latinLnBrk="0" hangingPunct="1">
      <a:defRPr sz="8600" kern="1200">
        <a:solidFill>
          <a:schemeClr val="tx1"/>
        </a:solidFill>
        <a:latin typeface="Arial" pitchFamily="-107" charset="0"/>
        <a:ea typeface="ＭＳ Ｐゴシック" pitchFamily="-107" charset="-128"/>
        <a:cs typeface="ＭＳ Ｐゴシック" pitchFamily="-107"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5771A1"/>
    <a:srgbClr val="DE6225"/>
    <a:srgbClr val="0527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p:scale>
          <a:sx n="28" d="100"/>
          <a:sy n="28" d="100"/>
        </p:scale>
        <p:origin x="-80" y="1832"/>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oleObject" Target="Workbook4"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Workbook4"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layout/>
      <c:overlay val="0"/>
    </c:title>
    <c:autoTitleDeleted val="0"/>
    <c:plotArea>
      <c:layout/>
      <c:lineChart>
        <c:grouping val="standard"/>
        <c:varyColors val="0"/>
        <c:ser>
          <c:idx val="1"/>
          <c:order val="0"/>
          <c:tx>
            <c:v>Weight-at-age Year Coefficients</c:v>
          </c:tx>
          <c:spPr>
            <a:ln w="25400" cap="flat" cmpd="sng" algn="ctr">
              <a:solidFill>
                <a:schemeClr val="dk1"/>
              </a:solidFill>
              <a:prstDash val="solid"/>
            </a:ln>
            <a:effectLst/>
          </c:spPr>
          <c:marker>
            <c:symbol val="none"/>
          </c:marker>
          <c:cat>
            <c:numRef>
              <c:f>'weight at age year coefficents'!$A$2:$A$23</c:f>
              <c:numCache>
                <c:formatCode>General</c:formatCode>
                <c:ptCount val="22"/>
                <c:pt idx="0">
                  <c:v>1993.0</c:v>
                </c:pt>
                <c:pt idx="1">
                  <c:v>1994.0</c:v>
                </c:pt>
                <c:pt idx="2">
                  <c:v>1995.0</c:v>
                </c:pt>
                <c:pt idx="3">
                  <c:v>1996.0</c:v>
                </c:pt>
                <c:pt idx="4">
                  <c:v>1997.0</c:v>
                </c:pt>
                <c:pt idx="5">
                  <c:v>1998.0</c:v>
                </c:pt>
                <c:pt idx="6">
                  <c:v>1999.0</c:v>
                </c:pt>
                <c:pt idx="7">
                  <c:v>2000.0</c:v>
                </c:pt>
                <c:pt idx="8">
                  <c:v>2001.0</c:v>
                </c:pt>
                <c:pt idx="9">
                  <c:v>2002.0</c:v>
                </c:pt>
                <c:pt idx="10">
                  <c:v>2003.0</c:v>
                </c:pt>
                <c:pt idx="11">
                  <c:v>2004.0</c:v>
                </c:pt>
                <c:pt idx="12">
                  <c:v>2005.0</c:v>
                </c:pt>
                <c:pt idx="13">
                  <c:v>2006.0</c:v>
                </c:pt>
                <c:pt idx="14">
                  <c:v>2007.0</c:v>
                </c:pt>
                <c:pt idx="15">
                  <c:v>2008.0</c:v>
                </c:pt>
                <c:pt idx="16">
                  <c:v>2009.0</c:v>
                </c:pt>
                <c:pt idx="17">
                  <c:v>2010.0</c:v>
                </c:pt>
                <c:pt idx="18">
                  <c:v>2011.0</c:v>
                </c:pt>
                <c:pt idx="19">
                  <c:v>2012.0</c:v>
                </c:pt>
                <c:pt idx="20">
                  <c:v>2013.0</c:v>
                </c:pt>
                <c:pt idx="21">
                  <c:v>2014.0</c:v>
                </c:pt>
              </c:numCache>
            </c:numRef>
          </c:cat>
          <c:val>
            <c:numRef>
              <c:f>'weight at age year coefficents'!$B$2:$B$23</c:f>
              <c:numCache>
                <c:formatCode>General</c:formatCode>
                <c:ptCount val="22"/>
                <c:pt idx="0">
                  <c:v>-0.121416827</c:v>
                </c:pt>
                <c:pt idx="1">
                  <c:v>-0.088644535</c:v>
                </c:pt>
                <c:pt idx="2">
                  <c:v>-0.105527576</c:v>
                </c:pt>
                <c:pt idx="3">
                  <c:v>0.136464726</c:v>
                </c:pt>
                <c:pt idx="4">
                  <c:v>0.170059981</c:v>
                </c:pt>
                <c:pt idx="5">
                  <c:v>0.177708422</c:v>
                </c:pt>
                <c:pt idx="6">
                  <c:v>0.169880201</c:v>
                </c:pt>
                <c:pt idx="7">
                  <c:v>0.21283181</c:v>
                </c:pt>
                <c:pt idx="8">
                  <c:v>0.239110827</c:v>
                </c:pt>
                <c:pt idx="9">
                  <c:v>0.140510765</c:v>
                </c:pt>
                <c:pt idx="10">
                  <c:v>0.149855823</c:v>
                </c:pt>
                <c:pt idx="11">
                  <c:v>0.036875123</c:v>
                </c:pt>
                <c:pt idx="12">
                  <c:v>0.151470775</c:v>
                </c:pt>
                <c:pt idx="13">
                  <c:v>0.14441978</c:v>
                </c:pt>
                <c:pt idx="14">
                  <c:v>0.197060189</c:v>
                </c:pt>
                <c:pt idx="15">
                  <c:v>0.423677255</c:v>
                </c:pt>
                <c:pt idx="16">
                  <c:v>0.306787725</c:v>
                </c:pt>
                <c:pt idx="17">
                  <c:v>0.339759681</c:v>
                </c:pt>
                <c:pt idx="18">
                  <c:v>0.174927905</c:v>
                </c:pt>
                <c:pt idx="19">
                  <c:v>0.252234016</c:v>
                </c:pt>
                <c:pt idx="20">
                  <c:v>0.098048898</c:v>
                </c:pt>
                <c:pt idx="21">
                  <c:v>0.007569255</c:v>
                </c:pt>
              </c:numCache>
            </c:numRef>
          </c:val>
          <c:smooth val="0"/>
        </c:ser>
        <c:dLbls>
          <c:showLegendKey val="0"/>
          <c:showVal val="0"/>
          <c:showCatName val="0"/>
          <c:showSerName val="0"/>
          <c:showPercent val="0"/>
          <c:showBubbleSize val="0"/>
        </c:dLbls>
        <c:marker val="1"/>
        <c:smooth val="0"/>
        <c:axId val="2063863176"/>
        <c:axId val="2063868664"/>
      </c:lineChart>
      <c:catAx>
        <c:axId val="2063863176"/>
        <c:scaling>
          <c:orientation val="minMax"/>
        </c:scaling>
        <c:delete val="0"/>
        <c:axPos val="b"/>
        <c:numFmt formatCode="General" sourceLinked="1"/>
        <c:majorTickMark val="out"/>
        <c:minorTickMark val="none"/>
        <c:tickLblPos val="nextTo"/>
        <c:crossAx val="2063868664"/>
        <c:crosses val="autoZero"/>
        <c:auto val="1"/>
        <c:lblAlgn val="ctr"/>
        <c:lblOffset val="100"/>
        <c:noMultiLvlLbl val="0"/>
      </c:catAx>
      <c:valAx>
        <c:axId val="2063868664"/>
        <c:scaling>
          <c:orientation val="minMax"/>
        </c:scaling>
        <c:delete val="0"/>
        <c:axPos val="l"/>
        <c:majorGridlines/>
        <c:numFmt formatCode="General" sourceLinked="1"/>
        <c:majorTickMark val="out"/>
        <c:minorTickMark val="none"/>
        <c:tickLblPos val="nextTo"/>
        <c:crossAx val="2063863176"/>
        <c:crosses val="autoZero"/>
        <c:crossBetween val="between"/>
      </c:valAx>
      <c:spPr>
        <a:solidFill>
          <a:schemeClr val="lt1"/>
        </a:solidFill>
        <a:ln w="25400" cap="flat" cmpd="sng" algn="ctr">
          <a:solidFill>
            <a:schemeClr val="dk1"/>
          </a:solidFill>
          <a:prstDash val="solid"/>
        </a:ln>
        <a:effectLst/>
      </c:spPr>
    </c:plotArea>
    <c:plotVisOnly val="1"/>
    <c:dispBlanksAs val="gap"/>
    <c:showDLblsOverMax val="0"/>
  </c:chart>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a:outerShdw blurRad="40000" dist="20000" dir="5400000" rotWithShape="0">
        <a:srgbClr val="000000">
          <a:alpha val="38000"/>
        </a:srgbClr>
      </a:outerShdw>
    </a:effectLst>
  </c:spPr>
  <c:txPr>
    <a:bodyPr/>
    <a:lstStyle/>
    <a:p>
      <a:pPr>
        <a:defRPr>
          <a:solidFill>
            <a:schemeClr val="dk1"/>
          </a:solidFill>
          <a:latin typeface="+mn-lt"/>
          <a:ea typeface="+mn-ea"/>
          <a:cs typeface="+mn-cs"/>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Condition Factor Year Coefficients</a:t>
            </a:r>
          </a:p>
        </c:rich>
      </c:tx>
      <c:layout/>
      <c:overlay val="0"/>
    </c:title>
    <c:autoTitleDeleted val="0"/>
    <c:plotArea>
      <c:layout>
        <c:manualLayout>
          <c:layoutTarget val="inner"/>
          <c:xMode val="edge"/>
          <c:yMode val="edge"/>
          <c:x val="0.0299777682740193"/>
          <c:y val="0.173795538057743"/>
          <c:w val="0.970022231725981"/>
          <c:h val="0.806204461942257"/>
        </c:manualLayout>
      </c:layout>
      <c:lineChart>
        <c:grouping val="standard"/>
        <c:varyColors val="0"/>
        <c:ser>
          <c:idx val="0"/>
          <c:order val="0"/>
          <c:tx>
            <c:v>Condtion Factor Year Coefficients</c:v>
          </c:tx>
          <c:marker>
            <c:symbol val="none"/>
          </c:marker>
          <c:cat>
            <c:numRef>
              <c:f>'K year coefficients'!$A$2:$A$24</c:f>
              <c:numCache>
                <c:formatCode>General</c:formatCode>
                <c:ptCount val="23"/>
                <c:pt idx="0">
                  <c:v>1993.0</c:v>
                </c:pt>
                <c:pt idx="1">
                  <c:v>1994.0</c:v>
                </c:pt>
                <c:pt idx="2">
                  <c:v>1995.0</c:v>
                </c:pt>
                <c:pt idx="3">
                  <c:v>1996.0</c:v>
                </c:pt>
                <c:pt idx="4">
                  <c:v>1997.0</c:v>
                </c:pt>
                <c:pt idx="5">
                  <c:v>1998.0</c:v>
                </c:pt>
                <c:pt idx="6">
                  <c:v>1999.0</c:v>
                </c:pt>
                <c:pt idx="7">
                  <c:v>2000.0</c:v>
                </c:pt>
                <c:pt idx="8">
                  <c:v>2001.0</c:v>
                </c:pt>
                <c:pt idx="9">
                  <c:v>2002.0</c:v>
                </c:pt>
                <c:pt idx="10">
                  <c:v>2003.0</c:v>
                </c:pt>
                <c:pt idx="11">
                  <c:v>2004.0</c:v>
                </c:pt>
                <c:pt idx="12">
                  <c:v>2005.0</c:v>
                </c:pt>
                <c:pt idx="13">
                  <c:v>2006.0</c:v>
                </c:pt>
                <c:pt idx="14">
                  <c:v>2007.0</c:v>
                </c:pt>
                <c:pt idx="15">
                  <c:v>2008.0</c:v>
                </c:pt>
                <c:pt idx="16">
                  <c:v>2009.0</c:v>
                </c:pt>
                <c:pt idx="17">
                  <c:v>2010.0</c:v>
                </c:pt>
                <c:pt idx="18">
                  <c:v>2011.0</c:v>
                </c:pt>
                <c:pt idx="19">
                  <c:v>2012.0</c:v>
                </c:pt>
                <c:pt idx="20">
                  <c:v>2013.0</c:v>
                </c:pt>
                <c:pt idx="21">
                  <c:v>2014.0</c:v>
                </c:pt>
                <c:pt idx="22">
                  <c:v>2015.0</c:v>
                </c:pt>
              </c:numCache>
            </c:numRef>
          </c:cat>
          <c:val>
            <c:numRef>
              <c:f>'K year coefficients'!$B$2:$B$24</c:f>
              <c:numCache>
                <c:formatCode>General</c:formatCode>
                <c:ptCount val="23"/>
                <c:pt idx="0">
                  <c:v>-0.0174</c:v>
                </c:pt>
                <c:pt idx="1">
                  <c:v>-0.0082</c:v>
                </c:pt>
                <c:pt idx="2">
                  <c:v>0.0151</c:v>
                </c:pt>
                <c:pt idx="3">
                  <c:v>0.0411</c:v>
                </c:pt>
                <c:pt idx="4">
                  <c:v>0.0457</c:v>
                </c:pt>
                <c:pt idx="5">
                  <c:v>0.0696</c:v>
                </c:pt>
                <c:pt idx="6">
                  <c:v>0.1077</c:v>
                </c:pt>
                <c:pt idx="7">
                  <c:v>0.1103</c:v>
                </c:pt>
                <c:pt idx="8">
                  <c:v>0.1114</c:v>
                </c:pt>
                <c:pt idx="9">
                  <c:v>0.1173</c:v>
                </c:pt>
                <c:pt idx="10">
                  <c:v>0.1288</c:v>
                </c:pt>
                <c:pt idx="11">
                  <c:v>0.0858</c:v>
                </c:pt>
                <c:pt idx="12">
                  <c:v>0.1234</c:v>
                </c:pt>
                <c:pt idx="13">
                  <c:v>0.1348</c:v>
                </c:pt>
                <c:pt idx="14">
                  <c:v>0.1625</c:v>
                </c:pt>
                <c:pt idx="15">
                  <c:v>0.2112</c:v>
                </c:pt>
                <c:pt idx="16">
                  <c:v>0.2064</c:v>
                </c:pt>
                <c:pt idx="17">
                  <c:v>0.2152</c:v>
                </c:pt>
                <c:pt idx="18">
                  <c:v>0.2245</c:v>
                </c:pt>
                <c:pt idx="19">
                  <c:v>0.275</c:v>
                </c:pt>
                <c:pt idx="20">
                  <c:v>0.2999</c:v>
                </c:pt>
                <c:pt idx="21">
                  <c:v>0.3388</c:v>
                </c:pt>
                <c:pt idx="22">
                  <c:v>0.339</c:v>
                </c:pt>
              </c:numCache>
            </c:numRef>
          </c:val>
          <c:smooth val="0"/>
        </c:ser>
        <c:ser>
          <c:idx val="1"/>
          <c:order val="1"/>
          <c:tx>
            <c:strRef>
              <c:f>'K year coefficients'!$B$1</c:f>
              <c:strCache>
                <c:ptCount val="1"/>
                <c:pt idx="0">
                  <c:v>Estimate</c:v>
                </c:pt>
              </c:strCache>
            </c:strRef>
          </c:tx>
          <c:spPr>
            <a:ln w="25400" cap="flat" cmpd="sng" algn="ctr">
              <a:solidFill>
                <a:schemeClr val="accent5"/>
              </a:solidFill>
              <a:prstDash val="solid"/>
            </a:ln>
            <a:effectLst/>
          </c:spPr>
          <c:marker>
            <c:symbol val="none"/>
          </c:marker>
          <c:cat>
            <c:numRef>
              <c:f>'K year coefficients'!$A$2:$A$24</c:f>
              <c:numCache>
                <c:formatCode>General</c:formatCode>
                <c:ptCount val="23"/>
                <c:pt idx="0">
                  <c:v>1993.0</c:v>
                </c:pt>
                <c:pt idx="1">
                  <c:v>1994.0</c:v>
                </c:pt>
                <c:pt idx="2">
                  <c:v>1995.0</c:v>
                </c:pt>
                <c:pt idx="3">
                  <c:v>1996.0</c:v>
                </c:pt>
                <c:pt idx="4">
                  <c:v>1997.0</c:v>
                </c:pt>
                <c:pt idx="5">
                  <c:v>1998.0</c:v>
                </c:pt>
                <c:pt idx="6">
                  <c:v>1999.0</c:v>
                </c:pt>
                <c:pt idx="7">
                  <c:v>2000.0</c:v>
                </c:pt>
                <c:pt idx="8">
                  <c:v>2001.0</c:v>
                </c:pt>
                <c:pt idx="9">
                  <c:v>2002.0</c:v>
                </c:pt>
                <c:pt idx="10">
                  <c:v>2003.0</c:v>
                </c:pt>
                <c:pt idx="11">
                  <c:v>2004.0</c:v>
                </c:pt>
                <c:pt idx="12">
                  <c:v>2005.0</c:v>
                </c:pt>
                <c:pt idx="13">
                  <c:v>2006.0</c:v>
                </c:pt>
                <c:pt idx="14">
                  <c:v>2007.0</c:v>
                </c:pt>
                <c:pt idx="15">
                  <c:v>2008.0</c:v>
                </c:pt>
                <c:pt idx="16">
                  <c:v>2009.0</c:v>
                </c:pt>
                <c:pt idx="17">
                  <c:v>2010.0</c:v>
                </c:pt>
                <c:pt idx="18">
                  <c:v>2011.0</c:v>
                </c:pt>
                <c:pt idx="19">
                  <c:v>2012.0</c:v>
                </c:pt>
                <c:pt idx="20">
                  <c:v>2013.0</c:v>
                </c:pt>
                <c:pt idx="21">
                  <c:v>2014.0</c:v>
                </c:pt>
                <c:pt idx="22">
                  <c:v>2015.0</c:v>
                </c:pt>
              </c:numCache>
            </c:numRef>
          </c:cat>
          <c:val>
            <c:numRef>
              <c:f>'K year coefficients'!$B$2:$B$24</c:f>
              <c:numCache>
                <c:formatCode>General</c:formatCode>
                <c:ptCount val="23"/>
                <c:pt idx="0">
                  <c:v>-0.0174</c:v>
                </c:pt>
                <c:pt idx="1">
                  <c:v>-0.0082</c:v>
                </c:pt>
                <c:pt idx="2">
                  <c:v>0.0151</c:v>
                </c:pt>
                <c:pt idx="3">
                  <c:v>0.0411</c:v>
                </c:pt>
                <c:pt idx="4">
                  <c:v>0.0457</c:v>
                </c:pt>
                <c:pt idx="5">
                  <c:v>0.0696</c:v>
                </c:pt>
                <c:pt idx="6">
                  <c:v>0.1077</c:v>
                </c:pt>
                <c:pt idx="7">
                  <c:v>0.1103</c:v>
                </c:pt>
                <c:pt idx="8">
                  <c:v>0.1114</c:v>
                </c:pt>
                <c:pt idx="9">
                  <c:v>0.1173</c:v>
                </c:pt>
                <c:pt idx="10">
                  <c:v>0.1288</c:v>
                </c:pt>
                <c:pt idx="11">
                  <c:v>0.0858</c:v>
                </c:pt>
                <c:pt idx="12">
                  <c:v>0.1234</c:v>
                </c:pt>
                <c:pt idx="13">
                  <c:v>0.1348</c:v>
                </c:pt>
                <c:pt idx="14">
                  <c:v>0.1625</c:v>
                </c:pt>
                <c:pt idx="15">
                  <c:v>0.2112</c:v>
                </c:pt>
                <c:pt idx="16">
                  <c:v>0.2064</c:v>
                </c:pt>
                <c:pt idx="17">
                  <c:v>0.2152</c:v>
                </c:pt>
                <c:pt idx="18">
                  <c:v>0.2245</c:v>
                </c:pt>
                <c:pt idx="19">
                  <c:v>0.275</c:v>
                </c:pt>
                <c:pt idx="20">
                  <c:v>0.2999</c:v>
                </c:pt>
                <c:pt idx="21">
                  <c:v>0.3388</c:v>
                </c:pt>
                <c:pt idx="22">
                  <c:v>0.339</c:v>
                </c:pt>
              </c:numCache>
            </c:numRef>
          </c:val>
          <c:smooth val="0"/>
        </c:ser>
        <c:dLbls>
          <c:showLegendKey val="0"/>
          <c:showVal val="0"/>
          <c:showCatName val="0"/>
          <c:showSerName val="0"/>
          <c:showPercent val="0"/>
          <c:showBubbleSize val="0"/>
        </c:dLbls>
        <c:marker val="1"/>
        <c:smooth val="0"/>
        <c:axId val="-2106196008"/>
        <c:axId val="-2105875416"/>
      </c:lineChart>
      <c:catAx>
        <c:axId val="-2106196008"/>
        <c:scaling>
          <c:orientation val="minMax"/>
        </c:scaling>
        <c:delete val="0"/>
        <c:axPos val="b"/>
        <c:numFmt formatCode="General" sourceLinked="1"/>
        <c:majorTickMark val="out"/>
        <c:minorTickMark val="none"/>
        <c:tickLblPos val="nextTo"/>
        <c:crossAx val="-2105875416"/>
        <c:crosses val="autoZero"/>
        <c:auto val="1"/>
        <c:lblAlgn val="ctr"/>
        <c:lblOffset val="100"/>
        <c:noMultiLvlLbl val="0"/>
      </c:catAx>
      <c:valAx>
        <c:axId val="-2105875416"/>
        <c:scaling>
          <c:orientation val="minMax"/>
        </c:scaling>
        <c:delete val="0"/>
        <c:axPos val="l"/>
        <c:majorGridlines/>
        <c:numFmt formatCode="General" sourceLinked="1"/>
        <c:majorTickMark val="out"/>
        <c:minorTickMark val="none"/>
        <c:tickLblPos val="nextTo"/>
        <c:crossAx val="-2106196008"/>
        <c:crosses val="autoZero"/>
        <c:crossBetween val="between"/>
      </c:valAx>
      <c:spPr>
        <a:solidFill>
          <a:schemeClr val="lt1"/>
        </a:solidFill>
        <a:ln w="25400" cap="flat" cmpd="sng" algn="ctr">
          <a:solidFill>
            <a:schemeClr val="accent5"/>
          </a:solidFill>
          <a:prstDash val="solid"/>
        </a:ln>
        <a:effectLst/>
      </c:spPr>
    </c:plotArea>
    <c:plotVisOnly val="1"/>
    <c:dispBlanksAs val="gap"/>
    <c:showDLblsOverMax val="0"/>
  </c:chart>
  <c:spPr>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a:outerShdw blurRad="40000" dist="20000" dir="5400000" rotWithShape="0">
        <a:srgbClr val="000000">
          <a:alpha val="38000"/>
        </a:srgbClr>
      </a:outerShdw>
    </a:effectLst>
  </c:spPr>
  <c:txPr>
    <a:bodyPr/>
    <a:lstStyle/>
    <a:p>
      <a:pPr>
        <a:defRPr>
          <a:solidFill>
            <a:schemeClr val="dk1"/>
          </a:solidFill>
          <a:latin typeface="+mn-lt"/>
          <a:ea typeface="+mn-ea"/>
          <a:cs typeface="+mn-cs"/>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A91F10-F105-F240-BB11-F3B689646099}" type="datetimeFigureOut">
              <a:rPr lang="en-US" smtClean="0"/>
              <a:pPr/>
              <a:t>4/20/16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8313593-E61B-054B-81C4-FAE256538AED}" type="slidenum">
              <a:rPr lang="en-US" smtClean="0"/>
              <a:pPr/>
              <a:t>‹#›</a:t>
            </a:fld>
            <a:endParaRPr lang="en-US"/>
          </a:p>
        </p:txBody>
      </p:sp>
    </p:spTree>
    <p:extLst>
      <p:ext uri="{BB962C8B-B14F-4D97-AF65-F5344CB8AC3E}">
        <p14:creationId xmlns:p14="http://schemas.microsoft.com/office/powerpoint/2010/main" val="4630066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2194560"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2194560" fontAlgn="auto">
              <a:spcBef>
                <a:spcPts val="0"/>
              </a:spcBef>
              <a:spcAft>
                <a:spcPts val="0"/>
              </a:spcAft>
              <a:defRPr sz="1200">
                <a:latin typeface="+mn-lt"/>
                <a:ea typeface="+mn-ea"/>
                <a:cs typeface="+mn-cs"/>
              </a:defRPr>
            </a:lvl1pPr>
          </a:lstStyle>
          <a:p>
            <a:pPr>
              <a:defRPr/>
            </a:pPr>
            <a:fld id="{39B9E5EC-0846-6941-8703-CD90130FC354}" type="datetime1">
              <a:rPr lang="en-US"/>
              <a:pPr>
                <a:defRPr/>
              </a:pPr>
              <a:t>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2194560"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2194560" fontAlgn="auto">
              <a:spcBef>
                <a:spcPts val="0"/>
              </a:spcBef>
              <a:spcAft>
                <a:spcPts val="0"/>
              </a:spcAft>
              <a:defRPr sz="1200">
                <a:latin typeface="+mn-lt"/>
                <a:ea typeface="+mn-ea"/>
                <a:cs typeface="+mn-cs"/>
              </a:defRPr>
            </a:lvl1pPr>
          </a:lstStyle>
          <a:p>
            <a:pPr>
              <a:defRPr/>
            </a:pPr>
            <a:fld id="{572C3E04-EAED-7A4D-B838-0B5ADB0969A6}" type="slidenum">
              <a:rPr lang="en-US"/>
              <a:pPr>
                <a:defRPr/>
              </a:pPr>
              <a:t>‹#›</a:t>
            </a:fld>
            <a:endParaRPr lang="en-US"/>
          </a:p>
        </p:txBody>
      </p:sp>
    </p:spTree>
    <p:extLst>
      <p:ext uri="{BB962C8B-B14F-4D97-AF65-F5344CB8AC3E}">
        <p14:creationId xmlns:p14="http://schemas.microsoft.com/office/powerpoint/2010/main" val="3270840336"/>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pitchFamily="-108"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07" charset="-128"/>
              <a:cs typeface="ＭＳ Ｐゴシック" pitchFamily="-107" charset="-128"/>
            </a:endParaRPr>
          </a:p>
        </p:txBody>
      </p:sp>
      <p:sp>
        <p:nvSpPr>
          <p:cNvPr id="153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2193925" fontAlgn="base">
              <a:spcBef>
                <a:spcPct val="0"/>
              </a:spcBef>
              <a:spcAft>
                <a:spcPct val="0"/>
              </a:spcAft>
              <a:defRPr/>
            </a:pPr>
            <a:fld id="{5EECD738-4B14-F841-9471-716CEC54BDFE}" type="slidenum">
              <a:rPr lang="en-US" smtClean="0">
                <a:ea typeface="ＭＳ Ｐゴシック" pitchFamily="-108" charset="-128"/>
                <a:cs typeface="ＭＳ Ｐゴシック" pitchFamily="-108" charset="-128"/>
              </a:rPr>
              <a:pPr defTabSz="2193925" fontAlgn="base">
                <a:spcBef>
                  <a:spcPct val="0"/>
                </a:spcBef>
                <a:spcAft>
                  <a:spcPct val="0"/>
                </a:spcAft>
                <a:defRPr/>
              </a:pPr>
              <a:t>1</a:t>
            </a:fld>
            <a:endParaRPr lang="en-US" smtClean="0">
              <a:ea typeface="ＭＳ Ｐゴシック" pitchFamily="-108" charset="-128"/>
              <a:cs typeface="ＭＳ Ｐゴシック" pitchFamily="-108"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9D9B0DC0-DEB6-5245-9786-81835CA7B236}" type="datetime1">
              <a:rPr lang="en-US"/>
              <a:pPr>
                <a:defRPr/>
              </a:pPr>
              <a:t>4/20/16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10CB6CD-A896-034E-886C-9AD73162554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FE152F3-A628-174C-B1C5-D7957B5E1D38}" type="datetime1">
              <a:rPr lang="en-US"/>
              <a:pPr>
                <a:defRPr/>
              </a:pPr>
              <a:t>4/20/16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0FCF62F-1C22-F342-AEF6-5751E4D1B1C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745D483-D49F-FF4D-A9BE-F07770943FEC}" type="datetime1">
              <a:rPr lang="en-US"/>
              <a:pPr>
                <a:defRPr/>
              </a:pPr>
              <a:t>4/20/16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B774BD7-0588-6F4B-AC48-26B402219AE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2E7EE88-36B3-3346-BBA2-F431CBED7E14}" type="datetime1">
              <a:rPr lang="en-US"/>
              <a:pPr>
                <a:defRPr/>
              </a:pPr>
              <a:t>4/20/16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4E96FE8-16DA-394E-A83E-4578336391C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F7DEA6E3-440A-4444-BB11-7B989A77FD77}" type="datetime1">
              <a:rPr lang="en-US"/>
              <a:pPr>
                <a:defRPr/>
              </a:pPr>
              <a:t>4/20/16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A5C8EF9-EBE1-BB4A-BC45-FEB94B053A1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A0F24EE3-BE6B-6F40-8449-0EE688B334C3}" type="datetime1">
              <a:rPr lang="en-US"/>
              <a:pPr>
                <a:defRPr/>
              </a:pPr>
              <a:t>4/20/16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40A0E92-9676-0646-8393-C6A11532230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0EB25384-CBCF-B646-AF0F-35BE8D53D802}" type="datetime1">
              <a:rPr lang="en-US"/>
              <a:pPr>
                <a:defRPr/>
              </a:pPr>
              <a:t>4/20/16</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6A81054D-299A-2D4B-A58E-B6B2DCDDC98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9FC97E24-7DE0-2049-B283-98D5EA78F8EA}" type="datetime1">
              <a:rPr lang="en-US"/>
              <a:pPr>
                <a:defRPr/>
              </a:pPr>
              <a:t>4/20/16</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CCC60871-0703-CC4C-A829-D75B00D0A2DE}"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4D595BF-B042-E74D-B532-F84F734A770B}" type="datetime1">
              <a:rPr lang="en-US"/>
              <a:pPr>
                <a:defRPr/>
              </a:pPr>
              <a:t>4/20/16</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CFE51F58-CED8-114E-989B-FAB78C4990E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2AE1BB32-3A3A-1442-B647-28E14D9E02CB}" type="datetime1">
              <a:rPr lang="en-US"/>
              <a:pPr>
                <a:defRPr/>
              </a:pPr>
              <a:t>4/20/16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16AC1B3-1A4E-1147-990C-E994497E5639}"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rtlCol="0">
            <a:normAutofit/>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r>
              <a:rPr lang="en-US" noProof="0" smtClean="0"/>
              <a:t>Drag picture to placeholder or click icon to add</a:t>
            </a:r>
            <a:endParaRPr lang="en-US" noProof="0"/>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6EE6D99-5BC1-9447-9734-C2AA085436E8}" type="datetime1">
              <a:rPr lang="en-US"/>
              <a:pPr>
                <a:defRPr/>
              </a:pPr>
              <a:t>4/20/16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0B73B32-3A11-C34E-B587-0381224FDA0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193925" y="1317625"/>
            <a:ext cx="39503350" cy="5486400"/>
          </a:xfrm>
          <a:prstGeom prst="rect">
            <a:avLst/>
          </a:prstGeom>
          <a:noFill/>
          <a:ln w="9525">
            <a:noFill/>
            <a:miter lim="800000"/>
            <a:headEnd/>
            <a:tailEnd/>
          </a:ln>
        </p:spPr>
        <p:txBody>
          <a:bodyPr vert="horz" wrap="square" lIns="438912" tIns="219456" rIns="438912" bIns="219456" numCol="1" anchor="ctr" anchorCtr="0" compatLnSpc="1">
            <a:prstTxWarp prst="textNoShape">
              <a:avLst/>
            </a:prstTxWarp>
          </a:bodyPr>
          <a:lstStyle/>
          <a:p>
            <a:pPr lvl="0"/>
            <a:r>
              <a:rPr lang="en-US" smtClean="0"/>
              <a:t>Click to edit Master title style</a:t>
            </a:r>
            <a:endParaRPr lang="en-US"/>
          </a:p>
        </p:txBody>
      </p:sp>
      <p:sp>
        <p:nvSpPr>
          <p:cNvPr id="1027" name="Text Placeholder 2"/>
          <p:cNvSpPr>
            <a:spLocks noGrp="1"/>
          </p:cNvSpPr>
          <p:nvPr>
            <p:ph type="body" idx="1"/>
          </p:nvPr>
        </p:nvSpPr>
        <p:spPr bwMode="auto">
          <a:xfrm>
            <a:off x="2193925" y="7680325"/>
            <a:ext cx="39503350" cy="21724938"/>
          </a:xfrm>
          <a:prstGeom prst="rect">
            <a:avLst/>
          </a:prstGeom>
          <a:noFill/>
          <a:ln w="9525">
            <a:noFill/>
            <a:miter lim="800000"/>
            <a:headEnd/>
            <a:tailEnd/>
          </a:ln>
        </p:spPr>
        <p:txBody>
          <a:bodyPr vert="horz" wrap="square" lIns="438912" tIns="219456" rIns="438912" bIns="21945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3925" y="30510163"/>
            <a:ext cx="10242550" cy="1752600"/>
          </a:xfrm>
          <a:prstGeom prst="rect">
            <a:avLst/>
          </a:prstGeom>
        </p:spPr>
        <p:txBody>
          <a:bodyPr vert="horz" lIns="438912" tIns="219456" rIns="438912" bIns="219456" rtlCol="0" anchor="ctr"/>
          <a:lstStyle>
            <a:lvl1pPr algn="l" defTabSz="2194560" fontAlgn="auto">
              <a:spcBef>
                <a:spcPts val="0"/>
              </a:spcBef>
              <a:spcAft>
                <a:spcPts val="0"/>
              </a:spcAft>
              <a:defRPr sz="5800">
                <a:solidFill>
                  <a:schemeClr val="tx1">
                    <a:tint val="75000"/>
                  </a:schemeClr>
                </a:solidFill>
                <a:latin typeface="+mn-lt"/>
                <a:ea typeface="+mn-ea"/>
                <a:cs typeface="+mn-cs"/>
              </a:defRPr>
            </a:lvl1pPr>
          </a:lstStyle>
          <a:p>
            <a:pPr>
              <a:defRPr/>
            </a:pPr>
            <a:fld id="{7D63A7D0-97BF-1846-9583-B99EC1CA1C7E}" type="datetime1">
              <a:rPr lang="en-US"/>
              <a:pPr>
                <a:defRPr/>
              </a:pPr>
              <a:t>4/20/16</a:t>
            </a:fld>
            <a:endParaRPr lang="en-US"/>
          </a:p>
        </p:txBody>
      </p:sp>
      <p:sp>
        <p:nvSpPr>
          <p:cNvPr id="5" name="Footer Placeholder 4"/>
          <p:cNvSpPr>
            <a:spLocks noGrp="1"/>
          </p:cNvSpPr>
          <p:nvPr>
            <p:ph type="ftr" sz="quarter" idx="3"/>
          </p:nvPr>
        </p:nvSpPr>
        <p:spPr>
          <a:xfrm>
            <a:off x="14995525" y="30510163"/>
            <a:ext cx="13900150" cy="1752600"/>
          </a:xfrm>
          <a:prstGeom prst="rect">
            <a:avLst/>
          </a:prstGeom>
        </p:spPr>
        <p:txBody>
          <a:bodyPr vert="horz" lIns="438912" tIns="219456" rIns="438912" bIns="219456" rtlCol="0" anchor="ctr"/>
          <a:lstStyle>
            <a:lvl1pPr algn="ctr" defTabSz="2194560" fontAlgn="auto">
              <a:spcBef>
                <a:spcPts val="0"/>
              </a:spcBef>
              <a:spcAft>
                <a:spcPts val="0"/>
              </a:spcAft>
              <a:defRPr sz="58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31454725" y="30510163"/>
            <a:ext cx="10242550" cy="1752600"/>
          </a:xfrm>
          <a:prstGeom prst="rect">
            <a:avLst/>
          </a:prstGeom>
        </p:spPr>
        <p:txBody>
          <a:bodyPr vert="horz" lIns="438912" tIns="219456" rIns="438912" bIns="219456" rtlCol="0" anchor="ctr"/>
          <a:lstStyle>
            <a:lvl1pPr algn="r" defTabSz="2194560" fontAlgn="auto">
              <a:spcBef>
                <a:spcPts val="0"/>
              </a:spcBef>
              <a:spcAft>
                <a:spcPts val="0"/>
              </a:spcAft>
              <a:defRPr sz="5800">
                <a:solidFill>
                  <a:schemeClr val="tx1">
                    <a:tint val="75000"/>
                  </a:schemeClr>
                </a:solidFill>
                <a:latin typeface="+mn-lt"/>
                <a:ea typeface="+mn-ea"/>
                <a:cs typeface="+mn-cs"/>
              </a:defRPr>
            </a:lvl1pPr>
          </a:lstStyle>
          <a:p>
            <a:pPr>
              <a:defRPr/>
            </a:pPr>
            <a:fld id="{B063F8FF-54E3-2749-9438-DED0CB14858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3925" rtl="0" eaLnBrk="1" fontAlgn="base" hangingPunct="1">
        <a:spcBef>
          <a:spcPct val="0"/>
        </a:spcBef>
        <a:spcAft>
          <a:spcPct val="0"/>
        </a:spcAft>
        <a:defRPr sz="21100" kern="1200">
          <a:solidFill>
            <a:schemeClr val="tx1"/>
          </a:solidFill>
          <a:latin typeface="+mj-lt"/>
          <a:ea typeface="ＭＳ Ｐゴシック" pitchFamily="-108" charset="-128"/>
          <a:cs typeface="ＭＳ Ｐゴシック" pitchFamily="-108" charset="-128"/>
        </a:defRPr>
      </a:lvl1pPr>
      <a:lvl2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2pPr>
      <a:lvl3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3pPr>
      <a:lvl4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4pPr>
      <a:lvl5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5pPr>
      <a:lvl6pPr marL="4572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6pPr>
      <a:lvl7pPr marL="9144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7pPr>
      <a:lvl8pPr marL="13716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8pPr>
      <a:lvl9pPr marL="18288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9pPr>
    </p:titleStyle>
    <p:bodyStyle>
      <a:lvl1pPr marL="1644650" indent="-1644650" algn="l" defTabSz="2193925" rtl="0" eaLnBrk="1" fontAlgn="base" hangingPunct="1">
        <a:spcBef>
          <a:spcPct val="20000"/>
        </a:spcBef>
        <a:spcAft>
          <a:spcPct val="0"/>
        </a:spcAft>
        <a:buFont typeface="Arial" pitchFamily="-107" charset="0"/>
        <a:buChar char="•"/>
        <a:defRPr sz="15400" kern="1200">
          <a:solidFill>
            <a:schemeClr val="tx1"/>
          </a:solidFill>
          <a:latin typeface="+mn-lt"/>
          <a:ea typeface="ＭＳ Ｐゴシック" pitchFamily="-108" charset="-128"/>
          <a:cs typeface="ＭＳ Ｐゴシック" pitchFamily="-108" charset="-128"/>
        </a:defRPr>
      </a:lvl1pPr>
      <a:lvl2pPr marL="3565525" indent="-1371600" algn="l" defTabSz="2193925" rtl="0" eaLnBrk="1" fontAlgn="base" hangingPunct="1">
        <a:spcBef>
          <a:spcPct val="20000"/>
        </a:spcBef>
        <a:spcAft>
          <a:spcPct val="0"/>
        </a:spcAft>
        <a:buFont typeface="Arial" pitchFamily="-107" charset="0"/>
        <a:buChar char="–"/>
        <a:defRPr sz="13400" kern="1200">
          <a:solidFill>
            <a:schemeClr val="tx1"/>
          </a:solidFill>
          <a:latin typeface="+mn-lt"/>
          <a:ea typeface="ＭＳ Ｐゴシック" pitchFamily="-108" charset="-128"/>
          <a:cs typeface="+mn-cs"/>
        </a:defRPr>
      </a:lvl2pPr>
      <a:lvl3pPr marL="5486400" indent="-1096963" algn="l" defTabSz="2193925" rtl="0" eaLnBrk="1" fontAlgn="base" hangingPunct="1">
        <a:spcBef>
          <a:spcPct val="20000"/>
        </a:spcBef>
        <a:spcAft>
          <a:spcPct val="0"/>
        </a:spcAft>
        <a:buFont typeface="Arial" pitchFamily="-107" charset="0"/>
        <a:buChar char="•"/>
        <a:defRPr sz="11500" kern="1200">
          <a:solidFill>
            <a:schemeClr val="tx1"/>
          </a:solidFill>
          <a:latin typeface="+mn-lt"/>
          <a:ea typeface="ＭＳ Ｐゴシック" pitchFamily="-108" charset="-128"/>
          <a:cs typeface="+mn-cs"/>
        </a:defRPr>
      </a:lvl3pPr>
      <a:lvl4pPr marL="7680325" indent="-1096963" algn="l" defTabSz="2193925" rtl="0" eaLnBrk="1" fontAlgn="base" hangingPunct="1">
        <a:spcBef>
          <a:spcPct val="20000"/>
        </a:spcBef>
        <a:spcAft>
          <a:spcPct val="0"/>
        </a:spcAft>
        <a:buFont typeface="Arial" pitchFamily="-107" charset="0"/>
        <a:buChar char="–"/>
        <a:defRPr sz="9600" kern="1200">
          <a:solidFill>
            <a:schemeClr val="tx1"/>
          </a:solidFill>
          <a:latin typeface="+mn-lt"/>
          <a:ea typeface="ＭＳ Ｐゴシック" pitchFamily="-108" charset="-128"/>
          <a:cs typeface="+mn-cs"/>
        </a:defRPr>
      </a:lvl4pPr>
      <a:lvl5pPr marL="9874250" indent="-1096963" algn="l" defTabSz="2193925" rtl="0" eaLnBrk="1" fontAlgn="base" hangingPunct="1">
        <a:spcBef>
          <a:spcPct val="20000"/>
        </a:spcBef>
        <a:spcAft>
          <a:spcPct val="0"/>
        </a:spcAft>
        <a:buFont typeface="Arial" pitchFamily="-107" charset="0"/>
        <a:buChar char="»"/>
        <a:defRPr sz="9600" kern="1200">
          <a:solidFill>
            <a:schemeClr val="tx1"/>
          </a:solidFill>
          <a:latin typeface="+mn-lt"/>
          <a:ea typeface="ＭＳ Ｐゴシック" pitchFamily="-108" charset="-128"/>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chart" Target="../charts/chart1.xml"/><Relationship Id="rId7" Type="http://schemas.openxmlformats.org/officeDocument/2006/relationships/chart" Target="../charts/chart2.xml"/><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cxnSp>
        <p:nvCxnSpPr>
          <p:cNvPr id="27" name="Straight Connector 26"/>
          <p:cNvCxnSpPr/>
          <p:nvPr/>
        </p:nvCxnSpPr>
        <p:spPr>
          <a:xfrm>
            <a:off x="0" y="4114800"/>
            <a:ext cx="43891200" cy="1588"/>
          </a:xfrm>
          <a:prstGeom prst="line">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cxnSp>
      <p:sp>
        <p:nvSpPr>
          <p:cNvPr id="14340" name="TextBox 93"/>
          <p:cNvSpPr txBox="1">
            <a:spLocks noChangeArrowheads="1"/>
          </p:cNvSpPr>
          <p:nvPr/>
        </p:nvSpPr>
        <p:spPr bwMode="auto">
          <a:xfrm>
            <a:off x="914400" y="887413"/>
            <a:ext cx="41986200" cy="2862322"/>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prstTxWarp prst="textNoShape">
              <a:avLst/>
            </a:prstTxWarp>
            <a:spAutoFit/>
          </a:bodyPr>
          <a:lstStyle/>
          <a:p>
            <a:pPr algn="ctr"/>
            <a:r>
              <a:rPr lang="en-US" sz="7200" dirty="0" smtClean="0">
                <a:solidFill>
                  <a:srgbClr val="052754"/>
                </a:solidFill>
                <a:latin typeface="Times New Roman"/>
                <a:cs typeface="Times New Roman"/>
              </a:rPr>
              <a:t>Factors influencing variability in weight-at-age and condition </a:t>
            </a:r>
            <a:r>
              <a:rPr lang="en-US" sz="7200" dirty="0">
                <a:solidFill>
                  <a:srgbClr val="052754"/>
                </a:solidFill>
                <a:latin typeface="Times New Roman"/>
                <a:cs typeface="Times New Roman"/>
              </a:rPr>
              <a:t>f</a:t>
            </a:r>
            <a:r>
              <a:rPr lang="en-US" sz="7200" dirty="0" smtClean="0">
                <a:solidFill>
                  <a:srgbClr val="052754"/>
                </a:solidFill>
                <a:latin typeface="Times New Roman"/>
                <a:cs typeface="Times New Roman"/>
              </a:rPr>
              <a:t>actor in cod</a:t>
            </a:r>
          </a:p>
          <a:p>
            <a:pPr algn="ctr"/>
            <a:r>
              <a:rPr lang="en-US" sz="3600" dirty="0" smtClean="0">
                <a:solidFill>
                  <a:srgbClr val="052754"/>
                </a:solidFill>
                <a:latin typeface="Times New Roman"/>
                <a:cs typeface="Times New Roman"/>
              </a:rPr>
              <a:t>Liberty L. Schilpp, Gavin Fay</a:t>
            </a:r>
            <a:r>
              <a:rPr lang="en-US" sz="7200" dirty="0" smtClean="0">
                <a:solidFill>
                  <a:srgbClr val="052754"/>
                </a:solidFill>
                <a:latin typeface="Times New Roman"/>
                <a:cs typeface="Times New Roman"/>
              </a:rPr>
              <a:t>  </a:t>
            </a:r>
          </a:p>
          <a:p>
            <a:pPr algn="ctr"/>
            <a:r>
              <a:rPr lang="en-US" sz="3600" dirty="0" smtClean="0">
                <a:solidFill>
                  <a:srgbClr val="052754"/>
                </a:solidFill>
                <a:latin typeface="Times New Roman"/>
                <a:cs typeface="Times New Roman"/>
              </a:rPr>
              <a:t>Department of Fisheries Oceanography, School of Marine Science, University of Massachusetts Dartmouth, Fairhaven, MA.</a:t>
            </a:r>
            <a:endParaRPr lang="en-US" sz="3600" dirty="0">
              <a:solidFill>
                <a:srgbClr val="052754"/>
              </a:solidFill>
              <a:latin typeface="Times New Roman"/>
              <a:cs typeface="Times New Roman"/>
            </a:endParaRPr>
          </a:p>
        </p:txBody>
      </p:sp>
      <p:sp>
        <p:nvSpPr>
          <p:cNvPr id="14344" name="Rectangle 29"/>
          <p:cNvSpPr>
            <a:spLocks noChangeArrowheads="1"/>
          </p:cNvSpPr>
          <p:nvPr/>
        </p:nvSpPr>
        <p:spPr bwMode="auto">
          <a:xfrm>
            <a:off x="914400" y="8458200"/>
            <a:ext cx="13868400" cy="7255634"/>
          </a:xfrm>
          <a:prstGeom prst="rect">
            <a:avLst/>
          </a:prstGeom>
          <a:ln>
            <a:headEnd/>
            <a:tailEnd/>
          </a:ln>
        </p:spPr>
        <p:style>
          <a:lnRef idx="2">
            <a:schemeClr val="dk1"/>
          </a:lnRef>
          <a:fillRef idx="1">
            <a:schemeClr val="lt1"/>
          </a:fillRef>
          <a:effectRef idx="0">
            <a:schemeClr val="dk1"/>
          </a:effectRef>
          <a:fontRef idx="minor">
            <a:schemeClr val="dk1"/>
          </a:fontRef>
        </p:style>
        <p:txBody>
          <a:bodyPr lIns="360000" tIns="360000" rIns="360000" bIns="360000">
            <a:prstTxWarp prst="textNoShape">
              <a:avLst/>
            </a:prstTxWarp>
          </a:bodyPr>
          <a:lstStyle/>
          <a:p>
            <a:pPr>
              <a:spcBef>
                <a:spcPct val="50000"/>
              </a:spcBef>
            </a:pPr>
            <a:r>
              <a:rPr lang="en-GB" sz="4000" b="1" dirty="0" smtClean="0">
                <a:solidFill>
                  <a:schemeClr val="accent6">
                    <a:lumMod val="75000"/>
                  </a:schemeClr>
                </a:solidFill>
                <a:latin typeface="+mj-lt"/>
                <a:cs typeface="Times New Roman"/>
              </a:rPr>
              <a:t>Background:</a:t>
            </a:r>
            <a:endParaRPr lang="en-GB" sz="4000" b="1" dirty="0">
              <a:solidFill>
                <a:schemeClr val="accent6">
                  <a:lumMod val="75000"/>
                </a:schemeClr>
              </a:solidFill>
              <a:latin typeface="+mj-lt"/>
              <a:cs typeface="Times New Roman"/>
            </a:endParaRPr>
          </a:p>
          <a:p>
            <a:endParaRPr lang="en-US" sz="3600" dirty="0" smtClean="0">
              <a:latin typeface="Times New Roman"/>
              <a:cs typeface="Times New Roman"/>
            </a:endParaRPr>
          </a:p>
          <a:p>
            <a:pPr marL="571500" indent="-571500">
              <a:buFont typeface="Arial"/>
              <a:buChar char="•"/>
            </a:pPr>
            <a:r>
              <a:rPr lang="en-US" sz="3600" dirty="0" smtClean="0">
                <a:latin typeface="Times New Roman"/>
                <a:cs typeface="Times New Roman"/>
              </a:rPr>
              <a:t>Variation </a:t>
            </a:r>
            <a:r>
              <a:rPr lang="en-US" sz="3600" dirty="0">
                <a:latin typeface="Times New Roman"/>
                <a:cs typeface="Times New Roman"/>
              </a:rPr>
              <a:t>in individual growth rates can affect fish population </a:t>
            </a:r>
            <a:r>
              <a:rPr lang="en-US" sz="3600" dirty="0" smtClean="0">
                <a:latin typeface="Times New Roman"/>
                <a:cs typeface="Times New Roman"/>
              </a:rPr>
              <a:t>dynamics</a:t>
            </a:r>
            <a:r>
              <a:rPr lang="en-US" sz="3600" dirty="0">
                <a:latin typeface="Times New Roman"/>
                <a:cs typeface="Times New Roman"/>
              </a:rPr>
              <a:t> </a:t>
            </a:r>
            <a:r>
              <a:rPr lang="en-US" sz="3600" dirty="0" smtClean="0">
                <a:latin typeface="Times New Roman"/>
                <a:cs typeface="Times New Roman"/>
              </a:rPr>
              <a:t>(</a:t>
            </a:r>
            <a:r>
              <a:rPr lang="en-US" sz="3600" dirty="0" err="1" smtClean="0">
                <a:latin typeface="Times New Roman"/>
                <a:cs typeface="Times New Roman"/>
              </a:rPr>
              <a:t>ie</a:t>
            </a:r>
            <a:r>
              <a:rPr lang="en-US" sz="3600" dirty="0" smtClean="0">
                <a:latin typeface="Times New Roman"/>
                <a:cs typeface="Times New Roman"/>
              </a:rPr>
              <a:t> larger size-at-age fish are generally more fecund)</a:t>
            </a:r>
          </a:p>
          <a:p>
            <a:pPr marL="571500" indent="-571500">
              <a:buFont typeface="Arial"/>
              <a:buChar char="•"/>
            </a:pPr>
            <a:r>
              <a:rPr lang="en-US" sz="3600" dirty="0" smtClean="0">
                <a:latin typeface="Times New Roman"/>
                <a:cs typeface="Times New Roman"/>
              </a:rPr>
              <a:t>Fish stocks with higher condition </a:t>
            </a:r>
            <a:r>
              <a:rPr lang="en-US" sz="3600" dirty="0">
                <a:latin typeface="Times New Roman"/>
                <a:cs typeface="Times New Roman"/>
              </a:rPr>
              <a:t>f</a:t>
            </a:r>
            <a:r>
              <a:rPr lang="en-US" sz="3600" dirty="0" smtClean="0">
                <a:latin typeface="Times New Roman"/>
                <a:cs typeface="Times New Roman"/>
              </a:rPr>
              <a:t>actor (K) may sustain higher levels of fishing than poorly conditioned stocks and can have higher recruitment at low Spawning Stock Biomass (SSB)</a:t>
            </a:r>
          </a:p>
          <a:p>
            <a:pPr marL="571500" indent="-571500">
              <a:buFont typeface="Arial"/>
              <a:buChar char="•"/>
            </a:pPr>
            <a:r>
              <a:rPr lang="en-US" sz="3600" dirty="0" smtClean="0">
                <a:latin typeface="Times New Roman"/>
                <a:cs typeface="Times New Roman"/>
              </a:rPr>
              <a:t>Variation in weight-at-age can have consequences </a:t>
            </a:r>
            <a:r>
              <a:rPr lang="en-US" sz="3600" dirty="0">
                <a:latin typeface="Times New Roman"/>
                <a:cs typeface="Times New Roman"/>
              </a:rPr>
              <a:t>for </a:t>
            </a:r>
            <a:r>
              <a:rPr lang="en-US" sz="3600" dirty="0" smtClean="0">
                <a:latin typeface="Times New Roman"/>
                <a:cs typeface="Times New Roman"/>
              </a:rPr>
              <a:t>stock </a:t>
            </a:r>
            <a:r>
              <a:rPr lang="en-US" sz="3600" dirty="0">
                <a:latin typeface="Times New Roman"/>
                <a:cs typeface="Times New Roman"/>
              </a:rPr>
              <a:t>assessment </a:t>
            </a:r>
            <a:r>
              <a:rPr lang="en-US" sz="3600" dirty="0" smtClean="0">
                <a:latin typeface="Times New Roman"/>
                <a:cs typeface="Times New Roman"/>
              </a:rPr>
              <a:t>model accuracy in terms of estimating biological parameters (Natural Mortality, etc.) and reference points</a:t>
            </a:r>
          </a:p>
          <a:p>
            <a:endParaRPr lang="en-US" sz="2800" dirty="0">
              <a:latin typeface="Times New Roman"/>
              <a:cs typeface="Times New Roman"/>
            </a:endParaRPr>
          </a:p>
        </p:txBody>
      </p:sp>
      <p:sp>
        <p:nvSpPr>
          <p:cNvPr id="31" name="Rectangle 30"/>
          <p:cNvSpPr>
            <a:spLocks noChangeArrowheads="1"/>
          </p:cNvSpPr>
          <p:nvPr/>
        </p:nvSpPr>
        <p:spPr bwMode="auto">
          <a:xfrm>
            <a:off x="914400" y="16353450"/>
            <a:ext cx="13868400" cy="12175366"/>
          </a:xfrm>
          <a:prstGeom prst="rect">
            <a:avLst/>
          </a:prstGeom>
          <a:ln>
            <a:headEnd/>
            <a:tailEnd/>
          </a:ln>
        </p:spPr>
        <p:style>
          <a:lnRef idx="2">
            <a:schemeClr val="dk1"/>
          </a:lnRef>
          <a:fillRef idx="1">
            <a:schemeClr val="lt1"/>
          </a:fillRef>
          <a:effectRef idx="0">
            <a:schemeClr val="dk1"/>
          </a:effectRef>
          <a:fontRef idx="minor">
            <a:schemeClr val="dk1"/>
          </a:fontRef>
        </p:style>
        <p:txBody>
          <a:bodyPr lIns="360000" tIns="360000" rIns="360000" bIns="360000">
            <a:prstTxWarp prst="textNoShape">
              <a:avLst/>
            </a:prstTxWarp>
          </a:bodyPr>
          <a:lstStyle/>
          <a:p>
            <a:pPr marL="381000" indent="-381000">
              <a:spcBef>
                <a:spcPct val="50000"/>
              </a:spcBef>
              <a:defRPr/>
            </a:pPr>
            <a:r>
              <a:rPr lang="en-US" sz="4000" b="1" dirty="0" smtClean="0">
                <a:solidFill>
                  <a:srgbClr val="E46C0A"/>
                </a:solidFill>
                <a:latin typeface="+mj-lt"/>
                <a:cs typeface="Times New Roman"/>
              </a:rPr>
              <a:t>Data</a:t>
            </a:r>
            <a:r>
              <a:rPr lang="en-US" sz="4000" b="1" dirty="0">
                <a:solidFill>
                  <a:srgbClr val="E46C0A"/>
                </a:solidFill>
                <a:latin typeface="+mj-lt"/>
                <a:cs typeface="Times New Roman"/>
              </a:rPr>
              <a:t>:</a:t>
            </a:r>
          </a:p>
          <a:p>
            <a:pPr marL="571500" lvl="0" indent="-571500">
              <a:buFont typeface="Arial"/>
              <a:buChar char="•"/>
            </a:pPr>
            <a:r>
              <a:rPr lang="en-US" sz="3600" dirty="0">
                <a:latin typeface="Times New Roman"/>
                <a:cs typeface="Times New Roman"/>
              </a:rPr>
              <a:t>Data for aged cod obtained from NMFS Northeast US </a:t>
            </a:r>
            <a:r>
              <a:rPr lang="en-US" sz="3600" dirty="0" smtClean="0">
                <a:latin typeface="Times New Roman"/>
                <a:cs typeface="Times New Roman"/>
              </a:rPr>
              <a:t> </a:t>
            </a:r>
            <a:r>
              <a:rPr lang="en-US" sz="3600" dirty="0">
                <a:latin typeface="Times New Roman"/>
                <a:cs typeface="Times New Roman"/>
              </a:rPr>
              <a:t>trawl survey database </a:t>
            </a:r>
            <a:r>
              <a:rPr lang="en-US" sz="3600" dirty="0" smtClean="0">
                <a:latin typeface="Times New Roman"/>
                <a:cs typeface="Times New Roman"/>
              </a:rPr>
              <a:t>(NEFC,1988).</a:t>
            </a:r>
          </a:p>
          <a:p>
            <a:pPr marL="457200" indent="-457200">
              <a:buFont typeface="Arial"/>
              <a:buChar char="•"/>
            </a:pPr>
            <a:r>
              <a:rPr lang="en-US" sz="3600" dirty="0" smtClean="0">
                <a:latin typeface="Times New Roman"/>
                <a:cs typeface="Times New Roman"/>
              </a:rPr>
              <a:t> Location of samples aggregated into Gulf </a:t>
            </a:r>
            <a:r>
              <a:rPr lang="en-US" sz="3600" dirty="0">
                <a:latin typeface="Times New Roman"/>
                <a:cs typeface="Times New Roman"/>
              </a:rPr>
              <a:t>of Maine (GOM) and </a:t>
            </a:r>
            <a:r>
              <a:rPr lang="en-US" sz="3600" dirty="0" smtClean="0">
                <a:latin typeface="Times New Roman"/>
                <a:cs typeface="Times New Roman"/>
              </a:rPr>
              <a:t>      Georges </a:t>
            </a:r>
            <a:r>
              <a:rPr lang="en-US" sz="3600" dirty="0">
                <a:latin typeface="Times New Roman"/>
                <a:cs typeface="Times New Roman"/>
              </a:rPr>
              <a:t>Bank(</a:t>
            </a:r>
            <a:r>
              <a:rPr lang="en-US" sz="3600" dirty="0" smtClean="0">
                <a:latin typeface="Times New Roman"/>
                <a:cs typeface="Times New Roman"/>
              </a:rPr>
              <a:t>GB) </a:t>
            </a:r>
          </a:p>
          <a:p>
            <a:pPr marL="571500" indent="-571500">
              <a:buFont typeface="Arial"/>
              <a:buChar char="•"/>
            </a:pPr>
            <a:r>
              <a:rPr lang="en-US" sz="3600" dirty="0" smtClean="0">
                <a:latin typeface="Times New Roman"/>
                <a:cs typeface="Times New Roman"/>
              </a:rPr>
              <a:t>Used Fulton’s Condition factor as derived from the length-weight equation : </a:t>
            </a:r>
            <a:r>
              <a:rPr lang="pl-PL" sz="3600" dirty="0" smtClean="0">
                <a:solidFill>
                  <a:srgbClr val="000000"/>
                </a:solidFill>
                <a:latin typeface="Times New Roman"/>
                <a:cs typeface="Times New Roman"/>
              </a:rPr>
              <a:t>K </a:t>
            </a:r>
            <a:r>
              <a:rPr lang="pl-PL" sz="3600" dirty="0">
                <a:solidFill>
                  <a:srgbClr val="000000"/>
                </a:solidFill>
                <a:latin typeface="Times New Roman"/>
                <a:cs typeface="Times New Roman"/>
              </a:rPr>
              <a:t>= 100*W</a:t>
            </a:r>
            <a:r>
              <a:rPr lang="pl-PL" sz="3600" dirty="0" smtClean="0">
                <a:solidFill>
                  <a:srgbClr val="000000"/>
                </a:solidFill>
                <a:latin typeface="Times New Roman"/>
                <a:cs typeface="Times New Roman"/>
              </a:rPr>
              <a:t>/</a:t>
            </a:r>
            <a:r>
              <a:rPr lang="en-US" sz="3600" dirty="0">
                <a:solidFill>
                  <a:srgbClr val="000000"/>
                </a:solidFill>
                <a:latin typeface="Times New Roman"/>
                <a:cs typeface="Times New Roman"/>
              </a:rPr>
              <a:t> </a:t>
            </a:r>
            <a:r>
              <a:rPr lang="pl-PL" sz="3600" dirty="0" smtClean="0">
                <a:solidFill>
                  <a:srgbClr val="000000"/>
                </a:solidFill>
                <a:latin typeface="Times New Roman"/>
                <a:cs typeface="Times New Roman"/>
              </a:rPr>
              <a:t>L</a:t>
            </a:r>
            <a:r>
              <a:rPr lang="pl-PL" sz="3600" baseline="30000" dirty="0" smtClean="0">
                <a:solidFill>
                  <a:srgbClr val="000000"/>
                </a:solidFill>
                <a:latin typeface="Times New Roman"/>
                <a:cs typeface="Times New Roman"/>
              </a:rPr>
              <a:t>3</a:t>
            </a:r>
            <a:r>
              <a:rPr lang="pl-PL" sz="3600" dirty="0" smtClean="0">
                <a:solidFill>
                  <a:srgbClr val="000000"/>
                </a:solidFill>
                <a:latin typeface="Times New Roman"/>
                <a:cs typeface="Times New Roman"/>
              </a:rPr>
              <a:t> </a:t>
            </a:r>
            <a:r>
              <a:rPr lang="en-US" sz="3600" dirty="0" smtClean="0">
                <a:solidFill>
                  <a:srgbClr val="000000"/>
                </a:solidFill>
                <a:latin typeface="Times New Roman"/>
                <a:cs typeface="Times New Roman"/>
              </a:rPr>
              <a:t> </a:t>
            </a:r>
          </a:p>
          <a:p>
            <a:endParaRPr lang="en-US" sz="3600" u="sng" dirty="0" smtClean="0">
              <a:latin typeface="Times New Roman"/>
              <a:cs typeface="Times New Roman"/>
            </a:endParaRPr>
          </a:p>
          <a:p>
            <a:r>
              <a:rPr lang="en-US" sz="4000" b="1" dirty="0" smtClean="0">
                <a:solidFill>
                  <a:srgbClr val="E46C0A"/>
                </a:solidFill>
                <a:latin typeface="+mj-lt"/>
                <a:cs typeface="Times New Roman"/>
              </a:rPr>
              <a:t>Modeling Approach:</a:t>
            </a:r>
          </a:p>
          <a:p>
            <a:r>
              <a:rPr lang="en-US" sz="3600" dirty="0">
                <a:latin typeface="Times New Roman"/>
                <a:cs typeface="Times New Roman"/>
              </a:rPr>
              <a:t>Linear models were used to quantify the effects of age, year, cohort</a:t>
            </a:r>
            <a:r>
              <a:rPr lang="en-US" sz="3600" dirty="0" smtClean="0">
                <a:latin typeface="Times New Roman"/>
                <a:cs typeface="Times New Roman"/>
              </a:rPr>
              <a:t>, maturity ,sex, </a:t>
            </a:r>
            <a:r>
              <a:rPr lang="en-US" sz="3600" dirty="0">
                <a:latin typeface="Times New Roman"/>
                <a:cs typeface="Times New Roman"/>
              </a:rPr>
              <a:t>location, and season on body weight and condition factor</a:t>
            </a:r>
            <a:r>
              <a:rPr lang="en-US" sz="3600" dirty="0" smtClean="0">
                <a:latin typeface="Times New Roman"/>
                <a:cs typeface="Times New Roman"/>
              </a:rPr>
              <a:t>.</a:t>
            </a:r>
          </a:p>
          <a:p>
            <a:pPr marL="571500" indent="-571500">
              <a:buFont typeface="Arial"/>
              <a:buChar char="•"/>
            </a:pPr>
            <a:r>
              <a:rPr lang="en-US" sz="3600" dirty="0" smtClean="0">
                <a:latin typeface="Times New Roman"/>
                <a:cs typeface="Times New Roman"/>
              </a:rPr>
              <a:t>Fitted </a:t>
            </a:r>
            <a:r>
              <a:rPr lang="en-US" sz="3600" dirty="0">
                <a:latin typeface="Times New Roman"/>
                <a:cs typeface="Times New Roman"/>
              </a:rPr>
              <a:t>models with all combinations of predictor variables and interaction terms using R </a:t>
            </a:r>
            <a:r>
              <a:rPr lang="en-US" sz="3600" dirty="0" smtClean="0">
                <a:latin typeface="Times New Roman"/>
                <a:cs typeface="Times New Roman"/>
              </a:rPr>
              <a:t>(</a:t>
            </a:r>
            <a:r>
              <a:rPr lang="en-US" sz="3600" dirty="0">
                <a:latin typeface="Times New Roman"/>
                <a:cs typeface="Times New Roman"/>
              </a:rPr>
              <a:t>R Core Team, 2015</a:t>
            </a:r>
            <a:r>
              <a:rPr lang="en-US" sz="3600" dirty="0" smtClean="0">
                <a:latin typeface="Times New Roman"/>
                <a:cs typeface="Times New Roman"/>
              </a:rPr>
              <a:t>)</a:t>
            </a:r>
            <a:r>
              <a:rPr lang="en-US" sz="3600" dirty="0">
                <a:latin typeface="Times New Roman"/>
                <a:cs typeface="Times New Roman"/>
              </a:rPr>
              <a:t>.</a:t>
            </a:r>
          </a:p>
          <a:p>
            <a:pPr marL="571500" lvl="0" indent="-571500">
              <a:buFont typeface="Arial"/>
              <a:buChar char="•"/>
            </a:pPr>
            <a:r>
              <a:rPr lang="en-US" sz="3600" dirty="0">
                <a:latin typeface="Times New Roman"/>
                <a:cs typeface="Times New Roman"/>
              </a:rPr>
              <a:t>‘Best’ model for each response variable selected using Akaike Information Criterion (AIC, Akaike 1974) while ensuring terms explained &gt; 1% of the deviance</a:t>
            </a:r>
            <a:r>
              <a:rPr lang="en-US" sz="3600" dirty="0" smtClean="0">
                <a:latin typeface="Times New Roman"/>
                <a:cs typeface="Times New Roman"/>
              </a:rPr>
              <a:t>.</a:t>
            </a:r>
            <a:endParaRPr lang="en-US" sz="3600" dirty="0">
              <a:latin typeface="Times New Roman"/>
              <a:cs typeface="Times New Roman"/>
            </a:endParaRPr>
          </a:p>
        </p:txBody>
      </p:sp>
      <p:sp>
        <p:nvSpPr>
          <p:cNvPr id="14346" name="Rectangle 31"/>
          <p:cNvSpPr>
            <a:spLocks noChangeArrowheads="1"/>
          </p:cNvSpPr>
          <p:nvPr/>
        </p:nvSpPr>
        <p:spPr bwMode="auto">
          <a:xfrm>
            <a:off x="914400" y="4207635"/>
            <a:ext cx="13868400" cy="3488565"/>
          </a:xfrm>
          <a:prstGeom prst="rect">
            <a:avLst/>
          </a:prstGeom>
          <a:ln>
            <a:headEnd/>
            <a:tailEnd/>
          </a:ln>
        </p:spPr>
        <p:style>
          <a:lnRef idx="2">
            <a:schemeClr val="dk1"/>
          </a:lnRef>
          <a:fillRef idx="1">
            <a:schemeClr val="lt1"/>
          </a:fillRef>
          <a:effectRef idx="0">
            <a:schemeClr val="dk1"/>
          </a:effectRef>
          <a:fontRef idx="minor">
            <a:schemeClr val="dk1"/>
          </a:fontRef>
        </p:style>
        <p:txBody>
          <a:bodyPr lIns="360000" tIns="360000" rIns="360000" bIns="360000">
            <a:prstTxWarp prst="textNoShape">
              <a:avLst/>
            </a:prstTxWarp>
          </a:bodyPr>
          <a:lstStyle/>
          <a:p>
            <a:pPr>
              <a:spcBef>
                <a:spcPct val="50000"/>
              </a:spcBef>
            </a:pPr>
            <a:r>
              <a:rPr lang="en-GB" sz="4000" b="1" dirty="0" smtClean="0">
                <a:solidFill>
                  <a:srgbClr val="E46C0A"/>
                </a:solidFill>
                <a:latin typeface="+mj-lt"/>
                <a:cs typeface="Times New Roman"/>
              </a:rPr>
              <a:t>Objective:</a:t>
            </a:r>
          </a:p>
          <a:p>
            <a:pPr>
              <a:spcBef>
                <a:spcPct val="50000"/>
              </a:spcBef>
            </a:pPr>
            <a:r>
              <a:rPr lang="en-US" sz="3600" dirty="0">
                <a:solidFill>
                  <a:schemeClr val="tx1"/>
                </a:solidFill>
                <a:latin typeface="Times New Roman"/>
                <a:cs typeface="Times New Roman"/>
              </a:rPr>
              <a:t> </a:t>
            </a:r>
            <a:r>
              <a:rPr lang="en-US" sz="3600" dirty="0" smtClean="0">
                <a:solidFill>
                  <a:schemeClr val="tx1"/>
                </a:solidFill>
                <a:latin typeface="Times New Roman"/>
                <a:cs typeface="Times New Roman"/>
              </a:rPr>
              <a:t>Evaluate the relative effects of temporal</a:t>
            </a:r>
            <a:r>
              <a:rPr lang="en-US" sz="3600" dirty="0">
                <a:solidFill>
                  <a:schemeClr val="tx1"/>
                </a:solidFill>
                <a:latin typeface="Times New Roman"/>
                <a:cs typeface="Times New Roman"/>
              </a:rPr>
              <a:t>, seasonal, demographic, geographic and environmental factors </a:t>
            </a:r>
            <a:r>
              <a:rPr lang="en-US" sz="3600" dirty="0" smtClean="0">
                <a:solidFill>
                  <a:schemeClr val="tx1"/>
                </a:solidFill>
                <a:latin typeface="Times New Roman"/>
                <a:cs typeface="Times New Roman"/>
              </a:rPr>
              <a:t>on observed </a:t>
            </a:r>
            <a:r>
              <a:rPr lang="en-US" sz="3600" dirty="0">
                <a:solidFill>
                  <a:schemeClr val="tx1"/>
                </a:solidFill>
                <a:latin typeface="Times New Roman"/>
                <a:cs typeface="Times New Roman"/>
              </a:rPr>
              <a:t>variation in condition factor and weight-at-age for </a:t>
            </a:r>
            <a:r>
              <a:rPr lang="en-US" sz="3600" dirty="0" smtClean="0">
                <a:solidFill>
                  <a:schemeClr val="tx1"/>
                </a:solidFill>
                <a:latin typeface="Times New Roman"/>
                <a:cs typeface="Times New Roman"/>
              </a:rPr>
              <a:t>Gulf of Maine and Georges Bank Cod</a:t>
            </a:r>
          </a:p>
        </p:txBody>
      </p:sp>
      <p:sp>
        <p:nvSpPr>
          <p:cNvPr id="14347" name="Rectangle 32"/>
          <p:cNvSpPr>
            <a:spLocks noChangeArrowheads="1"/>
          </p:cNvSpPr>
          <p:nvPr/>
        </p:nvSpPr>
        <p:spPr bwMode="auto">
          <a:xfrm>
            <a:off x="15753971" y="4207635"/>
            <a:ext cx="13556277" cy="27415365"/>
          </a:xfrm>
          <a:prstGeom prst="rect">
            <a:avLst/>
          </a:prstGeom>
          <a:ln>
            <a:headEnd/>
            <a:tailEnd/>
          </a:ln>
        </p:spPr>
        <p:style>
          <a:lnRef idx="2">
            <a:schemeClr val="dk1"/>
          </a:lnRef>
          <a:fillRef idx="1">
            <a:schemeClr val="lt1"/>
          </a:fillRef>
          <a:effectRef idx="0">
            <a:schemeClr val="dk1"/>
          </a:effectRef>
          <a:fontRef idx="minor">
            <a:schemeClr val="dk1"/>
          </a:fontRef>
        </p:style>
        <p:txBody>
          <a:bodyPr lIns="360000" tIns="360000" rIns="360000" bIns="360000">
            <a:prstTxWarp prst="textNoShape">
              <a:avLst/>
            </a:prstTxWarp>
          </a:bodyPr>
          <a:lstStyle/>
          <a:p>
            <a:pPr lvl="0">
              <a:spcBef>
                <a:spcPct val="50000"/>
              </a:spcBef>
            </a:pPr>
            <a:r>
              <a:rPr lang="en-GB" sz="4000" b="1" dirty="0" smtClean="0">
                <a:solidFill>
                  <a:srgbClr val="E46C0A"/>
                </a:solidFill>
                <a:latin typeface="+mj-lt"/>
                <a:cs typeface="Times New Roman"/>
              </a:rPr>
              <a:t>Weight-at-age</a:t>
            </a:r>
            <a:r>
              <a:rPr lang="en-GB" sz="4000" b="1" dirty="0" smtClean="0">
                <a:solidFill>
                  <a:srgbClr val="E46C0A"/>
                </a:solidFill>
                <a:latin typeface="Times New Roman"/>
                <a:cs typeface="Times New Roman"/>
              </a:rPr>
              <a:t>:</a:t>
            </a:r>
          </a:p>
          <a:p>
            <a:pPr marL="571500" lvl="0" indent="-571500">
              <a:spcBef>
                <a:spcPct val="50000"/>
              </a:spcBef>
              <a:buFont typeface="Arial"/>
              <a:buChar char="•"/>
            </a:pPr>
            <a:r>
              <a:rPr lang="en-US" sz="3600" dirty="0" smtClean="0">
                <a:solidFill>
                  <a:schemeClr val="tx1"/>
                </a:solidFill>
                <a:latin typeface="Times New Roman"/>
                <a:cs typeface="Times New Roman"/>
              </a:rPr>
              <a:t>Demographic factors such as maturity have the greatest influence in variation, although the best additive model included all factors. The most important interaction term that we considered was between age and year.</a:t>
            </a:r>
            <a:endParaRPr lang="en-GB" sz="3600" b="1" dirty="0" smtClean="0">
              <a:solidFill>
                <a:schemeClr val="tx1"/>
              </a:solidFill>
              <a:latin typeface="Times New Roman"/>
              <a:cs typeface="Times New Roman"/>
            </a:endParaRPr>
          </a:p>
          <a:p>
            <a:pPr marL="457200" lvl="0" indent="-457200">
              <a:spcBef>
                <a:spcPct val="50000"/>
              </a:spcBef>
              <a:buFont typeface="Arial"/>
              <a:buChar char="•"/>
            </a:pPr>
            <a:endParaRPr lang="en-GB" sz="2800" b="1" dirty="0" smtClean="0">
              <a:solidFill>
                <a:srgbClr val="E46C0A"/>
              </a:solidFill>
              <a:latin typeface="Times New Roman"/>
              <a:cs typeface="Times New Roman"/>
            </a:endParaRPr>
          </a:p>
          <a:p>
            <a:pPr lvl="0">
              <a:spcBef>
                <a:spcPct val="50000"/>
              </a:spcBef>
            </a:pPr>
            <a:endParaRPr lang="en-GB" sz="2800" b="1" dirty="0">
              <a:solidFill>
                <a:srgbClr val="E46C0A"/>
              </a:solidFill>
              <a:latin typeface="Times New Roman"/>
              <a:cs typeface="Times New Roman"/>
            </a:endParaRPr>
          </a:p>
        </p:txBody>
      </p:sp>
      <p:sp>
        <p:nvSpPr>
          <p:cNvPr id="14360" name="Rectangle 35"/>
          <p:cNvSpPr>
            <a:spLocks noChangeArrowheads="1"/>
          </p:cNvSpPr>
          <p:nvPr/>
        </p:nvSpPr>
        <p:spPr bwMode="auto">
          <a:xfrm>
            <a:off x="30251401" y="24876203"/>
            <a:ext cx="13106397" cy="6746797"/>
          </a:xfrm>
          <a:prstGeom prst="rect">
            <a:avLst/>
          </a:prstGeom>
          <a:ln>
            <a:headEnd/>
            <a:tailEnd/>
          </a:ln>
        </p:spPr>
        <p:style>
          <a:lnRef idx="2">
            <a:schemeClr val="dk1"/>
          </a:lnRef>
          <a:fillRef idx="1">
            <a:schemeClr val="lt1"/>
          </a:fillRef>
          <a:effectRef idx="0">
            <a:schemeClr val="dk1"/>
          </a:effectRef>
          <a:fontRef idx="minor">
            <a:schemeClr val="dk1"/>
          </a:fontRef>
        </p:style>
        <p:txBody>
          <a:bodyPr lIns="360000" tIns="360000" rIns="360000" bIns="360000">
            <a:prstTxWarp prst="textNoShape">
              <a:avLst/>
            </a:prstTxWarp>
          </a:bodyPr>
          <a:lstStyle/>
          <a:p>
            <a:pPr>
              <a:spcBef>
                <a:spcPct val="50000"/>
              </a:spcBef>
            </a:pPr>
            <a:r>
              <a:rPr lang="en-US" sz="4000" b="1" dirty="0" smtClean="0">
                <a:solidFill>
                  <a:srgbClr val="E46C0A"/>
                </a:solidFill>
                <a:latin typeface="+mj-lt"/>
                <a:cs typeface="Times New Roman"/>
              </a:rPr>
              <a:t>References</a:t>
            </a:r>
            <a:r>
              <a:rPr lang="en-US" sz="4000" b="1" dirty="0" smtClean="0">
                <a:solidFill>
                  <a:srgbClr val="E46C0A"/>
                </a:solidFill>
                <a:latin typeface="Times New Roman"/>
                <a:cs typeface="Times New Roman"/>
              </a:rPr>
              <a:t>:</a:t>
            </a:r>
          </a:p>
          <a:p>
            <a:pPr>
              <a:spcBef>
                <a:spcPct val="50000"/>
              </a:spcBef>
            </a:pPr>
            <a:r>
              <a:rPr lang="en-US" sz="3200" dirty="0">
                <a:latin typeface="Times New Roman"/>
                <a:cs typeface="Times New Roman"/>
              </a:rPr>
              <a:t>Akaike, H. (1974). A new look at the statistical model identification. </a:t>
            </a:r>
            <a:r>
              <a:rPr lang="en-US" sz="3200" i="1" dirty="0">
                <a:latin typeface="Times New Roman"/>
                <a:cs typeface="Times New Roman"/>
              </a:rPr>
              <a:t>Automatic Control, IEEE Transactions on</a:t>
            </a:r>
            <a:r>
              <a:rPr lang="en-US" sz="3200" dirty="0">
                <a:latin typeface="Times New Roman"/>
                <a:cs typeface="Times New Roman"/>
              </a:rPr>
              <a:t>, </a:t>
            </a:r>
            <a:r>
              <a:rPr lang="en-US" sz="3200" i="1" dirty="0">
                <a:latin typeface="Times New Roman"/>
                <a:cs typeface="Times New Roman"/>
              </a:rPr>
              <a:t>19</a:t>
            </a:r>
            <a:r>
              <a:rPr lang="en-US" sz="3200" dirty="0">
                <a:latin typeface="Times New Roman"/>
                <a:cs typeface="Times New Roman"/>
              </a:rPr>
              <a:t>(6), 716-723</a:t>
            </a:r>
            <a:r>
              <a:rPr lang="en-US" sz="3200" dirty="0" smtClean="0">
                <a:latin typeface="Times New Roman"/>
                <a:cs typeface="Times New Roman"/>
              </a:rPr>
              <a:t>.</a:t>
            </a:r>
          </a:p>
          <a:p>
            <a:pPr>
              <a:spcBef>
                <a:spcPct val="50000"/>
              </a:spcBef>
            </a:pPr>
            <a:r>
              <a:rPr lang="en-US" sz="3200" dirty="0">
                <a:latin typeface="Times New Roman"/>
                <a:cs typeface="Times New Roman"/>
              </a:rPr>
              <a:t>NEFC. 1988. An evaluation of the bottom trawl survey program of the Northeast Fishery Science Center. NOAA Technical Memorandum, NMFS-F/NEC-52. 83 pp</a:t>
            </a:r>
            <a:r>
              <a:rPr lang="en-US" sz="3200" dirty="0" smtClean="0">
                <a:latin typeface="Times New Roman"/>
                <a:cs typeface="Times New Roman"/>
              </a:rPr>
              <a:t>.</a:t>
            </a:r>
          </a:p>
          <a:p>
            <a:pPr>
              <a:spcBef>
                <a:spcPct val="50000"/>
              </a:spcBef>
            </a:pPr>
            <a:r>
              <a:rPr lang="en-US" sz="3200" dirty="0">
                <a:latin typeface="Times New Roman"/>
                <a:cs typeface="Times New Roman"/>
              </a:rPr>
              <a:t>R Core Team (2015). R: A language and environment for statistical computing. R Foundation for Statistical Computing, Vienna, Austria. </a:t>
            </a:r>
            <a:r>
              <a:rPr lang="en-US" sz="3200" dirty="0" err="1">
                <a:latin typeface="Times New Roman"/>
                <a:cs typeface="Times New Roman"/>
              </a:rPr>
              <a:t>URLhttps</a:t>
            </a:r>
            <a:r>
              <a:rPr lang="en-US" sz="3200" dirty="0">
                <a:latin typeface="Times New Roman"/>
                <a:cs typeface="Times New Roman"/>
              </a:rPr>
              <a:t>://</a:t>
            </a:r>
            <a:r>
              <a:rPr lang="en-US" sz="3200" dirty="0" err="1">
                <a:latin typeface="Times New Roman"/>
                <a:cs typeface="Times New Roman"/>
              </a:rPr>
              <a:t>www.R-project.org</a:t>
            </a:r>
            <a:r>
              <a:rPr lang="en-US" sz="3200" dirty="0">
                <a:latin typeface="Times New Roman"/>
                <a:cs typeface="Times New Roman"/>
              </a:rPr>
              <a:t>/. </a:t>
            </a:r>
          </a:p>
          <a:p>
            <a:pPr>
              <a:spcBef>
                <a:spcPct val="50000"/>
              </a:spcBef>
            </a:pPr>
            <a:endParaRPr lang="en-US" sz="3200" dirty="0" smtClean="0">
              <a:latin typeface="Times New Roman"/>
              <a:cs typeface="Times New Roman"/>
            </a:endParaRPr>
          </a:p>
          <a:p>
            <a:pPr>
              <a:spcBef>
                <a:spcPct val="50000"/>
              </a:spcBef>
            </a:pPr>
            <a:endParaRPr lang="en-US" sz="3200" dirty="0">
              <a:latin typeface="Times New Roman"/>
              <a:cs typeface="Times New Roman"/>
            </a:endParaRPr>
          </a:p>
          <a:p>
            <a:pPr>
              <a:spcBef>
                <a:spcPct val="50000"/>
              </a:spcBef>
            </a:pPr>
            <a:endParaRPr lang="en-US" sz="3200" dirty="0">
              <a:latin typeface="Times New Roman"/>
              <a:cs typeface="Times New Roman"/>
            </a:endParaRPr>
          </a:p>
          <a:p>
            <a:pPr>
              <a:spcBef>
                <a:spcPct val="50000"/>
              </a:spcBef>
            </a:pPr>
            <a:endParaRPr lang="en-US" sz="4000" dirty="0" smtClean="0">
              <a:solidFill>
                <a:srgbClr val="E46C0A"/>
              </a:solidFill>
              <a:latin typeface="Times New Roman"/>
              <a:cs typeface="Times New Roman"/>
            </a:endParaRPr>
          </a:p>
          <a:p>
            <a:pPr>
              <a:spcBef>
                <a:spcPct val="50000"/>
              </a:spcBef>
            </a:pPr>
            <a:endParaRPr lang="en-US" sz="4000" dirty="0">
              <a:solidFill>
                <a:srgbClr val="E46C0A"/>
              </a:solidFill>
              <a:latin typeface="Times New Roman"/>
              <a:cs typeface="Times New Roman"/>
            </a:endParaRPr>
          </a:p>
        </p:txBody>
      </p:sp>
      <p:pic>
        <p:nvPicPr>
          <p:cNvPr id="29" name="Content Placeholder 3"/>
          <p:cNvPicPr>
            <a:picLocks noChangeAspect="1"/>
          </p:cNvPicPr>
          <p:nvPr/>
        </p:nvPicPr>
        <p:blipFill>
          <a:blip r:embed="rId3">
            <a:extLst>
              <a:ext uri="{28A0092B-C50C-407E-A947-70E740481C1C}">
                <a14:useLocalDpi xmlns:a14="http://schemas.microsoft.com/office/drawing/2010/main" val="0"/>
              </a:ext>
            </a:extLst>
          </a:blip>
          <a:srcRect t="14650" b="14650"/>
          <a:stretch>
            <a:fillRect/>
          </a:stretch>
        </p:blipFill>
        <p:spPr>
          <a:xfrm>
            <a:off x="30251401" y="16916400"/>
            <a:ext cx="12649199" cy="6934200"/>
          </a:xfrm>
          <a:prstGeom prst="rect">
            <a:avLst/>
          </a:prstGeom>
        </p:spPr>
        <p:style>
          <a:lnRef idx="2">
            <a:schemeClr val="dk1"/>
          </a:lnRef>
          <a:fillRef idx="1">
            <a:schemeClr val="lt1"/>
          </a:fillRef>
          <a:effectRef idx="0">
            <a:schemeClr val="dk1"/>
          </a:effectRef>
          <a:fontRef idx="minor">
            <a:schemeClr val="dk1"/>
          </a:fontRef>
        </p:style>
      </p:pic>
      <p:sp>
        <p:nvSpPr>
          <p:cNvPr id="30" name="Rectangle 34"/>
          <p:cNvSpPr>
            <a:spLocks noChangeArrowheads="1"/>
          </p:cNvSpPr>
          <p:nvPr/>
        </p:nvSpPr>
        <p:spPr bwMode="auto">
          <a:xfrm>
            <a:off x="30251401" y="4214572"/>
            <a:ext cx="12649199" cy="11506200"/>
          </a:xfrm>
          <a:prstGeom prst="rect">
            <a:avLst/>
          </a:prstGeom>
          <a:ln>
            <a:headEnd/>
            <a:tailEnd/>
          </a:ln>
        </p:spPr>
        <p:style>
          <a:lnRef idx="2">
            <a:schemeClr val="dk1"/>
          </a:lnRef>
          <a:fillRef idx="1">
            <a:schemeClr val="lt1"/>
          </a:fillRef>
          <a:effectRef idx="0">
            <a:schemeClr val="dk1"/>
          </a:effectRef>
          <a:fontRef idx="minor">
            <a:schemeClr val="dk1"/>
          </a:fontRef>
        </p:style>
        <p:txBody>
          <a:bodyPr lIns="360000" tIns="360000" rIns="360000" bIns="360000">
            <a:prstTxWarp prst="textNoShape">
              <a:avLst/>
            </a:prstTxWarp>
          </a:bodyPr>
          <a:lstStyle/>
          <a:p>
            <a:pPr>
              <a:spcBef>
                <a:spcPct val="50000"/>
              </a:spcBef>
            </a:pPr>
            <a:r>
              <a:rPr lang="en-GB" sz="4000" b="1" dirty="0" smtClean="0">
                <a:solidFill>
                  <a:schemeClr val="accent6">
                    <a:lumMod val="75000"/>
                  </a:schemeClr>
                </a:solidFill>
                <a:latin typeface="+mj-lt"/>
                <a:cs typeface="Times New Roman"/>
              </a:rPr>
              <a:t>Conclusions:</a:t>
            </a:r>
          </a:p>
          <a:p>
            <a:pPr marL="571500" indent="-571500">
              <a:spcBef>
                <a:spcPct val="50000"/>
              </a:spcBef>
              <a:buFont typeface="Arial"/>
              <a:buChar char="•"/>
            </a:pPr>
            <a:r>
              <a:rPr lang="en-US" sz="3600" dirty="0" smtClean="0">
                <a:latin typeface="Times New Roman"/>
                <a:cs typeface="Times New Roman"/>
              </a:rPr>
              <a:t>Seasonality contributes to variation in both condition factor and   weight-at-age. Cod in spring show a negative trend over time in  condition factor. In fall, </a:t>
            </a:r>
            <a:r>
              <a:rPr lang="en-US" sz="3600" dirty="0" err="1" smtClean="0">
                <a:latin typeface="Times New Roman"/>
                <a:cs typeface="Times New Roman"/>
              </a:rPr>
              <a:t>interannual</a:t>
            </a:r>
            <a:r>
              <a:rPr lang="en-US" sz="3600" dirty="0" smtClean="0">
                <a:latin typeface="Times New Roman"/>
                <a:cs typeface="Times New Roman"/>
              </a:rPr>
              <a:t> variability is more  pronounced. </a:t>
            </a:r>
          </a:p>
          <a:p>
            <a:pPr marL="457200" indent="-457200">
              <a:buFont typeface="Arial"/>
              <a:buChar char="•"/>
            </a:pPr>
            <a:r>
              <a:rPr lang="en-US" sz="3600" dirty="0" smtClean="0">
                <a:latin typeface="Times New Roman"/>
                <a:cs typeface="Times New Roman"/>
              </a:rPr>
              <a:t> Demographic factors (</a:t>
            </a:r>
            <a:r>
              <a:rPr lang="en-US" sz="3600" dirty="0" err="1" smtClean="0">
                <a:latin typeface="Times New Roman"/>
                <a:cs typeface="Times New Roman"/>
              </a:rPr>
              <a:t>eg</a:t>
            </a:r>
            <a:r>
              <a:rPr lang="en-US" sz="3600" dirty="0" smtClean="0">
                <a:latin typeface="Times New Roman"/>
                <a:cs typeface="Times New Roman"/>
              </a:rPr>
              <a:t> maturity) account for most of the     variation in weight-at-age</a:t>
            </a:r>
          </a:p>
          <a:p>
            <a:pPr marL="457200" indent="-457200">
              <a:buFont typeface="Arial"/>
              <a:buChar char="•"/>
            </a:pPr>
            <a:r>
              <a:rPr lang="en-US" sz="3600" dirty="0" smtClean="0">
                <a:latin typeface="Times New Roman"/>
                <a:cs typeface="Times New Roman"/>
              </a:rPr>
              <a:t> Season, location, cohort and year were also significant .</a:t>
            </a:r>
          </a:p>
          <a:p>
            <a:pPr marL="571500" indent="-571500">
              <a:buFont typeface="Arial"/>
              <a:buChar char="•"/>
            </a:pPr>
            <a:r>
              <a:rPr lang="en-US" sz="3600" dirty="0">
                <a:latin typeface="Times New Roman"/>
                <a:cs typeface="Times New Roman"/>
              </a:rPr>
              <a:t>Location accounted for more variability in weight at age </a:t>
            </a:r>
            <a:r>
              <a:rPr lang="en-US" sz="3600" dirty="0" smtClean="0">
                <a:latin typeface="Times New Roman"/>
                <a:cs typeface="Times New Roman"/>
              </a:rPr>
              <a:t>than condition </a:t>
            </a:r>
            <a:r>
              <a:rPr lang="en-US" sz="3600" dirty="0">
                <a:latin typeface="Times New Roman"/>
                <a:cs typeface="Times New Roman"/>
              </a:rPr>
              <a:t>factor</a:t>
            </a:r>
            <a:r>
              <a:rPr lang="en-US" sz="3600" dirty="0" smtClean="0">
                <a:latin typeface="Times New Roman"/>
                <a:cs typeface="Times New Roman"/>
              </a:rPr>
              <a:t>.</a:t>
            </a:r>
          </a:p>
          <a:p>
            <a:pPr marL="571500" indent="-571500">
              <a:buFont typeface="Arial"/>
              <a:buChar char="•"/>
            </a:pPr>
            <a:r>
              <a:rPr lang="en-US" sz="3600" dirty="0">
                <a:latin typeface="Times New Roman"/>
                <a:cs typeface="Times New Roman"/>
              </a:rPr>
              <a:t>Our work provides a pathway for identifying mechanisms for including such changes in models used to provide advice for management in the Northeast. </a:t>
            </a:r>
          </a:p>
          <a:p>
            <a:pPr marL="571500" lvl="0" indent="-571500">
              <a:buFont typeface="Arial"/>
              <a:buChar char="•"/>
            </a:pPr>
            <a:endParaRPr lang="en-US" sz="3600" dirty="0" smtClean="0">
              <a:latin typeface="Times New Roman"/>
              <a:cs typeface="Times New Roman"/>
            </a:endParaRPr>
          </a:p>
          <a:p>
            <a:r>
              <a:rPr lang="en-US" sz="3600" b="1" dirty="0" smtClean="0">
                <a:solidFill>
                  <a:srgbClr val="E46C0A"/>
                </a:solidFill>
                <a:latin typeface="+mj-lt"/>
                <a:cs typeface="Times New Roman"/>
              </a:rPr>
              <a:t>Future Directions: </a:t>
            </a:r>
          </a:p>
          <a:p>
            <a:pPr marL="571500" indent="-571500">
              <a:buFont typeface="Arial"/>
              <a:buChar char="•"/>
            </a:pPr>
            <a:r>
              <a:rPr lang="en-US" sz="3600" dirty="0" smtClean="0">
                <a:latin typeface="Times New Roman"/>
                <a:cs typeface="Times New Roman"/>
              </a:rPr>
              <a:t>Apply these models to other species in the Northwest Atlantic and compare results between species</a:t>
            </a:r>
          </a:p>
          <a:p>
            <a:pPr marL="571500" indent="-571500">
              <a:buFont typeface="Arial"/>
              <a:buChar char="•"/>
            </a:pPr>
            <a:r>
              <a:rPr lang="en-US" sz="3600" dirty="0" smtClean="0">
                <a:latin typeface="Times New Roman"/>
                <a:cs typeface="Times New Roman"/>
              </a:rPr>
              <a:t>Explore modeling some of the factors as random variables(year, cohort etc.)</a:t>
            </a:r>
            <a:endParaRPr lang="en-US" sz="3600" dirty="0">
              <a:latin typeface="Times New Roman"/>
              <a:cs typeface="Times New Roman"/>
            </a:endParaRPr>
          </a:p>
        </p:txBody>
      </p:sp>
      <p:sp>
        <p:nvSpPr>
          <p:cNvPr id="9" name="TextBox 8"/>
          <p:cNvSpPr txBox="1"/>
          <p:nvPr/>
        </p:nvSpPr>
        <p:spPr>
          <a:xfrm>
            <a:off x="22462389" y="11864541"/>
            <a:ext cx="6224783" cy="3108544"/>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2800" u="sng" dirty="0" smtClean="0">
                <a:latin typeface="Times New Roman"/>
                <a:cs typeface="Times New Roman"/>
              </a:rPr>
              <a:t>Figure 1. Weight-at-age for both locations.  Investigation of various interaction terms was based on biological hypotheses and  plots showing interactions such as this; location driven differences in weight-at-age  are more pronounced in younger fish. </a:t>
            </a:r>
            <a:endParaRPr lang="en-US" sz="2800" u="sng" dirty="0">
              <a:latin typeface="Times New Roman"/>
              <a:cs typeface="Times New Roman"/>
            </a:endParaRPr>
          </a:p>
        </p:txBody>
      </p:sp>
      <p:sp>
        <p:nvSpPr>
          <p:cNvPr id="5" name="TextBox 4"/>
          <p:cNvSpPr txBox="1"/>
          <p:nvPr/>
        </p:nvSpPr>
        <p:spPr>
          <a:xfrm>
            <a:off x="22462391" y="9193890"/>
            <a:ext cx="6224781" cy="523220"/>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sz="2800" u="sng" dirty="0" smtClean="0">
                <a:latin typeface="Times New Roman"/>
                <a:cs typeface="Times New Roman"/>
              </a:rPr>
              <a:t>Table 2. Condition Factor model selection </a:t>
            </a:r>
            <a:endParaRPr lang="en-US" sz="2800" u="sng" dirty="0">
              <a:latin typeface="Times New Roman"/>
              <a:cs typeface="Times New Roman"/>
            </a:endParaRPr>
          </a:p>
        </p:txBody>
      </p:sp>
      <p:graphicFrame>
        <p:nvGraphicFramePr>
          <p:cNvPr id="6" name="Table 5"/>
          <p:cNvGraphicFramePr>
            <a:graphicFrameLocks noGrp="1"/>
          </p:cNvGraphicFramePr>
          <p:nvPr>
            <p:extLst>
              <p:ext uri="{D42A27DB-BD31-4B8C-83A1-F6EECF244321}">
                <p14:modId xmlns:p14="http://schemas.microsoft.com/office/powerpoint/2010/main" val="2604053428"/>
              </p:ext>
            </p:extLst>
          </p:nvPr>
        </p:nvGraphicFramePr>
        <p:xfrm>
          <a:off x="16230600" y="8434194"/>
          <a:ext cx="5796806" cy="7279640"/>
        </p:xfrm>
        <a:graphic>
          <a:graphicData uri="http://schemas.openxmlformats.org/drawingml/2006/table">
            <a:tbl>
              <a:tblPr firstRow="1" bandRow="1">
                <a:tableStyleId>{BDBED569-4797-4DF1-A0F4-6AAB3CD982D8}</a:tableStyleId>
              </a:tblPr>
              <a:tblGrid>
                <a:gridCol w="4677828"/>
                <a:gridCol w="483514"/>
                <a:gridCol w="635464"/>
              </a:tblGrid>
              <a:tr h="423676">
                <a:tc>
                  <a:txBody>
                    <a:bodyPr/>
                    <a:lstStyle/>
                    <a:p>
                      <a:pPr algn="l" fontAlgn="b"/>
                      <a:r>
                        <a:rPr lang="en-US" sz="1200" u="none" strike="noStrike" dirty="0">
                          <a:effectLst/>
                        </a:rPr>
                        <a:t>model</a:t>
                      </a:r>
                      <a:endParaRPr lang="en-US" sz="1200" b="0" i="0" u="none" strike="noStrike" dirty="0">
                        <a:solidFill>
                          <a:srgbClr val="000000"/>
                        </a:solidFill>
                        <a:effectLst/>
                        <a:latin typeface="Calibri"/>
                      </a:endParaRPr>
                    </a:p>
                  </a:txBody>
                  <a:tcPr marL="12700" marR="12700" marT="12700" marB="0" anchor="b"/>
                </a:tc>
                <a:tc>
                  <a:txBody>
                    <a:bodyPr/>
                    <a:lstStyle/>
                    <a:p>
                      <a:pPr algn="l" fontAlgn="b"/>
                      <a:r>
                        <a:rPr lang="en-US" sz="1200" u="none" strike="noStrike">
                          <a:effectLst/>
                        </a:rPr>
                        <a:t>AIC</a:t>
                      </a:r>
                      <a:endParaRPr lang="en-US" sz="1200" b="0" i="0" u="none" strike="noStrike">
                        <a:solidFill>
                          <a:srgbClr val="000000"/>
                        </a:solidFill>
                        <a:effectLst/>
                        <a:latin typeface="Calibri"/>
                      </a:endParaRPr>
                    </a:p>
                  </a:txBody>
                  <a:tcPr marL="12700" marR="12700" marT="12700" marB="0" anchor="b"/>
                </a:tc>
                <a:tc>
                  <a:txBody>
                    <a:bodyPr/>
                    <a:lstStyle/>
                    <a:p>
                      <a:pPr algn="l" fontAlgn="b"/>
                      <a:r>
                        <a:rPr lang="en-US" sz="1200" u="none" strike="noStrike" dirty="0">
                          <a:effectLst/>
                        </a:rPr>
                        <a:t>% deviance</a:t>
                      </a:r>
                      <a:endParaRPr lang="en-US" sz="1200" b="0" i="0" u="none" strike="noStrike" dirty="0">
                        <a:solidFill>
                          <a:srgbClr val="000000"/>
                        </a:solidFill>
                        <a:effectLst/>
                        <a:latin typeface="Calibri"/>
                      </a:endParaRPr>
                    </a:p>
                  </a:txBody>
                  <a:tcPr marL="12700" marR="12700" marT="12700" marB="0" anchor="b"/>
                </a:tc>
              </a:tr>
              <a:tr h="183110">
                <a:tc>
                  <a:txBody>
                    <a:bodyPr/>
                    <a:lstStyle/>
                    <a:p>
                      <a:pPr algn="l" fontAlgn="b"/>
                      <a:r>
                        <a:rPr lang="en-US" sz="1200" u="none" strike="noStrike">
                          <a:effectLst/>
                        </a:rPr>
                        <a:t>LOGWT~AGE (null model)</a:t>
                      </a:r>
                      <a:endParaRPr lang="en-US" sz="1200" b="0" i="0" u="none" strike="noStrike">
                        <a:solidFill>
                          <a:srgbClr val="000000"/>
                        </a:solidFill>
                        <a:effectLst/>
                        <a:latin typeface="Calibri"/>
                      </a:endParaRPr>
                    </a:p>
                  </a:txBody>
                  <a:tcPr marL="12700" marR="12700" marT="12700" marB="0" anchor="b"/>
                </a:tc>
                <a:tc>
                  <a:txBody>
                    <a:bodyPr/>
                    <a:lstStyle/>
                    <a:p>
                      <a:pPr algn="r" fontAlgn="b"/>
                      <a:r>
                        <a:rPr lang="en-US" sz="1200" u="none" strike="noStrike">
                          <a:effectLst/>
                        </a:rPr>
                        <a:t>34088</a:t>
                      </a:r>
                      <a:endParaRPr lang="en-US" sz="1200" b="0" i="0" u="none" strike="noStrike">
                        <a:solidFill>
                          <a:srgbClr val="000000"/>
                        </a:solidFill>
                        <a:effectLst/>
                        <a:latin typeface="Calibri"/>
                      </a:endParaRPr>
                    </a:p>
                  </a:txBody>
                  <a:tcPr marL="12700" marR="12700" marT="12700" marB="0" anchor="b"/>
                </a:tc>
                <a:tc>
                  <a:txBody>
                    <a:bodyPr/>
                    <a:lstStyle/>
                    <a:p>
                      <a:pPr algn="r" fontAlgn="b"/>
                      <a:r>
                        <a:rPr lang="en-US" sz="1200" u="none" strike="noStrike">
                          <a:effectLst/>
                        </a:rPr>
                        <a:t>0</a:t>
                      </a:r>
                      <a:endParaRPr lang="en-US" sz="1200" b="0" i="0" u="none" strike="noStrike">
                        <a:solidFill>
                          <a:srgbClr val="000000"/>
                        </a:solidFill>
                        <a:effectLst/>
                        <a:latin typeface="Calibri"/>
                      </a:endParaRPr>
                    </a:p>
                  </a:txBody>
                  <a:tcPr marL="12700" marR="12700" marT="12700" marB="0" anchor="b"/>
                </a:tc>
              </a:tr>
              <a:tr h="183110">
                <a:tc>
                  <a:txBody>
                    <a:bodyPr/>
                    <a:lstStyle/>
                    <a:p>
                      <a:pPr algn="l" fontAlgn="b"/>
                      <a:r>
                        <a:rPr lang="en-US" sz="1200" u="none" strike="noStrike">
                          <a:effectLst/>
                        </a:rPr>
                        <a:t>LOGWT~AGE+LOCATION</a:t>
                      </a:r>
                      <a:endParaRPr lang="en-US" sz="1200" b="0" i="0" u="none" strike="noStrike">
                        <a:solidFill>
                          <a:srgbClr val="000000"/>
                        </a:solidFill>
                        <a:effectLst/>
                        <a:latin typeface="Calibri"/>
                      </a:endParaRPr>
                    </a:p>
                  </a:txBody>
                  <a:tcPr marL="12700" marR="12700" marT="12700" marB="0" anchor="b"/>
                </a:tc>
                <a:tc>
                  <a:txBody>
                    <a:bodyPr/>
                    <a:lstStyle/>
                    <a:p>
                      <a:pPr algn="r" fontAlgn="b"/>
                      <a:r>
                        <a:rPr lang="en-US" sz="1200" u="none" strike="noStrike">
                          <a:effectLst/>
                        </a:rPr>
                        <a:t>33345</a:t>
                      </a:r>
                      <a:endParaRPr lang="en-US" sz="1200" b="0" i="0" u="none" strike="noStrike">
                        <a:solidFill>
                          <a:srgbClr val="000000"/>
                        </a:solidFill>
                        <a:effectLst/>
                        <a:latin typeface="Calibri"/>
                      </a:endParaRPr>
                    </a:p>
                  </a:txBody>
                  <a:tcPr marL="12700" marR="12700" marT="12700" marB="0" anchor="b"/>
                </a:tc>
                <a:tc>
                  <a:txBody>
                    <a:bodyPr/>
                    <a:lstStyle/>
                    <a:p>
                      <a:pPr algn="r" fontAlgn="b"/>
                      <a:r>
                        <a:rPr lang="en-US" sz="1200" u="none" strike="noStrike">
                          <a:effectLst/>
                        </a:rPr>
                        <a:t>0.04</a:t>
                      </a:r>
                      <a:endParaRPr lang="en-US" sz="1200" b="0" i="0" u="none" strike="noStrike">
                        <a:solidFill>
                          <a:srgbClr val="000000"/>
                        </a:solidFill>
                        <a:effectLst/>
                        <a:latin typeface="Calibri"/>
                      </a:endParaRPr>
                    </a:p>
                  </a:txBody>
                  <a:tcPr marL="12700" marR="12700" marT="12700" marB="0" anchor="b"/>
                </a:tc>
              </a:tr>
              <a:tr h="183110">
                <a:tc>
                  <a:txBody>
                    <a:bodyPr/>
                    <a:lstStyle/>
                    <a:p>
                      <a:pPr algn="l" fontAlgn="b"/>
                      <a:r>
                        <a:rPr lang="en-US" sz="1200" u="none" strike="noStrike">
                          <a:effectLst/>
                        </a:rPr>
                        <a:t>LOGWT~AGE+YEAR</a:t>
                      </a:r>
                      <a:endParaRPr lang="en-US" sz="1200" b="0" i="0" u="none" strike="noStrike">
                        <a:solidFill>
                          <a:srgbClr val="000000"/>
                        </a:solidFill>
                        <a:effectLst/>
                        <a:latin typeface="Calibri"/>
                      </a:endParaRPr>
                    </a:p>
                  </a:txBody>
                  <a:tcPr marL="12700" marR="12700" marT="12700" marB="0" anchor="b"/>
                </a:tc>
                <a:tc>
                  <a:txBody>
                    <a:bodyPr/>
                    <a:lstStyle/>
                    <a:p>
                      <a:pPr algn="r" fontAlgn="b"/>
                      <a:r>
                        <a:rPr lang="en-US" sz="1200" u="none" strike="noStrike">
                          <a:effectLst/>
                        </a:rPr>
                        <a:t>33188</a:t>
                      </a:r>
                      <a:endParaRPr lang="en-US" sz="1200" b="0" i="0" u="none" strike="noStrike">
                        <a:solidFill>
                          <a:srgbClr val="000000"/>
                        </a:solidFill>
                        <a:effectLst/>
                        <a:latin typeface="Calibri"/>
                      </a:endParaRPr>
                    </a:p>
                  </a:txBody>
                  <a:tcPr marL="12700" marR="12700" marT="12700" marB="0" anchor="b"/>
                </a:tc>
                <a:tc>
                  <a:txBody>
                    <a:bodyPr/>
                    <a:lstStyle/>
                    <a:p>
                      <a:pPr algn="r" fontAlgn="b"/>
                      <a:r>
                        <a:rPr lang="en-US" sz="1200" u="none" strike="noStrike">
                          <a:effectLst/>
                        </a:rPr>
                        <a:t>0.06</a:t>
                      </a:r>
                      <a:endParaRPr lang="en-US" sz="1200" b="0" i="0" u="none" strike="noStrike">
                        <a:solidFill>
                          <a:srgbClr val="000000"/>
                        </a:solidFill>
                        <a:effectLst/>
                        <a:latin typeface="Calibri"/>
                      </a:endParaRPr>
                    </a:p>
                  </a:txBody>
                  <a:tcPr marL="12700" marR="12700" marT="12700" marB="0" anchor="b"/>
                </a:tc>
              </a:tr>
              <a:tr h="183110">
                <a:tc>
                  <a:txBody>
                    <a:bodyPr/>
                    <a:lstStyle/>
                    <a:p>
                      <a:pPr algn="l" fontAlgn="b"/>
                      <a:r>
                        <a:rPr lang="en-US" sz="1200" u="none" strike="noStrike" dirty="0">
                          <a:effectLst/>
                        </a:rPr>
                        <a:t>LOGWT~AGE+SEASON</a:t>
                      </a:r>
                      <a:endParaRPr lang="en-US" sz="1200" b="0" i="0" u="none" strike="noStrike" dirty="0">
                        <a:solidFill>
                          <a:srgbClr val="000000"/>
                        </a:solidFill>
                        <a:effectLst/>
                        <a:latin typeface="Calibri"/>
                      </a:endParaRPr>
                    </a:p>
                  </a:txBody>
                  <a:tcPr marL="12700" marR="12700" marT="12700" marB="0" anchor="b"/>
                </a:tc>
                <a:tc>
                  <a:txBody>
                    <a:bodyPr/>
                    <a:lstStyle/>
                    <a:p>
                      <a:pPr algn="r" fontAlgn="b"/>
                      <a:r>
                        <a:rPr lang="en-US" sz="1200" u="none" strike="noStrike">
                          <a:effectLst/>
                        </a:rPr>
                        <a:t>30302</a:t>
                      </a:r>
                      <a:endParaRPr lang="en-US" sz="1200" b="0" i="0" u="none" strike="noStrike">
                        <a:solidFill>
                          <a:srgbClr val="000000"/>
                        </a:solidFill>
                        <a:effectLst/>
                        <a:latin typeface="Calibri"/>
                      </a:endParaRPr>
                    </a:p>
                  </a:txBody>
                  <a:tcPr marL="12700" marR="12700" marT="12700" marB="0" anchor="b"/>
                </a:tc>
                <a:tc>
                  <a:txBody>
                    <a:bodyPr/>
                    <a:lstStyle/>
                    <a:p>
                      <a:pPr algn="r" fontAlgn="b"/>
                      <a:r>
                        <a:rPr lang="en-US" sz="1200" u="none" strike="noStrike">
                          <a:effectLst/>
                        </a:rPr>
                        <a:t>0.2</a:t>
                      </a:r>
                      <a:endParaRPr lang="en-US" sz="1200" b="0" i="0" u="none" strike="noStrike">
                        <a:solidFill>
                          <a:srgbClr val="000000"/>
                        </a:solidFill>
                        <a:effectLst/>
                        <a:latin typeface="Calibri"/>
                      </a:endParaRPr>
                    </a:p>
                  </a:txBody>
                  <a:tcPr marL="12700" marR="12700" marT="12700" marB="0" anchor="b"/>
                </a:tc>
              </a:tr>
              <a:tr h="183110">
                <a:tc>
                  <a:txBody>
                    <a:bodyPr/>
                    <a:lstStyle/>
                    <a:p>
                      <a:pPr algn="l" fontAlgn="b"/>
                      <a:r>
                        <a:rPr lang="en-US" sz="1200" u="none" strike="noStrike">
                          <a:effectLst/>
                        </a:rPr>
                        <a:t>LOGWT~AGE+COHORT</a:t>
                      </a:r>
                      <a:endParaRPr lang="en-US" sz="1200" b="0" i="0" u="none" strike="noStrike">
                        <a:solidFill>
                          <a:srgbClr val="000000"/>
                        </a:solidFill>
                        <a:effectLst/>
                        <a:latin typeface="Calibri"/>
                      </a:endParaRPr>
                    </a:p>
                  </a:txBody>
                  <a:tcPr marL="12700" marR="12700" marT="12700" marB="0" anchor="b"/>
                </a:tc>
                <a:tc>
                  <a:txBody>
                    <a:bodyPr/>
                    <a:lstStyle/>
                    <a:p>
                      <a:pPr algn="r" fontAlgn="b"/>
                      <a:r>
                        <a:rPr lang="en-US" sz="1200" u="none" strike="noStrike">
                          <a:effectLst/>
                        </a:rPr>
                        <a:t>32973</a:t>
                      </a:r>
                      <a:endParaRPr lang="en-US" sz="1200" b="0" i="0" u="none" strike="noStrike">
                        <a:solidFill>
                          <a:srgbClr val="000000"/>
                        </a:solidFill>
                        <a:effectLst/>
                        <a:latin typeface="Calibri"/>
                      </a:endParaRPr>
                    </a:p>
                  </a:txBody>
                  <a:tcPr marL="12700" marR="12700" marT="12700" marB="0" anchor="b"/>
                </a:tc>
                <a:tc>
                  <a:txBody>
                    <a:bodyPr/>
                    <a:lstStyle/>
                    <a:p>
                      <a:pPr algn="r" fontAlgn="b"/>
                      <a:r>
                        <a:rPr lang="en-US" sz="1200" u="none" strike="noStrike">
                          <a:effectLst/>
                        </a:rPr>
                        <a:t>0.07</a:t>
                      </a:r>
                      <a:endParaRPr lang="en-US" sz="1200" b="0" i="0" u="none" strike="noStrike">
                        <a:solidFill>
                          <a:srgbClr val="000000"/>
                        </a:solidFill>
                        <a:effectLst/>
                        <a:latin typeface="Calibri"/>
                      </a:endParaRPr>
                    </a:p>
                  </a:txBody>
                  <a:tcPr marL="12700" marR="12700" marT="12700" marB="0" anchor="b"/>
                </a:tc>
              </a:tr>
              <a:tr h="183110">
                <a:tc>
                  <a:txBody>
                    <a:bodyPr/>
                    <a:lstStyle/>
                    <a:p>
                      <a:pPr algn="l" fontAlgn="b"/>
                      <a:r>
                        <a:rPr lang="en-US" sz="1200" u="none" strike="noStrike">
                          <a:effectLst/>
                        </a:rPr>
                        <a:t>LOGWT~AGE+SEX</a:t>
                      </a:r>
                      <a:endParaRPr lang="en-US" sz="1200" b="0" i="0" u="none" strike="noStrike">
                        <a:solidFill>
                          <a:srgbClr val="000000"/>
                        </a:solidFill>
                        <a:effectLst/>
                        <a:latin typeface="Calibri"/>
                      </a:endParaRPr>
                    </a:p>
                  </a:txBody>
                  <a:tcPr marL="12700" marR="12700" marT="12700" marB="0" anchor="b"/>
                </a:tc>
                <a:tc>
                  <a:txBody>
                    <a:bodyPr/>
                    <a:lstStyle/>
                    <a:p>
                      <a:pPr algn="r" fontAlgn="b"/>
                      <a:r>
                        <a:rPr lang="en-US" sz="1200" u="none" strike="noStrike">
                          <a:effectLst/>
                        </a:rPr>
                        <a:t>32897</a:t>
                      </a:r>
                      <a:endParaRPr lang="en-US" sz="1200" b="0" i="0" u="none" strike="noStrike">
                        <a:solidFill>
                          <a:srgbClr val="000000"/>
                        </a:solidFill>
                        <a:effectLst/>
                        <a:latin typeface="Calibri"/>
                      </a:endParaRPr>
                    </a:p>
                  </a:txBody>
                  <a:tcPr marL="12700" marR="12700" marT="12700" marB="0" anchor="b"/>
                </a:tc>
                <a:tc>
                  <a:txBody>
                    <a:bodyPr/>
                    <a:lstStyle/>
                    <a:p>
                      <a:pPr algn="r" fontAlgn="b"/>
                      <a:r>
                        <a:rPr lang="en-US" sz="1200" u="none" strike="noStrike">
                          <a:effectLst/>
                        </a:rPr>
                        <a:t>0.07</a:t>
                      </a:r>
                      <a:endParaRPr lang="en-US" sz="1200" b="0" i="0" u="none" strike="noStrike">
                        <a:solidFill>
                          <a:srgbClr val="000000"/>
                        </a:solidFill>
                        <a:effectLst/>
                        <a:latin typeface="Calibri"/>
                      </a:endParaRPr>
                    </a:p>
                  </a:txBody>
                  <a:tcPr marL="12700" marR="12700" marT="12700" marB="0" anchor="b"/>
                </a:tc>
              </a:tr>
              <a:tr h="183110">
                <a:tc>
                  <a:txBody>
                    <a:bodyPr/>
                    <a:lstStyle/>
                    <a:p>
                      <a:pPr algn="l" fontAlgn="b"/>
                      <a:r>
                        <a:rPr lang="en-US" sz="1200" u="none" strike="noStrike">
                          <a:effectLst/>
                        </a:rPr>
                        <a:t>LOGWT~AGE+MATURITY</a:t>
                      </a:r>
                      <a:endParaRPr lang="en-US" sz="1200" b="0" i="0" u="none" strike="noStrike">
                        <a:solidFill>
                          <a:srgbClr val="000000"/>
                        </a:solidFill>
                        <a:effectLst/>
                        <a:latin typeface="Calibri"/>
                      </a:endParaRPr>
                    </a:p>
                  </a:txBody>
                  <a:tcPr marL="12700" marR="12700" marT="12700" marB="0" anchor="b"/>
                </a:tc>
                <a:tc>
                  <a:txBody>
                    <a:bodyPr/>
                    <a:lstStyle/>
                    <a:p>
                      <a:pPr algn="r" fontAlgn="b"/>
                      <a:r>
                        <a:rPr lang="en-US" sz="1200" u="none" strike="noStrike">
                          <a:effectLst/>
                        </a:rPr>
                        <a:t>31366</a:t>
                      </a:r>
                      <a:endParaRPr lang="en-US" sz="1200" b="0" i="0" u="none" strike="noStrike">
                        <a:solidFill>
                          <a:srgbClr val="000000"/>
                        </a:solidFill>
                        <a:effectLst/>
                        <a:latin typeface="Calibri"/>
                      </a:endParaRPr>
                    </a:p>
                  </a:txBody>
                  <a:tcPr marL="12700" marR="12700" marT="12700" marB="0" anchor="b"/>
                </a:tc>
                <a:tc>
                  <a:txBody>
                    <a:bodyPr/>
                    <a:lstStyle/>
                    <a:p>
                      <a:pPr algn="r" fontAlgn="b"/>
                      <a:r>
                        <a:rPr lang="en-US" sz="1200" u="none" strike="noStrike">
                          <a:effectLst/>
                        </a:rPr>
                        <a:t>0.15</a:t>
                      </a:r>
                      <a:endParaRPr lang="en-US" sz="1200" b="0" i="0" u="none" strike="noStrike">
                        <a:solidFill>
                          <a:srgbClr val="000000"/>
                        </a:solidFill>
                        <a:effectLst/>
                        <a:latin typeface="Calibri"/>
                      </a:endParaRPr>
                    </a:p>
                  </a:txBody>
                  <a:tcPr marL="12700" marR="12700" marT="12700" marB="0" anchor="b"/>
                </a:tc>
              </a:tr>
              <a:tr h="183110">
                <a:tc>
                  <a:txBody>
                    <a:bodyPr/>
                    <a:lstStyle/>
                    <a:p>
                      <a:pPr algn="l" fontAlgn="b"/>
                      <a:r>
                        <a:rPr lang="en-US" sz="1200" u="none" strike="noStrike">
                          <a:effectLst/>
                        </a:rPr>
                        <a:t>LOGWT~AGE+MATURITY+LOCATION</a:t>
                      </a:r>
                      <a:endParaRPr lang="en-US" sz="1200" b="0" i="0" u="none" strike="noStrike">
                        <a:solidFill>
                          <a:srgbClr val="000000"/>
                        </a:solidFill>
                        <a:effectLst/>
                        <a:latin typeface="Calibri"/>
                      </a:endParaRPr>
                    </a:p>
                  </a:txBody>
                  <a:tcPr marL="12700" marR="12700" marT="12700" marB="0" anchor="b"/>
                </a:tc>
                <a:tc>
                  <a:txBody>
                    <a:bodyPr/>
                    <a:lstStyle/>
                    <a:p>
                      <a:pPr algn="r" fontAlgn="b"/>
                      <a:r>
                        <a:rPr lang="en-US" sz="1200" u="none" strike="noStrike">
                          <a:effectLst/>
                        </a:rPr>
                        <a:t>30885</a:t>
                      </a:r>
                      <a:endParaRPr lang="en-US" sz="1200" b="0" i="0" u="none" strike="noStrike">
                        <a:solidFill>
                          <a:srgbClr val="000000"/>
                        </a:solidFill>
                        <a:effectLst/>
                        <a:latin typeface="Calibri"/>
                      </a:endParaRPr>
                    </a:p>
                  </a:txBody>
                  <a:tcPr marL="12700" marR="12700" marT="12700" marB="0" anchor="b"/>
                </a:tc>
                <a:tc>
                  <a:txBody>
                    <a:bodyPr/>
                    <a:lstStyle/>
                    <a:p>
                      <a:pPr algn="r" fontAlgn="b"/>
                      <a:r>
                        <a:rPr lang="en-US" sz="1200" u="none" strike="noStrike">
                          <a:effectLst/>
                        </a:rPr>
                        <a:t>0.18</a:t>
                      </a:r>
                      <a:endParaRPr lang="en-US" sz="1200" b="0" i="0" u="none" strike="noStrike">
                        <a:solidFill>
                          <a:srgbClr val="000000"/>
                        </a:solidFill>
                        <a:effectLst/>
                        <a:latin typeface="Calibri"/>
                      </a:endParaRPr>
                    </a:p>
                  </a:txBody>
                  <a:tcPr marL="12700" marR="12700" marT="12700" marB="0" anchor="b"/>
                </a:tc>
              </a:tr>
              <a:tr h="183110">
                <a:tc>
                  <a:txBody>
                    <a:bodyPr/>
                    <a:lstStyle/>
                    <a:p>
                      <a:pPr algn="l" fontAlgn="b"/>
                      <a:r>
                        <a:rPr lang="en-US" sz="1200" u="none" strike="noStrike">
                          <a:effectLst/>
                        </a:rPr>
                        <a:t>LOGWT~AGE+MATURITY+SEASON</a:t>
                      </a:r>
                      <a:endParaRPr lang="en-US" sz="1200" b="0" i="0" u="none" strike="noStrike">
                        <a:solidFill>
                          <a:srgbClr val="000000"/>
                        </a:solidFill>
                        <a:effectLst/>
                        <a:latin typeface="Calibri"/>
                      </a:endParaRPr>
                    </a:p>
                  </a:txBody>
                  <a:tcPr marL="12700" marR="12700" marT="12700" marB="0" anchor="b"/>
                </a:tc>
                <a:tc>
                  <a:txBody>
                    <a:bodyPr/>
                    <a:lstStyle/>
                    <a:p>
                      <a:pPr algn="r" fontAlgn="b"/>
                      <a:r>
                        <a:rPr lang="en-US" sz="1200" u="none" strike="noStrike">
                          <a:effectLst/>
                        </a:rPr>
                        <a:t>28181</a:t>
                      </a:r>
                      <a:endParaRPr lang="en-US" sz="1200" b="0" i="0" u="none" strike="noStrike">
                        <a:solidFill>
                          <a:srgbClr val="000000"/>
                        </a:solidFill>
                        <a:effectLst/>
                        <a:latin typeface="Calibri"/>
                      </a:endParaRPr>
                    </a:p>
                  </a:txBody>
                  <a:tcPr marL="12700" marR="12700" marT="12700" marB="0" anchor="b"/>
                </a:tc>
                <a:tc>
                  <a:txBody>
                    <a:bodyPr/>
                    <a:lstStyle/>
                    <a:p>
                      <a:pPr algn="r" fontAlgn="b"/>
                      <a:r>
                        <a:rPr lang="en-US" sz="1200" u="none" strike="noStrike">
                          <a:effectLst/>
                        </a:rPr>
                        <a:t>0.3</a:t>
                      </a:r>
                      <a:endParaRPr lang="en-US" sz="1200" b="0" i="0" u="none" strike="noStrike">
                        <a:solidFill>
                          <a:srgbClr val="000000"/>
                        </a:solidFill>
                        <a:effectLst/>
                        <a:latin typeface="Calibri"/>
                      </a:endParaRPr>
                    </a:p>
                  </a:txBody>
                  <a:tcPr marL="12700" marR="12700" marT="12700" marB="0" anchor="b"/>
                </a:tc>
              </a:tr>
              <a:tr h="183110">
                <a:tc>
                  <a:txBody>
                    <a:bodyPr/>
                    <a:lstStyle/>
                    <a:p>
                      <a:pPr algn="l" fontAlgn="b"/>
                      <a:r>
                        <a:rPr lang="en-US" sz="1200" u="none" strike="noStrike">
                          <a:effectLst/>
                        </a:rPr>
                        <a:t>LOGWT~AGE+MATURITY+COHORT</a:t>
                      </a:r>
                      <a:endParaRPr lang="en-US" sz="1200" b="0" i="0" u="none" strike="noStrike">
                        <a:solidFill>
                          <a:srgbClr val="000000"/>
                        </a:solidFill>
                        <a:effectLst/>
                        <a:latin typeface="Calibri"/>
                      </a:endParaRPr>
                    </a:p>
                  </a:txBody>
                  <a:tcPr marL="12700" marR="12700" marT="12700" marB="0" anchor="b"/>
                </a:tc>
                <a:tc>
                  <a:txBody>
                    <a:bodyPr/>
                    <a:lstStyle/>
                    <a:p>
                      <a:pPr algn="r" fontAlgn="b"/>
                      <a:r>
                        <a:rPr lang="en-US" sz="1200" u="none" strike="noStrike">
                          <a:effectLst/>
                        </a:rPr>
                        <a:t>30412</a:t>
                      </a:r>
                      <a:endParaRPr lang="en-US" sz="1200" b="0" i="0" u="none" strike="noStrike">
                        <a:solidFill>
                          <a:srgbClr val="000000"/>
                        </a:solidFill>
                        <a:effectLst/>
                        <a:latin typeface="Calibri"/>
                      </a:endParaRPr>
                    </a:p>
                  </a:txBody>
                  <a:tcPr marL="12700" marR="12700" marT="12700" marB="0" anchor="b"/>
                </a:tc>
                <a:tc>
                  <a:txBody>
                    <a:bodyPr/>
                    <a:lstStyle/>
                    <a:p>
                      <a:pPr algn="r" fontAlgn="b"/>
                      <a:r>
                        <a:rPr lang="en-US" sz="1200" u="none" strike="noStrike">
                          <a:effectLst/>
                        </a:rPr>
                        <a:t>0.2</a:t>
                      </a:r>
                      <a:endParaRPr lang="en-US" sz="1200" b="0" i="0" u="none" strike="noStrike">
                        <a:solidFill>
                          <a:srgbClr val="000000"/>
                        </a:solidFill>
                        <a:effectLst/>
                        <a:latin typeface="Calibri"/>
                      </a:endParaRPr>
                    </a:p>
                  </a:txBody>
                  <a:tcPr marL="12700" marR="12700" marT="12700" marB="0" anchor="b"/>
                </a:tc>
              </a:tr>
              <a:tr h="183110">
                <a:tc>
                  <a:txBody>
                    <a:bodyPr/>
                    <a:lstStyle/>
                    <a:p>
                      <a:pPr algn="l" fontAlgn="b"/>
                      <a:r>
                        <a:rPr lang="en-US" sz="1200" u="none" strike="noStrike">
                          <a:effectLst/>
                        </a:rPr>
                        <a:t>LOGWT~AGE+MATURITY+YEAR</a:t>
                      </a:r>
                      <a:endParaRPr lang="en-US" sz="1200" b="0" i="0" u="none" strike="noStrike">
                        <a:solidFill>
                          <a:srgbClr val="000000"/>
                        </a:solidFill>
                        <a:effectLst/>
                        <a:latin typeface="Calibri"/>
                      </a:endParaRPr>
                    </a:p>
                  </a:txBody>
                  <a:tcPr marL="12700" marR="12700" marT="12700" marB="0" anchor="b"/>
                </a:tc>
                <a:tc>
                  <a:txBody>
                    <a:bodyPr/>
                    <a:lstStyle/>
                    <a:p>
                      <a:pPr algn="r" fontAlgn="b"/>
                      <a:r>
                        <a:rPr lang="en-US" sz="1200" u="none" strike="noStrike">
                          <a:effectLst/>
                        </a:rPr>
                        <a:t>30556</a:t>
                      </a:r>
                      <a:endParaRPr lang="en-US" sz="1200" b="0" i="0" u="none" strike="noStrike">
                        <a:solidFill>
                          <a:srgbClr val="000000"/>
                        </a:solidFill>
                        <a:effectLst/>
                        <a:latin typeface="Calibri"/>
                      </a:endParaRPr>
                    </a:p>
                  </a:txBody>
                  <a:tcPr marL="12700" marR="12700" marT="12700" marB="0" anchor="b"/>
                </a:tc>
                <a:tc>
                  <a:txBody>
                    <a:bodyPr/>
                    <a:lstStyle/>
                    <a:p>
                      <a:pPr algn="r" fontAlgn="b"/>
                      <a:r>
                        <a:rPr lang="en-US" sz="1200" u="none" strike="noStrike">
                          <a:effectLst/>
                        </a:rPr>
                        <a:t>0.19</a:t>
                      </a:r>
                      <a:endParaRPr lang="en-US" sz="1200" b="0" i="0" u="none" strike="noStrike">
                        <a:solidFill>
                          <a:srgbClr val="000000"/>
                        </a:solidFill>
                        <a:effectLst/>
                        <a:latin typeface="Calibri"/>
                      </a:endParaRPr>
                    </a:p>
                  </a:txBody>
                  <a:tcPr marL="12700" marR="12700" marT="12700" marB="0" anchor="b"/>
                </a:tc>
              </a:tr>
              <a:tr h="183110">
                <a:tc>
                  <a:txBody>
                    <a:bodyPr/>
                    <a:lstStyle/>
                    <a:p>
                      <a:pPr algn="l" fontAlgn="b"/>
                      <a:r>
                        <a:rPr lang="en-US" sz="1200" u="none" strike="noStrike">
                          <a:effectLst/>
                        </a:rPr>
                        <a:t>LOGWT~AGE+MATURITY+SEX</a:t>
                      </a:r>
                      <a:endParaRPr lang="en-US" sz="1200" b="0" i="0" u="none" strike="noStrike">
                        <a:solidFill>
                          <a:srgbClr val="000000"/>
                        </a:solidFill>
                        <a:effectLst/>
                        <a:latin typeface="Calibri"/>
                      </a:endParaRPr>
                    </a:p>
                  </a:txBody>
                  <a:tcPr marL="12700" marR="12700" marT="12700" marB="0" anchor="b"/>
                </a:tc>
                <a:tc>
                  <a:txBody>
                    <a:bodyPr/>
                    <a:lstStyle/>
                    <a:p>
                      <a:pPr algn="r" fontAlgn="b"/>
                      <a:r>
                        <a:rPr lang="en-US" sz="1200" u="none" strike="noStrike">
                          <a:effectLst/>
                        </a:rPr>
                        <a:t>30020</a:t>
                      </a:r>
                      <a:endParaRPr lang="en-US" sz="1200" b="0" i="0" u="none" strike="noStrike">
                        <a:solidFill>
                          <a:srgbClr val="000000"/>
                        </a:solidFill>
                        <a:effectLst/>
                        <a:latin typeface="Calibri"/>
                      </a:endParaRPr>
                    </a:p>
                  </a:txBody>
                  <a:tcPr marL="12700" marR="12700" marT="12700" marB="0" anchor="b"/>
                </a:tc>
                <a:tc>
                  <a:txBody>
                    <a:bodyPr/>
                    <a:lstStyle/>
                    <a:p>
                      <a:pPr algn="r" fontAlgn="b"/>
                      <a:r>
                        <a:rPr lang="en-US" sz="1200" u="none" strike="noStrike">
                          <a:effectLst/>
                        </a:rPr>
                        <a:t>0.22</a:t>
                      </a:r>
                      <a:endParaRPr lang="en-US" sz="1200" b="0" i="0" u="none" strike="noStrike">
                        <a:solidFill>
                          <a:srgbClr val="000000"/>
                        </a:solidFill>
                        <a:effectLst/>
                        <a:latin typeface="Calibri"/>
                      </a:endParaRPr>
                    </a:p>
                  </a:txBody>
                  <a:tcPr marL="12700" marR="12700" marT="12700" marB="0" anchor="b"/>
                </a:tc>
              </a:tr>
              <a:tr h="183110">
                <a:tc>
                  <a:txBody>
                    <a:bodyPr/>
                    <a:lstStyle/>
                    <a:p>
                      <a:pPr algn="l" fontAlgn="b"/>
                      <a:r>
                        <a:rPr lang="en-US" sz="1200" u="none" strike="noStrike">
                          <a:effectLst/>
                        </a:rPr>
                        <a:t>LOGWT~AGE+MATURITY+SEASON+SEX</a:t>
                      </a:r>
                      <a:endParaRPr lang="en-US" sz="1200" b="0" i="0" u="none" strike="noStrike">
                        <a:solidFill>
                          <a:srgbClr val="000000"/>
                        </a:solidFill>
                        <a:effectLst/>
                        <a:latin typeface="Calibri"/>
                      </a:endParaRPr>
                    </a:p>
                  </a:txBody>
                  <a:tcPr marL="12700" marR="12700" marT="12700" marB="0" anchor="b"/>
                </a:tc>
                <a:tc>
                  <a:txBody>
                    <a:bodyPr/>
                    <a:lstStyle/>
                    <a:p>
                      <a:pPr algn="r" fontAlgn="b"/>
                      <a:r>
                        <a:rPr lang="en-US" sz="1200" u="none" strike="noStrike">
                          <a:effectLst/>
                        </a:rPr>
                        <a:t>26815</a:t>
                      </a:r>
                      <a:endParaRPr lang="en-US" sz="1200" b="0" i="0" u="none" strike="noStrike">
                        <a:solidFill>
                          <a:srgbClr val="000000"/>
                        </a:solidFill>
                        <a:effectLst/>
                        <a:latin typeface="Calibri"/>
                      </a:endParaRPr>
                    </a:p>
                  </a:txBody>
                  <a:tcPr marL="12700" marR="12700" marT="12700" marB="0" anchor="b"/>
                </a:tc>
                <a:tc>
                  <a:txBody>
                    <a:bodyPr/>
                    <a:lstStyle/>
                    <a:p>
                      <a:pPr algn="r" fontAlgn="b"/>
                      <a:r>
                        <a:rPr lang="en-US" sz="1200" u="none" strike="noStrike">
                          <a:effectLst/>
                        </a:rPr>
                        <a:t>0.36</a:t>
                      </a:r>
                      <a:endParaRPr lang="en-US" sz="1200" b="0" i="0" u="none" strike="noStrike">
                        <a:solidFill>
                          <a:srgbClr val="000000"/>
                        </a:solidFill>
                        <a:effectLst/>
                        <a:latin typeface="Calibri"/>
                      </a:endParaRPr>
                    </a:p>
                  </a:txBody>
                  <a:tcPr marL="12700" marR="12700" marT="12700" marB="0" anchor="b"/>
                </a:tc>
              </a:tr>
              <a:tr h="183110">
                <a:tc>
                  <a:txBody>
                    <a:bodyPr/>
                    <a:lstStyle/>
                    <a:p>
                      <a:pPr algn="l" fontAlgn="b"/>
                      <a:r>
                        <a:rPr lang="en-US" sz="1200" u="none" strike="noStrike">
                          <a:effectLst/>
                        </a:rPr>
                        <a:t>LOGWT~AGE+MATURITY+SEASON+SEX+LOCATION</a:t>
                      </a:r>
                      <a:endParaRPr lang="en-US" sz="1200" b="0" i="0" u="none" strike="noStrike">
                        <a:solidFill>
                          <a:srgbClr val="000000"/>
                        </a:solidFill>
                        <a:effectLst/>
                        <a:latin typeface="Calibri"/>
                      </a:endParaRPr>
                    </a:p>
                  </a:txBody>
                  <a:tcPr marL="12700" marR="12700" marT="12700" marB="0" anchor="b"/>
                </a:tc>
                <a:tc>
                  <a:txBody>
                    <a:bodyPr/>
                    <a:lstStyle/>
                    <a:p>
                      <a:pPr algn="r" fontAlgn="b"/>
                      <a:r>
                        <a:rPr lang="en-US" sz="1200" u="none" strike="noStrike">
                          <a:effectLst/>
                        </a:rPr>
                        <a:t>26022</a:t>
                      </a:r>
                      <a:endParaRPr lang="en-US" sz="1200" b="0" i="0" u="none" strike="noStrike">
                        <a:solidFill>
                          <a:srgbClr val="000000"/>
                        </a:solidFill>
                        <a:effectLst/>
                        <a:latin typeface="Calibri"/>
                      </a:endParaRPr>
                    </a:p>
                  </a:txBody>
                  <a:tcPr marL="12700" marR="12700" marT="12700" marB="0" anchor="b"/>
                </a:tc>
                <a:tc>
                  <a:txBody>
                    <a:bodyPr/>
                    <a:lstStyle/>
                    <a:p>
                      <a:pPr algn="r" fontAlgn="b"/>
                      <a:r>
                        <a:rPr lang="en-US" sz="1200" u="none" strike="noStrike">
                          <a:effectLst/>
                        </a:rPr>
                        <a:t>0.39</a:t>
                      </a:r>
                      <a:endParaRPr lang="en-US" sz="1200" b="0" i="0" u="none" strike="noStrike">
                        <a:solidFill>
                          <a:srgbClr val="000000"/>
                        </a:solidFill>
                        <a:effectLst/>
                        <a:latin typeface="Calibri"/>
                      </a:endParaRPr>
                    </a:p>
                  </a:txBody>
                  <a:tcPr marL="12700" marR="12700" marT="12700" marB="0" anchor="b"/>
                </a:tc>
              </a:tr>
              <a:tr h="183110">
                <a:tc>
                  <a:txBody>
                    <a:bodyPr/>
                    <a:lstStyle/>
                    <a:p>
                      <a:pPr algn="l" fontAlgn="b"/>
                      <a:r>
                        <a:rPr lang="en-US" sz="1200" u="none" strike="noStrike">
                          <a:effectLst/>
                        </a:rPr>
                        <a:t>LOGWT~AGE+MATURITY+SEASON+SEX+LOCATION+YEAR</a:t>
                      </a:r>
                      <a:endParaRPr lang="en-US" sz="1200" b="0" i="0" u="none" strike="noStrike">
                        <a:solidFill>
                          <a:srgbClr val="000000"/>
                        </a:solidFill>
                        <a:effectLst/>
                        <a:latin typeface="Calibri"/>
                      </a:endParaRPr>
                    </a:p>
                  </a:txBody>
                  <a:tcPr marL="12700" marR="12700" marT="12700" marB="0" anchor="b"/>
                </a:tc>
                <a:tc>
                  <a:txBody>
                    <a:bodyPr/>
                    <a:lstStyle/>
                    <a:p>
                      <a:pPr algn="r" fontAlgn="b"/>
                      <a:r>
                        <a:rPr lang="en-US" sz="1200" u="none" strike="noStrike">
                          <a:effectLst/>
                        </a:rPr>
                        <a:t>25142</a:t>
                      </a:r>
                      <a:endParaRPr lang="en-US" sz="1200" b="0" i="0" u="none" strike="noStrike">
                        <a:solidFill>
                          <a:srgbClr val="000000"/>
                        </a:solidFill>
                        <a:effectLst/>
                        <a:latin typeface="Calibri"/>
                      </a:endParaRPr>
                    </a:p>
                  </a:txBody>
                  <a:tcPr marL="12700" marR="12700" marT="12700" marB="0" anchor="b"/>
                </a:tc>
                <a:tc>
                  <a:txBody>
                    <a:bodyPr/>
                    <a:lstStyle/>
                    <a:p>
                      <a:pPr algn="r" fontAlgn="b"/>
                      <a:r>
                        <a:rPr lang="en-US" sz="1200" u="none" strike="noStrike">
                          <a:effectLst/>
                        </a:rPr>
                        <a:t>0.42</a:t>
                      </a:r>
                      <a:endParaRPr lang="en-US" sz="1200" b="0" i="0" u="none" strike="noStrike">
                        <a:solidFill>
                          <a:srgbClr val="000000"/>
                        </a:solidFill>
                        <a:effectLst/>
                        <a:latin typeface="Calibri"/>
                      </a:endParaRPr>
                    </a:p>
                  </a:txBody>
                  <a:tcPr marL="12700" marR="12700" marT="12700" marB="0" anchor="b"/>
                </a:tc>
              </a:tr>
              <a:tr h="354330">
                <a:tc>
                  <a:txBody>
                    <a:bodyPr/>
                    <a:lstStyle/>
                    <a:p>
                      <a:pPr algn="l" fontAlgn="b"/>
                      <a:r>
                        <a:rPr lang="en-US" sz="1200" u="none" strike="noStrike">
                          <a:effectLst/>
                        </a:rPr>
                        <a:t>LOGWT~AGE+MATURITY+SEASON+SEX+LOCATION+COHORT+YEAR</a:t>
                      </a:r>
                      <a:endParaRPr lang="en-US" sz="1200" b="0" i="0" u="none" strike="noStrike">
                        <a:solidFill>
                          <a:srgbClr val="000000"/>
                        </a:solidFill>
                        <a:effectLst/>
                        <a:latin typeface="Calibri"/>
                      </a:endParaRPr>
                    </a:p>
                  </a:txBody>
                  <a:tcPr marL="12700" marR="12700" marT="12700" marB="0" anchor="b"/>
                </a:tc>
                <a:tc>
                  <a:txBody>
                    <a:bodyPr/>
                    <a:lstStyle/>
                    <a:p>
                      <a:pPr algn="r" fontAlgn="b"/>
                      <a:r>
                        <a:rPr lang="en-US" sz="1200" u="none" strike="noStrike">
                          <a:effectLst/>
                        </a:rPr>
                        <a:t>24632</a:t>
                      </a:r>
                      <a:endParaRPr lang="en-US" sz="1200" b="0" i="0" u="none" strike="noStrike">
                        <a:solidFill>
                          <a:srgbClr val="000000"/>
                        </a:solidFill>
                        <a:effectLst/>
                        <a:latin typeface="Calibri"/>
                      </a:endParaRPr>
                    </a:p>
                  </a:txBody>
                  <a:tcPr marL="12700" marR="12700" marT="12700" marB="0" anchor="b"/>
                </a:tc>
                <a:tc>
                  <a:txBody>
                    <a:bodyPr/>
                    <a:lstStyle/>
                    <a:p>
                      <a:pPr algn="r" fontAlgn="b"/>
                      <a:r>
                        <a:rPr lang="en-US" sz="1200" u="none" strike="noStrike">
                          <a:effectLst/>
                        </a:rPr>
                        <a:t>0.44</a:t>
                      </a:r>
                      <a:endParaRPr lang="en-US" sz="1200" b="0" i="0" u="none" strike="noStrike">
                        <a:solidFill>
                          <a:srgbClr val="000000"/>
                        </a:solidFill>
                        <a:effectLst/>
                        <a:latin typeface="Calibri"/>
                      </a:endParaRPr>
                    </a:p>
                  </a:txBody>
                  <a:tcPr marL="12700" marR="12700" marT="12700" marB="0" anchor="b"/>
                </a:tc>
              </a:tr>
              <a:tr h="354330">
                <a:tc>
                  <a:txBody>
                    <a:bodyPr/>
                    <a:lstStyle/>
                    <a:p>
                      <a:pPr algn="l" fontAlgn="b"/>
                      <a:r>
                        <a:rPr lang="en-US" sz="1200" u="none" strike="noStrike">
                          <a:effectLst/>
                        </a:rPr>
                        <a:t>LOGWT~AGE+MATURITY+SEASON+SEX+LOCATION+COHORT+YEAR+AGE*LOCATION</a:t>
                      </a:r>
                      <a:endParaRPr lang="en-US" sz="1200" b="0" i="0" u="none" strike="noStrike">
                        <a:solidFill>
                          <a:srgbClr val="000000"/>
                        </a:solidFill>
                        <a:effectLst/>
                        <a:latin typeface="Calibri"/>
                      </a:endParaRPr>
                    </a:p>
                  </a:txBody>
                  <a:tcPr marL="12700" marR="12700" marT="12700" marB="0" anchor="b"/>
                </a:tc>
                <a:tc>
                  <a:txBody>
                    <a:bodyPr/>
                    <a:lstStyle/>
                    <a:p>
                      <a:pPr algn="r" fontAlgn="b"/>
                      <a:r>
                        <a:rPr lang="en-US" sz="1200" u="none" strike="noStrike">
                          <a:effectLst/>
                        </a:rPr>
                        <a:t>24272</a:t>
                      </a:r>
                      <a:endParaRPr lang="en-US" sz="1200" b="0" i="0" u="none" strike="noStrike">
                        <a:solidFill>
                          <a:srgbClr val="000000"/>
                        </a:solidFill>
                        <a:effectLst/>
                        <a:latin typeface="Calibri"/>
                      </a:endParaRPr>
                    </a:p>
                  </a:txBody>
                  <a:tcPr marL="12700" marR="12700" marT="12700" marB="0" anchor="b"/>
                </a:tc>
                <a:tc>
                  <a:txBody>
                    <a:bodyPr/>
                    <a:lstStyle/>
                    <a:p>
                      <a:pPr algn="r" fontAlgn="b"/>
                      <a:r>
                        <a:rPr lang="en-US" sz="1200" u="none" strike="noStrike">
                          <a:effectLst/>
                        </a:rPr>
                        <a:t>0.45</a:t>
                      </a:r>
                      <a:endParaRPr lang="en-US" sz="1200" b="0" i="0" u="none" strike="noStrike">
                        <a:solidFill>
                          <a:srgbClr val="000000"/>
                        </a:solidFill>
                        <a:effectLst/>
                        <a:latin typeface="Calibri"/>
                      </a:endParaRPr>
                    </a:p>
                  </a:txBody>
                  <a:tcPr marL="12700" marR="12700" marT="12700" marB="0" anchor="b"/>
                </a:tc>
              </a:tr>
              <a:tr h="354330">
                <a:tc>
                  <a:txBody>
                    <a:bodyPr/>
                    <a:lstStyle/>
                    <a:p>
                      <a:pPr algn="l" fontAlgn="b"/>
                      <a:r>
                        <a:rPr lang="en-US" sz="1200" u="none" strike="noStrike">
                          <a:effectLst/>
                        </a:rPr>
                        <a:t>LOGWT~AGE+MATURITY+SEASON+SEX+LOCATION+COHORT+YEAR+MATURITY*SEASON</a:t>
                      </a:r>
                      <a:endParaRPr lang="en-US" sz="1200" b="0" i="0" u="none" strike="noStrike">
                        <a:solidFill>
                          <a:srgbClr val="000000"/>
                        </a:solidFill>
                        <a:effectLst/>
                        <a:latin typeface="Calibri"/>
                      </a:endParaRPr>
                    </a:p>
                  </a:txBody>
                  <a:tcPr marL="12700" marR="12700" marT="12700" marB="0" anchor="b"/>
                </a:tc>
                <a:tc>
                  <a:txBody>
                    <a:bodyPr/>
                    <a:lstStyle/>
                    <a:p>
                      <a:pPr algn="r" fontAlgn="b"/>
                      <a:r>
                        <a:rPr lang="en-US" sz="1200" u="none" strike="noStrike">
                          <a:effectLst/>
                        </a:rPr>
                        <a:t>24252</a:t>
                      </a:r>
                      <a:endParaRPr lang="en-US" sz="1200" b="0" i="0" u="none" strike="noStrike">
                        <a:solidFill>
                          <a:srgbClr val="000000"/>
                        </a:solidFill>
                        <a:effectLst/>
                        <a:latin typeface="Calibri"/>
                      </a:endParaRPr>
                    </a:p>
                  </a:txBody>
                  <a:tcPr marL="12700" marR="12700" marT="12700" marB="0" anchor="b"/>
                </a:tc>
                <a:tc>
                  <a:txBody>
                    <a:bodyPr/>
                    <a:lstStyle/>
                    <a:p>
                      <a:pPr algn="r" fontAlgn="b"/>
                      <a:r>
                        <a:rPr lang="en-US" sz="1200" u="none" strike="noStrike">
                          <a:effectLst/>
                        </a:rPr>
                        <a:t>0.45</a:t>
                      </a:r>
                      <a:endParaRPr lang="en-US" sz="1200" b="0" i="0" u="none" strike="noStrike">
                        <a:solidFill>
                          <a:srgbClr val="000000"/>
                        </a:solidFill>
                        <a:effectLst/>
                        <a:latin typeface="Calibri"/>
                      </a:endParaRPr>
                    </a:p>
                  </a:txBody>
                  <a:tcPr marL="12700" marR="12700" marT="12700" marB="0" anchor="b"/>
                </a:tc>
              </a:tr>
              <a:tr h="354330">
                <a:tc>
                  <a:txBody>
                    <a:bodyPr/>
                    <a:lstStyle/>
                    <a:p>
                      <a:pPr algn="l" fontAlgn="b"/>
                      <a:r>
                        <a:rPr lang="en-US" sz="1200" u="none" strike="noStrike">
                          <a:effectLst/>
                        </a:rPr>
                        <a:t>LOGWT~AGE+MATURITY+SEASON+SEX+LOC+COHORT+YEAR+MATURITY*SEX</a:t>
                      </a:r>
                      <a:endParaRPr lang="en-US" sz="1200" b="0" i="0" u="none" strike="noStrike">
                        <a:solidFill>
                          <a:srgbClr val="000000"/>
                        </a:solidFill>
                        <a:effectLst/>
                        <a:latin typeface="Calibri"/>
                      </a:endParaRPr>
                    </a:p>
                  </a:txBody>
                  <a:tcPr marL="12700" marR="12700" marT="12700" marB="0" anchor="b"/>
                </a:tc>
                <a:tc>
                  <a:txBody>
                    <a:bodyPr/>
                    <a:lstStyle/>
                    <a:p>
                      <a:pPr algn="r" fontAlgn="b"/>
                      <a:r>
                        <a:rPr lang="en-US" sz="1200" u="none" strike="noStrike">
                          <a:effectLst/>
                        </a:rPr>
                        <a:t>24538</a:t>
                      </a:r>
                      <a:endParaRPr lang="en-US" sz="1200" b="0" i="0" u="none" strike="noStrike">
                        <a:solidFill>
                          <a:srgbClr val="000000"/>
                        </a:solidFill>
                        <a:effectLst/>
                        <a:latin typeface="Calibri"/>
                      </a:endParaRPr>
                    </a:p>
                  </a:txBody>
                  <a:tcPr marL="12700" marR="12700" marT="12700" marB="0" anchor="b"/>
                </a:tc>
                <a:tc>
                  <a:txBody>
                    <a:bodyPr/>
                    <a:lstStyle/>
                    <a:p>
                      <a:pPr algn="r" fontAlgn="b"/>
                      <a:r>
                        <a:rPr lang="en-US" sz="1200" u="none" strike="noStrike">
                          <a:effectLst/>
                        </a:rPr>
                        <a:t>0.44</a:t>
                      </a:r>
                      <a:endParaRPr lang="en-US" sz="1200" b="0" i="0" u="none" strike="noStrike">
                        <a:solidFill>
                          <a:srgbClr val="000000"/>
                        </a:solidFill>
                        <a:effectLst/>
                        <a:latin typeface="Calibri"/>
                      </a:endParaRPr>
                    </a:p>
                  </a:txBody>
                  <a:tcPr marL="12700" marR="12700" marT="12700" marB="0" anchor="b"/>
                </a:tc>
              </a:tr>
              <a:tr h="354330">
                <a:tc>
                  <a:txBody>
                    <a:bodyPr/>
                    <a:lstStyle/>
                    <a:p>
                      <a:pPr algn="l" fontAlgn="b"/>
                      <a:r>
                        <a:rPr lang="en-US" sz="1200" u="none" strike="noStrike">
                          <a:effectLst/>
                        </a:rPr>
                        <a:t>LOGWT~AGE+MATURITY+SEASON+SEX+LOC+COHORT+YEAR+SEX*SEASON</a:t>
                      </a:r>
                      <a:endParaRPr lang="en-US" sz="1200" b="0" i="0" u="none" strike="noStrike">
                        <a:solidFill>
                          <a:srgbClr val="000000"/>
                        </a:solidFill>
                        <a:effectLst/>
                        <a:latin typeface="Calibri"/>
                      </a:endParaRPr>
                    </a:p>
                  </a:txBody>
                  <a:tcPr marL="12700" marR="12700" marT="12700" marB="0" anchor="b"/>
                </a:tc>
                <a:tc>
                  <a:txBody>
                    <a:bodyPr/>
                    <a:lstStyle/>
                    <a:p>
                      <a:pPr algn="r" fontAlgn="b"/>
                      <a:r>
                        <a:rPr lang="en-US" sz="1200" u="none" strike="noStrike">
                          <a:effectLst/>
                        </a:rPr>
                        <a:t>24521</a:t>
                      </a:r>
                      <a:endParaRPr lang="en-US" sz="1200" b="0" i="0" u="none" strike="noStrike">
                        <a:solidFill>
                          <a:srgbClr val="000000"/>
                        </a:solidFill>
                        <a:effectLst/>
                        <a:latin typeface="Calibri"/>
                      </a:endParaRPr>
                    </a:p>
                  </a:txBody>
                  <a:tcPr marL="12700" marR="12700" marT="12700" marB="0" anchor="b"/>
                </a:tc>
                <a:tc>
                  <a:txBody>
                    <a:bodyPr/>
                    <a:lstStyle/>
                    <a:p>
                      <a:pPr algn="r" fontAlgn="b"/>
                      <a:r>
                        <a:rPr lang="en-US" sz="1200" u="none" strike="noStrike">
                          <a:effectLst/>
                        </a:rPr>
                        <a:t>0.44</a:t>
                      </a:r>
                      <a:endParaRPr lang="en-US" sz="1200" b="0" i="0" u="none" strike="noStrike">
                        <a:solidFill>
                          <a:srgbClr val="000000"/>
                        </a:solidFill>
                        <a:effectLst/>
                        <a:latin typeface="Calibri"/>
                      </a:endParaRPr>
                    </a:p>
                  </a:txBody>
                  <a:tcPr marL="12700" marR="12700" marT="12700" marB="0" anchor="b"/>
                </a:tc>
              </a:tr>
              <a:tr h="354330">
                <a:tc>
                  <a:txBody>
                    <a:bodyPr/>
                    <a:lstStyle/>
                    <a:p>
                      <a:pPr algn="l" fontAlgn="b"/>
                      <a:r>
                        <a:rPr lang="en-US" sz="1200" u="none" strike="noStrike">
                          <a:effectLst/>
                        </a:rPr>
                        <a:t>LOGWT~AGE+MATURITY+SEASON+SEX+LOC+COHORT+YEAR+SEAS/YEAR</a:t>
                      </a:r>
                      <a:endParaRPr lang="en-US" sz="1200" b="0" i="0" u="none" strike="noStrike">
                        <a:solidFill>
                          <a:srgbClr val="000000"/>
                        </a:solidFill>
                        <a:effectLst/>
                        <a:latin typeface="Calibri"/>
                      </a:endParaRPr>
                    </a:p>
                  </a:txBody>
                  <a:tcPr marL="12700" marR="12700" marT="12700" marB="0" anchor="b"/>
                </a:tc>
                <a:tc>
                  <a:txBody>
                    <a:bodyPr/>
                    <a:lstStyle/>
                    <a:p>
                      <a:pPr algn="r" fontAlgn="b"/>
                      <a:r>
                        <a:rPr lang="en-US" sz="1200" u="none" strike="noStrike">
                          <a:effectLst/>
                        </a:rPr>
                        <a:t>24223</a:t>
                      </a:r>
                      <a:endParaRPr lang="en-US" sz="1200" b="0" i="0" u="none" strike="noStrike">
                        <a:solidFill>
                          <a:srgbClr val="000000"/>
                        </a:solidFill>
                        <a:effectLst/>
                        <a:latin typeface="Calibri"/>
                      </a:endParaRPr>
                    </a:p>
                  </a:txBody>
                  <a:tcPr marL="12700" marR="12700" marT="12700" marB="0" anchor="b"/>
                </a:tc>
                <a:tc>
                  <a:txBody>
                    <a:bodyPr/>
                    <a:lstStyle/>
                    <a:p>
                      <a:pPr algn="r" fontAlgn="b"/>
                      <a:r>
                        <a:rPr lang="en-US" sz="1200" u="none" strike="noStrike">
                          <a:effectLst/>
                        </a:rPr>
                        <a:t>0.45</a:t>
                      </a:r>
                      <a:endParaRPr lang="en-US" sz="1200" b="0" i="0" u="none" strike="noStrike">
                        <a:solidFill>
                          <a:srgbClr val="000000"/>
                        </a:solidFill>
                        <a:effectLst/>
                        <a:latin typeface="Calibri"/>
                      </a:endParaRPr>
                    </a:p>
                  </a:txBody>
                  <a:tcPr marL="12700" marR="12700" marT="12700" marB="0" anchor="b"/>
                </a:tc>
              </a:tr>
              <a:tr h="354330">
                <a:tc>
                  <a:txBody>
                    <a:bodyPr/>
                    <a:lstStyle/>
                    <a:p>
                      <a:pPr algn="l" fontAlgn="b"/>
                      <a:r>
                        <a:rPr lang="en-US" sz="1200" u="none" strike="noStrike">
                          <a:effectLst/>
                        </a:rPr>
                        <a:t>LOGWT~AGE+MATURITY+SEASON+SEX+COHORT+LOC+YEAR+MATURITY*AGE</a:t>
                      </a:r>
                      <a:endParaRPr lang="en-US" sz="1200" b="0" i="0" u="none" strike="noStrike">
                        <a:solidFill>
                          <a:srgbClr val="000000"/>
                        </a:solidFill>
                        <a:effectLst/>
                        <a:latin typeface="Calibri"/>
                      </a:endParaRPr>
                    </a:p>
                  </a:txBody>
                  <a:tcPr marL="12700" marR="12700" marT="12700" marB="0" anchor="b"/>
                </a:tc>
                <a:tc>
                  <a:txBody>
                    <a:bodyPr/>
                    <a:lstStyle/>
                    <a:p>
                      <a:pPr algn="r" fontAlgn="b"/>
                      <a:r>
                        <a:rPr lang="en-US" sz="1200" u="none" strike="noStrike">
                          <a:effectLst/>
                        </a:rPr>
                        <a:t>24577</a:t>
                      </a:r>
                      <a:endParaRPr lang="en-US" sz="1200" b="0" i="0" u="none" strike="noStrike">
                        <a:solidFill>
                          <a:srgbClr val="000000"/>
                        </a:solidFill>
                        <a:effectLst/>
                        <a:latin typeface="Calibri"/>
                      </a:endParaRPr>
                    </a:p>
                  </a:txBody>
                  <a:tcPr marL="12700" marR="12700" marT="12700" marB="0" anchor="b"/>
                </a:tc>
                <a:tc>
                  <a:txBody>
                    <a:bodyPr/>
                    <a:lstStyle/>
                    <a:p>
                      <a:pPr algn="r" fontAlgn="b"/>
                      <a:r>
                        <a:rPr lang="en-US" sz="1200" u="none" strike="noStrike">
                          <a:effectLst/>
                        </a:rPr>
                        <a:t>0.44</a:t>
                      </a:r>
                      <a:endParaRPr lang="en-US" sz="1200" b="0" i="0" u="none" strike="noStrike">
                        <a:solidFill>
                          <a:srgbClr val="000000"/>
                        </a:solidFill>
                        <a:effectLst/>
                        <a:latin typeface="Calibri"/>
                      </a:endParaRPr>
                    </a:p>
                  </a:txBody>
                  <a:tcPr marL="12700" marR="12700" marT="12700" marB="0" anchor="b"/>
                </a:tc>
              </a:tr>
              <a:tr h="354330">
                <a:tc>
                  <a:txBody>
                    <a:bodyPr/>
                    <a:lstStyle/>
                    <a:p>
                      <a:pPr algn="l" fontAlgn="b"/>
                      <a:r>
                        <a:rPr lang="en-US" sz="1200" u="none" strike="noStrike">
                          <a:effectLst/>
                        </a:rPr>
                        <a:t>LOGWT~AGE+MATURITY+SEASON+SEX+COHORT+LOC+YEAR+SEX*AGE</a:t>
                      </a:r>
                      <a:endParaRPr lang="en-US" sz="1200" b="0" i="0" u="none" strike="noStrike">
                        <a:solidFill>
                          <a:srgbClr val="000000"/>
                        </a:solidFill>
                        <a:effectLst/>
                        <a:latin typeface="Calibri"/>
                      </a:endParaRPr>
                    </a:p>
                  </a:txBody>
                  <a:tcPr marL="12700" marR="12700" marT="12700" marB="0" anchor="b"/>
                </a:tc>
                <a:tc>
                  <a:txBody>
                    <a:bodyPr/>
                    <a:lstStyle/>
                    <a:p>
                      <a:pPr algn="r" fontAlgn="b"/>
                      <a:r>
                        <a:rPr lang="en-US" sz="1200" u="none" strike="noStrike">
                          <a:effectLst/>
                        </a:rPr>
                        <a:t>24319</a:t>
                      </a:r>
                      <a:endParaRPr lang="en-US" sz="1200" b="0" i="0" u="none" strike="noStrike">
                        <a:solidFill>
                          <a:srgbClr val="000000"/>
                        </a:solidFill>
                        <a:effectLst/>
                        <a:latin typeface="Calibri"/>
                      </a:endParaRPr>
                    </a:p>
                  </a:txBody>
                  <a:tcPr marL="12700" marR="12700" marT="12700" marB="0" anchor="b"/>
                </a:tc>
                <a:tc>
                  <a:txBody>
                    <a:bodyPr/>
                    <a:lstStyle/>
                    <a:p>
                      <a:pPr algn="r" fontAlgn="b"/>
                      <a:r>
                        <a:rPr lang="en-US" sz="1200" u="none" strike="noStrike">
                          <a:effectLst/>
                        </a:rPr>
                        <a:t>0.45</a:t>
                      </a:r>
                      <a:endParaRPr lang="en-US" sz="1200" b="0" i="0" u="none" strike="noStrike">
                        <a:solidFill>
                          <a:srgbClr val="000000"/>
                        </a:solidFill>
                        <a:effectLst/>
                        <a:latin typeface="Calibri"/>
                      </a:endParaRPr>
                    </a:p>
                  </a:txBody>
                  <a:tcPr marL="12700" marR="12700" marT="12700" marB="0" anchor="b"/>
                </a:tc>
              </a:tr>
              <a:tr h="354330">
                <a:tc>
                  <a:txBody>
                    <a:bodyPr/>
                    <a:lstStyle/>
                    <a:p>
                      <a:pPr algn="l" fontAlgn="b"/>
                      <a:r>
                        <a:rPr lang="en-US" sz="1200" u="none" strike="noStrike" dirty="0">
                          <a:solidFill>
                            <a:schemeClr val="accent6"/>
                          </a:solidFill>
                          <a:effectLst/>
                        </a:rPr>
                        <a:t>LOGWT~AGE+MATURITY+SEASON+SEX+COHORT+LOC+YEAR+YEAR*AGE</a:t>
                      </a:r>
                      <a:endParaRPr lang="en-US" sz="1200" b="0" i="0" u="none" strike="noStrike" dirty="0">
                        <a:solidFill>
                          <a:schemeClr val="accent6"/>
                        </a:solidFill>
                        <a:effectLst/>
                        <a:latin typeface="Calibri"/>
                      </a:endParaRPr>
                    </a:p>
                  </a:txBody>
                  <a:tcPr marL="12700" marR="12700" marT="12700" marB="0" anchor="b"/>
                </a:tc>
                <a:tc>
                  <a:txBody>
                    <a:bodyPr/>
                    <a:lstStyle/>
                    <a:p>
                      <a:pPr algn="r" fontAlgn="b"/>
                      <a:r>
                        <a:rPr lang="en-US" sz="1200" u="none" strike="noStrike" dirty="0">
                          <a:solidFill>
                            <a:srgbClr val="F79646"/>
                          </a:solidFill>
                          <a:effectLst/>
                        </a:rPr>
                        <a:t>24081</a:t>
                      </a:r>
                      <a:endParaRPr lang="en-US" sz="1200" b="0" i="0" u="none" strike="noStrike" dirty="0">
                        <a:solidFill>
                          <a:srgbClr val="F79646"/>
                        </a:solidFill>
                        <a:effectLst/>
                        <a:latin typeface="Calibri"/>
                      </a:endParaRPr>
                    </a:p>
                  </a:txBody>
                  <a:tcPr marL="12700" marR="12700" marT="12700" marB="0" anchor="b"/>
                </a:tc>
                <a:tc>
                  <a:txBody>
                    <a:bodyPr/>
                    <a:lstStyle/>
                    <a:p>
                      <a:pPr algn="r" fontAlgn="b"/>
                      <a:r>
                        <a:rPr lang="en-US" sz="1200" u="none" strike="noStrike" dirty="0">
                          <a:solidFill>
                            <a:srgbClr val="F79646"/>
                          </a:solidFill>
                          <a:effectLst/>
                        </a:rPr>
                        <a:t>0.47</a:t>
                      </a:r>
                      <a:endParaRPr lang="en-US" sz="1200" b="0" i="0" u="none" strike="noStrike" dirty="0">
                        <a:solidFill>
                          <a:srgbClr val="F79646"/>
                        </a:solidFill>
                        <a:effectLst/>
                        <a:latin typeface="Calibri"/>
                      </a:endParaRPr>
                    </a:p>
                  </a:txBody>
                  <a:tcPr marL="12700" marR="12700" marT="12700" marB="0" anchor="b"/>
                </a:tc>
              </a:tr>
              <a:tr h="354330">
                <a:tc>
                  <a:txBody>
                    <a:bodyPr/>
                    <a:lstStyle/>
                    <a:p>
                      <a:pPr algn="l" fontAlgn="b"/>
                      <a:r>
                        <a:rPr lang="en-US" sz="1200" u="none" strike="noStrike" dirty="0">
                          <a:effectLst/>
                        </a:rPr>
                        <a:t>LOGWT~AGE+MATURITY+SEASON+SEX+COHORT+LOC+YEAR+YEAR*AGE</a:t>
                      </a:r>
                      <a:endParaRPr lang="en-US" sz="1200" b="0" i="0" u="none" strike="noStrike" dirty="0">
                        <a:solidFill>
                          <a:srgbClr val="000000"/>
                        </a:solidFill>
                        <a:effectLst/>
                        <a:latin typeface="Calibri"/>
                      </a:endParaRPr>
                    </a:p>
                  </a:txBody>
                  <a:tcPr marL="12700" marR="12700" marT="12700" marB="0" anchor="b"/>
                </a:tc>
                <a:tc>
                  <a:txBody>
                    <a:bodyPr/>
                    <a:lstStyle/>
                    <a:p>
                      <a:pPr algn="r" fontAlgn="b"/>
                      <a:r>
                        <a:rPr lang="en-US" sz="1200" u="none" strike="noStrike">
                          <a:effectLst/>
                        </a:rPr>
                        <a:t>24382</a:t>
                      </a:r>
                      <a:endParaRPr lang="en-US" sz="1200" b="0" i="0" u="none" strike="noStrike">
                        <a:solidFill>
                          <a:srgbClr val="000000"/>
                        </a:solidFill>
                        <a:effectLst/>
                        <a:latin typeface="Calibri"/>
                      </a:endParaRPr>
                    </a:p>
                  </a:txBody>
                  <a:tcPr marL="12700" marR="12700" marT="12700" marB="0" anchor="b"/>
                </a:tc>
                <a:tc>
                  <a:txBody>
                    <a:bodyPr/>
                    <a:lstStyle/>
                    <a:p>
                      <a:pPr algn="r" fontAlgn="b"/>
                      <a:r>
                        <a:rPr lang="en-US" sz="1200" u="none" strike="noStrike" dirty="0">
                          <a:effectLst/>
                        </a:rPr>
                        <a:t>0.45</a:t>
                      </a:r>
                      <a:endParaRPr lang="en-US" sz="1200" b="0" i="0" u="none" strike="noStrike" dirty="0">
                        <a:solidFill>
                          <a:srgbClr val="000000"/>
                        </a:solidFill>
                        <a:effectLst/>
                        <a:latin typeface="Calibri"/>
                      </a:endParaRPr>
                    </a:p>
                  </a:txBody>
                  <a:tcPr marL="12700" marR="12700" marT="12700" marB="0" anchor="b"/>
                </a:tc>
              </a:tr>
            </a:tbl>
          </a:graphicData>
        </a:graphic>
      </p:graphicFrame>
      <p:pic>
        <p:nvPicPr>
          <p:cNvPr id="22" name="Picture 21"/>
          <p:cNvPicPr>
            <a:picLocks noChangeAspect="1"/>
          </p:cNvPicPr>
          <p:nvPr/>
        </p:nvPicPr>
        <p:blipFill>
          <a:blip r:embed="rId4"/>
          <a:stretch>
            <a:fillRect/>
          </a:stretch>
        </p:blipFill>
        <p:spPr>
          <a:xfrm>
            <a:off x="3276600" y="29641800"/>
            <a:ext cx="8686800" cy="1447800"/>
          </a:xfrm>
          <a:prstGeom prst="rect">
            <a:avLst/>
          </a:prstGeom>
        </p:spPr>
        <p:style>
          <a:lnRef idx="2">
            <a:schemeClr val="dk1"/>
          </a:lnRef>
          <a:fillRef idx="1">
            <a:schemeClr val="lt1"/>
          </a:fillRef>
          <a:effectRef idx="0">
            <a:schemeClr val="dk1"/>
          </a:effectRef>
          <a:fontRef idx="minor">
            <a:schemeClr val="dk1"/>
          </a:fontRef>
        </p:style>
      </p:pic>
      <p:pic>
        <p:nvPicPr>
          <p:cNvPr id="11" name="Picture 10"/>
          <p:cNvPicPr>
            <a:picLocks noChangeAspect="1"/>
          </p:cNvPicPr>
          <p:nvPr/>
        </p:nvPicPr>
        <p:blipFill>
          <a:blip r:embed="rId5"/>
          <a:stretch>
            <a:fillRect/>
          </a:stretch>
        </p:blipFill>
        <p:spPr>
          <a:xfrm>
            <a:off x="22462391" y="8001000"/>
            <a:ext cx="6224782" cy="3505200"/>
          </a:xfrm>
          <a:prstGeom prst="rect">
            <a:avLst/>
          </a:prstGeom>
        </p:spPr>
        <p:style>
          <a:lnRef idx="2">
            <a:schemeClr val="accent5"/>
          </a:lnRef>
          <a:fillRef idx="1">
            <a:schemeClr val="lt1"/>
          </a:fillRef>
          <a:effectRef idx="0">
            <a:schemeClr val="accent5"/>
          </a:effectRef>
          <a:fontRef idx="minor">
            <a:schemeClr val="dk1"/>
          </a:fontRef>
        </p:style>
      </p:pic>
      <p:sp>
        <p:nvSpPr>
          <p:cNvPr id="32" name="TextBox 31"/>
          <p:cNvSpPr txBox="1"/>
          <p:nvPr/>
        </p:nvSpPr>
        <p:spPr>
          <a:xfrm>
            <a:off x="16077102" y="7696200"/>
            <a:ext cx="6379658" cy="46166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2400" u="sng" dirty="0" smtClean="0">
                <a:latin typeface="Times New Roman"/>
                <a:cs typeface="Times New Roman"/>
              </a:rPr>
              <a:t>Table 1. Weight-at-age model selection process </a:t>
            </a:r>
            <a:endParaRPr lang="en-US" sz="2400" u="sng" dirty="0">
              <a:latin typeface="Times New Roman"/>
              <a:cs typeface="Times New Roman"/>
            </a:endParaRPr>
          </a:p>
        </p:txBody>
      </p:sp>
      <p:graphicFrame>
        <p:nvGraphicFramePr>
          <p:cNvPr id="33" name="Chart 32"/>
          <p:cNvGraphicFramePr>
            <a:graphicFrameLocks/>
          </p:cNvGraphicFramePr>
          <p:nvPr>
            <p:extLst>
              <p:ext uri="{D42A27DB-BD31-4B8C-83A1-F6EECF244321}">
                <p14:modId xmlns:p14="http://schemas.microsoft.com/office/powerpoint/2010/main" val="4116368618"/>
              </p:ext>
            </p:extLst>
          </p:nvPr>
        </p:nvGraphicFramePr>
        <p:xfrm>
          <a:off x="16230600" y="16353450"/>
          <a:ext cx="12456573" cy="4572000"/>
        </p:xfrm>
        <a:graphic>
          <a:graphicData uri="http://schemas.openxmlformats.org/drawingml/2006/chart">
            <c:chart xmlns:c="http://schemas.openxmlformats.org/drawingml/2006/chart" xmlns:r="http://schemas.openxmlformats.org/officeDocument/2006/relationships" r:id="rId6"/>
          </a:graphicData>
        </a:graphic>
      </p:graphicFrame>
      <p:sp>
        <p:nvSpPr>
          <p:cNvPr id="34" name="TextBox 33"/>
          <p:cNvSpPr txBox="1"/>
          <p:nvPr/>
        </p:nvSpPr>
        <p:spPr>
          <a:xfrm>
            <a:off x="16230600" y="21163916"/>
            <a:ext cx="12456573" cy="46166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2400" u="sng" dirty="0" smtClean="0">
                <a:latin typeface="Times New Roman"/>
                <a:cs typeface="Times New Roman"/>
              </a:rPr>
              <a:t>Figure 2. Weight-at-age Year Coefficients for the “best” model</a:t>
            </a:r>
            <a:endParaRPr lang="en-US" sz="2400" u="sng" dirty="0">
              <a:latin typeface="Times New Roman"/>
              <a:cs typeface="Times New Roman"/>
            </a:endParaRPr>
          </a:p>
        </p:txBody>
      </p:sp>
      <p:graphicFrame>
        <p:nvGraphicFramePr>
          <p:cNvPr id="37" name="Chart 36"/>
          <p:cNvGraphicFramePr>
            <a:graphicFrameLocks/>
          </p:cNvGraphicFramePr>
          <p:nvPr>
            <p:extLst>
              <p:ext uri="{D42A27DB-BD31-4B8C-83A1-F6EECF244321}">
                <p14:modId xmlns:p14="http://schemas.microsoft.com/office/powerpoint/2010/main" val="1199622505"/>
              </p:ext>
            </p:extLst>
          </p:nvPr>
        </p:nvGraphicFramePr>
        <p:xfrm>
          <a:off x="16230600" y="26997967"/>
          <a:ext cx="12456573" cy="3810000"/>
        </p:xfrm>
        <a:graphic>
          <a:graphicData uri="http://schemas.openxmlformats.org/drawingml/2006/chart">
            <c:chart xmlns:c="http://schemas.openxmlformats.org/drawingml/2006/chart" xmlns:r="http://schemas.openxmlformats.org/officeDocument/2006/relationships" r:id="rId7"/>
          </a:graphicData>
        </a:graphic>
      </p:graphicFrame>
      <p:sp>
        <p:nvSpPr>
          <p:cNvPr id="38" name="TextBox 37"/>
          <p:cNvSpPr txBox="1"/>
          <p:nvPr/>
        </p:nvSpPr>
        <p:spPr>
          <a:xfrm>
            <a:off x="16110486" y="30846811"/>
            <a:ext cx="12703809" cy="46166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2400" u="sng" dirty="0" smtClean="0">
                <a:latin typeface="Times New Roman"/>
                <a:cs typeface="Times New Roman"/>
              </a:rPr>
              <a:t>Figure 3. Condition Factor Year Coefficients for the “best” model</a:t>
            </a:r>
            <a:endParaRPr lang="en-US" sz="2400" u="sng" dirty="0">
              <a:latin typeface="Times New Roman"/>
              <a:cs typeface="Times New Roman"/>
            </a:endParaRPr>
          </a:p>
        </p:txBody>
      </p:sp>
      <p:sp>
        <p:nvSpPr>
          <p:cNvPr id="14" name="TextBox 13"/>
          <p:cNvSpPr txBox="1"/>
          <p:nvPr/>
        </p:nvSpPr>
        <p:spPr>
          <a:xfrm>
            <a:off x="16230600" y="22021800"/>
            <a:ext cx="12456573" cy="5139869"/>
          </a:xfrm>
          <a:prstGeom prst="rect">
            <a:avLst/>
          </a:prstGeom>
          <a:noFill/>
        </p:spPr>
        <p:txBody>
          <a:bodyPr wrap="square" rtlCol="0">
            <a:spAutoFit/>
          </a:bodyPr>
          <a:lstStyle/>
          <a:p>
            <a:r>
              <a:rPr lang="en-US" sz="4000" b="1" dirty="0" smtClean="0">
                <a:solidFill>
                  <a:srgbClr val="E46C0A"/>
                </a:solidFill>
                <a:latin typeface="+mj-lt"/>
                <a:cs typeface="Times New Roman"/>
              </a:rPr>
              <a:t>Condition Factor:</a:t>
            </a:r>
          </a:p>
          <a:p>
            <a:pPr marL="571500" indent="-571500">
              <a:buFont typeface="Arial"/>
              <a:buChar char="•"/>
            </a:pPr>
            <a:r>
              <a:rPr lang="en-US" sz="3600" dirty="0" smtClean="0">
                <a:solidFill>
                  <a:srgbClr val="000000"/>
                </a:solidFill>
                <a:latin typeface="Times New Roman"/>
                <a:cs typeface="Times New Roman"/>
              </a:rPr>
              <a:t>Used the same process as the weight-at-age models</a:t>
            </a:r>
          </a:p>
          <a:p>
            <a:pPr marL="571500" indent="-571500">
              <a:buFont typeface="Arial"/>
              <a:buChar char="•"/>
            </a:pPr>
            <a:r>
              <a:rPr lang="en-US" sz="3600" dirty="0" smtClean="0">
                <a:solidFill>
                  <a:srgbClr val="000000"/>
                </a:solidFill>
                <a:latin typeface="Times New Roman"/>
                <a:cs typeface="Times New Roman"/>
              </a:rPr>
              <a:t>The best model for condition factor included “zero” (whether or not the fish is a new </a:t>
            </a:r>
            <a:r>
              <a:rPr lang="en-US" sz="3600" dirty="0" smtClean="0">
                <a:latin typeface="Times New Roman"/>
                <a:cs typeface="Times New Roman"/>
              </a:rPr>
              <a:t>recruit (age zero)), year, cohort, and season. </a:t>
            </a:r>
          </a:p>
          <a:p>
            <a:pPr marL="571500" indent="-571500">
              <a:buFont typeface="Arial"/>
              <a:buChar char="•"/>
            </a:pPr>
            <a:r>
              <a:rPr lang="en-US" sz="3600" dirty="0" smtClean="0">
                <a:latin typeface="Times New Roman"/>
                <a:cs typeface="Times New Roman"/>
              </a:rPr>
              <a:t>No interaction terms were significant</a:t>
            </a:r>
          </a:p>
          <a:p>
            <a:pPr marL="571500" indent="-571500">
              <a:buFont typeface="Arial"/>
              <a:buChar char="•"/>
            </a:pPr>
            <a:r>
              <a:rPr lang="en-US" sz="3600" dirty="0" smtClean="0">
                <a:latin typeface="Times New Roman"/>
                <a:cs typeface="Times New Roman"/>
              </a:rPr>
              <a:t>Location was not significant, unlike with the weight-at-age models</a:t>
            </a:r>
          </a:p>
          <a:p>
            <a:endParaRPr lang="en-US" sz="3600" dirty="0" smtClean="0">
              <a:latin typeface="Times New Roman"/>
              <a:cs typeface="Times New Roman"/>
            </a:endParaRPr>
          </a:p>
        </p:txBody>
      </p:sp>
      <p:sp>
        <p:nvSpPr>
          <p:cNvPr id="2" name="TextBox 1"/>
          <p:cNvSpPr txBox="1"/>
          <p:nvPr/>
        </p:nvSpPr>
        <p:spPr>
          <a:xfrm>
            <a:off x="27736800" y="13487400"/>
            <a:ext cx="184666" cy="1415772"/>
          </a:xfrm>
          <a:prstGeom prst="rect">
            <a:avLst/>
          </a:prstGeom>
          <a:noFill/>
        </p:spPr>
        <p:txBody>
          <a:bodyPr wrap="none" rtlCol="0">
            <a:spAutoFit/>
          </a:bodyPr>
          <a:lstStyle/>
          <a:p>
            <a:endParaRPr lang="en-US" dirty="0"/>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cod.mod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cod.mods.potx</Template>
  <TotalTime>2065</TotalTime>
  <Words>1113</Words>
  <Application>Microsoft Macintosh PowerPoint</Application>
  <PresentationFormat>Custom</PresentationFormat>
  <Paragraphs>129</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cod.mods</vt:lpstr>
      <vt:lpstr>PowerPoint Presentation</vt:lpstr>
    </vt:vector>
  </TitlesOfParts>
  <Manager/>
  <Company>University of Illinois at Urbana-Champaign</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template v1</dc:title>
  <dc:subject/>
  <dc:creator>Creative Services at Public Affairs</dc:creator>
  <cp:keywords/>
  <dc:description/>
  <cp:lastModifiedBy>Liberty Schilpp</cp:lastModifiedBy>
  <cp:revision>187</cp:revision>
  <cp:lastPrinted>2009-06-18T18:06:01Z</cp:lastPrinted>
  <dcterms:created xsi:type="dcterms:W3CDTF">2009-07-07T20:22:22Z</dcterms:created>
  <dcterms:modified xsi:type="dcterms:W3CDTF">2016-04-20T14:19:32Z</dcterms:modified>
  <cp:category/>
</cp:coreProperties>
</file>