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97" r:id="rId3"/>
    <p:sldId id="291" r:id="rId4"/>
    <p:sldId id="258" r:id="rId5"/>
    <p:sldId id="259" r:id="rId6"/>
    <p:sldId id="260" r:id="rId7"/>
    <p:sldId id="279" r:id="rId8"/>
    <p:sldId id="286" r:id="rId9"/>
    <p:sldId id="287" r:id="rId10"/>
    <p:sldId id="288" r:id="rId11"/>
    <p:sldId id="290" r:id="rId12"/>
    <p:sldId id="280" r:id="rId13"/>
    <p:sldId id="283" r:id="rId14"/>
    <p:sldId id="281" r:id="rId15"/>
    <p:sldId id="284" r:id="rId16"/>
    <p:sldId id="282" r:id="rId17"/>
    <p:sldId id="265" r:id="rId18"/>
    <p:sldId id="296" r:id="rId19"/>
    <p:sldId id="303" r:id="rId20"/>
    <p:sldId id="304" r:id="rId21"/>
    <p:sldId id="295" r:id="rId22"/>
    <p:sldId id="292" r:id="rId23"/>
    <p:sldId id="263" r:id="rId24"/>
    <p:sldId id="294" r:id="rId25"/>
    <p:sldId id="264" r:id="rId26"/>
    <p:sldId id="267" r:id="rId27"/>
    <p:sldId id="305" r:id="rId28"/>
    <p:sldId id="278" r:id="rId29"/>
    <p:sldId id="269" r:id="rId30"/>
    <p:sldId id="306" r:id="rId31"/>
    <p:sldId id="268" r:id="rId32"/>
    <p:sldId id="276" r:id="rId33"/>
    <p:sldId id="270" r:id="rId34"/>
    <p:sldId id="298" r:id="rId35"/>
    <p:sldId id="299" r:id="rId36"/>
    <p:sldId id="300" r:id="rId37"/>
    <p:sldId id="301" r:id="rId38"/>
    <p:sldId id="302" r:id="rId39"/>
    <p:sldId id="293" r:id="rId4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81"/>
  </p:normalViewPr>
  <p:slideViewPr>
    <p:cSldViewPr snapToGrid="0">
      <p:cViewPr varScale="1">
        <p:scale>
          <a:sx n="108" d="100"/>
          <a:sy n="108" d="100"/>
        </p:scale>
        <p:origin x="17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3A48C-A592-4DCA-964C-2AA7FC1C9F64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A5C8B-E559-406D-A6CE-B08D815A3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1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</a:t>
            </a:r>
            <a:r>
              <a:rPr lang="de-DE" baseline="0" dirty="0"/>
              <a:t> Chat? Gute Abdeckung der Kursinhalte (diese nennen: Nebenläufigkeitskonzepte Ada, GUI mit GTK, Objektorientiert…), gut auf die Gruppenmitglieder aufteilbar, grobes Anreißen der Funktionalität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84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Server, frei dazu reden,</a:t>
            </a:r>
            <a:r>
              <a:rPr lang="de-DE" baseline="0" dirty="0"/>
              <a:t> </a:t>
            </a:r>
            <a:r>
              <a:rPr lang="de-DE" dirty="0"/>
              <a:t>Client analog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376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Server, frei dazu reden,</a:t>
            </a:r>
            <a:r>
              <a:rPr lang="de-DE" baseline="0" dirty="0"/>
              <a:t> </a:t>
            </a:r>
            <a:r>
              <a:rPr lang="de-DE" dirty="0"/>
              <a:t>Client analog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983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Server und Clients startklar, von unterschiedlichen Rechnern aus!</a:t>
            </a:r>
          </a:p>
          <a:p>
            <a:r>
              <a:rPr lang="de-DE" dirty="0"/>
              <a:t>Funktionen demonstrieren </a:t>
            </a:r>
          </a:p>
          <a:p>
            <a:r>
              <a:rPr lang="de-DE" dirty="0"/>
              <a:t>Wenn es um die Server Funktionen geht, Server auf Präsentationslaptop, wenn um die Client Funktionen extra Client Fenster auf diesem Laptop ansonsten kommt Input von außerhalb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43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</a:t>
            </a:r>
            <a:r>
              <a:rPr lang="de-DE" baseline="0" dirty="0"/>
              <a:t> keine Objekte sondern Strings? Leicht </a:t>
            </a:r>
            <a:r>
              <a:rPr lang="de-DE" baseline="0" dirty="0" err="1"/>
              <a:t>testbar</a:t>
            </a:r>
            <a:r>
              <a:rPr lang="de-DE" baseline="0" dirty="0"/>
              <a:t> mit </a:t>
            </a:r>
            <a:r>
              <a:rPr lang="de-DE" baseline="0" dirty="0" err="1"/>
              <a:t>Putty</a:t>
            </a:r>
            <a:r>
              <a:rPr lang="de-DE" baseline="0" dirty="0"/>
              <a:t>, gefundene Beispiele zur </a:t>
            </a:r>
            <a:r>
              <a:rPr lang="de-DE" baseline="0" dirty="0" err="1"/>
              <a:t>Objektserialisierung</a:t>
            </a:r>
            <a:r>
              <a:rPr lang="de-DE" baseline="0" dirty="0"/>
              <a:t> benutzten auch nur „</a:t>
            </a:r>
            <a:r>
              <a:rPr lang="de-DE" baseline="0" dirty="0" err="1"/>
              <a:t>toString</a:t>
            </a:r>
            <a:r>
              <a:rPr lang="de-DE" baseline="0" dirty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84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Trennzeichen,</a:t>
            </a:r>
            <a:r>
              <a:rPr lang="de-DE" baseline="0" dirty="0"/>
              <a:t> weil </a:t>
            </a:r>
            <a:r>
              <a:rPr lang="de-DE" baseline="0" dirty="0" err="1"/>
              <a:t>Serialisiert</a:t>
            </a:r>
            <a:r>
              <a:rPr lang="de-DE" baseline="0" dirty="0"/>
              <a:t>. </a:t>
            </a:r>
            <a:r>
              <a:rPr lang="de-DE" dirty="0"/>
              <a:t>Warum</a:t>
            </a:r>
            <a:r>
              <a:rPr lang="de-DE" baseline="0" dirty="0"/>
              <a:t> keine Objekte sondern Strings? Leicht </a:t>
            </a:r>
            <a:r>
              <a:rPr lang="de-DE" baseline="0" dirty="0" err="1"/>
              <a:t>testbar</a:t>
            </a:r>
            <a:r>
              <a:rPr lang="de-DE" baseline="0" dirty="0"/>
              <a:t> mit </a:t>
            </a:r>
            <a:r>
              <a:rPr lang="de-DE" baseline="0" dirty="0" err="1"/>
              <a:t>Putty</a:t>
            </a:r>
            <a:r>
              <a:rPr lang="de-DE" baseline="0" dirty="0"/>
              <a:t>, gefundene Beispiele zur </a:t>
            </a:r>
            <a:r>
              <a:rPr lang="de-DE" baseline="0" dirty="0" err="1"/>
              <a:t>Objektserialisierung</a:t>
            </a:r>
            <a:r>
              <a:rPr lang="de-DE" baseline="0" dirty="0"/>
              <a:t> benutzten auch nur „</a:t>
            </a:r>
            <a:r>
              <a:rPr lang="de-DE" baseline="0" dirty="0" err="1"/>
              <a:t>toString</a:t>
            </a:r>
            <a:r>
              <a:rPr lang="de-DE" baseline="0" dirty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044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Trennzeichen,</a:t>
            </a:r>
            <a:r>
              <a:rPr lang="de-DE" baseline="0" dirty="0"/>
              <a:t> weil </a:t>
            </a:r>
            <a:r>
              <a:rPr lang="de-DE" baseline="0" dirty="0" err="1"/>
              <a:t>Serialisiert</a:t>
            </a:r>
            <a:r>
              <a:rPr lang="de-DE" baseline="0" dirty="0"/>
              <a:t>. </a:t>
            </a:r>
            <a:r>
              <a:rPr lang="de-DE" dirty="0"/>
              <a:t>Warum</a:t>
            </a:r>
            <a:r>
              <a:rPr lang="de-DE" baseline="0" dirty="0"/>
              <a:t> keine Objekte sondern Strings? Leicht </a:t>
            </a:r>
            <a:r>
              <a:rPr lang="de-DE" baseline="0" dirty="0" err="1"/>
              <a:t>testbar</a:t>
            </a:r>
            <a:r>
              <a:rPr lang="de-DE" baseline="0" dirty="0"/>
              <a:t> mit </a:t>
            </a:r>
            <a:r>
              <a:rPr lang="de-DE" baseline="0" dirty="0" err="1"/>
              <a:t>Putty</a:t>
            </a:r>
            <a:r>
              <a:rPr lang="de-DE" baseline="0" dirty="0"/>
              <a:t>, gefundene Beispiele zur </a:t>
            </a:r>
            <a:r>
              <a:rPr lang="de-DE" baseline="0" dirty="0" err="1"/>
              <a:t>Objektserialisierung</a:t>
            </a:r>
            <a:r>
              <a:rPr lang="de-DE" baseline="0" dirty="0"/>
              <a:t> benutzten auch nur „</a:t>
            </a:r>
            <a:r>
              <a:rPr lang="de-DE" baseline="0" dirty="0" err="1"/>
              <a:t>toString</a:t>
            </a:r>
            <a:r>
              <a:rPr lang="de-DE" baseline="0" dirty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648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Trennzeichen,</a:t>
            </a:r>
            <a:r>
              <a:rPr lang="de-DE" baseline="0" dirty="0"/>
              <a:t> weil </a:t>
            </a:r>
            <a:r>
              <a:rPr lang="de-DE" baseline="0" dirty="0" err="1"/>
              <a:t>Serialisiert</a:t>
            </a:r>
            <a:r>
              <a:rPr lang="de-DE" baseline="0" dirty="0"/>
              <a:t>. </a:t>
            </a:r>
            <a:r>
              <a:rPr lang="de-DE" dirty="0"/>
              <a:t>Warum</a:t>
            </a:r>
            <a:r>
              <a:rPr lang="de-DE" baseline="0" dirty="0"/>
              <a:t> keine Objekte sondern Strings? Leicht </a:t>
            </a:r>
            <a:r>
              <a:rPr lang="de-DE" baseline="0" dirty="0" err="1"/>
              <a:t>testbar</a:t>
            </a:r>
            <a:r>
              <a:rPr lang="de-DE" baseline="0" dirty="0"/>
              <a:t> mit </a:t>
            </a:r>
            <a:r>
              <a:rPr lang="de-DE" baseline="0" dirty="0" err="1"/>
              <a:t>Putty</a:t>
            </a:r>
            <a:r>
              <a:rPr lang="de-DE" baseline="0" dirty="0"/>
              <a:t>, gefundene Beispiele zur </a:t>
            </a:r>
            <a:r>
              <a:rPr lang="de-DE" baseline="0" dirty="0" err="1"/>
              <a:t>Objektserialisierung</a:t>
            </a:r>
            <a:r>
              <a:rPr lang="de-DE" baseline="0" dirty="0"/>
              <a:t> benutzten auch nur „</a:t>
            </a:r>
            <a:r>
              <a:rPr lang="de-DE" baseline="0" dirty="0" err="1"/>
              <a:t>toString</a:t>
            </a:r>
            <a:r>
              <a:rPr lang="de-DE" baseline="0" dirty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100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Trennzeichen,</a:t>
            </a:r>
            <a:r>
              <a:rPr lang="de-DE" baseline="0" dirty="0"/>
              <a:t> weil </a:t>
            </a:r>
            <a:r>
              <a:rPr lang="de-DE" baseline="0" dirty="0" err="1"/>
              <a:t>Serialisiert</a:t>
            </a:r>
            <a:r>
              <a:rPr lang="de-DE" baseline="0" dirty="0"/>
              <a:t>. </a:t>
            </a:r>
            <a:r>
              <a:rPr lang="de-DE" dirty="0"/>
              <a:t>Warum</a:t>
            </a:r>
            <a:r>
              <a:rPr lang="de-DE" baseline="0" dirty="0"/>
              <a:t> keine Objekte sondern Strings? Leicht </a:t>
            </a:r>
            <a:r>
              <a:rPr lang="de-DE" baseline="0" dirty="0" err="1"/>
              <a:t>testbar</a:t>
            </a:r>
            <a:r>
              <a:rPr lang="de-DE" baseline="0" dirty="0"/>
              <a:t> mit </a:t>
            </a:r>
            <a:r>
              <a:rPr lang="de-DE" baseline="0" dirty="0" err="1"/>
              <a:t>Putty</a:t>
            </a:r>
            <a:r>
              <a:rPr lang="de-DE" baseline="0" dirty="0"/>
              <a:t>, gefundene Beispiele zur </a:t>
            </a:r>
            <a:r>
              <a:rPr lang="de-DE" baseline="0" dirty="0" err="1"/>
              <a:t>Objektserialisierung</a:t>
            </a:r>
            <a:r>
              <a:rPr lang="de-DE" baseline="0" dirty="0"/>
              <a:t> benutzten auch nur „</a:t>
            </a:r>
            <a:r>
              <a:rPr lang="de-DE" baseline="0" dirty="0" err="1"/>
              <a:t>toString</a:t>
            </a:r>
            <a:r>
              <a:rPr lang="de-DE" baseline="0" dirty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853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Trennzeichen,</a:t>
            </a:r>
            <a:r>
              <a:rPr lang="de-DE" baseline="0" dirty="0"/>
              <a:t> weil </a:t>
            </a:r>
            <a:r>
              <a:rPr lang="de-DE" baseline="0" dirty="0" err="1"/>
              <a:t>Serialisiert</a:t>
            </a:r>
            <a:r>
              <a:rPr lang="de-DE" baseline="0" dirty="0"/>
              <a:t>. </a:t>
            </a:r>
            <a:r>
              <a:rPr lang="de-DE" dirty="0"/>
              <a:t>Warum</a:t>
            </a:r>
            <a:r>
              <a:rPr lang="de-DE" baseline="0" dirty="0"/>
              <a:t> keine Objekte sondern Strings? Leicht </a:t>
            </a:r>
            <a:r>
              <a:rPr lang="de-DE" baseline="0" dirty="0" err="1"/>
              <a:t>testbar</a:t>
            </a:r>
            <a:r>
              <a:rPr lang="de-DE" baseline="0" dirty="0"/>
              <a:t> mit </a:t>
            </a:r>
            <a:r>
              <a:rPr lang="de-DE" baseline="0" dirty="0" err="1"/>
              <a:t>Putty</a:t>
            </a:r>
            <a:r>
              <a:rPr lang="de-DE" baseline="0" dirty="0"/>
              <a:t>, gefundene Beispiele zur </a:t>
            </a:r>
            <a:r>
              <a:rPr lang="de-DE" baseline="0" dirty="0" err="1"/>
              <a:t>Objektserialisierung</a:t>
            </a:r>
            <a:r>
              <a:rPr lang="de-DE" baseline="0" dirty="0"/>
              <a:t> benutzten auch nur „</a:t>
            </a:r>
            <a:r>
              <a:rPr lang="de-DE" baseline="0" dirty="0" err="1"/>
              <a:t>toString</a:t>
            </a:r>
            <a:r>
              <a:rPr lang="de-DE" baseline="0" dirty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591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Kontakt hinzufügen</a:t>
            </a:r>
            <a:r>
              <a:rPr lang="de-DE" baseline="0" dirty="0"/>
              <a:t> für Gruppenchat!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681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Server, frei dazu reden,</a:t>
            </a:r>
            <a:r>
              <a:rPr lang="de-DE" baseline="0" dirty="0"/>
              <a:t> </a:t>
            </a:r>
            <a:r>
              <a:rPr lang="de-DE" dirty="0"/>
              <a:t>Client analog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66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282"/>
            <a:ext cx="4167691" cy="539435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43000" y="1706973"/>
            <a:ext cx="6858000" cy="1677552"/>
          </a:xfrm>
        </p:spPr>
        <p:txBody>
          <a:bodyPr anchor="b"/>
          <a:lstStyle>
            <a:lvl1pPr algn="ctr">
              <a:defRPr sz="5400" b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9"/>
            <a:ext cx="6858000" cy="758206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Modulnamen durch Klicken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BA29B3-8513-41B2-82FA-BF21404D1B3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70001" y="6602403"/>
            <a:ext cx="25106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UNIVERSITY</a:t>
            </a:r>
            <a:r>
              <a:rPr lang="de-DE" sz="900" baseline="0" dirty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 OF APPLIED SCIENCES</a:t>
            </a:r>
            <a:endParaRPr lang="de-DE" sz="900" dirty="0">
              <a:solidFill>
                <a:schemeClr val="bg1"/>
              </a:solidFill>
              <a:latin typeface="DIN Pro Cond Medium" panose="020B0606020101010102" pitchFamily="34" charset="0"/>
              <a:cs typeface="DIN Pro Cond Medium" panose="020B0606020101010102" pitchFamily="34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269874" y="4935538"/>
            <a:ext cx="3387725" cy="1214437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r>
              <a:rPr lang="de-DE" dirty="0"/>
              <a:t>Ersteller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7560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32000"/>
            <a:ext cx="8246118" cy="540000"/>
          </a:xfrm>
        </p:spPr>
        <p:txBody>
          <a:bodyPr/>
          <a:lstStyle>
            <a:lvl1pPr>
              <a:defRPr>
                <a:solidFill>
                  <a:srgbClr val="4A5C66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4A5C66"/>
                </a:solidFill>
              </a:defRPr>
            </a:lvl1pPr>
            <a:lvl2pPr>
              <a:defRPr>
                <a:solidFill>
                  <a:srgbClr val="4A5C66"/>
                </a:solidFill>
              </a:defRPr>
            </a:lvl2pPr>
            <a:lvl3pPr>
              <a:defRPr>
                <a:solidFill>
                  <a:srgbClr val="4A5C66"/>
                </a:solidFill>
              </a:defRPr>
            </a:lvl3pPr>
            <a:lvl4pPr>
              <a:defRPr>
                <a:solidFill>
                  <a:srgbClr val="4A5C66"/>
                </a:solidFill>
              </a:defRPr>
            </a:lvl4pPr>
            <a:lvl5pPr>
              <a:defRPr>
                <a:solidFill>
                  <a:srgbClr val="4A5C66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8891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111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71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1304301"/>
            <a:ext cx="8246118" cy="569556"/>
          </a:xfrm>
          <a:prstGeom prst="rect">
            <a:avLst/>
          </a:prstGeom>
        </p:spPr>
        <p:txBody>
          <a:bodyPr vert="horz" lIns="90000" tIns="90000" rIns="90000" bIns="90000" rtlCol="0" anchor="ctr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2120113"/>
            <a:ext cx="8246118" cy="4070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6BA29B3-8513-41B2-82FA-BF21404D1B3A}" type="slidenum">
              <a:rPr lang="de-DE" sz="900" smtClean="0"/>
              <a:pPr algn="r"/>
              <a:t>‹Nr.›</a:t>
            </a:fld>
            <a:endParaRPr lang="de-DE" sz="900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68" y="207612"/>
            <a:ext cx="144211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6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54" r:id="rId3"/>
    <p:sldLayoutId id="2147483655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A5C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43000" y="2454870"/>
            <a:ext cx="6858000" cy="929655"/>
          </a:xfrm>
        </p:spPr>
        <p:txBody>
          <a:bodyPr/>
          <a:lstStyle/>
          <a:p>
            <a:r>
              <a:rPr lang="de-DE" dirty="0"/>
              <a:t>Instant-Messaging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Entwicklung sicherer, hardwarenaher Anwendungen in Ada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5678424" y="4910328"/>
            <a:ext cx="3172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Kreck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Ewald Bayer</a:t>
            </a:r>
          </a:p>
          <a:p>
            <a:pPr algn="r"/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Leonard Schmischke</a:t>
            </a:r>
          </a:p>
          <a:p>
            <a:pPr algn="r"/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Sebastian Westbrock</a:t>
            </a:r>
          </a:p>
          <a:p>
            <a:pPr algn="r"/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Thomas Iffland</a:t>
            </a:r>
          </a:p>
        </p:txBody>
      </p:sp>
    </p:spTree>
    <p:extLst>
      <p:ext uri="{BB962C8B-B14F-4D97-AF65-F5344CB8AC3E}">
        <p14:creationId xmlns:p14="http://schemas.microsoft.com/office/powerpoint/2010/main" val="143429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724059"/>
            <a:ext cx="8245475" cy="1605644"/>
          </a:xfrm>
        </p:spPr>
      </p:pic>
      <p:sp>
        <p:nvSpPr>
          <p:cNvPr id="5" name="Textfeld 4"/>
          <p:cNvSpPr txBox="1"/>
          <p:nvPr/>
        </p:nvSpPr>
        <p:spPr>
          <a:xfrm>
            <a:off x="36000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Addcontact</a:t>
            </a:r>
            <a:endParaRPr lang="de-DE" sz="17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Chatrequest</a:t>
            </a:r>
            <a:endParaRPr lang="de-DE" sz="17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377439" y="2800119"/>
            <a:ext cx="2105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S3xyH3xy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DarkMaster123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L1chK1ng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Harald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324290" y="2800119"/>
            <a:ext cx="2219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de-DE" sz="17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Standart</a:t>
            </a:r>
            <a:endParaRPr lang="de-DE" sz="17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sz="17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ServerRoomID</a:t>
            </a:r>
            <a:endParaRPr lang="de-DE" sz="17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17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ChatRoomID</a:t>
            </a:r>
            <a:endParaRPr lang="de-DE" sz="17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94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724059"/>
            <a:ext cx="8245475" cy="1605644"/>
          </a:xfrm>
        </p:spPr>
      </p:pic>
      <p:sp>
        <p:nvSpPr>
          <p:cNvPr id="5" name="Textfeld 4"/>
          <p:cNvSpPr txBox="1"/>
          <p:nvPr/>
        </p:nvSpPr>
        <p:spPr>
          <a:xfrm>
            <a:off x="36000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Addcontact</a:t>
            </a:r>
            <a:endParaRPr lang="de-DE" sz="17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Chatrequest</a:t>
            </a:r>
            <a:endParaRPr lang="de-DE" sz="17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377439" y="2798064"/>
            <a:ext cx="20613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S3xyH3xy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DarkMaster123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L1chK1ng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Harald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336725" y="2796009"/>
            <a:ext cx="2265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de-DE" sz="17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Standart</a:t>
            </a:r>
            <a:endParaRPr lang="de-DE" sz="17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sz="17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ServerRoomID</a:t>
            </a:r>
            <a:endParaRPr lang="de-DE" sz="17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17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ChatRoomID</a:t>
            </a:r>
            <a:endParaRPr lang="de-DE" sz="17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500177" y="2800119"/>
            <a:ext cx="2017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17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17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Hallo Welt!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50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1886778"/>
            <a:ext cx="5943612" cy="1889764"/>
          </a:xfrm>
        </p:spPr>
      </p:pic>
    </p:spTree>
    <p:extLst>
      <p:ext uri="{BB962C8B-B14F-4D97-AF65-F5344CB8AC3E}">
        <p14:creationId xmlns:p14="http://schemas.microsoft.com/office/powerpoint/2010/main" val="61541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1886778"/>
            <a:ext cx="5943612" cy="1889764"/>
          </a:xfr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3776542"/>
            <a:ext cx="5943612" cy="18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3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1886778"/>
            <a:ext cx="5943612" cy="1889764"/>
          </a:xfrm>
        </p:spPr>
      </p:pic>
    </p:spTree>
    <p:extLst>
      <p:ext uri="{BB962C8B-B14F-4D97-AF65-F5344CB8AC3E}">
        <p14:creationId xmlns:p14="http://schemas.microsoft.com/office/powerpoint/2010/main" val="328272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1886778"/>
            <a:ext cx="5943612" cy="1889764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3776542"/>
            <a:ext cx="5943612" cy="18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27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4" y="3210399"/>
            <a:ext cx="5943612" cy="1889764"/>
          </a:xfrm>
        </p:spPr>
      </p:pic>
    </p:spTree>
    <p:extLst>
      <p:ext uri="{BB962C8B-B14F-4D97-AF65-F5344CB8AC3E}">
        <p14:creationId xmlns:p14="http://schemas.microsoft.com/office/powerpoint/2010/main" val="323542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Implementierungslogik</a:t>
            </a:r>
          </a:p>
        </p:txBody>
      </p:sp>
      <p:sp>
        <p:nvSpPr>
          <p:cNvPr id="7" name="Gestreifter Pfeil nach rechts 6"/>
          <p:cNvSpPr/>
          <p:nvPr/>
        </p:nvSpPr>
        <p:spPr>
          <a:xfrm rot="5400000">
            <a:off x="1616458" y="3216782"/>
            <a:ext cx="3282319" cy="2138093"/>
          </a:xfrm>
          <a:prstGeom prst="stripedRight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56084" y="3098948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856084" y="3553227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856084" y="4040731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6084" y="4496355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Multiplizieren 12"/>
          <p:cNvSpPr/>
          <p:nvPr/>
        </p:nvSpPr>
        <p:spPr>
          <a:xfrm>
            <a:off x="2872580" y="3055630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Multiplizieren 13"/>
          <p:cNvSpPr/>
          <p:nvPr/>
        </p:nvSpPr>
        <p:spPr>
          <a:xfrm>
            <a:off x="2874936" y="3509909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Multiplizieren 14"/>
          <p:cNvSpPr/>
          <p:nvPr/>
        </p:nvSpPr>
        <p:spPr>
          <a:xfrm>
            <a:off x="2889077" y="4453037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Multiplizieren 15"/>
          <p:cNvSpPr/>
          <p:nvPr/>
        </p:nvSpPr>
        <p:spPr>
          <a:xfrm>
            <a:off x="2872580" y="4008851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/>
          <p:cNvCxnSpPr/>
          <p:nvPr/>
        </p:nvCxnSpPr>
        <p:spPr>
          <a:xfrm>
            <a:off x="3412265" y="322149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3412265" y="3317333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3412265" y="3553227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3412264" y="367577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3412264" y="379832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3412263" y="4592190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3412262" y="4496355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s://upload.wikimedia.org/wikipedia/commons/thumb/9/92/The_death.png/113px-The_de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877" y="5095942"/>
            <a:ext cx="501861" cy="53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0" y="5258942"/>
            <a:ext cx="186275" cy="274156"/>
          </a:xfrm>
          <a:prstGeom prst="rect">
            <a:avLst/>
          </a:prstGeom>
        </p:spPr>
      </p:pic>
      <p:sp>
        <p:nvSpPr>
          <p:cNvPr id="30" name="Nach oben gekrümmter Pfeil 29"/>
          <p:cNvSpPr/>
          <p:nvPr/>
        </p:nvSpPr>
        <p:spPr>
          <a:xfrm rot="5400000">
            <a:off x="2681352" y="5066271"/>
            <a:ext cx="455013" cy="33299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-9100" y="3558682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Server startet</a:t>
            </a:r>
          </a:p>
        </p:txBody>
      </p:sp>
      <p:sp>
        <p:nvSpPr>
          <p:cNvPr id="2048" name="Pfeil nach rechts 2047"/>
          <p:cNvSpPr/>
          <p:nvPr/>
        </p:nvSpPr>
        <p:spPr>
          <a:xfrm>
            <a:off x="4791162" y="3952743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r Verbinder 36"/>
          <p:cNvCxnSpPr/>
          <p:nvPr/>
        </p:nvCxnSpPr>
        <p:spPr>
          <a:xfrm>
            <a:off x="3412262" y="4175615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Nach oben gekrümmter Pfeil 37"/>
          <p:cNvSpPr/>
          <p:nvPr/>
        </p:nvSpPr>
        <p:spPr>
          <a:xfrm rot="16200000">
            <a:off x="3351251" y="5055140"/>
            <a:ext cx="455013" cy="33299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061" name="Grafik 20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4" y="2644669"/>
            <a:ext cx="1022195" cy="1538971"/>
          </a:xfrm>
          <a:prstGeom prst="rect">
            <a:avLst/>
          </a:prstGeom>
        </p:spPr>
      </p:pic>
      <p:pic>
        <p:nvPicPr>
          <p:cNvPr id="89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3387361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3777840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Line 43"/>
          <p:cNvSpPr>
            <a:spLocks noChangeShapeType="1"/>
          </p:cNvSpPr>
          <p:nvPr/>
        </p:nvSpPr>
        <p:spPr bwMode="auto">
          <a:xfrm>
            <a:off x="7468890" y="3780016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2" name="Line 43"/>
          <p:cNvSpPr>
            <a:spLocks noChangeShapeType="1"/>
          </p:cNvSpPr>
          <p:nvPr/>
        </p:nvSpPr>
        <p:spPr bwMode="auto">
          <a:xfrm flipH="1">
            <a:off x="7459533" y="3387361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pic>
        <p:nvPicPr>
          <p:cNvPr id="93" name="Grafik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4" y="4426548"/>
            <a:ext cx="1022195" cy="1538971"/>
          </a:xfrm>
          <a:prstGeom prst="rect">
            <a:avLst/>
          </a:prstGeom>
          <a:effectLst/>
        </p:spPr>
      </p:pic>
      <p:pic>
        <p:nvPicPr>
          <p:cNvPr id="9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9" y="5142619"/>
            <a:ext cx="375444" cy="3754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9" y="5533098"/>
            <a:ext cx="375444" cy="3754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Line 43"/>
          <p:cNvSpPr>
            <a:spLocks noChangeShapeType="1"/>
          </p:cNvSpPr>
          <p:nvPr/>
        </p:nvSpPr>
        <p:spPr bwMode="auto">
          <a:xfrm>
            <a:off x="6898602" y="5535274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7" name="Line 43"/>
          <p:cNvSpPr>
            <a:spLocks noChangeShapeType="1"/>
          </p:cNvSpPr>
          <p:nvPr/>
        </p:nvSpPr>
        <p:spPr bwMode="auto">
          <a:xfrm flipH="1">
            <a:off x="6889245" y="5142619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2" name="Textfeld 2061"/>
          <p:cNvSpPr txBox="1"/>
          <p:nvPr/>
        </p:nvSpPr>
        <p:spPr>
          <a:xfrm>
            <a:off x="5962093" y="5637763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…</a:t>
            </a:r>
          </a:p>
        </p:txBody>
      </p:sp>
      <p:pic>
        <p:nvPicPr>
          <p:cNvPr id="101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5157654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7459533" y="5157654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3" name="&quot;Nein&quot;-Symbol 2062"/>
          <p:cNvSpPr/>
          <p:nvPr/>
        </p:nvSpPr>
        <p:spPr>
          <a:xfrm>
            <a:off x="7892760" y="5341270"/>
            <a:ext cx="141402" cy="15621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3" name="Pfeil nach rechts 102"/>
          <p:cNvSpPr/>
          <p:nvPr/>
        </p:nvSpPr>
        <p:spPr>
          <a:xfrm>
            <a:off x="1543863" y="3944345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2392007" y="2168622"/>
            <a:ext cx="188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Main-Task läuft an</a:t>
            </a:r>
          </a:p>
        </p:txBody>
      </p:sp>
      <p:sp>
        <p:nvSpPr>
          <p:cNvPr id="105" name="Textfeld 104"/>
          <p:cNvSpPr txBox="1"/>
          <p:nvPr/>
        </p:nvSpPr>
        <p:spPr>
          <a:xfrm>
            <a:off x="4676012" y="2168622"/>
            <a:ext cx="325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Client-Tasks pro Nutzer erzeugen</a:t>
            </a:r>
          </a:p>
        </p:txBody>
      </p:sp>
      <p:pic>
        <p:nvPicPr>
          <p:cNvPr id="11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898" y="3386275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Line 43"/>
          <p:cNvSpPr>
            <a:spLocks noChangeShapeType="1"/>
          </p:cNvSpPr>
          <p:nvPr/>
        </p:nvSpPr>
        <p:spPr bwMode="auto">
          <a:xfrm flipH="1">
            <a:off x="6879254" y="3386275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5" name="Rad 2064"/>
          <p:cNvSpPr/>
          <p:nvPr/>
        </p:nvSpPr>
        <p:spPr>
          <a:xfrm>
            <a:off x="7318131" y="3572662"/>
            <a:ext cx="141402" cy="140721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2066" name="Picture 4" descr="Play 1 Hot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1" y="3855134"/>
            <a:ext cx="485448" cy="4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591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Implementierungslogik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1389932" y="351296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 startet</a:t>
            </a:r>
          </a:p>
        </p:txBody>
      </p:sp>
      <p:pic>
        <p:nvPicPr>
          <p:cNvPr id="2061" name="Grafik 20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66" y="2577590"/>
            <a:ext cx="2183665" cy="3287628"/>
          </a:xfrm>
          <a:prstGeom prst="rect">
            <a:avLst/>
          </a:prstGeom>
        </p:spPr>
      </p:pic>
      <p:pic>
        <p:nvPicPr>
          <p:cNvPr id="89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053" y="3810500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053" y="4200979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Line 43"/>
          <p:cNvSpPr>
            <a:spLocks noChangeShapeType="1"/>
          </p:cNvSpPr>
          <p:nvPr/>
        </p:nvSpPr>
        <p:spPr bwMode="auto">
          <a:xfrm>
            <a:off x="6149766" y="4203155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2" name="Line 43"/>
          <p:cNvSpPr>
            <a:spLocks noChangeShapeType="1"/>
          </p:cNvSpPr>
          <p:nvPr/>
        </p:nvSpPr>
        <p:spPr bwMode="auto">
          <a:xfrm flipH="1">
            <a:off x="6140409" y="3810500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103" name="Pfeil nach rechts 102"/>
          <p:cNvSpPr/>
          <p:nvPr/>
        </p:nvSpPr>
        <p:spPr>
          <a:xfrm>
            <a:off x="2942895" y="3898625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3431153" y="2122902"/>
            <a:ext cx="265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Nur ein Main-Task läuft an</a:t>
            </a:r>
          </a:p>
        </p:txBody>
      </p:sp>
      <p:pic>
        <p:nvPicPr>
          <p:cNvPr id="11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74" y="3809414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Line 43"/>
          <p:cNvSpPr>
            <a:spLocks noChangeShapeType="1"/>
          </p:cNvSpPr>
          <p:nvPr/>
        </p:nvSpPr>
        <p:spPr bwMode="auto">
          <a:xfrm flipH="1">
            <a:off x="5560130" y="3809414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5" name="Rad 2064"/>
          <p:cNvSpPr/>
          <p:nvPr/>
        </p:nvSpPr>
        <p:spPr>
          <a:xfrm>
            <a:off x="5999007" y="3995801"/>
            <a:ext cx="141402" cy="140721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2066" name="Picture 4" descr="Play 1 Ho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493" y="3809414"/>
            <a:ext cx="485448" cy="4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551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GTK+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GTK+ ist neben </a:t>
            </a:r>
            <a:r>
              <a:rPr lang="de-DE" dirty="0" err="1"/>
              <a:t>Qt</a:t>
            </a:r>
            <a:r>
              <a:rPr lang="de-DE" dirty="0"/>
              <a:t> eines der erfolgreichsten Oberflächentoolkits</a:t>
            </a:r>
          </a:p>
          <a:p>
            <a:r>
              <a:rPr lang="de-DE" dirty="0"/>
              <a:t>Erstmals implementiert 1998 in C</a:t>
            </a:r>
          </a:p>
          <a:p>
            <a:r>
              <a:rPr lang="de-DE" dirty="0"/>
              <a:t>Für viele Sprachen portiert(Python, Ruby, </a:t>
            </a:r>
            <a:r>
              <a:rPr lang="de-DE" dirty="0" err="1"/>
              <a:t>Haskell</a:t>
            </a:r>
            <a:r>
              <a:rPr lang="de-DE" dirty="0"/>
              <a:t> etc.)</a:t>
            </a:r>
          </a:p>
          <a:p>
            <a:r>
              <a:rPr lang="de-DE" dirty="0"/>
              <a:t>Wird aktiv von Open-Source-Community weiterentwickelt (aktuell in Version 3.2)</a:t>
            </a:r>
          </a:p>
        </p:txBody>
      </p:sp>
    </p:spTree>
    <p:extLst>
      <p:ext uri="{BB962C8B-B14F-4D97-AF65-F5344CB8AC3E}">
        <p14:creationId xmlns:p14="http://schemas.microsoft.com/office/powerpoint/2010/main" val="214470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43000" y="2454870"/>
            <a:ext cx="6858000" cy="929655"/>
          </a:xfrm>
        </p:spPr>
        <p:txBody>
          <a:bodyPr/>
          <a:lstStyle/>
          <a:p>
            <a:r>
              <a:rPr lang="de-DE" dirty="0"/>
              <a:t>Instant-Messaging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Entwicklung sicherer, hardwarenaher Anwendungen in Ada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-251460" y="6057644"/>
            <a:ext cx="964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Kreck</a:t>
            </a:r>
            <a:r>
              <a:rPr lang="de-DE" sz="16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● Ewald Bayer ● Leonard Schmischke ● Sebastian Westbrock ● Thomas Iffland</a:t>
            </a:r>
          </a:p>
          <a:p>
            <a:pPr algn="ctr"/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30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err="1"/>
              <a:t>GtkAda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GtkAda</a:t>
            </a:r>
            <a:r>
              <a:rPr lang="de-DE" dirty="0"/>
              <a:t> ist die Portierung von GTK+ für Ada</a:t>
            </a:r>
          </a:p>
          <a:p>
            <a:r>
              <a:rPr lang="de-DE" dirty="0"/>
              <a:t>Alle Komponenten verfügbar</a:t>
            </a:r>
          </a:p>
          <a:p>
            <a:r>
              <a:rPr lang="de-DE" dirty="0"/>
              <a:t>Es gibt einen WYSIWYG Editor, der auch von </a:t>
            </a:r>
            <a:r>
              <a:rPr lang="de-DE" dirty="0" err="1"/>
              <a:t>GtkAda</a:t>
            </a:r>
            <a:r>
              <a:rPr lang="de-DE" dirty="0"/>
              <a:t> unterstützt wird</a:t>
            </a:r>
          </a:p>
        </p:txBody>
      </p:sp>
    </p:spTree>
    <p:extLst>
      <p:ext uri="{BB962C8B-B14F-4D97-AF65-F5344CB8AC3E}">
        <p14:creationId xmlns:p14="http://schemas.microsoft.com/office/powerpoint/2010/main" val="1850262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err="1"/>
              <a:t>Glade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5" y="2069658"/>
            <a:ext cx="8093328" cy="4021390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1334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Anwendungspräsentation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695" y="2050478"/>
            <a:ext cx="5464728" cy="409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0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Erweiterbarkeit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Protokoll leicht erweiterbar durch Typen</a:t>
            </a:r>
          </a:p>
          <a:p>
            <a:r>
              <a:rPr lang="de-DE" dirty="0"/>
              <a:t>Ideen nennen, </a:t>
            </a:r>
            <a:r>
              <a:rPr lang="de-DE" dirty="0" err="1"/>
              <a:t>z.b.</a:t>
            </a:r>
            <a:r>
              <a:rPr lang="de-DE" dirty="0"/>
              <a:t> </a:t>
            </a:r>
            <a:r>
              <a:rPr lang="de-DE" dirty="0" err="1"/>
              <a:t>Smiles</a:t>
            </a:r>
            <a:r>
              <a:rPr lang="de-DE" dirty="0"/>
              <a:t>, </a:t>
            </a:r>
            <a:r>
              <a:rPr lang="de-DE" dirty="0" err="1"/>
              <a:t>History</a:t>
            </a:r>
            <a:r>
              <a:rPr lang="de-DE" dirty="0"/>
              <a:t> Log, Spiele wie in </a:t>
            </a:r>
            <a:r>
              <a:rPr lang="de-DE" dirty="0" err="1"/>
              <a:t>ClientGUI</a:t>
            </a:r>
            <a:r>
              <a:rPr lang="de-DE" dirty="0"/>
              <a:t> schon zu sehen</a:t>
            </a:r>
          </a:p>
        </p:txBody>
      </p:sp>
    </p:spTree>
    <p:extLst>
      <p:ext uri="{BB962C8B-B14F-4D97-AF65-F5344CB8AC3E}">
        <p14:creationId xmlns:p14="http://schemas.microsoft.com/office/powerpoint/2010/main" val="2380641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Erweiterbarkeit</a:t>
            </a: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84" y="2575274"/>
            <a:ext cx="4781550" cy="2190750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2629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Hindernisse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GtkAda</a:t>
            </a:r>
            <a:endParaRPr lang="de-DE" dirty="0"/>
          </a:p>
          <a:p>
            <a:r>
              <a:rPr lang="de-DE" dirty="0"/>
              <a:t>Dokumentation von Ada</a:t>
            </a:r>
          </a:p>
          <a:p>
            <a:r>
              <a:rPr lang="de-DE" dirty="0"/>
              <a:t>Zirkuläre Abhängigkeiten</a:t>
            </a:r>
          </a:p>
          <a:p>
            <a:r>
              <a:rPr lang="de-DE" dirty="0"/>
              <a:t>Compilerfehler</a:t>
            </a:r>
          </a:p>
        </p:txBody>
      </p:sp>
    </p:spTree>
    <p:extLst>
      <p:ext uri="{BB962C8B-B14F-4D97-AF65-F5344CB8AC3E}">
        <p14:creationId xmlns:p14="http://schemas.microsoft.com/office/powerpoint/2010/main" val="2243141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65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42" name="Rechteck 41"/>
          <p:cNvSpPr/>
          <p:nvPr/>
        </p:nvSpPr>
        <p:spPr>
          <a:xfrm>
            <a:off x="6339136" y="3436871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339136" y="3427011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…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</p:spTree>
    <p:extLst>
      <p:ext uri="{BB962C8B-B14F-4D97-AF65-F5344CB8AC3E}">
        <p14:creationId xmlns:p14="http://schemas.microsoft.com/office/powerpoint/2010/main" val="923356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65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42" name="Rechteck 41"/>
          <p:cNvSpPr/>
          <p:nvPr/>
        </p:nvSpPr>
        <p:spPr>
          <a:xfrm>
            <a:off x="6339136" y="3436871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339136" y="3427011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…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1" name="Gerader Verbinder 2060"/>
          <p:cNvCxnSpPr/>
          <p:nvPr/>
        </p:nvCxnSpPr>
        <p:spPr>
          <a:xfrm>
            <a:off x="7798820" y="2810675"/>
            <a:ext cx="380446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3" name="Gerader Verbinder 2062"/>
          <p:cNvCxnSpPr/>
          <p:nvPr/>
        </p:nvCxnSpPr>
        <p:spPr>
          <a:xfrm>
            <a:off x="8179266" y="2819064"/>
            <a:ext cx="0" cy="102345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6" name="Gerade Verbindung mit Pfeil 2065"/>
          <p:cNvCxnSpPr/>
          <p:nvPr/>
        </p:nvCxnSpPr>
        <p:spPr>
          <a:xfrm flipH="1">
            <a:off x="7798820" y="3842520"/>
            <a:ext cx="38044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9" name="Gerade Verbindung mit Pfeil 2068"/>
          <p:cNvCxnSpPr>
            <a:endCxn id="43" idx="1"/>
          </p:cNvCxnSpPr>
          <p:nvPr/>
        </p:nvCxnSpPr>
        <p:spPr>
          <a:xfrm>
            <a:off x="2134853" y="2995232"/>
            <a:ext cx="4204283" cy="77802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653261">
            <a:off x="3220936" y="3338370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51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42" name="Rechteck 41"/>
          <p:cNvSpPr/>
          <p:nvPr/>
        </p:nvSpPr>
        <p:spPr>
          <a:xfrm>
            <a:off x="6339136" y="3436871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339136" y="3427011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…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1" name="Gerader Verbinder 2060"/>
          <p:cNvCxnSpPr/>
          <p:nvPr/>
        </p:nvCxnSpPr>
        <p:spPr>
          <a:xfrm>
            <a:off x="7798820" y="2810675"/>
            <a:ext cx="380446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3" name="Gerader Verbinder 2062"/>
          <p:cNvCxnSpPr/>
          <p:nvPr/>
        </p:nvCxnSpPr>
        <p:spPr>
          <a:xfrm>
            <a:off x="8179266" y="2819064"/>
            <a:ext cx="0" cy="102345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6" name="Gerade Verbindung mit Pfeil 2065"/>
          <p:cNvCxnSpPr/>
          <p:nvPr/>
        </p:nvCxnSpPr>
        <p:spPr>
          <a:xfrm flipH="1">
            <a:off x="7798820" y="3842520"/>
            <a:ext cx="38044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9" name="Gerade Verbindung mit Pfeil 2068"/>
          <p:cNvCxnSpPr>
            <a:endCxn id="43" idx="1"/>
          </p:cNvCxnSpPr>
          <p:nvPr/>
        </p:nvCxnSpPr>
        <p:spPr>
          <a:xfrm>
            <a:off x="2134853" y="2995232"/>
            <a:ext cx="4204283" cy="77802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74" name="Gewitterblitz 2073"/>
          <p:cNvSpPr/>
          <p:nvPr/>
        </p:nvSpPr>
        <p:spPr>
          <a:xfrm rot="20902562" flipH="1">
            <a:off x="3515663" y="4063089"/>
            <a:ext cx="926776" cy="995926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 rot="653261">
            <a:off x="3220936" y="3338370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598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402989" y="4642452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3268764" y="2618490"/>
            <a:ext cx="1747853" cy="3119579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3151321" y="2295941"/>
            <a:ext cx="2904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402989" y="2747769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3402989" y="2747768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42" name="Rechteck 41"/>
          <p:cNvSpPr/>
          <p:nvPr/>
        </p:nvSpPr>
        <p:spPr>
          <a:xfrm>
            <a:off x="3402989" y="3831153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3402989" y="3821293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…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23" name="Rechteck 22"/>
          <p:cNvSpPr/>
          <p:nvPr/>
        </p:nvSpPr>
        <p:spPr>
          <a:xfrm>
            <a:off x="3402989" y="4679375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377341" y="3701875"/>
            <a:ext cx="207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Keine äußeren Abhängigkeiten!</a:t>
            </a:r>
          </a:p>
        </p:txBody>
      </p:sp>
    </p:spTree>
    <p:extLst>
      <p:ext uri="{BB962C8B-B14F-4D97-AF65-F5344CB8AC3E}">
        <p14:creationId xmlns:p14="http://schemas.microsoft.com/office/powerpoint/2010/main" val="78091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Projektidee </a:t>
            </a:r>
          </a:p>
          <a:p>
            <a:r>
              <a:rPr lang="de-DE" dirty="0"/>
              <a:t>Kommunikationsprotokoll</a:t>
            </a:r>
          </a:p>
          <a:p>
            <a:r>
              <a:rPr lang="de-DE" dirty="0"/>
              <a:t>Implementierungslogik</a:t>
            </a:r>
          </a:p>
          <a:p>
            <a:r>
              <a:rPr lang="de-DE" dirty="0" err="1"/>
              <a:t>GtkAda</a:t>
            </a:r>
            <a:r>
              <a:rPr lang="de-DE" dirty="0"/>
              <a:t> mit </a:t>
            </a:r>
            <a:r>
              <a:rPr lang="de-DE" dirty="0" err="1"/>
              <a:t>Glade</a:t>
            </a:r>
            <a:endParaRPr lang="de-DE" dirty="0"/>
          </a:p>
          <a:p>
            <a:r>
              <a:rPr lang="de-DE" dirty="0"/>
              <a:t>Anwendungspräsentation</a:t>
            </a:r>
          </a:p>
          <a:p>
            <a:r>
              <a:rPr lang="de-DE" dirty="0"/>
              <a:t>Hindernisse</a:t>
            </a:r>
          </a:p>
        </p:txBody>
      </p:sp>
      <p:pic>
        <p:nvPicPr>
          <p:cNvPr id="4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07" y="4844132"/>
            <a:ext cx="1584176" cy="157961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351708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…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32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…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061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758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…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99" y="3336362"/>
            <a:ext cx="1128013" cy="8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52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Chatroom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80" y="3162651"/>
            <a:ext cx="1390671" cy="23054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1894266" y="4658746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76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Chatroom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80" y="3162651"/>
            <a:ext cx="1390671" cy="23054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1894266" y="4658746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ewitterblitz 22"/>
          <p:cNvSpPr/>
          <p:nvPr/>
        </p:nvSpPr>
        <p:spPr>
          <a:xfrm rot="20902562" flipH="1">
            <a:off x="1681680" y="4756857"/>
            <a:ext cx="926776" cy="995926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04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Chatroom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80" y="3162651"/>
            <a:ext cx="1390671" cy="230546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01640" y="4691695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21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DE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Chatroom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80" y="3162651"/>
            <a:ext cx="1390671" cy="230546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01640" y="4691695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852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41372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DE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Chatroom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80" y="3162651"/>
            <a:ext cx="1390671" cy="230546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01640" y="4691695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299361" y="5778823"/>
            <a:ext cx="16979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de-DE" sz="13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ChatroomPtr</a:t>
            </a:r>
            <a:endParaRPr lang="de-DE" sz="13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3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3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de-DE" sz="1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Chatroom</a:t>
            </a:r>
          </a:p>
        </p:txBody>
      </p:sp>
      <p:sp>
        <p:nvSpPr>
          <p:cNvPr id="24" name="Rechteck 23"/>
          <p:cNvSpPr/>
          <p:nvPr/>
        </p:nvSpPr>
        <p:spPr>
          <a:xfrm>
            <a:off x="3317207" y="5778823"/>
            <a:ext cx="1649076" cy="47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321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41372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ChatroomPtr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80" y="3162651"/>
            <a:ext cx="1390671" cy="230546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01640" y="4691695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299361" y="5787302"/>
            <a:ext cx="16979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ChatroomPtr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Chatroom</a:t>
            </a:r>
          </a:p>
        </p:txBody>
      </p:sp>
      <p:sp>
        <p:nvSpPr>
          <p:cNvPr id="24" name="Rechteck 23"/>
          <p:cNvSpPr/>
          <p:nvPr/>
        </p:nvSpPr>
        <p:spPr>
          <a:xfrm>
            <a:off x="3317207" y="5778823"/>
            <a:ext cx="1649076" cy="47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99" y="3336362"/>
            <a:ext cx="1128013" cy="8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10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Compilerfehler</a:t>
            </a:r>
          </a:p>
        </p:txBody>
      </p:sp>
      <p:pic>
        <p:nvPicPr>
          <p:cNvPr id="2050" name="Picture 2" descr="http://img20.dreamies.de/img/687/b/2hw3amslcz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34" y="2337291"/>
            <a:ext cx="329565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74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Projektidee</a:t>
            </a:r>
          </a:p>
        </p:txBody>
      </p:sp>
      <p:pic>
        <p:nvPicPr>
          <p:cNvPr id="1026" name="Picture 2" descr="https://bestwinsoft.com/images/ICQ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965" y="2020852"/>
            <a:ext cx="5437357" cy="384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cq - sm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680106" y="5620444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Fällt </a:t>
            </a:r>
            <a:r>
              <a:rPr lang="de-DE" dirty="0" err="1"/>
              <a:t>evtl</a:t>
            </a:r>
            <a:r>
              <a:rPr lang="de-DE" dirty="0"/>
              <a:t> raus, diskutierbar.</a:t>
            </a:r>
          </a:p>
          <a:p>
            <a:r>
              <a:rPr lang="de-DE" dirty="0"/>
              <a:t>Was sollte rein?</a:t>
            </a:r>
          </a:p>
        </p:txBody>
      </p:sp>
    </p:spTree>
    <p:extLst>
      <p:ext uri="{BB962C8B-B14F-4D97-AF65-F5344CB8AC3E}">
        <p14:creationId xmlns:p14="http://schemas.microsoft.com/office/powerpoint/2010/main" val="315095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Allgemeines</a:t>
            </a:r>
          </a:p>
          <a:p>
            <a:r>
              <a:rPr lang="de-DE" dirty="0"/>
              <a:t>Grundlegende Funktionsweise</a:t>
            </a:r>
          </a:p>
          <a:p>
            <a:r>
              <a:rPr lang="de-DE" dirty="0"/>
              <a:t>Welche Typen? Welche Funktion?</a:t>
            </a:r>
          </a:p>
          <a:p>
            <a:r>
              <a:rPr lang="de-DE" dirty="0"/>
              <a:t>Trennzeichen, Endzeichen</a:t>
            </a:r>
          </a:p>
          <a:p>
            <a:r>
              <a:rPr lang="de-DE" dirty="0"/>
              <a:t>Beispielhafter Ablauf zur Demo</a:t>
            </a:r>
          </a:p>
        </p:txBody>
      </p:sp>
    </p:spTree>
    <p:extLst>
      <p:ext uri="{BB962C8B-B14F-4D97-AF65-F5344CB8AC3E}">
        <p14:creationId xmlns:p14="http://schemas.microsoft.com/office/powerpoint/2010/main" val="75260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6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3352459"/>
            <a:ext cx="8245475" cy="1605644"/>
          </a:xfrm>
        </p:spPr>
      </p:pic>
    </p:spTree>
    <p:extLst>
      <p:ext uri="{BB962C8B-B14F-4D97-AF65-F5344CB8AC3E}">
        <p14:creationId xmlns:p14="http://schemas.microsoft.com/office/powerpoint/2010/main" val="50446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724059"/>
            <a:ext cx="8245475" cy="1605644"/>
          </a:xfrm>
        </p:spPr>
      </p:pic>
      <p:sp>
        <p:nvSpPr>
          <p:cNvPr id="5" name="Textfeld 4"/>
          <p:cNvSpPr txBox="1"/>
          <p:nvPr/>
        </p:nvSpPr>
        <p:spPr>
          <a:xfrm>
            <a:off x="36000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Addcontact</a:t>
            </a:r>
            <a:endParaRPr lang="de-DE" sz="17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Chatrequest</a:t>
            </a:r>
            <a:endParaRPr lang="de-DE" sz="17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18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724059"/>
            <a:ext cx="8245475" cy="1605644"/>
          </a:xfrm>
        </p:spPr>
      </p:pic>
      <p:sp>
        <p:nvSpPr>
          <p:cNvPr id="5" name="Textfeld 4"/>
          <p:cNvSpPr txBox="1"/>
          <p:nvPr/>
        </p:nvSpPr>
        <p:spPr>
          <a:xfrm>
            <a:off x="36000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Addcontact</a:t>
            </a:r>
            <a:endParaRPr lang="de-DE" sz="17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Chatrequest</a:t>
            </a:r>
            <a:endParaRPr lang="de-DE" sz="17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37744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S3xyH3xy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DarkMaster</a:t>
            </a:r>
            <a:endParaRPr lang="de-DE" sz="17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L1chK1ng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Harald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2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M Master.potx" id="{5326B5C3-7C7B-4FE8-B02D-7B13FE282B78}" vid="{8D209D00-944B-47F0-AD05-6490FC170F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THM Master</Template>
  <TotalTime>0</TotalTime>
  <Words>1082</Words>
  <Application>Microsoft Office PowerPoint</Application>
  <PresentationFormat>Bildschirmpräsentation (4:3)</PresentationFormat>
  <Paragraphs>374</Paragraphs>
  <Slides>39</Slides>
  <Notes>12</Notes>
  <HiddenSlides>5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3" baseType="lpstr">
      <vt:lpstr>Arial</vt:lpstr>
      <vt:lpstr>Calibri</vt:lpstr>
      <vt:lpstr>DIN Pro Cond Medium</vt:lpstr>
      <vt:lpstr>Office Theme</vt:lpstr>
      <vt:lpstr>Instant-Messaging</vt:lpstr>
      <vt:lpstr>Instant-Messaging</vt:lpstr>
      <vt:lpstr>Gliederung</vt:lpstr>
      <vt:lpstr>Projektidee</vt:lpstr>
      <vt:lpstr>Vorgehen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Implementierungslogik</vt:lpstr>
      <vt:lpstr>Implementierungslogik</vt:lpstr>
      <vt:lpstr>GTK+</vt:lpstr>
      <vt:lpstr>GtkAda</vt:lpstr>
      <vt:lpstr>Glade</vt:lpstr>
      <vt:lpstr>Anwendungspräsentation</vt:lpstr>
      <vt:lpstr>Erweiterbarkeit</vt:lpstr>
      <vt:lpstr>Erweiterbarkeit</vt:lpstr>
      <vt:lpstr>Hindernisse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Compilerfehler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Kreck</dc:creator>
  <cp:lastModifiedBy>Leonard Schmischke</cp:lastModifiedBy>
  <cp:revision>97</cp:revision>
  <dcterms:created xsi:type="dcterms:W3CDTF">2016-05-07T19:06:58Z</dcterms:created>
  <dcterms:modified xsi:type="dcterms:W3CDTF">2016-05-10T12:31:29Z</dcterms:modified>
</cp:coreProperties>
</file>