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4" r:id="rId4"/>
    <p:sldId id="265" r:id="rId5"/>
    <p:sldId id="260" r:id="rId6"/>
    <p:sldId id="261" r:id="rId7"/>
    <p:sldId id="259" r:id="rId8"/>
    <p:sldId id="263" r:id="rId9"/>
    <p:sldId id="266" r:id="rId10"/>
    <p:sldId id="262" r:id="rId11"/>
    <p:sldId id="258" r:id="rId12"/>
    <p:sldId id="267" r:id="rId13"/>
    <p:sldId id="25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58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D9B611-3DB7-4920-AB8F-4D20093EE35F}" type="datetimeFigureOut">
              <a:rPr lang="en-US" smtClean="0"/>
              <a:t>24-May-19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D1E84-70E4-40F1-AB20-6518EEC6DFE8}" type="slidenum">
              <a:rPr lang="en-US" smtClean="0"/>
              <a:t>‹#›</a:t>
            </a:fld>
            <a:endParaRPr lang="en-US"/>
          </a:p>
        </p:txBody>
      </p:sp>
    </p:spTree>
    <p:extLst>
      <p:ext uri="{BB962C8B-B14F-4D97-AF65-F5344CB8AC3E}">
        <p14:creationId xmlns:p14="http://schemas.microsoft.com/office/powerpoint/2010/main" val="81360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9B611-3DB7-4920-AB8F-4D20093EE35F}" type="datetimeFigureOut">
              <a:rPr lang="en-US" smtClean="0"/>
              <a:t>24-May-19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D1E84-70E4-40F1-AB20-6518EEC6DFE8}" type="slidenum">
              <a:rPr lang="en-US" smtClean="0"/>
              <a:t>‹#›</a:t>
            </a:fld>
            <a:endParaRPr lang="en-US"/>
          </a:p>
        </p:txBody>
      </p:sp>
    </p:spTree>
    <p:extLst>
      <p:ext uri="{BB962C8B-B14F-4D97-AF65-F5344CB8AC3E}">
        <p14:creationId xmlns:p14="http://schemas.microsoft.com/office/powerpoint/2010/main" val="421238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9B611-3DB7-4920-AB8F-4D20093EE35F}" type="datetimeFigureOut">
              <a:rPr lang="en-US" smtClean="0"/>
              <a:t>24-May-19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D1E84-70E4-40F1-AB20-6518EEC6DFE8}" type="slidenum">
              <a:rPr lang="en-US" smtClean="0"/>
              <a:t>‹#›</a:t>
            </a:fld>
            <a:endParaRPr lang="en-US"/>
          </a:p>
        </p:txBody>
      </p:sp>
    </p:spTree>
    <p:extLst>
      <p:ext uri="{BB962C8B-B14F-4D97-AF65-F5344CB8AC3E}">
        <p14:creationId xmlns:p14="http://schemas.microsoft.com/office/powerpoint/2010/main" val="381326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9B611-3DB7-4920-AB8F-4D20093EE35F}" type="datetimeFigureOut">
              <a:rPr lang="en-US" smtClean="0"/>
              <a:t>24-May-19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D1E84-70E4-40F1-AB20-6518EEC6DFE8}" type="slidenum">
              <a:rPr lang="en-US" smtClean="0"/>
              <a:t>‹#›</a:t>
            </a:fld>
            <a:endParaRPr lang="en-US"/>
          </a:p>
        </p:txBody>
      </p:sp>
    </p:spTree>
    <p:extLst>
      <p:ext uri="{BB962C8B-B14F-4D97-AF65-F5344CB8AC3E}">
        <p14:creationId xmlns:p14="http://schemas.microsoft.com/office/powerpoint/2010/main" val="97553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D9B611-3DB7-4920-AB8F-4D20093EE35F}" type="datetimeFigureOut">
              <a:rPr lang="en-US" smtClean="0"/>
              <a:t>24-May-19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D1E84-70E4-40F1-AB20-6518EEC6DFE8}" type="slidenum">
              <a:rPr lang="en-US" smtClean="0"/>
              <a:t>‹#›</a:t>
            </a:fld>
            <a:endParaRPr lang="en-US"/>
          </a:p>
        </p:txBody>
      </p:sp>
    </p:spTree>
    <p:extLst>
      <p:ext uri="{BB962C8B-B14F-4D97-AF65-F5344CB8AC3E}">
        <p14:creationId xmlns:p14="http://schemas.microsoft.com/office/powerpoint/2010/main" val="367016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D9B611-3DB7-4920-AB8F-4D20093EE35F}" type="datetimeFigureOut">
              <a:rPr lang="en-US" smtClean="0"/>
              <a:t>24-May-19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D1E84-70E4-40F1-AB20-6518EEC6DFE8}" type="slidenum">
              <a:rPr lang="en-US" smtClean="0"/>
              <a:t>‹#›</a:t>
            </a:fld>
            <a:endParaRPr lang="en-US"/>
          </a:p>
        </p:txBody>
      </p:sp>
    </p:spTree>
    <p:extLst>
      <p:ext uri="{BB962C8B-B14F-4D97-AF65-F5344CB8AC3E}">
        <p14:creationId xmlns:p14="http://schemas.microsoft.com/office/powerpoint/2010/main" val="22189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D9B611-3DB7-4920-AB8F-4D20093EE35F}" type="datetimeFigureOut">
              <a:rPr lang="en-US" smtClean="0"/>
              <a:t>24-May-19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ED1E84-70E4-40F1-AB20-6518EEC6DFE8}" type="slidenum">
              <a:rPr lang="en-US" smtClean="0"/>
              <a:t>‹#›</a:t>
            </a:fld>
            <a:endParaRPr lang="en-US"/>
          </a:p>
        </p:txBody>
      </p:sp>
    </p:spTree>
    <p:extLst>
      <p:ext uri="{BB962C8B-B14F-4D97-AF65-F5344CB8AC3E}">
        <p14:creationId xmlns:p14="http://schemas.microsoft.com/office/powerpoint/2010/main" val="18396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D9B611-3DB7-4920-AB8F-4D20093EE35F}" type="datetimeFigureOut">
              <a:rPr lang="en-US" smtClean="0"/>
              <a:t>24-May-19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ED1E84-70E4-40F1-AB20-6518EEC6DFE8}" type="slidenum">
              <a:rPr lang="en-US" smtClean="0"/>
              <a:t>‹#›</a:t>
            </a:fld>
            <a:endParaRPr lang="en-US"/>
          </a:p>
        </p:txBody>
      </p:sp>
    </p:spTree>
    <p:extLst>
      <p:ext uri="{BB962C8B-B14F-4D97-AF65-F5344CB8AC3E}">
        <p14:creationId xmlns:p14="http://schemas.microsoft.com/office/powerpoint/2010/main" val="78075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9B611-3DB7-4920-AB8F-4D20093EE35F}" type="datetimeFigureOut">
              <a:rPr lang="en-US" smtClean="0"/>
              <a:t>24-May-19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ED1E84-70E4-40F1-AB20-6518EEC6DFE8}" type="slidenum">
              <a:rPr lang="en-US" smtClean="0"/>
              <a:t>‹#›</a:t>
            </a:fld>
            <a:endParaRPr lang="en-US"/>
          </a:p>
        </p:txBody>
      </p:sp>
    </p:spTree>
    <p:extLst>
      <p:ext uri="{BB962C8B-B14F-4D97-AF65-F5344CB8AC3E}">
        <p14:creationId xmlns:p14="http://schemas.microsoft.com/office/powerpoint/2010/main" val="412469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9B611-3DB7-4920-AB8F-4D20093EE35F}" type="datetimeFigureOut">
              <a:rPr lang="en-US" smtClean="0"/>
              <a:t>24-May-19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D1E84-70E4-40F1-AB20-6518EEC6DFE8}" type="slidenum">
              <a:rPr lang="en-US" smtClean="0"/>
              <a:t>‹#›</a:t>
            </a:fld>
            <a:endParaRPr lang="en-US"/>
          </a:p>
        </p:txBody>
      </p:sp>
    </p:spTree>
    <p:extLst>
      <p:ext uri="{BB962C8B-B14F-4D97-AF65-F5344CB8AC3E}">
        <p14:creationId xmlns:p14="http://schemas.microsoft.com/office/powerpoint/2010/main" val="340031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9B611-3DB7-4920-AB8F-4D20093EE35F}" type="datetimeFigureOut">
              <a:rPr lang="en-US" smtClean="0"/>
              <a:t>24-May-19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D1E84-70E4-40F1-AB20-6518EEC6DFE8}" type="slidenum">
              <a:rPr lang="en-US" smtClean="0"/>
              <a:t>‹#›</a:t>
            </a:fld>
            <a:endParaRPr lang="en-US"/>
          </a:p>
        </p:txBody>
      </p:sp>
    </p:spTree>
    <p:extLst>
      <p:ext uri="{BB962C8B-B14F-4D97-AF65-F5344CB8AC3E}">
        <p14:creationId xmlns:p14="http://schemas.microsoft.com/office/powerpoint/2010/main" val="56792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9B611-3DB7-4920-AB8F-4D20093EE35F}" type="datetimeFigureOut">
              <a:rPr lang="en-US" smtClean="0"/>
              <a:t>24-May-19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D1E84-70E4-40F1-AB20-6518EEC6DFE8}" type="slidenum">
              <a:rPr lang="en-US" smtClean="0"/>
              <a:t>‹#›</a:t>
            </a:fld>
            <a:endParaRPr lang="en-US"/>
          </a:p>
        </p:txBody>
      </p:sp>
    </p:spTree>
    <p:extLst>
      <p:ext uri="{BB962C8B-B14F-4D97-AF65-F5344CB8AC3E}">
        <p14:creationId xmlns:p14="http://schemas.microsoft.com/office/powerpoint/2010/main" val="119531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Coursera:</a:t>
            </a:r>
            <a:br>
              <a:rPr lang="en-US" dirty="0" smtClean="0"/>
            </a:br>
            <a:r>
              <a:rPr lang="en-US" dirty="0"/>
              <a:t>Applied Data Science </a:t>
            </a:r>
            <a:r>
              <a:rPr lang="en-US" dirty="0" smtClean="0"/>
              <a:t>Capstone </a:t>
            </a:r>
            <a:br>
              <a:rPr lang="en-US" dirty="0" smtClean="0"/>
            </a:br>
            <a:r>
              <a:rPr lang="en-US" dirty="0" smtClean="0"/>
              <a:t>by IBM</a:t>
            </a:r>
            <a:endParaRPr lang="en-US" dirty="0"/>
          </a:p>
        </p:txBody>
      </p:sp>
      <p:sp>
        <p:nvSpPr>
          <p:cNvPr id="3" name="Subtitle 2"/>
          <p:cNvSpPr>
            <a:spLocks noGrp="1"/>
          </p:cNvSpPr>
          <p:nvPr>
            <p:ph type="subTitle" idx="1"/>
          </p:nvPr>
        </p:nvSpPr>
        <p:spPr/>
        <p:txBody>
          <a:bodyPr/>
          <a:lstStyle/>
          <a:p>
            <a:r>
              <a:rPr lang="en-US" dirty="0" smtClean="0"/>
              <a:t>Capstone Project: </a:t>
            </a:r>
          </a:p>
          <a:p>
            <a:r>
              <a:rPr lang="en-US" dirty="0" smtClean="0"/>
              <a:t>The Battle of the Neighborhoods</a:t>
            </a:r>
            <a:endParaRPr lang="en-US" dirty="0"/>
          </a:p>
        </p:txBody>
      </p:sp>
    </p:spTree>
    <p:extLst>
      <p:ext uri="{BB962C8B-B14F-4D97-AF65-F5344CB8AC3E}">
        <p14:creationId xmlns:p14="http://schemas.microsoft.com/office/powerpoint/2010/main" val="436958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of Results</a:t>
            </a:r>
            <a:endParaRPr lang="en-US" dirty="0"/>
          </a:p>
        </p:txBody>
      </p:sp>
      <p:sp>
        <p:nvSpPr>
          <p:cNvPr id="4" name="Content Placeholder 3"/>
          <p:cNvSpPr>
            <a:spLocks noGrp="1"/>
          </p:cNvSpPr>
          <p:nvPr>
            <p:ph idx="1"/>
          </p:nvPr>
        </p:nvSpPr>
        <p:spPr/>
        <p:txBody>
          <a:bodyPr>
            <a:normAutofit/>
          </a:bodyPr>
          <a:lstStyle/>
          <a:p>
            <a:r>
              <a:rPr lang="en-US" sz="2000" dirty="0" smtClean="0"/>
              <a:t> Plot of NYC neighborhoods with similar cuisine.</a:t>
            </a:r>
            <a:endParaRPr lang="en-US" sz="2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175641"/>
            <a:ext cx="4633703"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05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observations</a:t>
            </a:r>
            <a:endParaRPr lang="en-US" dirty="0"/>
          </a:p>
        </p:txBody>
      </p:sp>
      <p:sp>
        <p:nvSpPr>
          <p:cNvPr id="4" name="Content Placeholder 3"/>
          <p:cNvSpPr>
            <a:spLocks noGrp="1"/>
          </p:cNvSpPr>
          <p:nvPr>
            <p:ph idx="1"/>
          </p:nvPr>
        </p:nvSpPr>
        <p:spPr>
          <a:xfrm>
            <a:off x="412531" y="1219200"/>
            <a:ext cx="8229600" cy="4525963"/>
          </a:xfrm>
        </p:spPr>
        <p:txBody>
          <a:bodyPr>
            <a:noAutofit/>
          </a:bodyPr>
          <a:lstStyle/>
          <a:p>
            <a:pPr marL="0" indent="0">
              <a:buNone/>
            </a:pPr>
            <a:r>
              <a:rPr lang="en-US" sz="1200" dirty="0" smtClean="0"/>
              <a:t>Observations:</a:t>
            </a:r>
          </a:p>
          <a:p>
            <a:r>
              <a:rPr lang="en-US" sz="1200" dirty="0" smtClean="0"/>
              <a:t>Reducing the top X used for clustering to 3 (from 10) greatly increased fit.</a:t>
            </a:r>
          </a:p>
          <a:p>
            <a:r>
              <a:rPr lang="en-US" sz="1200" dirty="0" smtClean="0"/>
              <a:t>Reducing the radius to search to 350m generally increased fit as it better reflects the characteristics of the </a:t>
            </a:r>
            <a:r>
              <a:rPr lang="en-US" sz="1200" dirty="0" err="1" smtClean="0"/>
              <a:t>neighbourhood</a:t>
            </a:r>
            <a:r>
              <a:rPr lang="en-US" sz="1200" dirty="0" smtClean="0"/>
              <a:t> without overlap and without hitting the limit.</a:t>
            </a:r>
          </a:p>
          <a:p>
            <a:r>
              <a:rPr lang="en-US" sz="1200" dirty="0" smtClean="0"/>
              <a:t>Increasing the cluster count to 100 generally increases fit without number of results.</a:t>
            </a:r>
          </a:p>
          <a:p>
            <a:endParaRPr lang="en-US" sz="1200" dirty="0" smtClean="0"/>
          </a:p>
          <a:p>
            <a:pPr marL="0" indent="0">
              <a:buNone/>
            </a:pPr>
            <a:r>
              <a:rPr lang="en-US" sz="1200" dirty="0" smtClean="0"/>
              <a:t>Limitations and proposed recommendations:</a:t>
            </a:r>
          </a:p>
          <a:p>
            <a:r>
              <a:rPr lang="en-US" sz="1200" dirty="0" smtClean="0"/>
              <a:t>Only 100 results per </a:t>
            </a:r>
            <a:r>
              <a:rPr lang="en-US" sz="1200" dirty="0" err="1" smtClean="0"/>
              <a:t>neighbourhood</a:t>
            </a:r>
            <a:r>
              <a:rPr lang="en-US" sz="1200" dirty="0" smtClean="0"/>
              <a:t> which reduces the accuracy of the representation of restaurants.  Could be improved by extracting and mapping all restaurants in NYC.</a:t>
            </a:r>
          </a:p>
          <a:p>
            <a:r>
              <a:rPr lang="en-US" sz="1200" dirty="0" err="1" smtClean="0"/>
              <a:t>Neighbourhood</a:t>
            </a:r>
            <a:r>
              <a:rPr lang="en-US" sz="1200" dirty="0" smtClean="0"/>
              <a:t> is defined as a circle of fixed radius which is not an accurate representation of reality where </a:t>
            </a:r>
            <a:r>
              <a:rPr lang="en-US" sz="1200" dirty="0" err="1" smtClean="0"/>
              <a:t>neighbourhoods</a:t>
            </a:r>
            <a:r>
              <a:rPr lang="en-US" sz="1200" dirty="0" smtClean="0"/>
              <a:t> are of different shapes and sizes.  Could be improved by using  actual </a:t>
            </a:r>
            <a:r>
              <a:rPr lang="en-US" sz="1200" dirty="0" err="1" smtClean="0"/>
              <a:t>neighbourhood</a:t>
            </a:r>
            <a:r>
              <a:rPr lang="en-US" sz="1200" dirty="0" smtClean="0"/>
              <a:t> perimeters.</a:t>
            </a:r>
          </a:p>
          <a:p>
            <a:r>
              <a:rPr lang="en-US" sz="1200" dirty="0" smtClean="0"/>
              <a:t>Premium endpoint daily limit of 500 limits ability to pull menu information.  Could be improved by clustering using menu keywords instead.  </a:t>
            </a:r>
          </a:p>
          <a:p>
            <a:r>
              <a:rPr lang="en-US" sz="1200" dirty="0" smtClean="0"/>
              <a:t>Clustering methodology places equal emphasis on all top 10. Could be improved by introducing different fit emphasis based on ranking.</a:t>
            </a:r>
          </a:p>
          <a:p>
            <a:r>
              <a:rPr lang="en-US" sz="1200" dirty="0" smtClean="0"/>
              <a:t>NYC is dominated by cheap pizza locations which tends to skew the profiles.  Could be improved by adding a price band filter to Foursquare queries.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648200"/>
            <a:ext cx="61722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00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000" dirty="0" smtClean="0"/>
              <a:t>The algorithm was successful in it goal of identify known </a:t>
            </a:r>
            <a:r>
              <a:rPr lang="en-US" sz="2000" dirty="0" err="1" smtClean="0"/>
              <a:t>neighbourhoods</a:t>
            </a:r>
            <a:r>
              <a:rPr lang="en-US" sz="2000" dirty="0" smtClean="0"/>
              <a:t> as well as discover previously unknown </a:t>
            </a:r>
            <a:r>
              <a:rPr lang="en-US" sz="2000" dirty="0" err="1" smtClean="0"/>
              <a:t>neighbourhoods</a:t>
            </a:r>
            <a:r>
              <a:rPr lang="en-US" sz="2000" dirty="0" smtClean="0"/>
              <a:t> of similar cuisine as the home city of Chinatown, Singapore.</a:t>
            </a:r>
          </a:p>
          <a:p>
            <a:endParaRPr lang="en-US" sz="2000" dirty="0" smtClean="0"/>
          </a:p>
          <a:p>
            <a:r>
              <a:rPr lang="en-US" sz="2000" dirty="0" smtClean="0"/>
              <a:t>In addition to the limitations and improvement </a:t>
            </a:r>
            <a:r>
              <a:rPr lang="en-US" sz="2000" dirty="0" err="1" smtClean="0"/>
              <a:t>observated</a:t>
            </a:r>
            <a:r>
              <a:rPr lang="en-US" sz="2000" dirty="0" smtClean="0"/>
              <a:t> in the results section, improvements can be made to automatically tweak the hyper-parameters and rerun depending on results and menu vocabulary and be used instead of broad restaurants types are even greater accuracy.</a:t>
            </a:r>
            <a:endParaRPr lang="en-US" sz="2000" dirty="0"/>
          </a:p>
        </p:txBody>
      </p:sp>
    </p:spTree>
    <p:extLst>
      <p:ext uri="{BB962C8B-B14F-4D97-AF65-F5344CB8AC3E}">
        <p14:creationId xmlns:p14="http://schemas.microsoft.com/office/powerpoint/2010/main" val="146252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69791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NYC is a multi-ethic melting pot. The NYC food scene is vibrant, diverse and constantly changing. Restaurants change with each passing season. For someone new to NYC and homesick, it is difficult to find which </a:t>
            </a:r>
            <a:r>
              <a:rPr lang="en-US" sz="2400" dirty="0" err="1" smtClean="0"/>
              <a:t>neighbourhood</a:t>
            </a:r>
            <a:r>
              <a:rPr lang="en-US" sz="2400" dirty="0" smtClean="0"/>
              <a:t> will offer cuisine which is closest to home. Hence our target audience are people who are new to NYC and would like to find the </a:t>
            </a:r>
            <a:r>
              <a:rPr lang="en-US" sz="2400" dirty="0" err="1" smtClean="0"/>
              <a:t>neighbourhood</a:t>
            </a:r>
            <a:r>
              <a:rPr lang="en-US" sz="2400" dirty="0" smtClean="0"/>
              <a:t> with the most familiar food culture compared to their home city, and also help foodies discover new </a:t>
            </a:r>
            <a:r>
              <a:rPr lang="en-US" sz="2400" dirty="0" err="1" smtClean="0"/>
              <a:t>neighbourhood</a:t>
            </a:r>
            <a:r>
              <a:rPr lang="en-US" sz="2400" dirty="0" smtClean="0"/>
              <a:t> cuisines.</a:t>
            </a:r>
          </a:p>
          <a:p>
            <a:endParaRPr lang="en-US" dirty="0" smtClean="0"/>
          </a:p>
        </p:txBody>
      </p:sp>
    </p:spTree>
    <p:extLst>
      <p:ext uri="{BB962C8B-B14F-4D97-AF65-F5344CB8AC3E}">
        <p14:creationId xmlns:p14="http://schemas.microsoft.com/office/powerpoint/2010/main" val="348471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a:bodyPr>
          <a:lstStyle/>
          <a:p>
            <a:r>
              <a:rPr lang="en-US" sz="2000" dirty="0" smtClean="0"/>
              <a:t>We plan to leverage on Foursquare restaurant data as well as its menu data to identify </a:t>
            </a:r>
            <a:r>
              <a:rPr lang="en-US" sz="2000" dirty="0" err="1" smtClean="0"/>
              <a:t>neighbourhoods</a:t>
            </a:r>
            <a:r>
              <a:rPr lang="en-US" sz="2000" dirty="0" smtClean="0"/>
              <a:t> with most similar cuisine as our source city. From the list of </a:t>
            </a:r>
            <a:r>
              <a:rPr lang="en-US" sz="2000" dirty="0" err="1" smtClean="0"/>
              <a:t>neighbourhoods</a:t>
            </a:r>
            <a:r>
              <a:rPr lang="en-US" sz="2000" dirty="0" smtClean="0"/>
              <a:t>, we would extract the list of well-rated restaurants within a certain </a:t>
            </a:r>
            <a:r>
              <a:rPr lang="en-US" sz="2000" dirty="0" err="1" smtClean="0"/>
              <a:t>promixity</a:t>
            </a:r>
            <a:r>
              <a:rPr lang="en-US" sz="2000" dirty="0" smtClean="0"/>
              <a:t> to the center of the </a:t>
            </a:r>
            <a:r>
              <a:rPr lang="en-US" sz="2000" dirty="0" err="1" smtClean="0"/>
              <a:t>neighbourhood</a:t>
            </a:r>
            <a:r>
              <a:rPr lang="en-US" sz="2000" dirty="0" smtClean="0"/>
              <a:t>.  We also extract the same information from the home city.  We would then use that data to identify which NYC </a:t>
            </a:r>
            <a:r>
              <a:rPr lang="en-US" sz="2000" dirty="0" err="1" smtClean="0"/>
              <a:t>neighbourhood</a:t>
            </a:r>
            <a:r>
              <a:rPr lang="en-US" sz="2000" dirty="0" smtClean="0"/>
              <a:t> cuisine has the greatest similarity with the home city.</a:t>
            </a:r>
            <a:endParaRPr lang="en-US" sz="2000" dirty="0"/>
          </a:p>
        </p:txBody>
      </p:sp>
    </p:spTree>
    <p:extLst>
      <p:ext uri="{BB962C8B-B14F-4D97-AF65-F5344CB8AC3E}">
        <p14:creationId xmlns:p14="http://schemas.microsoft.com/office/powerpoint/2010/main" val="282964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47500" lnSpcReduction="20000"/>
          </a:bodyPr>
          <a:lstStyle/>
          <a:p>
            <a:r>
              <a:rPr lang="en-US" sz="3400" dirty="0" smtClean="0"/>
              <a:t>The code will prompt the user to input their home city and confirm the location visually on a map.  It would then extract the relevant restaurant information from Foursquare, and via K-means clustering, identify the cluster which the home city belongs to and plot the </a:t>
            </a:r>
            <a:r>
              <a:rPr lang="en-US" sz="3400" dirty="0" err="1" smtClean="0"/>
              <a:t>neighbourhoods</a:t>
            </a:r>
            <a:r>
              <a:rPr lang="en-US" sz="3400" dirty="0" smtClean="0"/>
              <a:t> in the same cluster on the map.  The radius of the plots on the map is the actual area where the restaurant information is extracted from.</a:t>
            </a:r>
          </a:p>
          <a:p>
            <a:r>
              <a:rPr lang="en-US" sz="3400" dirty="0" smtClean="0"/>
              <a:t>Plotted </a:t>
            </a:r>
            <a:r>
              <a:rPr lang="en-US" sz="3400" dirty="0" err="1"/>
              <a:t>historgram</a:t>
            </a:r>
            <a:r>
              <a:rPr lang="en-US" sz="3400" dirty="0"/>
              <a:t> of count of returned results for each </a:t>
            </a:r>
            <a:r>
              <a:rPr lang="en-US" sz="3400" dirty="0" err="1"/>
              <a:t>neighbourhood</a:t>
            </a:r>
            <a:r>
              <a:rPr lang="en-US" sz="3400" dirty="0"/>
              <a:t> to ensure the radius of the </a:t>
            </a:r>
            <a:r>
              <a:rPr lang="en-US" sz="3400" dirty="0" err="1"/>
              <a:t>neighbourhood</a:t>
            </a:r>
            <a:r>
              <a:rPr lang="en-US" sz="3400" dirty="0"/>
              <a:t> is sufficiently large so as to return enough results to rank top X types of restaurants but not so large as to materially overlap </a:t>
            </a:r>
            <a:r>
              <a:rPr lang="en-US" sz="3400" dirty="0" err="1"/>
              <a:t>neighbouring</a:t>
            </a:r>
            <a:r>
              <a:rPr lang="en-US" sz="3400" dirty="0"/>
              <a:t> </a:t>
            </a:r>
            <a:r>
              <a:rPr lang="en-US" sz="3400" dirty="0" err="1"/>
              <a:t>neighbourhoods</a:t>
            </a:r>
            <a:r>
              <a:rPr lang="en-US" sz="3400" dirty="0"/>
              <a:t> and hit the max of 100 results imposed by Foursquare which would reduce accuracy of representation.</a:t>
            </a:r>
          </a:p>
          <a:p>
            <a:r>
              <a:rPr lang="en-US" sz="3400" dirty="0"/>
              <a:t>Used K-means clustering based on top X types of restaurants to group </a:t>
            </a:r>
            <a:r>
              <a:rPr lang="en-US" sz="3400" dirty="0" err="1"/>
              <a:t>neighbourhoods</a:t>
            </a:r>
            <a:r>
              <a:rPr lang="en-US" sz="3400" dirty="0"/>
              <a:t> into clusters. Then identify the cluster which the home city belongs to and see which other </a:t>
            </a:r>
            <a:r>
              <a:rPr lang="en-US" sz="3400" dirty="0" err="1"/>
              <a:t>neighbourhoods</a:t>
            </a:r>
            <a:r>
              <a:rPr lang="en-US" sz="3400" dirty="0"/>
              <a:t> are in the same cluster. This is the result set. Lastly, because we don't have labels sets of </a:t>
            </a:r>
            <a:r>
              <a:rPr lang="en-US" sz="3400" dirty="0" err="1"/>
              <a:t>neighbourhoods</a:t>
            </a:r>
            <a:r>
              <a:rPr lang="en-US" sz="3400" dirty="0"/>
              <a:t> of similar cuisine for training so we could not used KNN algorithm.</a:t>
            </a:r>
          </a:p>
          <a:p>
            <a:r>
              <a:rPr lang="en-US" sz="3400" dirty="0"/>
              <a:t>Manually examine final cluster results for reasonableness of the fit and tweaked the following hyper-parameters and reran.</a:t>
            </a:r>
          </a:p>
          <a:p>
            <a:pPr lvl="1"/>
            <a:r>
              <a:rPr lang="en-US" sz="3400" dirty="0"/>
              <a:t>cluster size</a:t>
            </a:r>
          </a:p>
          <a:p>
            <a:pPr lvl="1"/>
            <a:r>
              <a:rPr lang="en-US" sz="3400" dirty="0"/>
              <a:t>top X ranked</a:t>
            </a:r>
          </a:p>
          <a:p>
            <a:pPr lvl="1"/>
            <a:r>
              <a:rPr lang="en-US" sz="3400" dirty="0"/>
              <a:t>search radius</a:t>
            </a:r>
          </a:p>
          <a:p>
            <a:endParaRPr lang="en-US" dirty="0"/>
          </a:p>
        </p:txBody>
      </p:sp>
    </p:spTree>
    <p:extLst>
      <p:ext uri="{BB962C8B-B14F-4D97-AF65-F5344CB8AC3E}">
        <p14:creationId xmlns:p14="http://schemas.microsoft.com/office/powerpoint/2010/main" val="2705251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Map of NYC Neighborhoods</a:t>
            </a:r>
            <a:endParaRPr lang="en-US" dirty="0"/>
          </a:p>
        </p:txBody>
      </p:sp>
      <p:sp>
        <p:nvSpPr>
          <p:cNvPr id="5" name="Content Placeholder 4"/>
          <p:cNvSpPr>
            <a:spLocks noGrp="1"/>
          </p:cNvSpPr>
          <p:nvPr>
            <p:ph idx="1"/>
          </p:nvPr>
        </p:nvSpPr>
        <p:spPr/>
        <p:txBody>
          <a:bodyPr>
            <a:normAutofit/>
          </a:bodyPr>
          <a:lstStyle/>
          <a:p>
            <a:r>
              <a:rPr lang="en-US" sz="1800" dirty="0" smtClean="0"/>
              <a:t>  </a:t>
            </a:r>
            <a:r>
              <a:rPr lang="en-US" sz="1800" dirty="0" smtClean="0"/>
              <a:t>Plotted the center of all </a:t>
            </a:r>
            <a:r>
              <a:rPr lang="en-US" sz="1800" dirty="0" err="1" smtClean="0"/>
              <a:t>neighbourhoods</a:t>
            </a:r>
            <a:r>
              <a:rPr lang="en-US" sz="1800" dirty="0" smtClean="0"/>
              <a:t> and corresponding radii to check how much overlap and reasonableness of proximity to restaurants as well as the location of the center of the </a:t>
            </a:r>
            <a:r>
              <a:rPr lang="en-US" sz="1800" dirty="0" err="1" smtClean="0"/>
              <a:t>neighhourhoods</a:t>
            </a:r>
            <a:r>
              <a:rPr lang="en-US" sz="1800" dirty="0" smtClean="0"/>
              <a:t>.</a:t>
            </a:r>
          </a:p>
        </p:txBody>
      </p:sp>
      <p:pic>
        <p:nvPicPr>
          <p:cNvPr id="6" name="Content Placeholder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793124"/>
            <a:ext cx="3716606" cy="3306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69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radius of </a:t>
            </a:r>
            <a:r>
              <a:rPr lang="en-US" dirty="0" err="1" smtClean="0"/>
              <a:t>neighbourhoods</a:t>
            </a:r>
            <a:endParaRPr lang="en-US" dirty="0"/>
          </a:p>
        </p:txBody>
      </p:sp>
      <p:sp>
        <p:nvSpPr>
          <p:cNvPr id="3" name="Content Placeholder 2"/>
          <p:cNvSpPr>
            <a:spLocks noGrp="1"/>
          </p:cNvSpPr>
          <p:nvPr>
            <p:ph idx="1"/>
          </p:nvPr>
        </p:nvSpPr>
        <p:spPr/>
        <p:txBody>
          <a:bodyPr>
            <a:normAutofit/>
          </a:bodyPr>
          <a:lstStyle/>
          <a:p>
            <a:r>
              <a:rPr lang="en-US" sz="2000" dirty="0" smtClean="0"/>
              <a:t>The circles indicate the search radius of 350m.  </a:t>
            </a:r>
          </a:p>
          <a:p>
            <a:r>
              <a:rPr lang="en-US" sz="2000" dirty="0" smtClean="0"/>
              <a:t>Due to the density of neighborhoods in Manhattan, the radius was reduced to </a:t>
            </a:r>
            <a:r>
              <a:rPr lang="en-US" sz="2000" dirty="0" err="1" smtClean="0"/>
              <a:t>minimise</a:t>
            </a:r>
            <a:r>
              <a:rPr lang="en-US" sz="2000" dirty="0" smtClean="0"/>
              <a:t> on overlap.  </a:t>
            </a:r>
          </a:p>
          <a:p>
            <a:r>
              <a:rPr lang="en-US" sz="2000" dirty="0" smtClean="0"/>
              <a:t>However this meant that some neighborhoods which were widely spread returned fewer venues.</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995447"/>
            <a:ext cx="4050732" cy="3205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638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Distribution of number of venues</a:t>
            </a:r>
            <a:endParaRPr lang="en-US" dirty="0"/>
          </a:p>
        </p:txBody>
      </p:sp>
      <p:sp>
        <p:nvSpPr>
          <p:cNvPr id="4" name="Content Placeholder 3"/>
          <p:cNvSpPr>
            <a:spLocks noGrp="1"/>
          </p:cNvSpPr>
          <p:nvPr>
            <p:ph idx="1"/>
          </p:nvPr>
        </p:nvSpPr>
        <p:spPr/>
        <p:txBody>
          <a:bodyPr/>
          <a:lstStyle/>
          <a:p>
            <a:r>
              <a:rPr lang="en-US" sz="1800" dirty="0" smtClean="0"/>
              <a:t>This is the distribution of venues returned by Foursquare.  There are ~35 neighborhoods which returned less than 3 venues.  This is due to the small search radius of 350m.</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14600"/>
            <a:ext cx="5390577"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087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City</a:t>
            </a:r>
            <a:endParaRPr lang="en-US" dirty="0"/>
          </a:p>
        </p:txBody>
      </p:sp>
      <p:sp>
        <p:nvSpPr>
          <p:cNvPr id="3" name="Content Placeholder 2"/>
          <p:cNvSpPr>
            <a:spLocks noGrp="1"/>
          </p:cNvSpPr>
          <p:nvPr>
            <p:ph idx="1"/>
          </p:nvPr>
        </p:nvSpPr>
        <p:spPr/>
        <p:txBody>
          <a:bodyPr/>
          <a:lstStyle/>
          <a:p>
            <a:r>
              <a:rPr lang="en-US" sz="2000" dirty="0" smtClean="0"/>
              <a:t>We tested using Chinatown, Singapore as the home city </a:t>
            </a:r>
            <a:r>
              <a:rPr lang="en-US" sz="2000" dirty="0" smtClean="0"/>
              <a:t>where there is a concentration Chinese, Food Court and Dim Sum restaurants.  The circle shows where the venues were located.</a:t>
            </a:r>
          </a:p>
          <a:p>
            <a:endParaRPr lang="en-US" dirty="0"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799" y="2667000"/>
            <a:ext cx="4418651"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34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a:bodyPr>
          <a:lstStyle/>
          <a:p>
            <a:r>
              <a:rPr lang="en-US" sz="2000" dirty="0" smtClean="0"/>
              <a:t>The ML algorithm successfully identified the big Chinatowns in Chinatown in Manhattan and Flushing in Queens as </a:t>
            </a:r>
            <a:r>
              <a:rPr lang="en-US" sz="2000" dirty="0" err="1" smtClean="0"/>
              <a:t>neighbourhoods</a:t>
            </a:r>
            <a:r>
              <a:rPr lang="en-US" sz="2000" dirty="0" smtClean="0"/>
              <a:t> of similar cuisine.  This is a confirmation the algorithm works as expected.</a:t>
            </a:r>
          </a:p>
          <a:p>
            <a:endParaRPr lang="en-US" sz="2000" dirty="0" smtClean="0"/>
          </a:p>
          <a:p>
            <a:r>
              <a:rPr lang="en-US" sz="2000" dirty="0" smtClean="0"/>
              <a:t>It also identified other smaller but similar </a:t>
            </a:r>
            <a:r>
              <a:rPr lang="en-US" sz="2000" dirty="0" err="1" smtClean="0"/>
              <a:t>neighbourhoods</a:t>
            </a:r>
            <a:r>
              <a:rPr lang="en-US" sz="2000" dirty="0" smtClean="0"/>
              <a:t> in </a:t>
            </a:r>
            <a:r>
              <a:rPr lang="en-US" sz="2000" dirty="0" err="1" smtClean="0"/>
              <a:t>Bensonhurst</a:t>
            </a:r>
            <a:r>
              <a:rPr lang="en-US" sz="2000" dirty="0" smtClean="0"/>
              <a:t> in Brooklyn and Little Neck in Queens which were unexpected and new to me.  This is confirmation that the algorithm helped me discover new </a:t>
            </a:r>
            <a:r>
              <a:rPr lang="en-US" sz="2000" dirty="0" err="1" smtClean="0"/>
              <a:t>neighbourhoods</a:t>
            </a:r>
            <a:r>
              <a:rPr lang="en-US" sz="2000" dirty="0" smtClean="0"/>
              <a:t> which similar cuisine.</a:t>
            </a:r>
            <a:endParaRPr lang="en-US" sz="2000" dirty="0"/>
          </a:p>
        </p:txBody>
      </p:sp>
    </p:spTree>
    <p:extLst>
      <p:ext uri="{BB962C8B-B14F-4D97-AF65-F5344CB8AC3E}">
        <p14:creationId xmlns:p14="http://schemas.microsoft.com/office/powerpoint/2010/main" val="4201144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928</Words>
  <Application>Microsoft Office PowerPoint</Application>
  <PresentationFormat>On-screen Show (4:3)</PresentationFormat>
  <Paragraphs>47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Coursera: Applied Data Science Capstone  by IBM</vt:lpstr>
      <vt:lpstr>Introduction</vt:lpstr>
      <vt:lpstr>Data</vt:lpstr>
      <vt:lpstr>Methodology</vt:lpstr>
      <vt:lpstr>Map of NYC Neighborhoods</vt:lpstr>
      <vt:lpstr>Search radius of neighbourhoods</vt:lpstr>
      <vt:lpstr>Distribution of number of venues</vt:lpstr>
      <vt:lpstr>Target City</vt:lpstr>
      <vt:lpstr>Results</vt:lpstr>
      <vt:lpstr>Map of Results</vt:lpstr>
      <vt:lpstr>Other observations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shay</dc:creator>
  <cp:lastModifiedBy>shay</cp:lastModifiedBy>
  <cp:revision>5</cp:revision>
  <dcterms:created xsi:type="dcterms:W3CDTF">2019-05-24T16:20:25Z</dcterms:created>
  <dcterms:modified xsi:type="dcterms:W3CDTF">2019-05-24T20:56:12Z</dcterms:modified>
</cp:coreProperties>
</file>