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2" r:id="rId3"/>
    <p:sldId id="263" r:id="rId4"/>
    <p:sldId id="264" r:id="rId5"/>
    <p:sldId id="269" r:id="rId6"/>
    <p:sldId id="270" r:id="rId7"/>
    <p:sldId id="266" r:id="rId8"/>
    <p:sldId id="265" r:id="rId9"/>
    <p:sldId id="272" r:id="rId10"/>
    <p:sldId id="267" r:id="rId11"/>
    <p:sldId id="268" r:id="rId12"/>
    <p:sldId id="273" r:id="rId13"/>
    <p:sldId id="26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FD35B-F4D4-4AE1-B810-1A8E7A3E91E0}" type="doc">
      <dgm:prSet loTypeId="urn:microsoft.com/office/officeart/2005/8/layout/rings+Icon" loCatId="relationship" qsTypeId="urn:microsoft.com/office/officeart/2005/8/quickstyle/simple5" qsCatId="simple" csTypeId="urn:microsoft.com/office/officeart/2005/8/colors/colorful2" csCatId="colorful" phldr="1"/>
      <dgm:spPr/>
    </dgm:pt>
    <dgm:pt modelId="{E9D183F0-34CA-4597-A5F6-B692A7F2F5F7}">
      <dgm:prSet phldrT="[Text]" custT="1"/>
      <dgm:spPr/>
      <dgm:t>
        <a:bodyPr/>
        <a:lstStyle/>
        <a:p>
          <a:r>
            <a:rPr lang="en-US" sz="1600" b="1" dirty="0"/>
            <a:t>Corporations seeking to promote social responsibility / increase brand awareness</a:t>
          </a:r>
        </a:p>
      </dgm:t>
    </dgm:pt>
    <dgm:pt modelId="{7AC52D4A-18BB-42D6-8ED9-8B898B58E373}" type="parTrans" cxnId="{2C436170-B7EE-4A5D-943D-A3EA7F3F50B1}">
      <dgm:prSet/>
      <dgm:spPr/>
      <dgm:t>
        <a:bodyPr/>
        <a:lstStyle/>
        <a:p>
          <a:endParaRPr lang="en-US"/>
        </a:p>
      </dgm:t>
    </dgm:pt>
    <dgm:pt modelId="{E4C7937A-4934-4D0B-A736-B8814D716DC2}" type="sibTrans" cxnId="{2C436170-B7EE-4A5D-943D-A3EA7F3F50B1}">
      <dgm:prSet/>
      <dgm:spPr/>
      <dgm:t>
        <a:bodyPr/>
        <a:lstStyle/>
        <a:p>
          <a:endParaRPr lang="en-US"/>
        </a:p>
      </dgm:t>
    </dgm:pt>
    <dgm:pt modelId="{636899D9-65AA-408B-9CA6-E49594A66A16}">
      <dgm:prSet phldrT="[Text]" custT="1"/>
      <dgm:spPr/>
      <dgm:t>
        <a:bodyPr/>
        <a:lstStyle/>
        <a:p>
          <a:r>
            <a:rPr lang="en-US" sz="1800" b="1" dirty="0"/>
            <a:t>Nonprofit organizations seeking funds to fulfill their mission</a:t>
          </a:r>
        </a:p>
      </dgm:t>
    </dgm:pt>
    <dgm:pt modelId="{E85ABB4A-01AC-46A2-A1B6-E0D63A49B574}" type="parTrans" cxnId="{CF94B0F7-CBDC-47FB-96AE-1CDBA9DB34D5}">
      <dgm:prSet/>
      <dgm:spPr/>
      <dgm:t>
        <a:bodyPr/>
        <a:lstStyle/>
        <a:p>
          <a:endParaRPr lang="en-US"/>
        </a:p>
      </dgm:t>
    </dgm:pt>
    <dgm:pt modelId="{7DF312D7-8F1A-4024-B8ED-1BA507678B1D}" type="sibTrans" cxnId="{CF94B0F7-CBDC-47FB-96AE-1CDBA9DB34D5}">
      <dgm:prSet/>
      <dgm:spPr/>
      <dgm:t>
        <a:bodyPr/>
        <a:lstStyle/>
        <a:p>
          <a:endParaRPr lang="en-US"/>
        </a:p>
      </dgm:t>
    </dgm:pt>
    <dgm:pt modelId="{5161E632-AC93-4887-BFD9-114DCC9E2AC4}">
      <dgm:prSet phldrT="[Text]" custT="1"/>
      <dgm:spPr/>
      <dgm:t>
        <a:bodyPr/>
        <a:lstStyle/>
        <a:p>
          <a:r>
            <a:rPr lang="en-US" sz="1800" b="1" dirty="0"/>
            <a:t>Individuals looking for opportunities to donate &amp; help their favorite causes</a:t>
          </a:r>
        </a:p>
      </dgm:t>
    </dgm:pt>
    <dgm:pt modelId="{22C8ADEB-707C-453E-A0AF-16312A2EB337}" type="parTrans" cxnId="{BDAE11F6-F635-4125-B1C0-502D8914C052}">
      <dgm:prSet/>
      <dgm:spPr/>
      <dgm:t>
        <a:bodyPr/>
        <a:lstStyle/>
        <a:p>
          <a:endParaRPr lang="en-US"/>
        </a:p>
      </dgm:t>
    </dgm:pt>
    <dgm:pt modelId="{FDB1734B-3C1D-405E-8D3E-A105E7FE7FB3}" type="sibTrans" cxnId="{BDAE11F6-F635-4125-B1C0-502D8914C052}">
      <dgm:prSet/>
      <dgm:spPr/>
      <dgm:t>
        <a:bodyPr/>
        <a:lstStyle/>
        <a:p>
          <a:endParaRPr lang="en-US"/>
        </a:p>
      </dgm:t>
    </dgm:pt>
    <dgm:pt modelId="{31BBF950-E5AD-4411-B704-18295BCEE8D0}" type="pres">
      <dgm:prSet presAssocID="{9E4FD35B-F4D4-4AE1-B810-1A8E7A3E91E0}" presName="Name0" presStyleCnt="0">
        <dgm:presLayoutVars>
          <dgm:chMax val="7"/>
          <dgm:dir/>
          <dgm:resizeHandles val="exact"/>
        </dgm:presLayoutVars>
      </dgm:prSet>
      <dgm:spPr/>
    </dgm:pt>
    <dgm:pt modelId="{3475ACE6-A90F-4AAF-951B-50897B54167B}" type="pres">
      <dgm:prSet presAssocID="{9E4FD35B-F4D4-4AE1-B810-1A8E7A3E91E0}" presName="ellipse1" presStyleLbl="vennNode1" presStyleIdx="0" presStyleCnt="3" custLinFactNeighborX="9300" custLinFactNeighborY="1440">
        <dgm:presLayoutVars>
          <dgm:bulletEnabled val="1"/>
        </dgm:presLayoutVars>
      </dgm:prSet>
      <dgm:spPr/>
    </dgm:pt>
    <dgm:pt modelId="{A0FF2BC2-120C-4388-B809-EEA47673A9C9}" type="pres">
      <dgm:prSet presAssocID="{9E4FD35B-F4D4-4AE1-B810-1A8E7A3E91E0}" presName="ellipse2" presStyleLbl="vennNode1" presStyleIdx="1" presStyleCnt="3" custLinFactNeighborX="383" custLinFactNeighborY="-1655">
        <dgm:presLayoutVars>
          <dgm:bulletEnabled val="1"/>
        </dgm:presLayoutVars>
      </dgm:prSet>
      <dgm:spPr/>
    </dgm:pt>
    <dgm:pt modelId="{B87AEC60-F754-4C08-8042-78463A0EDBAF}" type="pres">
      <dgm:prSet presAssocID="{9E4FD35B-F4D4-4AE1-B810-1A8E7A3E91E0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C498C76B-8DE5-4EFC-B8ED-721ECBB17442}" type="presOf" srcId="{E9D183F0-34CA-4597-A5F6-B692A7F2F5F7}" destId="{3475ACE6-A90F-4AAF-951B-50897B54167B}" srcOrd="0" destOrd="0" presId="urn:microsoft.com/office/officeart/2005/8/layout/rings+Icon"/>
    <dgm:cxn modelId="{AEAABFD8-0CEF-41C7-AD1F-07D30B0E8E1A}" type="presOf" srcId="{9E4FD35B-F4D4-4AE1-B810-1A8E7A3E91E0}" destId="{31BBF950-E5AD-4411-B704-18295BCEE8D0}" srcOrd="0" destOrd="0" presId="urn:microsoft.com/office/officeart/2005/8/layout/rings+Icon"/>
    <dgm:cxn modelId="{BDAE11F6-F635-4125-B1C0-502D8914C052}" srcId="{9E4FD35B-F4D4-4AE1-B810-1A8E7A3E91E0}" destId="{5161E632-AC93-4887-BFD9-114DCC9E2AC4}" srcOrd="2" destOrd="0" parTransId="{22C8ADEB-707C-453E-A0AF-16312A2EB337}" sibTransId="{FDB1734B-3C1D-405E-8D3E-A105E7FE7FB3}"/>
    <dgm:cxn modelId="{D71671B6-2543-4A01-ADB1-F4F8D623F9E1}" type="presOf" srcId="{5161E632-AC93-4887-BFD9-114DCC9E2AC4}" destId="{B87AEC60-F754-4C08-8042-78463A0EDBAF}" srcOrd="0" destOrd="0" presId="urn:microsoft.com/office/officeart/2005/8/layout/rings+Icon"/>
    <dgm:cxn modelId="{CF94B0F7-CBDC-47FB-96AE-1CDBA9DB34D5}" srcId="{9E4FD35B-F4D4-4AE1-B810-1A8E7A3E91E0}" destId="{636899D9-65AA-408B-9CA6-E49594A66A16}" srcOrd="1" destOrd="0" parTransId="{E85ABB4A-01AC-46A2-A1B6-E0D63A49B574}" sibTransId="{7DF312D7-8F1A-4024-B8ED-1BA507678B1D}"/>
    <dgm:cxn modelId="{2C436170-B7EE-4A5D-943D-A3EA7F3F50B1}" srcId="{9E4FD35B-F4D4-4AE1-B810-1A8E7A3E91E0}" destId="{E9D183F0-34CA-4597-A5F6-B692A7F2F5F7}" srcOrd="0" destOrd="0" parTransId="{7AC52D4A-18BB-42D6-8ED9-8B898B58E373}" sibTransId="{E4C7937A-4934-4D0B-A736-B8814D716DC2}"/>
    <dgm:cxn modelId="{158AB378-70E8-4F3F-AD87-BF407341B96A}" type="presOf" srcId="{636899D9-65AA-408B-9CA6-E49594A66A16}" destId="{A0FF2BC2-120C-4388-B809-EEA47673A9C9}" srcOrd="0" destOrd="0" presId="urn:microsoft.com/office/officeart/2005/8/layout/rings+Icon"/>
    <dgm:cxn modelId="{1E498B35-8FD3-405C-A12C-C458EFAE3BDD}" type="presParOf" srcId="{31BBF950-E5AD-4411-B704-18295BCEE8D0}" destId="{3475ACE6-A90F-4AAF-951B-50897B54167B}" srcOrd="0" destOrd="0" presId="urn:microsoft.com/office/officeart/2005/8/layout/rings+Icon"/>
    <dgm:cxn modelId="{43DE8210-0EBC-435A-B1A1-044B45662B38}" type="presParOf" srcId="{31BBF950-E5AD-4411-B704-18295BCEE8D0}" destId="{A0FF2BC2-120C-4388-B809-EEA47673A9C9}" srcOrd="1" destOrd="0" presId="urn:microsoft.com/office/officeart/2005/8/layout/rings+Icon"/>
    <dgm:cxn modelId="{39BE2739-A874-4A8E-BFAD-F46F84711A25}" type="presParOf" srcId="{31BBF950-E5AD-4411-B704-18295BCEE8D0}" destId="{B87AEC60-F754-4C08-8042-78463A0EDBAF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AF3EC-336E-4CDC-8D7E-263712AE70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AF6FCD-6F97-4D19-8C2A-B1CDEE982273}">
      <dgm:prSet phldrT="[Text]"/>
      <dgm:spPr/>
      <dgm:t>
        <a:bodyPr/>
        <a:lstStyle/>
        <a:p>
          <a:r>
            <a:rPr lang="en-US" dirty="0"/>
            <a:t>Socially Responsible Corporations</a:t>
          </a:r>
        </a:p>
      </dgm:t>
    </dgm:pt>
    <dgm:pt modelId="{766B75D4-6C9D-4156-AD19-6B6FA54C1FEB}" type="parTrans" cxnId="{762225F6-41FE-47BE-9984-669572B3937D}">
      <dgm:prSet/>
      <dgm:spPr/>
      <dgm:t>
        <a:bodyPr/>
        <a:lstStyle/>
        <a:p>
          <a:endParaRPr lang="en-US"/>
        </a:p>
      </dgm:t>
    </dgm:pt>
    <dgm:pt modelId="{948A95C9-611E-4249-9F46-19006906505B}" type="sibTrans" cxnId="{762225F6-41FE-47BE-9984-669572B3937D}">
      <dgm:prSet/>
      <dgm:spPr/>
      <dgm:t>
        <a:bodyPr/>
        <a:lstStyle/>
        <a:p>
          <a:endParaRPr lang="en-US"/>
        </a:p>
      </dgm:t>
    </dgm:pt>
    <dgm:pt modelId="{5D788415-B2BD-446A-A989-53D302DB332D}">
      <dgm:prSet phldrT="[Text]"/>
      <dgm:spPr/>
      <dgm:t>
        <a:bodyPr/>
        <a:lstStyle/>
        <a:p>
          <a:r>
            <a:rPr lang="en-US" dirty="0"/>
            <a:t>Social Media Influencers </a:t>
          </a:r>
        </a:p>
      </dgm:t>
    </dgm:pt>
    <dgm:pt modelId="{8758EFE6-F850-484D-95B7-A6A4CE4FDEAC}" type="parTrans" cxnId="{1840BE69-C9C8-452A-A444-C3AA2C67B533}">
      <dgm:prSet/>
      <dgm:spPr/>
      <dgm:t>
        <a:bodyPr/>
        <a:lstStyle/>
        <a:p>
          <a:endParaRPr lang="en-US"/>
        </a:p>
      </dgm:t>
    </dgm:pt>
    <dgm:pt modelId="{66C873C5-18E4-445B-9867-1398268E2015}" type="sibTrans" cxnId="{1840BE69-C9C8-452A-A444-C3AA2C67B533}">
      <dgm:prSet/>
      <dgm:spPr/>
      <dgm:t>
        <a:bodyPr/>
        <a:lstStyle/>
        <a:p>
          <a:endParaRPr lang="en-US"/>
        </a:p>
      </dgm:t>
    </dgm:pt>
    <dgm:pt modelId="{21678DDD-1BE7-4178-8A71-A84BB3B9C026}">
      <dgm:prSet phldrT="[Text]"/>
      <dgm:spPr/>
      <dgm:t>
        <a:bodyPr/>
        <a:lstStyle/>
        <a:p>
          <a:r>
            <a:rPr lang="en-US" dirty="0"/>
            <a:t>Nonprofits &amp; Community Groups</a:t>
          </a:r>
        </a:p>
      </dgm:t>
    </dgm:pt>
    <dgm:pt modelId="{7E565B0C-DD59-4FDB-A468-CF63CE112A59}" type="sibTrans" cxnId="{296E8C45-1D22-4BD1-B60B-A68F09C49D50}">
      <dgm:prSet/>
      <dgm:spPr/>
      <dgm:t>
        <a:bodyPr/>
        <a:lstStyle/>
        <a:p>
          <a:endParaRPr lang="en-US"/>
        </a:p>
      </dgm:t>
    </dgm:pt>
    <dgm:pt modelId="{EC1B38F3-7D98-4F78-A416-765CE248EA1A}" type="parTrans" cxnId="{296E8C45-1D22-4BD1-B60B-A68F09C49D50}">
      <dgm:prSet/>
      <dgm:spPr/>
      <dgm:t>
        <a:bodyPr/>
        <a:lstStyle/>
        <a:p>
          <a:endParaRPr lang="en-US"/>
        </a:p>
      </dgm:t>
    </dgm:pt>
    <dgm:pt modelId="{99391CFC-0094-4F54-A688-1DA4FD1978E9}">
      <dgm:prSet/>
      <dgm:spPr/>
      <dgm:t>
        <a:bodyPr/>
        <a:lstStyle/>
        <a:p>
          <a:r>
            <a:rPr lang="en-US" dirty="0"/>
            <a:t>Altruistic Individuals who Offer Experiences</a:t>
          </a:r>
        </a:p>
      </dgm:t>
    </dgm:pt>
    <dgm:pt modelId="{09330958-9026-44AF-A5AD-21ACEBCEE06F}" type="parTrans" cxnId="{A75110BF-CB86-41A4-8B16-9CD273B2E64F}">
      <dgm:prSet/>
      <dgm:spPr/>
      <dgm:t>
        <a:bodyPr/>
        <a:lstStyle/>
        <a:p>
          <a:endParaRPr lang="en-US"/>
        </a:p>
      </dgm:t>
    </dgm:pt>
    <dgm:pt modelId="{E723A854-3255-420E-8C81-6734C173F3BD}" type="sibTrans" cxnId="{A75110BF-CB86-41A4-8B16-9CD273B2E64F}">
      <dgm:prSet/>
      <dgm:spPr/>
      <dgm:t>
        <a:bodyPr/>
        <a:lstStyle/>
        <a:p>
          <a:endParaRPr lang="en-US"/>
        </a:p>
      </dgm:t>
    </dgm:pt>
    <dgm:pt modelId="{4D792943-6297-41ED-A8AD-EF6B713D7BF5}" type="pres">
      <dgm:prSet presAssocID="{F72AF3EC-336E-4CDC-8D7E-263712AE709A}" presName="linear" presStyleCnt="0">
        <dgm:presLayoutVars>
          <dgm:dir/>
          <dgm:animLvl val="lvl"/>
          <dgm:resizeHandles val="exact"/>
        </dgm:presLayoutVars>
      </dgm:prSet>
      <dgm:spPr/>
    </dgm:pt>
    <dgm:pt modelId="{1F32E4BE-3B83-4C1C-81B4-697E98C3EDDB}" type="pres">
      <dgm:prSet presAssocID="{DEAF6FCD-6F97-4D19-8C2A-B1CDEE982273}" presName="parentLin" presStyleCnt="0"/>
      <dgm:spPr/>
    </dgm:pt>
    <dgm:pt modelId="{EAD394C8-7361-46A1-8AC7-9C78D61E57F3}" type="pres">
      <dgm:prSet presAssocID="{DEAF6FCD-6F97-4D19-8C2A-B1CDEE982273}" presName="parentLeftMargin" presStyleLbl="node1" presStyleIdx="0" presStyleCnt="4"/>
      <dgm:spPr/>
    </dgm:pt>
    <dgm:pt modelId="{AFAEABF1-E910-4FA9-B91B-30AA3C738D1A}" type="pres">
      <dgm:prSet presAssocID="{DEAF6FCD-6F97-4D19-8C2A-B1CDEE982273}" presName="parentText" presStyleLbl="node1" presStyleIdx="0" presStyleCnt="4" custScaleX="142857">
        <dgm:presLayoutVars>
          <dgm:chMax val="0"/>
          <dgm:bulletEnabled val="1"/>
        </dgm:presLayoutVars>
      </dgm:prSet>
      <dgm:spPr/>
    </dgm:pt>
    <dgm:pt modelId="{076FED0A-E155-4189-A5A7-226C44B20D6B}" type="pres">
      <dgm:prSet presAssocID="{DEAF6FCD-6F97-4D19-8C2A-B1CDEE982273}" presName="negativeSpace" presStyleCnt="0"/>
      <dgm:spPr/>
    </dgm:pt>
    <dgm:pt modelId="{939BD4F0-C5D3-407D-B10D-56F17D99D6B2}" type="pres">
      <dgm:prSet presAssocID="{DEAF6FCD-6F97-4D19-8C2A-B1CDEE982273}" presName="childText" presStyleLbl="conFgAcc1" presStyleIdx="0" presStyleCnt="4">
        <dgm:presLayoutVars>
          <dgm:bulletEnabled val="1"/>
        </dgm:presLayoutVars>
      </dgm:prSet>
      <dgm:spPr/>
    </dgm:pt>
    <dgm:pt modelId="{532F2ABC-DDF3-476E-ADA0-67D860539122}" type="pres">
      <dgm:prSet presAssocID="{948A95C9-611E-4249-9F46-19006906505B}" presName="spaceBetweenRectangles" presStyleCnt="0"/>
      <dgm:spPr/>
    </dgm:pt>
    <dgm:pt modelId="{E1BB323D-A53A-4704-A68D-30FADEEB505B}" type="pres">
      <dgm:prSet presAssocID="{21678DDD-1BE7-4178-8A71-A84BB3B9C026}" presName="parentLin" presStyleCnt="0"/>
      <dgm:spPr/>
    </dgm:pt>
    <dgm:pt modelId="{B73F962B-20E6-4179-B3A6-65D1C8B25701}" type="pres">
      <dgm:prSet presAssocID="{21678DDD-1BE7-4178-8A71-A84BB3B9C026}" presName="parentLeftMargin" presStyleLbl="node1" presStyleIdx="0" presStyleCnt="4"/>
      <dgm:spPr/>
    </dgm:pt>
    <dgm:pt modelId="{73652C84-DD22-4F46-B8ED-0701F979A1FA}" type="pres">
      <dgm:prSet presAssocID="{21678DDD-1BE7-4178-8A71-A84BB3B9C0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8506CC-305A-4218-918D-97AA0E12501A}" type="pres">
      <dgm:prSet presAssocID="{21678DDD-1BE7-4178-8A71-A84BB3B9C026}" presName="negativeSpace" presStyleCnt="0"/>
      <dgm:spPr/>
    </dgm:pt>
    <dgm:pt modelId="{F48322C1-93A4-483B-8B73-1BA6BAAD17F8}" type="pres">
      <dgm:prSet presAssocID="{21678DDD-1BE7-4178-8A71-A84BB3B9C026}" presName="childText" presStyleLbl="conFgAcc1" presStyleIdx="1" presStyleCnt="4">
        <dgm:presLayoutVars>
          <dgm:bulletEnabled val="1"/>
        </dgm:presLayoutVars>
      </dgm:prSet>
      <dgm:spPr/>
    </dgm:pt>
    <dgm:pt modelId="{D767FFA5-B2E2-49C7-A3F8-1C589FA2F284}" type="pres">
      <dgm:prSet presAssocID="{7E565B0C-DD59-4FDB-A468-CF63CE112A59}" presName="spaceBetweenRectangles" presStyleCnt="0"/>
      <dgm:spPr/>
    </dgm:pt>
    <dgm:pt modelId="{12275E2F-B082-4190-BB05-107133E820EC}" type="pres">
      <dgm:prSet presAssocID="{99391CFC-0094-4F54-A688-1DA4FD1978E9}" presName="parentLin" presStyleCnt="0"/>
      <dgm:spPr/>
    </dgm:pt>
    <dgm:pt modelId="{8BCBF37D-DF8F-4862-8D3D-A2C9BA71973E}" type="pres">
      <dgm:prSet presAssocID="{99391CFC-0094-4F54-A688-1DA4FD1978E9}" presName="parentLeftMargin" presStyleLbl="node1" presStyleIdx="1" presStyleCnt="4"/>
      <dgm:spPr/>
    </dgm:pt>
    <dgm:pt modelId="{8FA4EAEF-C9DE-4D58-B5B7-F3E982A365CF}" type="pres">
      <dgm:prSet presAssocID="{99391CFC-0094-4F54-A688-1DA4FD1978E9}" presName="parentText" presStyleLbl="node1" presStyleIdx="2" presStyleCnt="4" custLinFactNeighborX="-11741" custLinFactNeighborY="-1252">
        <dgm:presLayoutVars>
          <dgm:chMax val="0"/>
          <dgm:bulletEnabled val="1"/>
        </dgm:presLayoutVars>
      </dgm:prSet>
      <dgm:spPr/>
    </dgm:pt>
    <dgm:pt modelId="{E5DF3445-54C8-4406-8B7B-5343AC65D67F}" type="pres">
      <dgm:prSet presAssocID="{99391CFC-0094-4F54-A688-1DA4FD1978E9}" presName="negativeSpace" presStyleCnt="0"/>
      <dgm:spPr/>
    </dgm:pt>
    <dgm:pt modelId="{59454123-FEC1-4C1A-B9B4-F81E22AD725D}" type="pres">
      <dgm:prSet presAssocID="{99391CFC-0094-4F54-A688-1DA4FD1978E9}" presName="childText" presStyleLbl="conFgAcc1" presStyleIdx="2" presStyleCnt="4">
        <dgm:presLayoutVars>
          <dgm:bulletEnabled val="1"/>
        </dgm:presLayoutVars>
      </dgm:prSet>
      <dgm:spPr/>
    </dgm:pt>
    <dgm:pt modelId="{66944D66-DE5F-4535-B204-574E18E8A2D4}" type="pres">
      <dgm:prSet presAssocID="{E723A854-3255-420E-8C81-6734C173F3BD}" presName="spaceBetweenRectangles" presStyleCnt="0"/>
      <dgm:spPr/>
    </dgm:pt>
    <dgm:pt modelId="{C80ECF40-D993-4B46-8969-7E9358C87D13}" type="pres">
      <dgm:prSet presAssocID="{5D788415-B2BD-446A-A989-53D302DB332D}" presName="parentLin" presStyleCnt="0"/>
      <dgm:spPr/>
    </dgm:pt>
    <dgm:pt modelId="{9AE76C90-D6F2-465A-96B9-6FA4D8D48CFF}" type="pres">
      <dgm:prSet presAssocID="{5D788415-B2BD-446A-A989-53D302DB332D}" presName="parentLeftMargin" presStyleLbl="node1" presStyleIdx="2" presStyleCnt="4"/>
      <dgm:spPr/>
    </dgm:pt>
    <dgm:pt modelId="{D2885EE7-2F3F-458D-ABC1-37A2368DBF37}" type="pres">
      <dgm:prSet presAssocID="{5D788415-B2BD-446A-A989-53D302DB332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A1CD2E-177F-48B4-9CD3-370E67088948}" type="pres">
      <dgm:prSet presAssocID="{5D788415-B2BD-446A-A989-53D302DB332D}" presName="negativeSpace" presStyleCnt="0"/>
      <dgm:spPr/>
    </dgm:pt>
    <dgm:pt modelId="{C5F54480-6A72-4EAA-9DBD-2B899A147E5F}" type="pres">
      <dgm:prSet presAssocID="{5D788415-B2BD-446A-A989-53D302DB33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DCE943-1D7D-4A4A-B931-CB0DA28EC607}" type="presOf" srcId="{DEAF6FCD-6F97-4D19-8C2A-B1CDEE982273}" destId="{AFAEABF1-E910-4FA9-B91B-30AA3C738D1A}" srcOrd="1" destOrd="0" presId="urn:microsoft.com/office/officeart/2005/8/layout/list1"/>
    <dgm:cxn modelId="{1840BE69-C9C8-452A-A444-C3AA2C67B533}" srcId="{F72AF3EC-336E-4CDC-8D7E-263712AE709A}" destId="{5D788415-B2BD-446A-A989-53D302DB332D}" srcOrd="3" destOrd="0" parTransId="{8758EFE6-F850-484D-95B7-A6A4CE4FDEAC}" sibTransId="{66C873C5-18E4-445B-9867-1398268E2015}"/>
    <dgm:cxn modelId="{3BD80968-A63A-4189-9E56-1A22D3A5275A}" type="presOf" srcId="{99391CFC-0094-4F54-A688-1DA4FD1978E9}" destId="{8BCBF37D-DF8F-4862-8D3D-A2C9BA71973E}" srcOrd="0" destOrd="0" presId="urn:microsoft.com/office/officeart/2005/8/layout/list1"/>
    <dgm:cxn modelId="{A75110BF-CB86-41A4-8B16-9CD273B2E64F}" srcId="{F72AF3EC-336E-4CDC-8D7E-263712AE709A}" destId="{99391CFC-0094-4F54-A688-1DA4FD1978E9}" srcOrd="2" destOrd="0" parTransId="{09330958-9026-44AF-A5AD-21ACEBCEE06F}" sibTransId="{E723A854-3255-420E-8C81-6734C173F3BD}"/>
    <dgm:cxn modelId="{762225F6-41FE-47BE-9984-669572B3937D}" srcId="{F72AF3EC-336E-4CDC-8D7E-263712AE709A}" destId="{DEAF6FCD-6F97-4D19-8C2A-B1CDEE982273}" srcOrd="0" destOrd="0" parTransId="{766B75D4-6C9D-4156-AD19-6B6FA54C1FEB}" sibTransId="{948A95C9-611E-4249-9F46-19006906505B}"/>
    <dgm:cxn modelId="{8E733BA0-9F3F-4558-9C60-CD370844E4FE}" type="presOf" srcId="{5D788415-B2BD-446A-A989-53D302DB332D}" destId="{9AE76C90-D6F2-465A-96B9-6FA4D8D48CFF}" srcOrd="0" destOrd="0" presId="urn:microsoft.com/office/officeart/2005/8/layout/list1"/>
    <dgm:cxn modelId="{DA7F42B5-E02B-49D5-856C-F682186208B1}" type="presOf" srcId="{21678DDD-1BE7-4178-8A71-A84BB3B9C026}" destId="{73652C84-DD22-4F46-B8ED-0701F979A1FA}" srcOrd="1" destOrd="0" presId="urn:microsoft.com/office/officeart/2005/8/layout/list1"/>
    <dgm:cxn modelId="{5C6EE025-EC77-48A6-B1C3-A412C83BA2A1}" type="presOf" srcId="{F72AF3EC-336E-4CDC-8D7E-263712AE709A}" destId="{4D792943-6297-41ED-A8AD-EF6B713D7BF5}" srcOrd="0" destOrd="0" presId="urn:microsoft.com/office/officeart/2005/8/layout/list1"/>
    <dgm:cxn modelId="{1A7C3A47-B6B7-473F-AC33-A9F79EAEE33A}" type="presOf" srcId="{DEAF6FCD-6F97-4D19-8C2A-B1CDEE982273}" destId="{EAD394C8-7361-46A1-8AC7-9C78D61E57F3}" srcOrd="0" destOrd="0" presId="urn:microsoft.com/office/officeart/2005/8/layout/list1"/>
    <dgm:cxn modelId="{82577385-F8AE-4B99-BB69-80AA78F64E5F}" type="presOf" srcId="{21678DDD-1BE7-4178-8A71-A84BB3B9C026}" destId="{B73F962B-20E6-4179-B3A6-65D1C8B25701}" srcOrd="0" destOrd="0" presId="urn:microsoft.com/office/officeart/2005/8/layout/list1"/>
    <dgm:cxn modelId="{296E8C45-1D22-4BD1-B60B-A68F09C49D50}" srcId="{F72AF3EC-336E-4CDC-8D7E-263712AE709A}" destId="{21678DDD-1BE7-4178-8A71-A84BB3B9C026}" srcOrd="1" destOrd="0" parTransId="{EC1B38F3-7D98-4F78-A416-765CE248EA1A}" sibTransId="{7E565B0C-DD59-4FDB-A468-CF63CE112A59}"/>
    <dgm:cxn modelId="{30722656-6649-4121-8AFB-93291CE5AC0E}" type="presOf" srcId="{99391CFC-0094-4F54-A688-1DA4FD1978E9}" destId="{8FA4EAEF-C9DE-4D58-B5B7-F3E982A365CF}" srcOrd="1" destOrd="0" presId="urn:microsoft.com/office/officeart/2005/8/layout/list1"/>
    <dgm:cxn modelId="{C885D824-DFF1-41FC-B11E-DD62C00FA868}" type="presOf" srcId="{5D788415-B2BD-446A-A989-53D302DB332D}" destId="{D2885EE7-2F3F-458D-ABC1-37A2368DBF37}" srcOrd="1" destOrd="0" presId="urn:microsoft.com/office/officeart/2005/8/layout/list1"/>
    <dgm:cxn modelId="{481A5758-0BE5-4EC9-9BF3-BC08983DDB02}" type="presParOf" srcId="{4D792943-6297-41ED-A8AD-EF6B713D7BF5}" destId="{1F32E4BE-3B83-4C1C-81B4-697E98C3EDDB}" srcOrd="0" destOrd="0" presId="urn:microsoft.com/office/officeart/2005/8/layout/list1"/>
    <dgm:cxn modelId="{CB5CAAE8-70F5-4675-BE54-1683800F5860}" type="presParOf" srcId="{1F32E4BE-3B83-4C1C-81B4-697E98C3EDDB}" destId="{EAD394C8-7361-46A1-8AC7-9C78D61E57F3}" srcOrd="0" destOrd="0" presId="urn:microsoft.com/office/officeart/2005/8/layout/list1"/>
    <dgm:cxn modelId="{8DDFC707-5962-4C87-A2DF-43384C23A83F}" type="presParOf" srcId="{1F32E4BE-3B83-4C1C-81B4-697E98C3EDDB}" destId="{AFAEABF1-E910-4FA9-B91B-30AA3C738D1A}" srcOrd="1" destOrd="0" presId="urn:microsoft.com/office/officeart/2005/8/layout/list1"/>
    <dgm:cxn modelId="{386E9B64-C497-4689-A850-E9CCFA298514}" type="presParOf" srcId="{4D792943-6297-41ED-A8AD-EF6B713D7BF5}" destId="{076FED0A-E155-4189-A5A7-226C44B20D6B}" srcOrd="1" destOrd="0" presId="urn:microsoft.com/office/officeart/2005/8/layout/list1"/>
    <dgm:cxn modelId="{4FCE3F48-966C-4E86-96B1-77B6D7F2F822}" type="presParOf" srcId="{4D792943-6297-41ED-A8AD-EF6B713D7BF5}" destId="{939BD4F0-C5D3-407D-B10D-56F17D99D6B2}" srcOrd="2" destOrd="0" presId="urn:microsoft.com/office/officeart/2005/8/layout/list1"/>
    <dgm:cxn modelId="{D73EC662-7862-4228-9918-9258EF429754}" type="presParOf" srcId="{4D792943-6297-41ED-A8AD-EF6B713D7BF5}" destId="{532F2ABC-DDF3-476E-ADA0-67D860539122}" srcOrd="3" destOrd="0" presId="urn:microsoft.com/office/officeart/2005/8/layout/list1"/>
    <dgm:cxn modelId="{70B2DD72-7E8C-47A2-A7F0-9AA637E3F149}" type="presParOf" srcId="{4D792943-6297-41ED-A8AD-EF6B713D7BF5}" destId="{E1BB323D-A53A-4704-A68D-30FADEEB505B}" srcOrd="4" destOrd="0" presId="urn:microsoft.com/office/officeart/2005/8/layout/list1"/>
    <dgm:cxn modelId="{8F09557F-63F4-471A-AF1B-6C6C3FD986AA}" type="presParOf" srcId="{E1BB323D-A53A-4704-A68D-30FADEEB505B}" destId="{B73F962B-20E6-4179-B3A6-65D1C8B25701}" srcOrd="0" destOrd="0" presId="urn:microsoft.com/office/officeart/2005/8/layout/list1"/>
    <dgm:cxn modelId="{45D2F638-4A9C-48D3-854C-27DD22AC098E}" type="presParOf" srcId="{E1BB323D-A53A-4704-A68D-30FADEEB505B}" destId="{73652C84-DD22-4F46-B8ED-0701F979A1FA}" srcOrd="1" destOrd="0" presId="urn:microsoft.com/office/officeart/2005/8/layout/list1"/>
    <dgm:cxn modelId="{8CF433A8-62DE-4321-8FA8-32F851B39A8B}" type="presParOf" srcId="{4D792943-6297-41ED-A8AD-EF6B713D7BF5}" destId="{1D8506CC-305A-4218-918D-97AA0E12501A}" srcOrd="5" destOrd="0" presId="urn:microsoft.com/office/officeart/2005/8/layout/list1"/>
    <dgm:cxn modelId="{C39404D3-99C8-4439-B2F1-F0EE15A67CCE}" type="presParOf" srcId="{4D792943-6297-41ED-A8AD-EF6B713D7BF5}" destId="{F48322C1-93A4-483B-8B73-1BA6BAAD17F8}" srcOrd="6" destOrd="0" presId="urn:microsoft.com/office/officeart/2005/8/layout/list1"/>
    <dgm:cxn modelId="{7D587AB7-701A-43EA-8B23-0EB2C277A88E}" type="presParOf" srcId="{4D792943-6297-41ED-A8AD-EF6B713D7BF5}" destId="{D767FFA5-B2E2-49C7-A3F8-1C589FA2F284}" srcOrd="7" destOrd="0" presId="urn:microsoft.com/office/officeart/2005/8/layout/list1"/>
    <dgm:cxn modelId="{0D1FB5F9-4586-4626-8275-BBB9A1576CA4}" type="presParOf" srcId="{4D792943-6297-41ED-A8AD-EF6B713D7BF5}" destId="{12275E2F-B082-4190-BB05-107133E820EC}" srcOrd="8" destOrd="0" presId="urn:microsoft.com/office/officeart/2005/8/layout/list1"/>
    <dgm:cxn modelId="{F318C9D8-B67C-4430-B7E2-F75F8BFF7AFE}" type="presParOf" srcId="{12275E2F-B082-4190-BB05-107133E820EC}" destId="{8BCBF37D-DF8F-4862-8D3D-A2C9BA71973E}" srcOrd="0" destOrd="0" presId="urn:microsoft.com/office/officeart/2005/8/layout/list1"/>
    <dgm:cxn modelId="{DA46FFC9-18DE-4EE0-A1B0-FC5AC47D82E3}" type="presParOf" srcId="{12275E2F-B082-4190-BB05-107133E820EC}" destId="{8FA4EAEF-C9DE-4D58-B5B7-F3E982A365CF}" srcOrd="1" destOrd="0" presId="urn:microsoft.com/office/officeart/2005/8/layout/list1"/>
    <dgm:cxn modelId="{E1DE47E4-564C-46D2-A328-3B7C9F0F10EB}" type="presParOf" srcId="{4D792943-6297-41ED-A8AD-EF6B713D7BF5}" destId="{E5DF3445-54C8-4406-8B7B-5343AC65D67F}" srcOrd="9" destOrd="0" presId="urn:microsoft.com/office/officeart/2005/8/layout/list1"/>
    <dgm:cxn modelId="{A1CC66B1-4C2D-4426-8EAB-0A963A012308}" type="presParOf" srcId="{4D792943-6297-41ED-A8AD-EF6B713D7BF5}" destId="{59454123-FEC1-4C1A-B9B4-F81E22AD725D}" srcOrd="10" destOrd="0" presId="urn:microsoft.com/office/officeart/2005/8/layout/list1"/>
    <dgm:cxn modelId="{A0F76958-5D78-4C8E-B4FB-731A2A6E28A3}" type="presParOf" srcId="{4D792943-6297-41ED-A8AD-EF6B713D7BF5}" destId="{66944D66-DE5F-4535-B204-574E18E8A2D4}" srcOrd="11" destOrd="0" presId="urn:microsoft.com/office/officeart/2005/8/layout/list1"/>
    <dgm:cxn modelId="{E2FC17CF-E5FB-4A54-8307-C76CDB2730C8}" type="presParOf" srcId="{4D792943-6297-41ED-A8AD-EF6B713D7BF5}" destId="{C80ECF40-D993-4B46-8969-7E9358C87D13}" srcOrd="12" destOrd="0" presId="urn:microsoft.com/office/officeart/2005/8/layout/list1"/>
    <dgm:cxn modelId="{51AF7F95-C40F-4D16-9105-41B0181364F1}" type="presParOf" srcId="{C80ECF40-D993-4B46-8969-7E9358C87D13}" destId="{9AE76C90-D6F2-465A-96B9-6FA4D8D48CFF}" srcOrd="0" destOrd="0" presId="urn:microsoft.com/office/officeart/2005/8/layout/list1"/>
    <dgm:cxn modelId="{0427B405-97C5-4E29-85EC-62021DB6FC16}" type="presParOf" srcId="{C80ECF40-D993-4B46-8969-7E9358C87D13}" destId="{D2885EE7-2F3F-458D-ABC1-37A2368DBF37}" srcOrd="1" destOrd="0" presId="urn:microsoft.com/office/officeart/2005/8/layout/list1"/>
    <dgm:cxn modelId="{A9F7A9B4-ED6E-49CF-84BE-AD2CAA4312D7}" type="presParOf" srcId="{4D792943-6297-41ED-A8AD-EF6B713D7BF5}" destId="{E2A1CD2E-177F-48B4-9CD3-370E67088948}" srcOrd="13" destOrd="0" presId="urn:microsoft.com/office/officeart/2005/8/layout/list1"/>
    <dgm:cxn modelId="{B217A926-15FE-4B7B-8817-C176AF65A699}" type="presParOf" srcId="{4D792943-6297-41ED-A8AD-EF6B713D7BF5}" destId="{C5F54480-6A72-4EAA-9DBD-2B899A147E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ACE6-A90F-4AAF-951B-50897B54167B}">
      <dsp:nvSpPr>
        <dsp:cNvPr id="0" name=""/>
        <dsp:cNvSpPr/>
      </dsp:nvSpPr>
      <dsp:spPr>
        <a:xfrm>
          <a:off x="2652550" y="46809"/>
          <a:ext cx="3250704" cy="325065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Corporations seeking to promote social responsibility / increase brand awareness</a:t>
          </a:r>
        </a:p>
      </dsp:txBody>
      <dsp:txXfrm>
        <a:off x="3128605" y="522857"/>
        <a:ext cx="2298594" cy="2298562"/>
      </dsp:txXfrm>
    </dsp:sp>
    <dsp:sp modelId="{A0FF2BC2-120C-4388-B809-EEA47673A9C9}">
      <dsp:nvSpPr>
        <dsp:cNvPr id="0" name=""/>
        <dsp:cNvSpPr/>
      </dsp:nvSpPr>
      <dsp:spPr>
        <a:xfrm>
          <a:off x="4035851" y="2114210"/>
          <a:ext cx="3250704" cy="325065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732685"/>
                <a:satOff val="14055"/>
                <a:lumOff val="-225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alpha val="50000"/>
                <a:hueOff val="732685"/>
                <a:satOff val="14055"/>
                <a:lumOff val="-225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Nonprofit organizations seeking funds to fulfill their mission</a:t>
          </a:r>
        </a:p>
      </dsp:txBody>
      <dsp:txXfrm>
        <a:off x="4511906" y="2590258"/>
        <a:ext cx="2298594" cy="2298562"/>
      </dsp:txXfrm>
    </dsp:sp>
    <dsp:sp modelId="{B87AEC60-F754-4C08-8042-78463A0EDBAF}">
      <dsp:nvSpPr>
        <dsp:cNvPr id="0" name=""/>
        <dsp:cNvSpPr/>
      </dsp:nvSpPr>
      <dsp:spPr>
        <a:xfrm>
          <a:off x="5694589" y="0"/>
          <a:ext cx="3250704" cy="325065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1465369"/>
                <a:satOff val="28109"/>
                <a:lumOff val="-4509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alpha val="50000"/>
                <a:hueOff val="1465369"/>
                <a:satOff val="28109"/>
                <a:lumOff val="-4509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Individuals looking for opportunities to donate &amp; help their favorite causes</a:t>
          </a:r>
        </a:p>
      </dsp:txBody>
      <dsp:txXfrm>
        <a:off x="6170644" y="476048"/>
        <a:ext cx="2298594" cy="2298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BD4F0-C5D3-407D-B10D-56F17D99D6B2}">
      <dsp:nvSpPr>
        <dsp:cNvPr id="0" name=""/>
        <dsp:cNvSpPr/>
      </dsp:nvSpPr>
      <dsp:spPr>
        <a:xfrm>
          <a:off x="0" y="1045215"/>
          <a:ext cx="78665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EABF1-E910-4FA9-B91B-30AA3C738D1A}">
      <dsp:nvSpPr>
        <dsp:cNvPr id="0" name=""/>
        <dsp:cNvSpPr/>
      </dsp:nvSpPr>
      <dsp:spPr>
        <a:xfrm>
          <a:off x="374505" y="764775"/>
          <a:ext cx="749009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135" tIns="0" rIns="2081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Socially Responsible Corporations</a:t>
          </a:r>
        </a:p>
      </dsp:txBody>
      <dsp:txXfrm>
        <a:off x="401885" y="792155"/>
        <a:ext cx="7435335" cy="506120"/>
      </dsp:txXfrm>
    </dsp:sp>
    <dsp:sp modelId="{F48322C1-93A4-483B-8B73-1BA6BAAD17F8}">
      <dsp:nvSpPr>
        <dsp:cNvPr id="0" name=""/>
        <dsp:cNvSpPr/>
      </dsp:nvSpPr>
      <dsp:spPr>
        <a:xfrm>
          <a:off x="0" y="1907055"/>
          <a:ext cx="78665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488456"/>
              <a:satOff val="9370"/>
              <a:lumOff val="-15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52C84-DD22-4F46-B8ED-0701F979A1FA}">
      <dsp:nvSpPr>
        <dsp:cNvPr id="0" name=""/>
        <dsp:cNvSpPr/>
      </dsp:nvSpPr>
      <dsp:spPr>
        <a:xfrm>
          <a:off x="393326" y="1626615"/>
          <a:ext cx="5506570" cy="560880"/>
        </a:xfrm>
        <a:prstGeom prst="roundRect">
          <a:avLst/>
        </a:prstGeom>
        <a:solidFill>
          <a:schemeClr val="accent2">
            <a:hueOff val="488456"/>
            <a:satOff val="9370"/>
            <a:lumOff val="-15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135" tIns="0" rIns="2081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Nonprofits &amp; Community Groups</a:t>
          </a:r>
        </a:p>
      </dsp:txBody>
      <dsp:txXfrm>
        <a:off x="420706" y="1653995"/>
        <a:ext cx="5451810" cy="506120"/>
      </dsp:txXfrm>
    </dsp:sp>
    <dsp:sp modelId="{59454123-FEC1-4C1A-B9B4-F81E22AD725D}">
      <dsp:nvSpPr>
        <dsp:cNvPr id="0" name=""/>
        <dsp:cNvSpPr/>
      </dsp:nvSpPr>
      <dsp:spPr>
        <a:xfrm>
          <a:off x="0" y="2768895"/>
          <a:ext cx="78665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976913"/>
              <a:satOff val="18739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4EAEF-C9DE-4D58-B5B7-F3E982A365CF}">
      <dsp:nvSpPr>
        <dsp:cNvPr id="0" name=""/>
        <dsp:cNvSpPr/>
      </dsp:nvSpPr>
      <dsp:spPr>
        <a:xfrm>
          <a:off x="347145" y="2481433"/>
          <a:ext cx="5506570" cy="560880"/>
        </a:xfrm>
        <a:prstGeom prst="roundRect">
          <a:avLst/>
        </a:prstGeom>
        <a:solidFill>
          <a:schemeClr val="accent2">
            <a:hueOff val="976913"/>
            <a:satOff val="18739"/>
            <a:lumOff val="-30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135" tIns="0" rIns="2081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Altruistic Individuals who Offer Experiences</a:t>
          </a:r>
        </a:p>
      </dsp:txBody>
      <dsp:txXfrm>
        <a:off x="374525" y="2508813"/>
        <a:ext cx="5451810" cy="506120"/>
      </dsp:txXfrm>
    </dsp:sp>
    <dsp:sp modelId="{C5F54480-6A72-4EAA-9DBD-2B899A147E5F}">
      <dsp:nvSpPr>
        <dsp:cNvPr id="0" name=""/>
        <dsp:cNvSpPr/>
      </dsp:nvSpPr>
      <dsp:spPr>
        <a:xfrm>
          <a:off x="0" y="3630735"/>
          <a:ext cx="786652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465369"/>
              <a:satOff val="28109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85EE7-2F3F-458D-ABC1-37A2368DBF37}">
      <dsp:nvSpPr>
        <dsp:cNvPr id="0" name=""/>
        <dsp:cNvSpPr/>
      </dsp:nvSpPr>
      <dsp:spPr>
        <a:xfrm>
          <a:off x="393326" y="3350295"/>
          <a:ext cx="5506570" cy="560880"/>
        </a:xfrm>
        <a:prstGeom prst="roundRect">
          <a:avLst/>
        </a:prstGeom>
        <a:solidFill>
          <a:schemeClr val="accent2">
            <a:hueOff val="1465369"/>
            <a:satOff val="28109"/>
            <a:lumOff val="-45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135" tIns="0" rIns="2081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Media Influencers </a:t>
          </a:r>
        </a:p>
      </dsp:txBody>
      <dsp:txXfrm>
        <a:off x="420706" y="3377675"/>
        <a:ext cx="545181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6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88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0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57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72569" y="5849034"/>
            <a:ext cx="350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</a:p>
          <a:p>
            <a:r>
              <a:rPr lang="en-US"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28945" y="5849033"/>
            <a:ext cx="350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</a:p>
          <a:p>
            <a:pPr algn="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30457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850" y="3170929"/>
            <a:ext cx="4631859" cy="2971801"/>
          </a:xfrm>
        </p:spPr>
        <p:txBody>
          <a:bodyPr/>
          <a:lstStyle/>
          <a:p>
            <a:r>
              <a:rPr lang="en-US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br>
              <a:rPr lang="en-US" b="1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endParaRPr lang="en-US" i="1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75002" y="2908081"/>
            <a:ext cx="3670772" cy="3788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i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i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6200" b="1" i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20000"/>
              </a:lnSpc>
            </a:pPr>
            <a:r>
              <a:rPr lang="en-US" sz="5600" cap="none" dirty="0">
                <a:solidFill>
                  <a:schemeClr val="bg1"/>
                </a:solidFill>
              </a:rPr>
              <a:t>Experience</a:t>
            </a:r>
            <a:endParaRPr lang="en-US" sz="5600" i="1" cap="none" dirty="0">
              <a:solidFill>
                <a:schemeClr val="bg1"/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5600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</a:t>
            </a:r>
            <a:br>
              <a:rPr lang="en-US" b="1" i="1" cap="none" dirty="0"/>
            </a:br>
            <a:endParaRPr lang="en-US" i="1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9680"/>
            <a:ext cx="2621580" cy="2578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855" y="424872"/>
            <a:ext cx="7199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Please imagine an interesting 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r>
              <a:rPr lang="en-US" sz="4800" dirty="0">
                <a:solidFill>
                  <a:schemeClr val="bg1"/>
                </a:solidFill>
              </a:rPr>
              <a:t> you once paid money to enjoy…</a:t>
            </a:r>
          </a:p>
        </p:txBody>
      </p:sp>
    </p:spTree>
    <p:extLst>
      <p:ext uri="{BB962C8B-B14F-4D97-AF65-F5344CB8AC3E}">
        <p14:creationId xmlns:p14="http://schemas.microsoft.com/office/powerpoint/2010/main" val="262372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9281" y="4"/>
            <a:ext cx="1132242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Partners</a:t>
            </a:r>
            <a:endParaRPr lang="en-US" i="1" cap="non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2375842"/>
              </p:ext>
            </p:extLst>
          </p:nvPr>
        </p:nvGraphicFramePr>
        <p:xfrm>
          <a:off x="2487710" y="1472703"/>
          <a:ext cx="7866529" cy="487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56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" y="1210674"/>
            <a:ext cx="1124174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Website Maintenance (Free Domain Hosting &amp; Bandwidth)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Payroll is Minimal (Our solution is not labor intensive)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Cost for Acquiring Users (Leverage Free Social Media)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8223" y="168310"/>
            <a:ext cx="473336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structure</a:t>
            </a:r>
            <a:br>
              <a:rPr lang="en-US" b="1" i="1" cap="none" dirty="0"/>
            </a:br>
            <a:endParaRPr lang="en-US" i="1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051" y="2958791"/>
            <a:ext cx="5244353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Streams</a:t>
            </a:r>
            <a:b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1498" y="4118793"/>
            <a:ext cx="11241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Percentage of Donated Funds Raised (Kickstarter)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Corporate Logo / Sponsor Advertising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Donations Gratefully Accepted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/>
              <a:t>Future Revenue Streams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Premium Paid for Featured Experiences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Affiliate Marketing (Amazon Smiles)</a:t>
            </a:r>
            <a:endParaRPr lang="en-US" sz="3200" dirty="0"/>
          </a:p>
        </p:txBody>
      </p:sp>
      <p:sp>
        <p:nvSpPr>
          <p:cNvPr id="2" name="Half Frame 1"/>
          <p:cNvSpPr/>
          <p:nvPr/>
        </p:nvSpPr>
        <p:spPr>
          <a:xfrm>
            <a:off x="1986807" y="3088111"/>
            <a:ext cx="833717" cy="1618797"/>
          </a:xfrm>
          <a:prstGeom prst="halfFram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rot="10800000">
            <a:off x="9560857" y="5076585"/>
            <a:ext cx="833717" cy="1618797"/>
          </a:xfrm>
          <a:prstGeom prst="halfFram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11033" y="97794"/>
            <a:ext cx="473336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</a:t>
            </a:r>
            <a:endParaRPr lang="en-US" i="1" cap="non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>
            <a:off x="-1140760" y="239205"/>
            <a:ext cx="389965" cy="803163"/>
          </a:xfrm>
          <a:prstGeom prst="halfFram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10800000">
            <a:off x="10851778" y="2280873"/>
            <a:ext cx="389965" cy="803163"/>
          </a:xfrm>
          <a:prstGeom prst="halfFram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2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3" y="1748117"/>
            <a:ext cx="1124174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/>
              <a:t>[INSERT SCREENSHOTS OF WEBSITE AND STEP-BY-STEP DESCRIPTION OF USER INTERFACE]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US" sz="32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9281" y="4"/>
            <a:ext cx="1132242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Demo</a:t>
            </a:r>
            <a:br>
              <a:rPr lang="en-US" b="1" i="1" cap="none" dirty="0"/>
            </a:b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93222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45780" y="-201705"/>
            <a:ext cx="7545389" cy="1492624"/>
          </a:xfrm>
        </p:spPr>
        <p:txBody>
          <a:bodyPr/>
          <a:lstStyle/>
          <a:p>
            <a:r>
              <a:rPr lang="en-US" b="1" i="1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</a:t>
            </a:r>
            <a:r>
              <a:rPr lang="en-US" cap="none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endParaRPr lang="en-US" i="1" cap="none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0" y="1586757"/>
            <a:ext cx="10294065" cy="4410635"/>
          </a:xfrm>
        </p:spPr>
        <p:txBody>
          <a:bodyPr>
            <a:normAutofit fontScale="85000" lnSpcReduction="20000"/>
          </a:bodyPr>
          <a:lstStyle/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A collaborative project by our team:</a:t>
            </a:r>
            <a:endParaRPr lang="en-US" sz="2800" dirty="0">
              <a:latin typeface="+mj-lt"/>
            </a:endParaRPr>
          </a:p>
          <a:p>
            <a:endParaRPr lang="en-US" sz="3900" dirty="0">
              <a:solidFill>
                <a:schemeClr val="tx1"/>
              </a:solidFill>
            </a:endParaRPr>
          </a:p>
          <a:p>
            <a:r>
              <a:rPr lang="en-US" sz="3900" dirty="0">
                <a:solidFill>
                  <a:schemeClr val="tx1"/>
                </a:solidFill>
              </a:rPr>
              <a:t>Victoria Franks – Design/Legal</a:t>
            </a:r>
          </a:p>
          <a:p>
            <a:r>
              <a:rPr lang="en-US" sz="3900" dirty="0">
                <a:solidFill>
                  <a:schemeClr val="tx1"/>
                </a:solidFill>
              </a:rPr>
              <a:t>	Sean Walker – UI Developer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3900" dirty="0">
                <a:solidFill>
                  <a:schemeClr val="tx1"/>
                </a:solidFill>
                <a:latin typeface="+mj-lt"/>
              </a:rPr>
              <a:t>Leandro </a:t>
            </a:r>
            <a:r>
              <a:rPr lang="en-US" sz="3900" dirty="0" err="1">
                <a:solidFill>
                  <a:schemeClr val="tx1"/>
                </a:solidFill>
                <a:latin typeface="+mj-lt"/>
              </a:rPr>
              <a:t>Schuab</a:t>
            </a:r>
            <a:r>
              <a:rPr lang="en-US" sz="3900" dirty="0">
                <a:solidFill>
                  <a:schemeClr val="tx1"/>
                </a:solidFill>
                <a:latin typeface="+mj-lt"/>
              </a:rPr>
              <a:t> – UI Developer</a:t>
            </a:r>
          </a:p>
          <a:p>
            <a:r>
              <a:rPr lang="en-US" sz="3900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sz="3900" dirty="0">
                <a:solidFill>
                  <a:schemeClr val="tx1"/>
                </a:solidFill>
              </a:rPr>
              <a:t>Clare Rhoads – Business/Nonprofit</a:t>
            </a:r>
          </a:p>
          <a:p>
            <a:r>
              <a:rPr lang="en-US" sz="3900" dirty="0">
                <a:solidFill>
                  <a:schemeClr val="tx1"/>
                </a:solidFill>
                <a:latin typeface="+mj-lt"/>
              </a:rPr>
              <a:t>				</a:t>
            </a:r>
            <a:r>
              <a:rPr lang="en-US" sz="3900" dirty="0" err="1">
                <a:solidFill>
                  <a:schemeClr val="tx1"/>
                </a:solidFill>
              </a:rPr>
              <a:t>Sagar</a:t>
            </a:r>
            <a:r>
              <a:rPr lang="en-US" sz="3900" dirty="0">
                <a:solidFill>
                  <a:schemeClr val="tx1"/>
                </a:solidFill>
              </a:rPr>
              <a:t> </a:t>
            </a:r>
            <a:r>
              <a:rPr lang="en-US" sz="3900" dirty="0" err="1">
                <a:solidFill>
                  <a:schemeClr val="tx1"/>
                </a:solidFill>
              </a:rPr>
              <a:t>Navgire</a:t>
            </a:r>
            <a:r>
              <a:rPr lang="en-US" sz="3900" dirty="0">
                <a:solidFill>
                  <a:schemeClr val="tx1"/>
                </a:solidFill>
              </a:rPr>
              <a:t> – Backend Developer</a:t>
            </a:r>
          </a:p>
          <a:p>
            <a:endParaRPr lang="en-US" sz="3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6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7753" y="0"/>
            <a:ext cx="1132242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i="1" cap="none" dirty="0">
                <a:solidFill>
                  <a:schemeClr val="bg1"/>
                </a:solidFill>
              </a:rPr>
              <a:t>Fundraising that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5936" y="5763216"/>
            <a:ext cx="46698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674" y="1362011"/>
            <a:ext cx="6677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Fun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</a:rPr>
              <a:t>Meaningful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</a:rPr>
              <a:t>Social, and… 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</a:rPr>
              <a:t>Builds Community</a:t>
            </a:r>
          </a:p>
        </p:txBody>
      </p:sp>
    </p:spTree>
    <p:extLst>
      <p:ext uri="{BB962C8B-B14F-4D97-AF65-F5344CB8AC3E}">
        <p14:creationId xmlns:p14="http://schemas.microsoft.com/office/powerpoint/2010/main" val="41365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7813" y="1290917"/>
            <a:ext cx="5809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Now, imagine how great it would have been if you had raised money for your favorite cause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at the same time!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7" y="1062321"/>
            <a:ext cx="3956213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772" y="1833042"/>
            <a:ext cx="11456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Nonprofits are overwhelmed!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3600" dirty="0">
                <a:solidFill>
                  <a:schemeClr val="bg1"/>
                </a:solidFill>
              </a:rPr>
              <a:t>Fundraising takes a lot of time, and…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3600" dirty="0">
                <a:solidFill>
                  <a:schemeClr val="bg1"/>
                </a:solidFill>
              </a:rPr>
              <a:t>Not much money is raised for the 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</a:rPr>
              <a:t>amount of time &amp; effort invested!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988" y="466133"/>
            <a:ext cx="6590648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Problem: </a:t>
            </a:r>
            <a:br>
              <a:rPr lang="en-US" b="1" i="1" cap="none" dirty="0"/>
            </a:b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12128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988" y="1614085"/>
            <a:ext cx="1145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We offer unique experiences that raise funds for nonprofit causes in a way that is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988" y="466133"/>
            <a:ext cx="6590648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Solution: </a:t>
            </a:r>
            <a:br>
              <a:rPr lang="en-US" b="1" i="1" cap="none" dirty="0"/>
            </a:br>
            <a:endParaRPr lang="en-US" i="1" cap="none" dirty="0"/>
          </a:p>
        </p:txBody>
      </p:sp>
      <p:sp>
        <p:nvSpPr>
          <p:cNvPr id="2" name="Rectangle 1"/>
          <p:cNvSpPr/>
          <p:nvPr/>
        </p:nvSpPr>
        <p:spPr>
          <a:xfrm>
            <a:off x="1240659" y="2902958"/>
            <a:ext cx="99538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Fast, Fun, Meaningful, Social and…</a:t>
            </a:r>
          </a:p>
          <a:p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Builds Community</a:t>
            </a:r>
          </a:p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Participate in UNIQUE experiences!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 raise funds for AMAZING causes!</a:t>
            </a:r>
          </a:p>
          <a:p>
            <a:endParaRPr lang="en-US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9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42" y="-147778"/>
            <a:ext cx="6590648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Opportunity</a:t>
            </a:r>
            <a:br>
              <a:rPr lang="en-US" b="1" i="1" cap="none" dirty="0"/>
            </a:br>
            <a:endParaRPr lang="en-US" i="1" cap="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10" y="1039733"/>
            <a:ext cx="8122023" cy="567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81133" y="1291356"/>
            <a:ext cx="1662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/>
              <a:t>Source: Giving USA Highlights: An Overview of Giving in 2015</a:t>
            </a:r>
          </a:p>
        </p:txBody>
      </p:sp>
      <p:sp>
        <p:nvSpPr>
          <p:cNvPr id="7" name="Oval 6"/>
          <p:cNvSpPr/>
          <p:nvPr/>
        </p:nvSpPr>
        <p:spPr>
          <a:xfrm>
            <a:off x="8834718" y="4249274"/>
            <a:ext cx="941294" cy="793377"/>
          </a:xfrm>
          <a:prstGeom prst="ellipse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0988" y="466133"/>
            <a:ext cx="6590648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Opportunity:</a:t>
            </a:r>
            <a:br>
              <a:rPr lang="en-US" b="1" i="1" cap="none" dirty="0"/>
            </a:br>
            <a:endParaRPr lang="en-US" i="1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9686649" y="1614085"/>
            <a:ext cx="1662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/>
              <a:t>Source: Giving USA Highlights: An Overview of Giving in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68" y="1614081"/>
            <a:ext cx="7162664" cy="46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9281" y="1"/>
            <a:ext cx="11322426" cy="14522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Customers, Users &amp; </a:t>
            </a:r>
          </a:p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to Market Strategy</a:t>
            </a:r>
            <a:endParaRPr lang="en-US" i="1" cap="none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0100586"/>
              </p:ext>
            </p:extLst>
          </p:nvPr>
        </p:nvGraphicFramePr>
        <p:xfrm>
          <a:off x="309283" y="1230659"/>
          <a:ext cx="112955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4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" y="1210674"/>
            <a:ext cx="11631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/>
              <a:t>We provide fast, year-round/non-seasonal fundraising through a solid crowdfunding platform</a:t>
            </a:r>
          </a:p>
          <a:p>
            <a:pPr algn="just"/>
            <a:endParaRPr lang="en-US" sz="3200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/>
              <a:t>We help increase awareness of a nonprofit’s cause &amp; a company’s brand &amp; creates community goodwill</a:t>
            </a:r>
          </a:p>
          <a:p>
            <a:pPr algn="just"/>
            <a:endParaRPr lang="en-US" sz="3200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/>
              <a:t>Increase the pool of charitable givers by inspiring first time donors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9281" y="4"/>
            <a:ext cx="1132242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Value Propositions</a:t>
            </a:r>
            <a:br>
              <a:rPr lang="en-US" b="1" i="1" cap="none" dirty="0"/>
            </a:b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188966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" y="1748121"/>
            <a:ext cx="1163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CharityBuzz</a:t>
            </a:r>
            <a:r>
              <a:rPr lang="en-US" sz="3200" dirty="0"/>
              <a:t> (focused on celebrity </a:t>
            </a:r>
            <a:r>
              <a:rPr lang="en-US" sz="3200" dirty="0" err="1"/>
              <a:t>meet&amp;greets</a:t>
            </a:r>
            <a:r>
              <a:rPr lang="en-US" sz="3200" dirty="0"/>
              <a:t> and auction of high ticket items)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Winspire</a:t>
            </a:r>
            <a:r>
              <a:rPr lang="en-US" sz="3200" dirty="0"/>
              <a:t> (auction-based fundraising, average experience cost $2,000)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Time consuming, not very effective charity events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9281" y="4"/>
            <a:ext cx="11322426" cy="17481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br>
              <a:rPr lang="en-US" b="1" i="1" cap="none" dirty="0"/>
            </a:b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7326543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560</TotalTime>
  <Words>348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Century Gothic</vt:lpstr>
      <vt:lpstr>Impact</vt:lpstr>
      <vt:lpstr>Tahoma</vt:lpstr>
      <vt:lpstr>Wingdings</vt:lpstr>
      <vt:lpstr>Wingdings 3</vt:lpstr>
      <vt:lpstr>Slice</vt:lpstr>
      <vt:lpstr>Experience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Experience Sharing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B. Franks</dc:creator>
  <cp:lastModifiedBy>Sean Walker</cp:lastModifiedBy>
  <cp:revision>101</cp:revision>
  <cp:lastPrinted>2016-10-09T10:19:17Z</cp:lastPrinted>
  <dcterms:created xsi:type="dcterms:W3CDTF">2016-10-09T08:07:27Z</dcterms:created>
  <dcterms:modified xsi:type="dcterms:W3CDTF">2016-10-09T23:41:16Z</dcterms:modified>
</cp:coreProperties>
</file>