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602" r:id="rId2"/>
    <p:sldId id="640" r:id="rId3"/>
    <p:sldId id="648" r:id="rId4"/>
    <p:sldId id="649" r:id="rId5"/>
    <p:sldId id="651" r:id="rId6"/>
    <p:sldId id="650" r:id="rId7"/>
    <p:sldId id="629" r:id="rId8"/>
    <p:sldId id="647" r:id="rId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777F474-D1C7-412F-A556-CDF6B4CF9FC1}">
          <p14:sldIdLst>
            <p14:sldId id="602"/>
            <p14:sldId id="640"/>
            <p14:sldId id="648"/>
            <p14:sldId id="649"/>
            <p14:sldId id="651"/>
            <p14:sldId id="650"/>
            <p14:sldId id="629"/>
            <p14:sldId id="647"/>
          </p14:sldIdLst>
        </p14:section>
        <p14:section name="Backup" id="{7F2A7FE0-208B-42E2-AC31-041A54E08BE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94" userDrawn="1">
          <p15:clr>
            <a:srgbClr val="A4A3A4"/>
          </p15:clr>
        </p15:guide>
        <p15:guide id="2" pos="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a Hong" initials="LH" lastIdx="1" clrIdx="0">
    <p:extLst/>
  </p:cmAuthor>
  <p:cmAuthor id="2" name="Sandra Koch" initials="SK" lastIdx="21" clrIdx="1">
    <p:extLst>
      <p:ext uri="{19B8F6BF-5375-455C-9EA6-DF929625EA0E}">
        <p15:presenceInfo xmlns:p15="http://schemas.microsoft.com/office/powerpoint/2012/main" userId="772dc5e2682b7c0e" providerId="Windows Live"/>
      </p:ext>
    </p:extLst>
  </p:cmAuthor>
  <p:cmAuthor id="3" name="Fabian" initials="F.L." lastIdx="1" clrIdx="2">
    <p:extLst>
      <p:ext uri="{19B8F6BF-5375-455C-9EA6-DF929625EA0E}">
        <p15:presenceInfo xmlns:p15="http://schemas.microsoft.com/office/powerpoint/2012/main" userId="Fab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379"/>
    <a:srgbClr val="DBF010"/>
    <a:srgbClr val="1E4A76"/>
    <a:srgbClr val="215284"/>
    <a:srgbClr val="C8C8C8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85743" autoAdjust="0"/>
  </p:normalViewPr>
  <p:slideViewPr>
    <p:cSldViewPr>
      <p:cViewPr varScale="1">
        <p:scale>
          <a:sx n="100" d="100"/>
          <a:sy n="100" d="100"/>
        </p:scale>
        <p:origin x="1746" y="84"/>
      </p:cViewPr>
      <p:guideLst>
        <p:guide orient="horz" pos="894"/>
        <p:guide pos="3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92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8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59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Star Wars I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similar movies solely based on the abstract are Star Wars II, Star Wars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film, Return of the Jedi, The Empire Strikes Back and The Big Fisherman.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 returns Inception as best fit 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Infection, Incognito, Inchon and Inspector as closest movie names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0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21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 userDrawn="1"/>
        </p:nvSpPr>
        <p:spPr>
          <a:xfrm>
            <a:off x="900569" y="1527810"/>
            <a:ext cx="8877300" cy="4459605"/>
          </a:xfrm>
          <a:custGeom>
            <a:avLst/>
            <a:gdLst/>
            <a:ahLst/>
            <a:cxnLst/>
            <a:rect l="l" t="t" r="r" b="b"/>
            <a:pathLst>
              <a:path w="8877300" h="4459605">
                <a:moveTo>
                  <a:pt x="0" y="0"/>
                </a:moveTo>
                <a:lnTo>
                  <a:pt x="0" y="4459224"/>
                </a:lnTo>
                <a:lnTo>
                  <a:pt x="8877300" y="4459224"/>
                </a:lnTo>
                <a:lnTo>
                  <a:pt x="8877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152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06352" y="2645625"/>
            <a:ext cx="6434842" cy="446276"/>
          </a:xfrm>
        </p:spPr>
        <p:txBody>
          <a:bodyPr/>
          <a:lstStyle>
            <a:lvl1pPr>
              <a:defRPr sz="2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9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9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11030" y="3895526"/>
            <a:ext cx="5202237" cy="312265"/>
          </a:xfrm>
        </p:spPr>
        <p:txBody>
          <a:bodyPr/>
          <a:lstStyle>
            <a:lvl1pPr>
              <a:defRPr/>
            </a:lvl1pPr>
          </a:lstStyle>
          <a:p>
            <a:pPr marL="12700" marR="5080">
              <a:lnSpc>
                <a:spcPct val="125000"/>
              </a:lnSpc>
            </a:pPr>
            <a:r>
              <a:rPr lang="en-US" sz="1800" noProof="0" dirty="0">
                <a:solidFill>
                  <a:schemeClr val="bg1"/>
                </a:solidFill>
                <a:latin typeface="Arial"/>
                <a:cs typeface="Arial"/>
              </a:rPr>
              <a:t>Insert your Description here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F49FB00D-E316-41AD-883D-9362BD779C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05" y="6117743"/>
            <a:ext cx="824564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047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70" userDrawn="1">
          <p15:clr>
            <a:srgbClr val="FBAE40"/>
          </p15:clr>
        </p15:guide>
        <p15:guide id="2" pos="3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-43320" y="809625"/>
            <a:ext cx="10763047" cy="0"/>
          </a:xfrm>
          <a:custGeom>
            <a:avLst/>
            <a:gdLst/>
            <a:ahLst/>
            <a:cxnLst/>
            <a:rect l="l" t="t" r="r" b="b"/>
            <a:pathLst>
              <a:path w="8895080">
                <a:moveTo>
                  <a:pt x="0" y="0"/>
                </a:moveTo>
                <a:lnTo>
                  <a:pt x="8894826" y="0"/>
                </a:lnTo>
              </a:path>
            </a:pathLst>
          </a:custGeom>
          <a:ln w="20320">
            <a:solidFill>
              <a:srgbClr val="215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 userDrawn="1"/>
        </p:nvSpPr>
        <p:spPr>
          <a:xfrm>
            <a:off x="-43320" y="6015609"/>
            <a:ext cx="10763047" cy="0"/>
          </a:xfrm>
          <a:custGeom>
            <a:avLst/>
            <a:gdLst/>
            <a:ahLst/>
            <a:cxnLst/>
            <a:rect l="l" t="t" r="r" b="b"/>
            <a:pathLst>
              <a:path w="8895080">
                <a:moveTo>
                  <a:pt x="0" y="0"/>
                </a:moveTo>
                <a:lnTo>
                  <a:pt x="8894825" y="0"/>
                </a:lnTo>
              </a:path>
            </a:pathLst>
          </a:custGeom>
          <a:ln w="20320">
            <a:solidFill>
              <a:srgbClr val="215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9709029" y="7200366"/>
            <a:ext cx="1790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‹Nr.›</a:t>
            </a:fld>
            <a:endParaRPr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546100" y="352425"/>
            <a:ext cx="9601200" cy="369332"/>
          </a:xfrm>
        </p:spPr>
        <p:txBody>
          <a:bodyPr anchor="b"/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Agenda</a:t>
            </a:r>
          </a:p>
        </p:txBody>
      </p:sp>
      <p:sp>
        <p:nvSpPr>
          <p:cNvPr id="11" name="object 7"/>
          <p:cNvSpPr txBox="1"/>
          <p:nvPr userDrawn="1"/>
        </p:nvSpPr>
        <p:spPr>
          <a:xfrm>
            <a:off x="546100" y="6112823"/>
            <a:ext cx="2947035" cy="570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100" b="1" dirty="0" smtClean="0">
                <a:latin typeface="Times New Roman"/>
                <a:cs typeface="Times New Roman"/>
              </a:rPr>
              <a:t>Movie </a:t>
            </a:r>
            <a:r>
              <a:rPr lang="de-DE" sz="1100" b="1" dirty="0" err="1" smtClean="0">
                <a:latin typeface="Times New Roman"/>
                <a:cs typeface="Times New Roman"/>
              </a:rPr>
              <a:t>Recommender</a:t>
            </a:r>
            <a:endParaRPr lang="de-DE" sz="11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85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79500"/>
              </a:lnSpc>
            </a:pPr>
            <a:r>
              <a:rPr lang="de-DE" sz="1100" spc="-5" dirty="0" err="1" smtClean="0">
                <a:latin typeface="Times New Roman"/>
                <a:cs typeface="Times New Roman"/>
              </a:rPr>
              <a:t>Semantic</a:t>
            </a:r>
            <a:r>
              <a:rPr lang="de-DE" sz="1100" spc="-5" dirty="0" smtClean="0">
                <a:latin typeface="Times New Roman"/>
                <a:cs typeface="Times New Roman"/>
              </a:rPr>
              <a:t> Web Technologies</a:t>
            </a:r>
            <a:endParaRPr lang="de-DE" sz="1100" spc="-5" dirty="0">
              <a:latin typeface="Times New Roman"/>
              <a:cs typeface="Times New Roman"/>
            </a:endParaRPr>
          </a:p>
          <a:p>
            <a:pPr marL="12700" marR="5080">
              <a:lnSpc>
                <a:spcPct val="79500"/>
              </a:lnSpc>
            </a:pPr>
            <a:r>
              <a:rPr lang="de-DE" sz="1100" spc="-5" dirty="0">
                <a:latin typeface="Times New Roman"/>
                <a:cs typeface="Times New Roman"/>
              </a:rPr>
              <a:t>University </a:t>
            </a:r>
            <a:r>
              <a:rPr lang="de-DE" sz="1100" spc="-5" dirty="0" err="1">
                <a:latin typeface="Times New Roman"/>
                <a:cs typeface="Times New Roman"/>
              </a:rPr>
              <a:t>of</a:t>
            </a:r>
            <a:r>
              <a:rPr lang="de-DE" sz="1100" spc="-5" dirty="0">
                <a:latin typeface="Times New Roman"/>
                <a:cs typeface="Times New Roman"/>
              </a:rPr>
              <a:t> Mannheim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1A4E3F31-32D4-4656-9816-0F4776741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36" y="6112823"/>
            <a:ext cx="824564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1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52725" y="81356"/>
            <a:ext cx="9594575" cy="738664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Action title</a:t>
            </a:r>
          </a:p>
          <a:p>
            <a:pPr lvl="0"/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52725" y="970776"/>
            <a:ext cx="9594575" cy="276999"/>
          </a:xfrm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Sub title</a:t>
            </a:r>
          </a:p>
        </p:txBody>
      </p:sp>
      <p:sp>
        <p:nvSpPr>
          <p:cNvPr id="25" name="Textplatzhalter 20"/>
          <p:cNvSpPr>
            <a:spLocks noGrp="1" noChangeAspect="1"/>
          </p:cNvSpPr>
          <p:nvPr>
            <p:ph type="body" sz="quarter" idx="14"/>
          </p:nvPr>
        </p:nvSpPr>
        <p:spPr>
          <a:xfrm>
            <a:off x="552726" y="1434086"/>
            <a:ext cx="9594574" cy="52837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xmlns="" id="{E7D0604E-E1FD-4388-AC17-65228C8D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6138" y="6904716"/>
            <a:ext cx="407669" cy="153888"/>
          </a:xfrm>
        </p:spPr>
        <p:txBody>
          <a:bodyPr anchor="ctr"/>
          <a:lstStyle>
            <a:lvl1pPr>
              <a:defRPr sz="1000" b="1"/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‹Nr.›</a:t>
            </a:fld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xmlns="" id="{203A3CA5-736D-4892-A156-5CADBE1A1568}"/>
              </a:ext>
            </a:extLst>
          </p:cNvPr>
          <p:cNvSpPr/>
          <p:nvPr userDrawn="1"/>
        </p:nvSpPr>
        <p:spPr>
          <a:xfrm>
            <a:off x="-43320" y="895398"/>
            <a:ext cx="10763047" cy="0"/>
          </a:xfrm>
          <a:custGeom>
            <a:avLst/>
            <a:gdLst/>
            <a:ahLst/>
            <a:cxnLst/>
            <a:rect l="l" t="t" r="r" b="b"/>
            <a:pathLst>
              <a:path w="8895080">
                <a:moveTo>
                  <a:pt x="0" y="0"/>
                </a:moveTo>
                <a:lnTo>
                  <a:pt x="8894826" y="0"/>
                </a:lnTo>
              </a:path>
            </a:pathLst>
          </a:custGeom>
          <a:ln w="20320">
            <a:solidFill>
              <a:srgbClr val="215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E65A8C6-089D-4C95-8AC7-3CEAA2B9DEEA}"/>
              </a:ext>
            </a:extLst>
          </p:cNvPr>
          <p:cNvCxnSpPr>
            <a:cxnSpLocks/>
          </p:cNvCxnSpPr>
          <p:nvPr userDrawn="1"/>
        </p:nvCxnSpPr>
        <p:spPr>
          <a:xfrm>
            <a:off x="9867265" y="6840136"/>
            <a:ext cx="0" cy="220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3">
            <a:extLst>
              <a:ext uri="{FF2B5EF4-FFF2-40B4-BE49-F238E27FC236}">
                <a16:creationId xmlns:a16="http://schemas.microsoft.com/office/drawing/2014/main" xmlns="" id="{7C5EBC0D-8066-4B5E-9E09-2881A3B051D6}"/>
              </a:ext>
            </a:extLst>
          </p:cNvPr>
          <p:cNvSpPr/>
          <p:nvPr userDrawn="1"/>
        </p:nvSpPr>
        <p:spPr>
          <a:xfrm>
            <a:off x="-43320" y="6792697"/>
            <a:ext cx="10763047" cy="0"/>
          </a:xfrm>
          <a:custGeom>
            <a:avLst/>
            <a:gdLst/>
            <a:ahLst/>
            <a:cxnLst/>
            <a:rect l="l" t="t" r="r" b="b"/>
            <a:pathLst>
              <a:path w="8895080">
                <a:moveTo>
                  <a:pt x="0" y="0"/>
                </a:moveTo>
                <a:lnTo>
                  <a:pt x="8894826" y="0"/>
                </a:lnTo>
              </a:path>
            </a:pathLst>
          </a:custGeom>
          <a:ln w="20320">
            <a:solidFill>
              <a:srgbClr val="215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6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80110" y="779430"/>
            <a:ext cx="9076943" cy="738664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Action title</a:t>
            </a:r>
          </a:p>
          <a:p>
            <a:pPr lvl="0"/>
            <a:endParaRPr lang="de-DE" dirty="0"/>
          </a:p>
        </p:txBody>
      </p:sp>
      <p:sp>
        <p:nvSpPr>
          <p:cNvPr id="13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79479" y="1638991"/>
            <a:ext cx="9077573" cy="27699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Sub title</a:t>
            </a:r>
          </a:p>
        </p:txBody>
      </p:sp>
      <p:sp>
        <p:nvSpPr>
          <p:cNvPr id="15" name="Textplatzhalter 20"/>
          <p:cNvSpPr>
            <a:spLocks noGrp="1" noChangeAspect="1"/>
          </p:cNvSpPr>
          <p:nvPr>
            <p:ph type="body" sz="quarter" idx="14"/>
          </p:nvPr>
        </p:nvSpPr>
        <p:spPr>
          <a:xfrm>
            <a:off x="879475" y="2146300"/>
            <a:ext cx="4314826" cy="45307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0"/>
          <p:cNvSpPr>
            <a:spLocks noGrp="1" noChangeAspect="1"/>
          </p:cNvSpPr>
          <p:nvPr>
            <p:ph type="body" sz="quarter" idx="15"/>
          </p:nvPr>
        </p:nvSpPr>
        <p:spPr>
          <a:xfrm>
            <a:off x="5642226" y="2146300"/>
            <a:ext cx="4314826" cy="45307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879475" y="6856413"/>
            <a:ext cx="9077324" cy="138499"/>
          </a:xfrm>
        </p:spPr>
        <p:txBody>
          <a:bodyPr/>
          <a:lstStyle>
            <a:lvl1pPr>
              <a:defRPr sz="9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Quelle: APA!!!</a:t>
            </a:r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xmlns="" id="{112476B6-A6C4-4FD6-82A4-3FC1300A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09029" y="7200366"/>
            <a:ext cx="179070" cy="101600"/>
          </a:xfrm>
        </p:spPr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80110" y="779430"/>
            <a:ext cx="9076943" cy="738664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Action title</a:t>
            </a:r>
          </a:p>
          <a:p>
            <a:pPr lvl="0"/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79479" y="1638991"/>
            <a:ext cx="9077573" cy="27699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Sub title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879475" y="6856413"/>
            <a:ext cx="9077324" cy="138499"/>
          </a:xfrm>
        </p:spPr>
        <p:txBody>
          <a:bodyPr/>
          <a:lstStyle>
            <a:lvl1pPr>
              <a:defRPr sz="9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Source: APA!!!</a:t>
            </a:r>
          </a:p>
        </p:txBody>
      </p:sp>
      <p:sp>
        <p:nvSpPr>
          <p:cNvPr id="25" name="Textplatzhalter 20"/>
          <p:cNvSpPr>
            <a:spLocks noGrp="1" noChangeAspect="1"/>
          </p:cNvSpPr>
          <p:nvPr>
            <p:ph type="body" sz="quarter" idx="14"/>
          </p:nvPr>
        </p:nvSpPr>
        <p:spPr>
          <a:xfrm>
            <a:off x="879474" y="2146300"/>
            <a:ext cx="9077325" cy="2769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de-DE" dirty="0"/>
          </a:p>
        </p:txBody>
      </p:sp>
      <p:sp>
        <p:nvSpPr>
          <p:cNvPr id="30" name="Textfeld 1">
            <a:extLst>
              <a:ext uri="{FF2B5EF4-FFF2-40B4-BE49-F238E27FC236}">
                <a16:creationId xmlns:a16="http://schemas.microsoft.com/office/drawing/2014/main" xmlns="" id="{E27A0574-4269-40E7-9474-E8CC57740690}"/>
              </a:ext>
            </a:extLst>
          </p:cNvPr>
          <p:cNvSpPr txBox="1"/>
          <p:nvPr userDrawn="1"/>
        </p:nvSpPr>
        <p:spPr>
          <a:xfrm>
            <a:off x="5880099" y="4001949"/>
            <a:ext cx="3200400" cy="585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 marR="5080" algn="ctr">
              <a:lnSpc>
                <a:spcPts val="2400"/>
              </a:lnSpc>
            </a:pPr>
            <a:r>
              <a:rPr lang="de-DE" sz="1600" b="1" spc="-5" dirty="0">
                <a:solidFill>
                  <a:schemeClr val="bg1"/>
                </a:solidFill>
                <a:latin typeface="Arial"/>
                <a:cs typeface="Arial"/>
              </a:rPr>
              <a:t>39,0</a:t>
            </a:r>
          </a:p>
          <a:p>
            <a:pPr marL="12700" marR="5080" algn="ctr">
              <a:lnSpc>
                <a:spcPts val="2400"/>
              </a:lnSpc>
            </a:pPr>
            <a:endParaRPr lang="de-DE" sz="1600" b="1" spc="-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feld 1">
            <a:extLst>
              <a:ext uri="{FF2B5EF4-FFF2-40B4-BE49-F238E27FC236}">
                <a16:creationId xmlns:a16="http://schemas.microsoft.com/office/drawing/2014/main" xmlns="" id="{570AB799-10F1-47D6-A45D-2538EE05721F}"/>
              </a:ext>
            </a:extLst>
          </p:cNvPr>
          <p:cNvSpPr txBox="1"/>
          <p:nvPr userDrawn="1"/>
        </p:nvSpPr>
        <p:spPr>
          <a:xfrm>
            <a:off x="6490313" y="4928424"/>
            <a:ext cx="197997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 marR="5080" algn="ctr">
              <a:lnSpc>
                <a:spcPts val="2400"/>
              </a:lnSpc>
            </a:pPr>
            <a:r>
              <a:rPr lang="de-DE" sz="1600" b="1" spc="-5" dirty="0">
                <a:solidFill>
                  <a:schemeClr val="bg1"/>
                </a:solidFill>
                <a:latin typeface="Arial"/>
                <a:cs typeface="Arial"/>
              </a:rPr>
              <a:t>33,2</a:t>
            </a:r>
          </a:p>
        </p:txBody>
      </p:sp>
      <p:sp>
        <p:nvSpPr>
          <p:cNvPr id="32" name="Textfeld 1">
            <a:extLst>
              <a:ext uri="{FF2B5EF4-FFF2-40B4-BE49-F238E27FC236}">
                <a16:creationId xmlns:a16="http://schemas.microsoft.com/office/drawing/2014/main" xmlns="" id="{5822D9A0-50B7-4EDE-9484-1F2923198E1B}"/>
              </a:ext>
            </a:extLst>
          </p:cNvPr>
          <p:cNvSpPr txBox="1"/>
          <p:nvPr userDrawn="1"/>
        </p:nvSpPr>
        <p:spPr>
          <a:xfrm>
            <a:off x="4401478" y="5846835"/>
            <a:ext cx="3200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 marR="5080" algn="ctr">
              <a:lnSpc>
                <a:spcPts val="2400"/>
              </a:lnSpc>
            </a:pPr>
            <a:r>
              <a:rPr lang="de-DE" sz="1600" b="1" spc="-5" dirty="0">
                <a:solidFill>
                  <a:schemeClr val="bg1"/>
                </a:solidFill>
                <a:latin typeface="Arial"/>
                <a:cs typeface="Arial"/>
              </a:rPr>
              <a:t>  4,9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E3068F4B-C012-418C-B3CC-47C7A2EB7418}"/>
              </a:ext>
            </a:extLst>
          </p:cNvPr>
          <p:cNvSpPr txBox="1"/>
          <p:nvPr userDrawn="1"/>
        </p:nvSpPr>
        <p:spPr>
          <a:xfrm>
            <a:off x="1148946" y="2727393"/>
            <a:ext cx="1912341" cy="283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00"/>
              </a:lnSpc>
            </a:pPr>
            <a:r>
              <a:rPr lang="de-DE" b="1" spc="-5" dirty="0">
                <a:solidFill>
                  <a:schemeClr val="bg1"/>
                </a:solidFill>
                <a:cs typeface="Arial"/>
              </a:rPr>
              <a:t>ZZ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xmlns="" id="{57C16CCB-7094-411E-BD40-E1973D976CAA}"/>
              </a:ext>
            </a:extLst>
          </p:cNvPr>
          <p:cNvSpPr txBox="1"/>
          <p:nvPr userDrawn="1"/>
        </p:nvSpPr>
        <p:spPr>
          <a:xfrm>
            <a:off x="1155700" y="3781425"/>
            <a:ext cx="1915768" cy="277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ZZ</a:t>
            </a:r>
            <a:endParaRPr lang="de-DE" sz="1600" b="1" spc="-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9B520F18-9741-49A8-B2B8-446154BA2CD5}"/>
              </a:ext>
            </a:extLst>
          </p:cNvPr>
          <p:cNvSpPr txBox="1"/>
          <p:nvPr userDrawn="1"/>
        </p:nvSpPr>
        <p:spPr>
          <a:xfrm>
            <a:off x="1155700" y="5048668"/>
            <a:ext cx="1905000" cy="277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</a:rPr>
              <a:t>ZZ</a:t>
            </a:r>
            <a:endParaRPr lang="de-DE" sz="1600" b="1" spc="-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Textplatzhalter 5">
            <a:extLst>
              <a:ext uri="{FF2B5EF4-FFF2-40B4-BE49-F238E27FC236}">
                <a16:creationId xmlns:a16="http://schemas.microsoft.com/office/drawing/2014/main" xmlns="" id="{A33A519E-DAE4-4BBE-8CE3-9C6F7828A5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1875" y="7008813"/>
            <a:ext cx="9077324" cy="276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5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7" cy="276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09029" y="7200366"/>
            <a:ext cx="179070" cy="92333"/>
          </a:xfrm>
        </p:spPr>
        <p:txBody>
          <a:bodyPr/>
          <a:lstStyle/>
          <a:p>
            <a:fld id="{AE127A91-63CE-489B-A9B2-FAC81C361E1B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79AB8D49-4C79-4C07-B69A-F60DE202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16" y="124613"/>
            <a:ext cx="10103646" cy="90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8DAA50E-CC5B-4C8A-9985-925AF2F8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16" y="1403923"/>
            <a:ext cx="10103646" cy="54978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2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9481" y="779430"/>
            <a:ext cx="8934437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972" y="2745668"/>
            <a:ext cx="8743454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09029" y="7200366"/>
            <a:ext cx="17907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62" r:id="rId3"/>
    <p:sldLayoutId id="2147483663" r:id="rId4"/>
    <p:sldLayoutId id="2147483674" r:id="rId5"/>
    <p:sldLayoutId id="214748367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CA11A90-3119-4971-BDA9-536A3C3D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1900" y="2645625"/>
            <a:ext cx="6434842" cy="492443"/>
          </a:xfrm>
        </p:spPr>
        <p:txBody>
          <a:bodyPr/>
          <a:lstStyle/>
          <a:p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 </a:t>
            </a:r>
            <a:r>
              <a:rPr lang="de-DE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</a:t>
            </a:r>
            <a:r>
              <a:rPr lang="de-DE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ommender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F2349EA0-C788-4356-83DE-A8833AD556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6578" y="3895526"/>
            <a:ext cx="5202237" cy="553998"/>
          </a:xfrm>
        </p:spPr>
        <p:txBody>
          <a:bodyPr/>
          <a:lstStyle/>
          <a:p>
            <a:r>
              <a:rPr lang="de-DE" dirty="0" err="1" smtClean="0"/>
              <a:t>Semantic</a:t>
            </a:r>
            <a:r>
              <a:rPr lang="de-DE" dirty="0" smtClean="0"/>
              <a:t> Web Technologies</a:t>
            </a:r>
            <a:endParaRPr lang="de-DE" dirty="0"/>
          </a:p>
          <a:p>
            <a:r>
              <a:rPr lang="de-DE" dirty="0" smtClean="0"/>
              <a:t>Fall Semester 2018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4F43DB9-684D-445A-8630-5AC7FF9E69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7887" y="6112823"/>
            <a:ext cx="3827441" cy="849463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100" spc="-5" dirty="0" smtClean="0">
                <a:solidFill>
                  <a:schemeClr val="tx1"/>
                </a:solidFill>
                <a:latin typeface="+mj-lt"/>
                <a:cs typeface="Times New Roman"/>
              </a:rPr>
              <a:t>Patrick </a:t>
            </a:r>
            <a:r>
              <a:rPr lang="en-US" sz="1100" spc="-5" dirty="0">
                <a:solidFill>
                  <a:schemeClr val="tx1"/>
                </a:solidFill>
                <a:latin typeface="+mj-lt"/>
                <a:cs typeface="Times New Roman"/>
              </a:rPr>
              <a:t>Heinze, </a:t>
            </a:r>
            <a:r>
              <a:rPr lang="en-US" sz="1100" spc="-5" dirty="0" smtClean="0">
                <a:solidFill>
                  <a:schemeClr val="tx1"/>
                </a:solidFill>
                <a:latin typeface="+mj-lt"/>
                <a:cs typeface="Times New Roman"/>
              </a:rPr>
              <a:t>Anh Le, Leon </a:t>
            </a:r>
            <a:r>
              <a:rPr lang="en-US" sz="1100" spc="-5" dirty="0" err="1" smtClean="0">
                <a:solidFill>
                  <a:schemeClr val="tx1"/>
                </a:solidFill>
                <a:latin typeface="+mj-lt"/>
                <a:cs typeface="Times New Roman"/>
              </a:rPr>
              <a:t>Schüller</a:t>
            </a:r>
            <a:endParaRPr lang="en-US" sz="1100" spc="-5" dirty="0" smtClean="0">
              <a:solidFill>
                <a:schemeClr val="tx1"/>
              </a:solidFill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de-DE" sz="1100" spc="-5" dirty="0">
              <a:solidFill>
                <a:schemeClr val="tx1"/>
              </a:solidFill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de-DE" sz="1100" spc="-5" dirty="0" smtClean="0">
                <a:solidFill>
                  <a:schemeClr val="tx1"/>
                </a:solidFill>
                <a:latin typeface="+mj-lt"/>
                <a:cs typeface="Times New Roman"/>
              </a:rPr>
              <a:t>4th </a:t>
            </a:r>
            <a:r>
              <a:rPr lang="de-DE" sz="1100" spc="-5" dirty="0" err="1" smtClean="0">
                <a:solidFill>
                  <a:schemeClr val="tx1"/>
                </a:solidFill>
                <a:latin typeface="+mj-lt"/>
                <a:cs typeface="Times New Roman"/>
              </a:rPr>
              <a:t>December</a:t>
            </a:r>
            <a:r>
              <a:rPr lang="de-DE" sz="1100" spc="-5" dirty="0" smtClean="0">
                <a:solidFill>
                  <a:schemeClr val="tx1"/>
                </a:solidFill>
                <a:latin typeface="+mj-lt"/>
                <a:cs typeface="Times New Roman"/>
              </a:rPr>
              <a:t> 2018</a:t>
            </a:r>
            <a:endParaRPr lang="en-US" sz="1100" dirty="0">
              <a:solidFill>
                <a:schemeClr val="tx1"/>
              </a:solidFill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lang="en-US" sz="1100" dirty="0">
              <a:solidFill>
                <a:schemeClr val="tx1"/>
              </a:solidFill>
              <a:latin typeface="+mj-lt"/>
              <a:cs typeface="Times New Roman"/>
            </a:endParaRPr>
          </a:p>
          <a:p>
            <a:pPr marL="12700" marR="5080">
              <a:lnSpc>
                <a:spcPct val="79500"/>
              </a:lnSpc>
            </a:pPr>
            <a:r>
              <a:rPr lang="en-US" sz="1400" b="1" spc="-5" dirty="0">
                <a:solidFill>
                  <a:schemeClr val="tx1"/>
                </a:solidFill>
                <a:latin typeface="+mj-lt"/>
                <a:cs typeface="Times New Roman"/>
              </a:rPr>
              <a:t>University of Mannheim</a:t>
            </a:r>
            <a:endParaRPr lang="en-US" sz="1400" b="1" dirty="0">
              <a:solidFill>
                <a:schemeClr val="tx1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041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226E3C02-0C82-4A6B-B109-266C801AFC4A}"/>
              </a:ext>
            </a:extLst>
          </p:cNvPr>
          <p:cNvSpPr/>
          <p:nvPr/>
        </p:nvSpPr>
        <p:spPr>
          <a:xfrm>
            <a:off x="1079500" y="1696001"/>
            <a:ext cx="8070273" cy="3685624"/>
          </a:xfrm>
          <a:custGeom>
            <a:avLst/>
            <a:gdLst/>
            <a:ahLst/>
            <a:cxnLst/>
            <a:rect l="l" t="t" r="r" b="b"/>
            <a:pathLst>
              <a:path w="8877300" h="4459605">
                <a:moveTo>
                  <a:pt x="0" y="0"/>
                </a:moveTo>
                <a:lnTo>
                  <a:pt x="0" y="4459224"/>
                </a:lnTo>
                <a:lnTo>
                  <a:pt x="8877300" y="4459224"/>
                </a:lnTo>
                <a:lnTo>
                  <a:pt x="88773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D52573A2-6BED-40C7-8B50-A200FFA71B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CEB8E7CA-0DD9-4DE7-925F-59D2D52E1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C41ECAAA-CF95-4383-821F-5FE2923D2AAE}"/>
              </a:ext>
            </a:extLst>
          </p:cNvPr>
          <p:cNvSpPr txBox="1"/>
          <p:nvPr/>
        </p:nvSpPr>
        <p:spPr>
          <a:xfrm>
            <a:off x="1384300" y="1911059"/>
            <a:ext cx="7467600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Goals and vision for the recommender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Semantic movie datasets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 err="1" smtClean="0"/>
              <a:t>Similarity</a:t>
            </a:r>
            <a:r>
              <a:rPr lang="de-DE" sz="2400" dirty="0" smtClean="0"/>
              <a:t> </a:t>
            </a:r>
            <a:r>
              <a:rPr lang="de-DE" sz="2400" dirty="0" err="1" smtClean="0"/>
              <a:t>measures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recommendation</a:t>
            </a:r>
            <a:r>
              <a:rPr lang="de-DE" sz="2400" dirty="0" smtClean="0"/>
              <a:t> </a:t>
            </a:r>
            <a:r>
              <a:rPr lang="de-DE" sz="2400" dirty="0" err="1" smtClean="0"/>
              <a:t>algorithm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Example </a:t>
            </a:r>
            <a:r>
              <a:rPr lang="en-US" sz="2400" dirty="0"/>
              <a:t>results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 smtClean="0"/>
              <a:t>Outlook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Lessons learned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6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52725" y="81356"/>
            <a:ext cx="9594575" cy="738664"/>
          </a:xfrm>
        </p:spPr>
        <p:txBody>
          <a:bodyPr/>
          <a:lstStyle/>
          <a:p>
            <a:r>
              <a:rPr lang="en-US" dirty="0"/>
              <a:t>Goals and vision for the recommender</a:t>
            </a:r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552726" y="1434086"/>
            <a:ext cx="9594574" cy="3877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semantic</a:t>
            </a:r>
            <a:r>
              <a:rPr lang="de-DE" dirty="0" smtClean="0"/>
              <a:t> web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recommendations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suggestions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ratings</a:t>
            </a:r>
            <a:r>
              <a:rPr lang="de-DE" dirty="0" smtClean="0"/>
              <a:t>, e.g.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Combine </a:t>
            </a:r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linear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i="1" dirty="0" smtClean="0"/>
              <a:t>Vision </a:t>
            </a:r>
            <a:r>
              <a:rPr lang="de-DE" i="1" dirty="0" err="1" smtClean="0"/>
              <a:t>statement</a:t>
            </a:r>
            <a:endParaRPr lang="de-DE" i="1" dirty="0" smtClean="0"/>
          </a:p>
          <a:p>
            <a:endParaRPr lang="de-DE" i="1" dirty="0" smtClean="0"/>
          </a:p>
          <a:p>
            <a:r>
              <a:rPr lang="de-DE" dirty="0" err="1" smtClean="0"/>
              <a:t>Exciting</a:t>
            </a:r>
            <a:r>
              <a:rPr lang="de-DE" dirty="0" smtClean="0"/>
              <a:t> </a:t>
            </a:r>
            <a:r>
              <a:rPr lang="en-US" dirty="0" smtClean="0"/>
              <a:t>recommendations that are </a:t>
            </a:r>
            <a:r>
              <a:rPr lang="en-US" dirty="0"/>
              <a:t>sometimes main stream and sometimes </a:t>
            </a:r>
            <a:r>
              <a:rPr lang="en-US" dirty="0" smtClean="0"/>
              <a:t>surprising </a:t>
            </a:r>
            <a:r>
              <a:rPr lang="en-US" dirty="0"/>
              <a:t>alternative </a:t>
            </a:r>
            <a:r>
              <a:rPr lang="en-US" dirty="0" smtClean="0"/>
              <a:t>movies.</a:t>
            </a:r>
            <a:endParaRPr lang="en-US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3</a:t>
            </a:fld>
            <a:endParaRPr lang="en-US" dirty="0"/>
          </a:p>
        </p:txBody>
      </p:sp>
      <p:sp>
        <p:nvSpPr>
          <p:cNvPr id="6" name="AutoShape 2" descr="Bildergebnis für movie role"/>
          <p:cNvSpPr>
            <a:spLocks noChangeAspect="1" noChangeArrowheads="1"/>
          </p:cNvSpPr>
          <p:nvPr/>
        </p:nvSpPr>
        <p:spPr bwMode="auto">
          <a:xfrm>
            <a:off x="155575" y="-205740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2105025"/>
            <a:ext cx="4038600" cy="225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52725" y="81356"/>
            <a:ext cx="9594575" cy="369332"/>
          </a:xfrm>
        </p:spPr>
        <p:txBody>
          <a:bodyPr/>
          <a:lstStyle/>
          <a:p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Measures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Cosine</a:t>
            </a:r>
            <a:r>
              <a:rPr lang="de-DE" dirty="0" smtClean="0"/>
              <a:t> </a:t>
            </a:r>
            <a:r>
              <a:rPr lang="de-DE" dirty="0" err="1" smtClean="0"/>
              <a:t>Similarity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552726" y="1434086"/>
            <a:ext cx="9594574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popularly used to compare TF-IDF </a:t>
            </a:r>
            <a:r>
              <a:rPr lang="en-US" dirty="0" smtClean="0"/>
              <a:t>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Compute</a:t>
            </a:r>
            <a:r>
              <a:rPr lang="de-DE" dirty="0" smtClean="0"/>
              <a:t> TF-IDF </a:t>
            </a:r>
            <a:r>
              <a:rPr lang="de-DE" dirty="0" err="1" smtClean="0"/>
              <a:t>scores</a:t>
            </a:r>
            <a:r>
              <a:rPr lang="de-DE" dirty="0" smtClean="0"/>
              <a:t> on </a:t>
            </a:r>
            <a:r>
              <a:rPr lang="de-DE" dirty="0" err="1" smtClean="0"/>
              <a:t>preprocessed</a:t>
            </a:r>
            <a:r>
              <a:rPr lang="de-DE" dirty="0" smtClean="0"/>
              <a:t> </a:t>
            </a:r>
            <a:r>
              <a:rPr lang="de-DE" dirty="0" err="1" smtClean="0"/>
              <a:t>abstract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Not </a:t>
            </a:r>
            <a:r>
              <a:rPr lang="de-DE" dirty="0" err="1" smtClean="0"/>
              <a:t>included</a:t>
            </a:r>
            <a:r>
              <a:rPr lang="de-DE" dirty="0" smtClean="0"/>
              <a:t> in </a:t>
            </a:r>
            <a:r>
              <a:rPr lang="de-DE" dirty="0" err="1" smtClean="0"/>
              <a:t>app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i="1" dirty="0" smtClean="0"/>
              <a:t>Jaro Winkler </a:t>
            </a:r>
            <a:r>
              <a:rPr lang="de-DE" i="1" dirty="0" err="1" smtClean="0"/>
              <a:t>Distance</a:t>
            </a:r>
            <a:endParaRPr lang="de-DE" i="1" dirty="0" smtClean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fuzzy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movie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10 most similar movies </a:t>
            </a:r>
            <a:r>
              <a:rPr lang="en-US" dirty="0" smtClean="0"/>
              <a:t>with descending </a:t>
            </a:r>
            <a:r>
              <a:rPr lang="en-US" dirty="0"/>
              <a:t>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4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00" y="933734"/>
            <a:ext cx="2133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8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52725" y="81356"/>
            <a:ext cx="9594575" cy="369332"/>
          </a:xfrm>
        </p:spPr>
        <p:txBody>
          <a:bodyPr/>
          <a:lstStyle/>
          <a:p>
            <a:r>
              <a:rPr lang="de-DE" dirty="0" smtClean="0"/>
              <a:t>Outlook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552726" y="1434086"/>
            <a:ext cx="9594574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recommendations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movies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Quick </a:t>
            </a:r>
            <a:r>
              <a:rPr lang="de-DE" dirty="0" err="1" smtClean="0"/>
              <a:t>win</a:t>
            </a:r>
            <a:r>
              <a:rPr lang="de-DE" dirty="0" smtClean="0"/>
              <a:t>: Show </a:t>
            </a:r>
            <a:r>
              <a:rPr lang="de-DE" dirty="0" err="1" smtClean="0"/>
              <a:t>overlap</a:t>
            </a:r>
            <a:r>
              <a:rPr lang="de-DE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Wanted</a:t>
            </a:r>
            <a:r>
              <a:rPr lang="de-DE" dirty="0" smtClean="0"/>
              <a:t>: Handle </a:t>
            </a:r>
            <a:r>
              <a:rPr lang="de-DE" dirty="0" err="1" smtClean="0"/>
              <a:t>no-overlap</a:t>
            </a:r>
            <a:r>
              <a:rPr lang="de-DE" dirty="0" smtClean="0"/>
              <a:t> </a:t>
            </a:r>
            <a:r>
              <a:rPr lang="de-DE" dirty="0" err="1" smtClean="0"/>
              <a:t>appropriately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5</a:t>
            </a:fld>
            <a:endParaRPr lang="en-US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B7005238-3766-481D-8AF4-739E69689590}"/>
              </a:ext>
            </a:extLst>
          </p:cNvPr>
          <p:cNvGrpSpPr/>
          <p:nvPr/>
        </p:nvGrpSpPr>
        <p:grpSpPr>
          <a:xfrm>
            <a:off x="9380500" y="81356"/>
            <a:ext cx="766800" cy="766800"/>
            <a:chOff x="9125977" y="4467170"/>
            <a:chExt cx="766800" cy="766800"/>
          </a:xfrm>
        </p:grpSpPr>
        <p:sp>
          <p:nvSpPr>
            <p:cNvPr id="7" name="Oval 50">
              <a:extLst>
                <a:ext uri="{FF2B5EF4-FFF2-40B4-BE49-F238E27FC236}">
                  <a16:creationId xmlns:a16="http://schemas.microsoft.com/office/drawing/2014/main" xmlns="" id="{54FA844C-CC2C-4718-8C2D-6ED593357A5D}"/>
                </a:ext>
              </a:extLst>
            </p:cNvPr>
            <p:cNvSpPr/>
            <p:nvPr/>
          </p:nvSpPr>
          <p:spPr>
            <a:xfrm>
              <a:off x="9125977" y="4467170"/>
              <a:ext cx="766800" cy="766800"/>
            </a:xfrm>
            <a:prstGeom prst="ellipse">
              <a:avLst/>
            </a:prstGeom>
            <a:solidFill>
              <a:srgbClr val="102379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wnStd" panose="00010500010101010101" pitchFamily="50" charset="0"/>
                <a:ea typeface="BrownStd Regular Alternate" charset="0"/>
                <a:cs typeface="BrownStd Regular Alternate" charset="0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xmlns="" id="{17D0BB3E-3B52-48EE-9ADD-C112FEBE2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6495" y="4584941"/>
              <a:ext cx="540000" cy="504000"/>
            </a:xfrm>
            <a:custGeom>
              <a:avLst/>
              <a:gdLst>
                <a:gd name="T0" fmla="*/ 699 w 750"/>
                <a:gd name="T1" fmla="*/ 563 h 643"/>
                <a:gd name="T2" fmla="*/ 675 w 750"/>
                <a:gd name="T3" fmla="*/ 595 h 643"/>
                <a:gd name="T4" fmla="*/ 669 w 750"/>
                <a:gd name="T5" fmla="*/ 584 h 643"/>
                <a:gd name="T6" fmla="*/ 633 w 750"/>
                <a:gd name="T7" fmla="*/ 532 h 643"/>
                <a:gd name="T8" fmla="*/ 640 w 750"/>
                <a:gd name="T9" fmla="*/ 520 h 643"/>
                <a:gd name="T10" fmla="*/ 736 w 750"/>
                <a:gd name="T11" fmla="*/ 382 h 643"/>
                <a:gd name="T12" fmla="*/ 670 w 750"/>
                <a:gd name="T13" fmla="*/ 375 h 643"/>
                <a:gd name="T14" fmla="*/ 736 w 750"/>
                <a:gd name="T15" fmla="*/ 368 h 643"/>
                <a:gd name="T16" fmla="*/ 640 w 750"/>
                <a:gd name="T17" fmla="*/ 230 h 643"/>
                <a:gd name="T18" fmla="*/ 631 w 750"/>
                <a:gd name="T19" fmla="*/ 228 h 643"/>
                <a:gd name="T20" fmla="*/ 684 w 750"/>
                <a:gd name="T21" fmla="*/ 189 h 643"/>
                <a:gd name="T22" fmla="*/ 532 w 750"/>
                <a:gd name="T23" fmla="*/ 117 h 643"/>
                <a:gd name="T24" fmla="*/ 523 w 750"/>
                <a:gd name="T25" fmla="*/ 119 h 643"/>
                <a:gd name="T26" fmla="*/ 549 w 750"/>
                <a:gd name="T27" fmla="*/ 59 h 643"/>
                <a:gd name="T28" fmla="*/ 382 w 750"/>
                <a:gd name="T29" fmla="*/ 73 h 643"/>
                <a:gd name="T30" fmla="*/ 368 w 750"/>
                <a:gd name="T31" fmla="*/ 73 h 643"/>
                <a:gd name="T32" fmla="*/ 201 w 750"/>
                <a:gd name="T33" fmla="*/ 59 h 643"/>
                <a:gd name="T34" fmla="*/ 227 w 750"/>
                <a:gd name="T35" fmla="*/ 119 h 643"/>
                <a:gd name="T36" fmla="*/ 218 w 750"/>
                <a:gd name="T37" fmla="*/ 117 h 643"/>
                <a:gd name="T38" fmla="*/ 66 w 750"/>
                <a:gd name="T39" fmla="*/ 189 h 643"/>
                <a:gd name="T40" fmla="*/ 119 w 750"/>
                <a:gd name="T41" fmla="*/ 228 h 643"/>
                <a:gd name="T42" fmla="*/ 110 w 750"/>
                <a:gd name="T43" fmla="*/ 230 h 643"/>
                <a:gd name="T44" fmla="*/ 14 w 750"/>
                <a:gd name="T45" fmla="*/ 368 h 643"/>
                <a:gd name="T46" fmla="*/ 80 w 750"/>
                <a:gd name="T47" fmla="*/ 375 h 643"/>
                <a:gd name="T48" fmla="*/ 14 w 750"/>
                <a:gd name="T49" fmla="*/ 382 h 643"/>
                <a:gd name="T50" fmla="*/ 110 w 750"/>
                <a:gd name="T51" fmla="*/ 520 h 643"/>
                <a:gd name="T52" fmla="*/ 117 w 750"/>
                <a:gd name="T53" fmla="*/ 532 h 643"/>
                <a:gd name="T54" fmla="*/ 81 w 750"/>
                <a:gd name="T55" fmla="*/ 584 h 643"/>
                <a:gd name="T56" fmla="*/ 69 w 750"/>
                <a:gd name="T57" fmla="*/ 592 h 643"/>
                <a:gd name="T58" fmla="*/ 50 w 750"/>
                <a:gd name="T59" fmla="*/ 563 h 643"/>
                <a:gd name="T60" fmla="*/ 0 w 750"/>
                <a:gd name="T61" fmla="*/ 375 h 643"/>
                <a:gd name="T62" fmla="*/ 50 w 750"/>
                <a:gd name="T63" fmla="*/ 188 h 643"/>
                <a:gd name="T64" fmla="*/ 186 w 750"/>
                <a:gd name="T65" fmla="*/ 51 h 643"/>
                <a:gd name="T66" fmla="*/ 189 w 750"/>
                <a:gd name="T67" fmla="*/ 50 h 643"/>
                <a:gd name="T68" fmla="*/ 561 w 750"/>
                <a:gd name="T69" fmla="*/ 50 h 643"/>
                <a:gd name="T70" fmla="*/ 564 w 750"/>
                <a:gd name="T71" fmla="*/ 51 h 643"/>
                <a:gd name="T72" fmla="*/ 700 w 750"/>
                <a:gd name="T73" fmla="*/ 188 h 643"/>
                <a:gd name="T74" fmla="*/ 750 w 750"/>
                <a:gd name="T75" fmla="*/ 375 h 643"/>
                <a:gd name="T76" fmla="*/ 700 w 750"/>
                <a:gd name="T77" fmla="*/ 563 h 643"/>
                <a:gd name="T78" fmla="*/ 533 w 750"/>
                <a:gd name="T79" fmla="*/ 636 h 643"/>
                <a:gd name="T80" fmla="*/ 224 w 750"/>
                <a:gd name="T81" fmla="*/ 643 h 643"/>
                <a:gd name="T82" fmla="*/ 217 w 750"/>
                <a:gd name="T83" fmla="*/ 560 h 643"/>
                <a:gd name="T84" fmla="*/ 526 w 750"/>
                <a:gd name="T85" fmla="*/ 553 h 643"/>
                <a:gd name="T86" fmla="*/ 519 w 750"/>
                <a:gd name="T87" fmla="*/ 567 h 643"/>
                <a:gd name="T88" fmla="*/ 231 w 750"/>
                <a:gd name="T89" fmla="*/ 629 h 643"/>
                <a:gd name="T90" fmla="*/ 519 w 750"/>
                <a:gd name="T91" fmla="*/ 567 h 643"/>
                <a:gd name="T92" fmla="*/ 577 w 750"/>
                <a:gd name="T93" fmla="*/ 267 h 643"/>
                <a:gd name="T94" fmla="*/ 449 w 750"/>
                <a:gd name="T95" fmla="*/ 375 h 643"/>
                <a:gd name="T96" fmla="*/ 301 w 750"/>
                <a:gd name="T97" fmla="*/ 375 h 643"/>
                <a:gd name="T98" fmla="*/ 435 w 750"/>
                <a:gd name="T99" fmla="*/ 332 h 643"/>
                <a:gd name="T100" fmla="*/ 579 w 750"/>
                <a:gd name="T101" fmla="*/ 257 h 643"/>
                <a:gd name="T102" fmla="*/ 375 w 750"/>
                <a:gd name="T103" fmla="*/ 315 h 643"/>
                <a:gd name="T104" fmla="*/ 375 w 750"/>
                <a:gd name="T105" fmla="*/ 4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643">
                  <a:moveTo>
                    <a:pt x="700" y="563"/>
                  </a:moveTo>
                  <a:cubicBezTo>
                    <a:pt x="699" y="563"/>
                    <a:pt x="699" y="563"/>
                    <a:pt x="699" y="563"/>
                  </a:cubicBezTo>
                  <a:cubicBezTo>
                    <a:pt x="693" y="573"/>
                    <a:pt x="687" y="583"/>
                    <a:pt x="680" y="592"/>
                  </a:cubicBezTo>
                  <a:cubicBezTo>
                    <a:pt x="679" y="594"/>
                    <a:pt x="677" y="595"/>
                    <a:pt x="675" y="595"/>
                  </a:cubicBezTo>
                  <a:cubicBezTo>
                    <a:pt x="673" y="595"/>
                    <a:pt x="672" y="595"/>
                    <a:pt x="671" y="594"/>
                  </a:cubicBezTo>
                  <a:cubicBezTo>
                    <a:pt x="667" y="592"/>
                    <a:pt x="667" y="587"/>
                    <a:pt x="669" y="584"/>
                  </a:cubicBezTo>
                  <a:cubicBezTo>
                    <a:pt x="674" y="577"/>
                    <a:pt x="679" y="569"/>
                    <a:pt x="684" y="562"/>
                  </a:cubicBezTo>
                  <a:cubicBezTo>
                    <a:pt x="633" y="532"/>
                    <a:pt x="633" y="532"/>
                    <a:pt x="633" y="532"/>
                  </a:cubicBezTo>
                  <a:cubicBezTo>
                    <a:pt x="630" y="530"/>
                    <a:pt x="629" y="526"/>
                    <a:pt x="631" y="523"/>
                  </a:cubicBezTo>
                  <a:cubicBezTo>
                    <a:pt x="633" y="520"/>
                    <a:pt x="637" y="518"/>
                    <a:pt x="640" y="520"/>
                  </a:cubicBezTo>
                  <a:cubicBezTo>
                    <a:pt x="691" y="550"/>
                    <a:pt x="691" y="550"/>
                    <a:pt x="691" y="550"/>
                  </a:cubicBezTo>
                  <a:cubicBezTo>
                    <a:pt x="719" y="498"/>
                    <a:pt x="734" y="441"/>
                    <a:pt x="736" y="382"/>
                  </a:cubicBezTo>
                  <a:cubicBezTo>
                    <a:pt x="677" y="382"/>
                    <a:pt x="677" y="382"/>
                    <a:pt x="677" y="382"/>
                  </a:cubicBezTo>
                  <a:cubicBezTo>
                    <a:pt x="673" y="382"/>
                    <a:pt x="670" y="379"/>
                    <a:pt x="670" y="375"/>
                  </a:cubicBezTo>
                  <a:cubicBezTo>
                    <a:pt x="670" y="371"/>
                    <a:pt x="673" y="368"/>
                    <a:pt x="677" y="368"/>
                  </a:cubicBezTo>
                  <a:cubicBezTo>
                    <a:pt x="736" y="368"/>
                    <a:pt x="736" y="368"/>
                    <a:pt x="736" y="368"/>
                  </a:cubicBezTo>
                  <a:cubicBezTo>
                    <a:pt x="735" y="308"/>
                    <a:pt x="718" y="251"/>
                    <a:pt x="691" y="201"/>
                  </a:cubicBezTo>
                  <a:cubicBezTo>
                    <a:pt x="640" y="230"/>
                    <a:pt x="640" y="230"/>
                    <a:pt x="640" y="230"/>
                  </a:cubicBezTo>
                  <a:cubicBezTo>
                    <a:pt x="639" y="231"/>
                    <a:pt x="638" y="231"/>
                    <a:pt x="637" y="231"/>
                  </a:cubicBezTo>
                  <a:cubicBezTo>
                    <a:pt x="634" y="231"/>
                    <a:pt x="632" y="230"/>
                    <a:pt x="631" y="228"/>
                  </a:cubicBezTo>
                  <a:cubicBezTo>
                    <a:pt x="629" y="224"/>
                    <a:pt x="630" y="220"/>
                    <a:pt x="633" y="218"/>
                  </a:cubicBezTo>
                  <a:cubicBezTo>
                    <a:pt x="684" y="189"/>
                    <a:pt x="684" y="189"/>
                    <a:pt x="684" y="189"/>
                  </a:cubicBezTo>
                  <a:cubicBezTo>
                    <a:pt x="653" y="139"/>
                    <a:pt x="611" y="97"/>
                    <a:pt x="561" y="66"/>
                  </a:cubicBezTo>
                  <a:cubicBezTo>
                    <a:pt x="532" y="117"/>
                    <a:pt x="532" y="117"/>
                    <a:pt x="532" y="117"/>
                  </a:cubicBezTo>
                  <a:cubicBezTo>
                    <a:pt x="531" y="119"/>
                    <a:pt x="528" y="120"/>
                    <a:pt x="526" y="120"/>
                  </a:cubicBezTo>
                  <a:cubicBezTo>
                    <a:pt x="525" y="120"/>
                    <a:pt x="524" y="120"/>
                    <a:pt x="523" y="119"/>
                  </a:cubicBezTo>
                  <a:cubicBezTo>
                    <a:pt x="519" y="118"/>
                    <a:pt x="518" y="113"/>
                    <a:pt x="520" y="110"/>
                  </a:cubicBezTo>
                  <a:cubicBezTo>
                    <a:pt x="549" y="59"/>
                    <a:pt x="549" y="59"/>
                    <a:pt x="549" y="59"/>
                  </a:cubicBezTo>
                  <a:cubicBezTo>
                    <a:pt x="499" y="32"/>
                    <a:pt x="442" y="16"/>
                    <a:pt x="382" y="14"/>
                  </a:cubicBezTo>
                  <a:cubicBezTo>
                    <a:pt x="382" y="73"/>
                    <a:pt x="382" y="73"/>
                    <a:pt x="382" y="73"/>
                  </a:cubicBezTo>
                  <a:cubicBezTo>
                    <a:pt x="382" y="77"/>
                    <a:pt x="379" y="80"/>
                    <a:pt x="375" y="80"/>
                  </a:cubicBezTo>
                  <a:cubicBezTo>
                    <a:pt x="371" y="80"/>
                    <a:pt x="368" y="77"/>
                    <a:pt x="368" y="73"/>
                  </a:cubicBezTo>
                  <a:cubicBezTo>
                    <a:pt x="368" y="14"/>
                    <a:pt x="368" y="14"/>
                    <a:pt x="368" y="14"/>
                  </a:cubicBezTo>
                  <a:cubicBezTo>
                    <a:pt x="307" y="16"/>
                    <a:pt x="250" y="32"/>
                    <a:pt x="201" y="59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2" y="113"/>
                    <a:pt x="231" y="118"/>
                    <a:pt x="227" y="119"/>
                  </a:cubicBezTo>
                  <a:cubicBezTo>
                    <a:pt x="226" y="120"/>
                    <a:pt x="225" y="120"/>
                    <a:pt x="224" y="120"/>
                  </a:cubicBezTo>
                  <a:cubicBezTo>
                    <a:pt x="221" y="120"/>
                    <a:pt x="219" y="119"/>
                    <a:pt x="218" y="117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39" y="97"/>
                    <a:pt x="96" y="139"/>
                    <a:pt x="66" y="189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20" y="220"/>
                    <a:pt x="121" y="224"/>
                    <a:pt x="119" y="228"/>
                  </a:cubicBezTo>
                  <a:cubicBezTo>
                    <a:pt x="118" y="230"/>
                    <a:pt x="116" y="231"/>
                    <a:pt x="113" y="231"/>
                  </a:cubicBezTo>
                  <a:cubicBezTo>
                    <a:pt x="112" y="231"/>
                    <a:pt x="111" y="231"/>
                    <a:pt x="110" y="230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32" y="251"/>
                    <a:pt x="15" y="308"/>
                    <a:pt x="14" y="368"/>
                  </a:cubicBezTo>
                  <a:cubicBezTo>
                    <a:pt x="73" y="368"/>
                    <a:pt x="73" y="368"/>
                    <a:pt x="73" y="368"/>
                  </a:cubicBezTo>
                  <a:cubicBezTo>
                    <a:pt x="76" y="368"/>
                    <a:pt x="80" y="371"/>
                    <a:pt x="80" y="375"/>
                  </a:cubicBezTo>
                  <a:cubicBezTo>
                    <a:pt x="80" y="379"/>
                    <a:pt x="76" y="382"/>
                    <a:pt x="73" y="382"/>
                  </a:cubicBezTo>
                  <a:cubicBezTo>
                    <a:pt x="14" y="382"/>
                    <a:pt x="14" y="382"/>
                    <a:pt x="14" y="382"/>
                  </a:cubicBezTo>
                  <a:cubicBezTo>
                    <a:pt x="15" y="441"/>
                    <a:pt x="31" y="498"/>
                    <a:pt x="59" y="550"/>
                  </a:cubicBezTo>
                  <a:cubicBezTo>
                    <a:pt x="110" y="520"/>
                    <a:pt x="110" y="520"/>
                    <a:pt x="110" y="520"/>
                  </a:cubicBezTo>
                  <a:cubicBezTo>
                    <a:pt x="113" y="518"/>
                    <a:pt x="117" y="520"/>
                    <a:pt x="119" y="523"/>
                  </a:cubicBezTo>
                  <a:cubicBezTo>
                    <a:pt x="121" y="526"/>
                    <a:pt x="120" y="530"/>
                    <a:pt x="117" y="532"/>
                  </a:cubicBezTo>
                  <a:cubicBezTo>
                    <a:pt x="66" y="562"/>
                    <a:pt x="66" y="562"/>
                    <a:pt x="66" y="562"/>
                  </a:cubicBezTo>
                  <a:cubicBezTo>
                    <a:pt x="71" y="569"/>
                    <a:pt x="76" y="577"/>
                    <a:pt x="81" y="584"/>
                  </a:cubicBezTo>
                  <a:cubicBezTo>
                    <a:pt x="83" y="587"/>
                    <a:pt x="82" y="592"/>
                    <a:pt x="79" y="594"/>
                  </a:cubicBezTo>
                  <a:cubicBezTo>
                    <a:pt x="76" y="596"/>
                    <a:pt x="72" y="595"/>
                    <a:pt x="69" y="592"/>
                  </a:cubicBezTo>
                  <a:cubicBezTo>
                    <a:pt x="63" y="583"/>
                    <a:pt x="56" y="573"/>
                    <a:pt x="51" y="563"/>
                  </a:cubicBezTo>
                  <a:cubicBezTo>
                    <a:pt x="51" y="563"/>
                    <a:pt x="50" y="563"/>
                    <a:pt x="50" y="563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17" y="505"/>
                    <a:pt x="0" y="441"/>
                    <a:pt x="0" y="375"/>
                  </a:cubicBezTo>
                  <a:cubicBezTo>
                    <a:pt x="0" y="307"/>
                    <a:pt x="18" y="244"/>
                    <a:pt x="50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51" y="187"/>
                    <a:pt x="51" y="187"/>
                    <a:pt x="51" y="187"/>
                  </a:cubicBezTo>
                  <a:cubicBezTo>
                    <a:pt x="84" y="131"/>
                    <a:pt x="130" y="84"/>
                    <a:pt x="186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88" y="50"/>
                    <a:pt x="188" y="50"/>
                    <a:pt x="189" y="50"/>
                  </a:cubicBezTo>
                  <a:cubicBezTo>
                    <a:pt x="244" y="18"/>
                    <a:pt x="307" y="0"/>
                    <a:pt x="375" y="0"/>
                  </a:cubicBezTo>
                  <a:cubicBezTo>
                    <a:pt x="443" y="0"/>
                    <a:pt x="506" y="18"/>
                    <a:pt x="561" y="50"/>
                  </a:cubicBezTo>
                  <a:cubicBezTo>
                    <a:pt x="562" y="50"/>
                    <a:pt x="562" y="50"/>
                    <a:pt x="562" y="51"/>
                  </a:cubicBezTo>
                  <a:cubicBezTo>
                    <a:pt x="563" y="51"/>
                    <a:pt x="563" y="51"/>
                    <a:pt x="564" y="51"/>
                  </a:cubicBezTo>
                  <a:cubicBezTo>
                    <a:pt x="619" y="84"/>
                    <a:pt x="666" y="131"/>
                    <a:pt x="699" y="187"/>
                  </a:cubicBezTo>
                  <a:cubicBezTo>
                    <a:pt x="699" y="187"/>
                    <a:pt x="699" y="187"/>
                    <a:pt x="700" y="188"/>
                  </a:cubicBezTo>
                  <a:cubicBezTo>
                    <a:pt x="700" y="188"/>
                    <a:pt x="700" y="189"/>
                    <a:pt x="700" y="189"/>
                  </a:cubicBezTo>
                  <a:cubicBezTo>
                    <a:pt x="732" y="244"/>
                    <a:pt x="750" y="307"/>
                    <a:pt x="750" y="375"/>
                  </a:cubicBezTo>
                  <a:cubicBezTo>
                    <a:pt x="750" y="441"/>
                    <a:pt x="733" y="505"/>
                    <a:pt x="700" y="562"/>
                  </a:cubicBezTo>
                  <a:cubicBezTo>
                    <a:pt x="700" y="562"/>
                    <a:pt x="700" y="562"/>
                    <a:pt x="700" y="563"/>
                  </a:cubicBezTo>
                  <a:close/>
                  <a:moveTo>
                    <a:pt x="533" y="560"/>
                  </a:moveTo>
                  <a:cubicBezTo>
                    <a:pt x="533" y="636"/>
                    <a:pt x="533" y="636"/>
                    <a:pt x="533" y="636"/>
                  </a:cubicBezTo>
                  <a:cubicBezTo>
                    <a:pt x="533" y="640"/>
                    <a:pt x="530" y="643"/>
                    <a:pt x="526" y="643"/>
                  </a:cubicBezTo>
                  <a:cubicBezTo>
                    <a:pt x="224" y="643"/>
                    <a:pt x="224" y="643"/>
                    <a:pt x="224" y="643"/>
                  </a:cubicBezTo>
                  <a:cubicBezTo>
                    <a:pt x="220" y="643"/>
                    <a:pt x="217" y="640"/>
                    <a:pt x="217" y="636"/>
                  </a:cubicBezTo>
                  <a:cubicBezTo>
                    <a:pt x="217" y="560"/>
                    <a:pt x="217" y="560"/>
                    <a:pt x="217" y="560"/>
                  </a:cubicBezTo>
                  <a:cubicBezTo>
                    <a:pt x="217" y="556"/>
                    <a:pt x="220" y="553"/>
                    <a:pt x="224" y="553"/>
                  </a:cubicBezTo>
                  <a:cubicBezTo>
                    <a:pt x="526" y="553"/>
                    <a:pt x="526" y="553"/>
                    <a:pt x="526" y="553"/>
                  </a:cubicBezTo>
                  <a:cubicBezTo>
                    <a:pt x="530" y="553"/>
                    <a:pt x="533" y="556"/>
                    <a:pt x="533" y="560"/>
                  </a:cubicBezTo>
                  <a:close/>
                  <a:moveTo>
                    <a:pt x="519" y="567"/>
                  </a:moveTo>
                  <a:cubicBezTo>
                    <a:pt x="231" y="567"/>
                    <a:pt x="231" y="567"/>
                    <a:pt x="231" y="567"/>
                  </a:cubicBezTo>
                  <a:cubicBezTo>
                    <a:pt x="231" y="629"/>
                    <a:pt x="231" y="629"/>
                    <a:pt x="231" y="629"/>
                  </a:cubicBezTo>
                  <a:cubicBezTo>
                    <a:pt x="519" y="629"/>
                    <a:pt x="519" y="629"/>
                    <a:pt x="519" y="629"/>
                  </a:cubicBezTo>
                  <a:lnTo>
                    <a:pt x="519" y="567"/>
                  </a:lnTo>
                  <a:close/>
                  <a:moveTo>
                    <a:pt x="579" y="257"/>
                  </a:moveTo>
                  <a:cubicBezTo>
                    <a:pt x="581" y="261"/>
                    <a:pt x="580" y="265"/>
                    <a:pt x="577" y="267"/>
                  </a:cubicBezTo>
                  <a:cubicBezTo>
                    <a:pt x="442" y="344"/>
                    <a:pt x="442" y="344"/>
                    <a:pt x="442" y="344"/>
                  </a:cubicBezTo>
                  <a:cubicBezTo>
                    <a:pt x="447" y="354"/>
                    <a:pt x="449" y="364"/>
                    <a:pt x="449" y="375"/>
                  </a:cubicBezTo>
                  <a:cubicBezTo>
                    <a:pt x="449" y="416"/>
                    <a:pt x="416" y="449"/>
                    <a:pt x="375" y="449"/>
                  </a:cubicBezTo>
                  <a:cubicBezTo>
                    <a:pt x="334" y="449"/>
                    <a:pt x="301" y="416"/>
                    <a:pt x="301" y="375"/>
                  </a:cubicBezTo>
                  <a:cubicBezTo>
                    <a:pt x="301" y="334"/>
                    <a:pt x="334" y="301"/>
                    <a:pt x="375" y="301"/>
                  </a:cubicBezTo>
                  <a:cubicBezTo>
                    <a:pt x="400" y="301"/>
                    <a:pt x="422" y="313"/>
                    <a:pt x="435" y="332"/>
                  </a:cubicBezTo>
                  <a:cubicBezTo>
                    <a:pt x="570" y="255"/>
                    <a:pt x="570" y="255"/>
                    <a:pt x="570" y="255"/>
                  </a:cubicBezTo>
                  <a:cubicBezTo>
                    <a:pt x="573" y="253"/>
                    <a:pt x="577" y="254"/>
                    <a:pt x="579" y="257"/>
                  </a:cubicBezTo>
                  <a:close/>
                  <a:moveTo>
                    <a:pt x="435" y="375"/>
                  </a:moveTo>
                  <a:cubicBezTo>
                    <a:pt x="435" y="342"/>
                    <a:pt x="408" y="315"/>
                    <a:pt x="375" y="315"/>
                  </a:cubicBezTo>
                  <a:cubicBezTo>
                    <a:pt x="342" y="315"/>
                    <a:pt x="315" y="342"/>
                    <a:pt x="315" y="375"/>
                  </a:cubicBezTo>
                  <a:cubicBezTo>
                    <a:pt x="315" y="408"/>
                    <a:pt x="342" y="435"/>
                    <a:pt x="375" y="435"/>
                  </a:cubicBezTo>
                  <a:cubicBezTo>
                    <a:pt x="408" y="435"/>
                    <a:pt x="435" y="408"/>
                    <a:pt x="435" y="3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ownStd" panose="00010500010101010101" pitchFamily="50" charset="0"/>
                <a:ea typeface="BrownStd Regular Alternate" charset="0"/>
                <a:cs typeface="BrownStd Regular Alternat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8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52725" y="81356"/>
            <a:ext cx="9594575" cy="369332"/>
          </a:xfrm>
        </p:spPr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552726" y="1434086"/>
            <a:ext cx="9594574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Java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fit </a:t>
            </a:r>
            <a:r>
              <a:rPr lang="de-DE" dirty="0" err="1" smtClean="0"/>
              <a:t>for</a:t>
            </a:r>
            <a:r>
              <a:rPr lang="de-DE" dirty="0" smtClean="0"/>
              <a:t> Jena </a:t>
            </a:r>
            <a:r>
              <a:rPr lang="de-DE" dirty="0" err="1" smtClean="0"/>
              <a:t>and</a:t>
            </a:r>
            <a:r>
              <a:rPr lang="de-DE" dirty="0" smtClean="0"/>
              <a:t> SPARQL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science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Reuse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frameworks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Enable</a:t>
            </a:r>
            <a:r>
              <a:rPr lang="de-DE" dirty="0" smtClean="0"/>
              <a:t> a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auto-encoders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6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0015ABBF-64E8-534A-9B9A-0B6EA751F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725" y="81356"/>
            <a:ext cx="9594575" cy="738664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Conclusion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outlook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C4DF7D8-8998-3B40-BF38-0BBA47891A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725" y="970776"/>
            <a:ext cx="9594575" cy="27699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1C0F4D6-46F0-964F-B1D9-89373ABBC5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726" y="1434086"/>
            <a:ext cx="9594574" cy="2769989"/>
          </a:xfrm>
        </p:spPr>
        <p:txBody>
          <a:bodyPr/>
          <a:lstStyle/>
          <a:p>
            <a:endParaRPr lang="de-DE" b="1" dirty="0"/>
          </a:p>
          <a:p>
            <a:r>
              <a:rPr lang="de-DE" b="1" dirty="0"/>
              <a:t>	WHAT WE HAVE DONE:</a:t>
            </a:r>
          </a:p>
          <a:p>
            <a:endParaRPr lang="de-DE" dirty="0"/>
          </a:p>
          <a:p>
            <a:r>
              <a:rPr lang="de-DE" dirty="0"/>
              <a:t>	</a:t>
            </a:r>
          </a:p>
          <a:p>
            <a:r>
              <a:rPr lang="de-DE" b="1" dirty="0"/>
              <a:t>	</a:t>
            </a:r>
          </a:p>
          <a:p>
            <a:endParaRPr lang="de-DE" b="1" dirty="0"/>
          </a:p>
          <a:p>
            <a:r>
              <a:rPr lang="de-DE" b="1" dirty="0"/>
              <a:t>	</a:t>
            </a:r>
            <a:r>
              <a:rPr lang="de-DE" b="1" dirty="0" smtClean="0"/>
              <a:t>OUTLOOK: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	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2D2CCA5-FFD6-F64F-8C7E-D2A11CCC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7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B7005238-3766-481D-8AF4-739E69689590}"/>
              </a:ext>
            </a:extLst>
          </p:cNvPr>
          <p:cNvGrpSpPr/>
          <p:nvPr/>
        </p:nvGrpSpPr>
        <p:grpSpPr>
          <a:xfrm>
            <a:off x="552725" y="3063886"/>
            <a:ext cx="766800" cy="766800"/>
            <a:chOff x="9125977" y="4467170"/>
            <a:chExt cx="766800" cy="766800"/>
          </a:xfrm>
        </p:grpSpPr>
        <p:sp>
          <p:nvSpPr>
            <p:cNvPr id="9" name="Oval 50">
              <a:extLst>
                <a:ext uri="{FF2B5EF4-FFF2-40B4-BE49-F238E27FC236}">
                  <a16:creationId xmlns:a16="http://schemas.microsoft.com/office/drawing/2014/main" xmlns="" id="{54FA844C-CC2C-4718-8C2D-6ED593357A5D}"/>
                </a:ext>
              </a:extLst>
            </p:cNvPr>
            <p:cNvSpPr/>
            <p:nvPr/>
          </p:nvSpPr>
          <p:spPr>
            <a:xfrm>
              <a:off x="9125977" y="4467170"/>
              <a:ext cx="766800" cy="766800"/>
            </a:xfrm>
            <a:prstGeom prst="ellipse">
              <a:avLst/>
            </a:prstGeom>
            <a:solidFill>
              <a:srgbClr val="102379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wnStd" panose="00010500010101010101" pitchFamily="50" charset="0"/>
                <a:ea typeface="BrownStd Regular Alternate" charset="0"/>
                <a:cs typeface="BrownStd Regular Alternate" charset="0"/>
              </a:endParaRPr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xmlns="" id="{17D0BB3E-3B52-48EE-9ADD-C112FEBE2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6495" y="4584941"/>
              <a:ext cx="540000" cy="504000"/>
            </a:xfrm>
            <a:custGeom>
              <a:avLst/>
              <a:gdLst>
                <a:gd name="T0" fmla="*/ 699 w 750"/>
                <a:gd name="T1" fmla="*/ 563 h 643"/>
                <a:gd name="T2" fmla="*/ 675 w 750"/>
                <a:gd name="T3" fmla="*/ 595 h 643"/>
                <a:gd name="T4" fmla="*/ 669 w 750"/>
                <a:gd name="T5" fmla="*/ 584 h 643"/>
                <a:gd name="T6" fmla="*/ 633 w 750"/>
                <a:gd name="T7" fmla="*/ 532 h 643"/>
                <a:gd name="T8" fmla="*/ 640 w 750"/>
                <a:gd name="T9" fmla="*/ 520 h 643"/>
                <a:gd name="T10" fmla="*/ 736 w 750"/>
                <a:gd name="T11" fmla="*/ 382 h 643"/>
                <a:gd name="T12" fmla="*/ 670 w 750"/>
                <a:gd name="T13" fmla="*/ 375 h 643"/>
                <a:gd name="T14" fmla="*/ 736 w 750"/>
                <a:gd name="T15" fmla="*/ 368 h 643"/>
                <a:gd name="T16" fmla="*/ 640 w 750"/>
                <a:gd name="T17" fmla="*/ 230 h 643"/>
                <a:gd name="T18" fmla="*/ 631 w 750"/>
                <a:gd name="T19" fmla="*/ 228 h 643"/>
                <a:gd name="T20" fmla="*/ 684 w 750"/>
                <a:gd name="T21" fmla="*/ 189 h 643"/>
                <a:gd name="T22" fmla="*/ 532 w 750"/>
                <a:gd name="T23" fmla="*/ 117 h 643"/>
                <a:gd name="T24" fmla="*/ 523 w 750"/>
                <a:gd name="T25" fmla="*/ 119 h 643"/>
                <a:gd name="T26" fmla="*/ 549 w 750"/>
                <a:gd name="T27" fmla="*/ 59 h 643"/>
                <a:gd name="T28" fmla="*/ 382 w 750"/>
                <a:gd name="T29" fmla="*/ 73 h 643"/>
                <a:gd name="T30" fmla="*/ 368 w 750"/>
                <a:gd name="T31" fmla="*/ 73 h 643"/>
                <a:gd name="T32" fmla="*/ 201 w 750"/>
                <a:gd name="T33" fmla="*/ 59 h 643"/>
                <a:gd name="T34" fmla="*/ 227 w 750"/>
                <a:gd name="T35" fmla="*/ 119 h 643"/>
                <a:gd name="T36" fmla="*/ 218 w 750"/>
                <a:gd name="T37" fmla="*/ 117 h 643"/>
                <a:gd name="T38" fmla="*/ 66 w 750"/>
                <a:gd name="T39" fmla="*/ 189 h 643"/>
                <a:gd name="T40" fmla="*/ 119 w 750"/>
                <a:gd name="T41" fmla="*/ 228 h 643"/>
                <a:gd name="T42" fmla="*/ 110 w 750"/>
                <a:gd name="T43" fmla="*/ 230 h 643"/>
                <a:gd name="T44" fmla="*/ 14 w 750"/>
                <a:gd name="T45" fmla="*/ 368 h 643"/>
                <a:gd name="T46" fmla="*/ 80 w 750"/>
                <a:gd name="T47" fmla="*/ 375 h 643"/>
                <a:gd name="T48" fmla="*/ 14 w 750"/>
                <a:gd name="T49" fmla="*/ 382 h 643"/>
                <a:gd name="T50" fmla="*/ 110 w 750"/>
                <a:gd name="T51" fmla="*/ 520 h 643"/>
                <a:gd name="T52" fmla="*/ 117 w 750"/>
                <a:gd name="T53" fmla="*/ 532 h 643"/>
                <a:gd name="T54" fmla="*/ 81 w 750"/>
                <a:gd name="T55" fmla="*/ 584 h 643"/>
                <a:gd name="T56" fmla="*/ 69 w 750"/>
                <a:gd name="T57" fmla="*/ 592 h 643"/>
                <a:gd name="T58" fmla="*/ 50 w 750"/>
                <a:gd name="T59" fmla="*/ 563 h 643"/>
                <a:gd name="T60" fmla="*/ 0 w 750"/>
                <a:gd name="T61" fmla="*/ 375 h 643"/>
                <a:gd name="T62" fmla="*/ 50 w 750"/>
                <a:gd name="T63" fmla="*/ 188 h 643"/>
                <a:gd name="T64" fmla="*/ 186 w 750"/>
                <a:gd name="T65" fmla="*/ 51 h 643"/>
                <a:gd name="T66" fmla="*/ 189 w 750"/>
                <a:gd name="T67" fmla="*/ 50 h 643"/>
                <a:gd name="T68" fmla="*/ 561 w 750"/>
                <a:gd name="T69" fmla="*/ 50 h 643"/>
                <a:gd name="T70" fmla="*/ 564 w 750"/>
                <a:gd name="T71" fmla="*/ 51 h 643"/>
                <a:gd name="T72" fmla="*/ 700 w 750"/>
                <a:gd name="T73" fmla="*/ 188 h 643"/>
                <a:gd name="T74" fmla="*/ 750 w 750"/>
                <a:gd name="T75" fmla="*/ 375 h 643"/>
                <a:gd name="T76" fmla="*/ 700 w 750"/>
                <a:gd name="T77" fmla="*/ 563 h 643"/>
                <a:gd name="T78" fmla="*/ 533 w 750"/>
                <a:gd name="T79" fmla="*/ 636 h 643"/>
                <a:gd name="T80" fmla="*/ 224 w 750"/>
                <a:gd name="T81" fmla="*/ 643 h 643"/>
                <a:gd name="T82" fmla="*/ 217 w 750"/>
                <a:gd name="T83" fmla="*/ 560 h 643"/>
                <a:gd name="T84" fmla="*/ 526 w 750"/>
                <a:gd name="T85" fmla="*/ 553 h 643"/>
                <a:gd name="T86" fmla="*/ 519 w 750"/>
                <a:gd name="T87" fmla="*/ 567 h 643"/>
                <a:gd name="T88" fmla="*/ 231 w 750"/>
                <a:gd name="T89" fmla="*/ 629 h 643"/>
                <a:gd name="T90" fmla="*/ 519 w 750"/>
                <a:gd name="T91" fmla="*/ 567 h 643"/>
                <a:gd name="T92" fmla="*/ 577 w 750"/>
                <a:gd name="T93" fmla="*/ 267 h 643"/>
                <a:gd name="T94" fmla="*/ 449 w 750"/>
                <a:gd name="T95" fmla="*/ 375 h 643"/>
                <a:gd name="T96" fmla="*/ 301 w 750"/>
                <a:gd name="T97" fmla="*/ 375 h 643"/>
                <a:gd name="T98" fmla="*/ 435 w 750"/>
                <a:gd name="T99" fmla="*/ 332 h 643"/>
                <a:gd name="T100" fmla="*/ 579 w 750"/>
                <a:gd name="T101" fmla="*/ 257 h 643"/>
                <a:gd name="T102" fmla="*/ 375 w 750"/>
                <a:gd name="T103" fmla="*/ 315 h 643"/>
                <a:gd name="T104" fmla="*/ 375 w 750"/>
                <a:gd name="T105" fmla="*/ 4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50" h="643">
                  <a:moveTo>
                    <a:pt x="700" y="563"/>
                  </a:moveTo>
                  <a:cubicBezTo>
                    <a:pt x="699" y="563"/>
                    <a:pt x="699" y="563"/>
                    <a:pt x="699" y="563"/>
                  </a:cubicBezTo>
                  <a:cubicBezTo>
                    <a:pt x="693" y="573"/>
                    <a:pt x="687" y="583"/>
                    <a:pt x="680" y="592"/>
                  </a:cubicBezTo>
                  <a:cubicBezTo>
                    <a:pt x="679" y="594"/>
                    <a:pt x="677" y="595"/>
                    <a:pt x="675" y="595"/>
                  </a:cubicBezTo>
                  <a:cubicBezTo>
                    <a:pt x="673" y="595"/>
                    <a:pt x="672" y="595"/>
                    <a:pt x="671" y="594"/>
                  </a:cubicBezTo>
                  <a:cubicBezTo>
                    <a:pt x="667" y="592"/>
                    <a:pt x="667" y="587"/>
                    <a:pt x="669" y="584"/>
                  </a:cubicBezTo>
                  <a:cubicBezTo>
                    <a:pt x="674" y="577"/>
                    <a:pt x="679" y="569"/>
                    <a:pt x="684" y="562"/>
                  </a:cubicBezTo>
                  <a:cubicBezTo>
                    <a:pt x="633" y="532"/>
                    <a:pt x="633" y="532"/>
                    <a:pt x="633" y="532"/>
                  </a:cubicBezTo>
                  <a:cubicBezTo>
                    <a:pt x="630" y="530"/>
                    <a:pt x="629" y="526"/>
                    <a:pt x="631" y="523"/>
                  </a:cubicBezTo>
                  <a:cubicBezTo>
                    <a:pt x="633" y="520"/>
                    <a:pt x="637" y="518"/>
                    <a:pt x="640" y="520"/>
                  </a:cubicBezTo>
                  <a:cubicBezTo>
                    <a:pt x="691" y="550"/>
                    <a:pt x="691" y="550"/>
                    <a:pt x="691" y="550"/>
                  </a:cubicBezTo>
                  <a:cubicBezTo>
                    <a:pt x="719" y="498"/>
                    <a:pt x="734" y="441"/>
                    <a:pt x="736" y="382"/>
                  </a:cubicBezTo>
                  <a:cubicBezTo>
                    <a:pt x="677" y="382"/>
                    <a:pt x="677" y="382"/>
                    <a:pt x="677" y="382"/>
                  </a:cubicBezTo>
                  <a:cubicBezTo>
                    <a:pt x="673" y="382"/>
                    <a:pt x="670" y="379"/>
                    <a:pt x="670" y="375"/>
                  </a:cubicBezTo>
                  <a:cubicBezTo>
                    <a:pt x="670" y="371"/>
                    <a:pt x="673" y="368"/>
                    <a:pt x="677" y="368"/>
                  </a:cubicBezTo>
                  <a:cubicBezTo>
                    <a:pt x="736" y="368"/>
                    <a:pt x="736" y="368"/>
                    <a:pt x="736" y="368"/>
                  </a:cubicBezTo>
                  <a:cubicBezTo>
                    <a:pt x="735" y="308"/>
                    <a:pt x="718" y="251"/>
                    <a:pt x="691" y="201"/>
                  </a:cubicBezTo>
                  <a:cubicBezTo>
                    <a:pt x="640" y="230"/>
                    <a:pt x="640" y="230"/>
                    <a:pt x="640" y="230"/>
                  </a:cubicBezTo>
                  <a:cubicBezTo>
                    <a:pt x="639" y="231"/>
                    <a:pt x="638" y="231"/>
                    <a:pt x="637" y="231"/>
                  </a:cubicBezTo>
                  <a:cubicBezTo>
                    <a:pt x="634" y="231"/>
                    <a:pt x="632" y="230"/>
                    <a:pt x="631" y="228"/>
                  </a:cubicBezTo>
                  <a:cubicBezTo>
                    <a:pt x="629" y="224"/>
                    <a:pt x="630" y="220"/>
                    <a:pt x="633" y="218"/>
                  </a:cubicBezTo>
                  <a:cubicBezTo>
                    <a:pt x="684" y="189"/>
                    <a:pt x="684" y="189"/>
                    <a:pt x="684" y="189"/>
                  </a:cubicBezTo>
                  <a:cubicBezTo>
                    <a:pt x="653" y="139"/>
                    <a:pt x="611" y="97"/>
                    <a:pt x="561" y="66"/>
                  </a:cubicBezTo>
                  <a:cubicBezTo>
                    <a:pt x="532" y="117"/>
                    <a:pt x="532" y="117"/>
                    <a:pt x="532" y="117"/>
                  </a:cubicBezTo>
                  <a:cubicBezTo>
                    <a:pt x="531" y="119"/>
                    <a:pt x="528" y="120"/>
                    <a:pt x="526" y="120"/>
                  </a:cubicBezTo>
                  <a:cubicBezTo>
                    <a:pt x="525" y="120"/>
                    <a:pt x="524" y="120"/>
                    <a:pt x="523" y="119"/>
                  </a:cubicBezTo>
                  <a:cubicBezTo>
                    <a:pt x="519" y="118"/>
                    <a:pt x="518" y="113"/>
                    <a:pt x="520" y="110"/>
                  </a:cubicBezTo>
                  <a:cubicBezTo>
                    <a:pt x="549" y="59"/>
                    <a:pt x="549" y="59"/>
                    <a:pt x="549" y="59"/>
                  </a:cubicBezTo>
                  <a:cubicBezTo>
                    <a:pt x="499" y="32"/>
                    <a:pt x="442" y="16"/>
                    <a:pt x="382" y="14"/>
                  </a:cubicBezTo>
                  <a:cubicBezTo>
                    <a:pt x="382" y="73"/>
                    <a:pt x="382" y="73"/>
                    <a:pt x="382" y="73"/>
                  </a:cubicBezTo>
                  <a:cubicBezTo>
                    <a:pt x="382" y="77"/>
                    <a:pt x="379" y="80"/>
                    <a:pt x="375" y="80"/>
                  </a:cubicBezTo>
                  <a:cubicBezTo>
                    <a:pt x="371" y="80"/>
                    <a:pt x="368" y="77"/>
                    <a:pt x="368" y="73"/>
                  </a:cubicBezTo>
                  <a:cubicBezTo>
                    <a:pt x="368" y="14"/>
                    <a:pt x="368" y="14"/>
                    <a:pt x="368" y="14"/>
                  </a:cubicBezTo>
                  <a:cubicBezTo>
                    <a:pt x="307" y="16"/>
                    <a:pt x="250" y="32"/>
                    <a:pt x="201" y="59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2" y="113"/>
                    <a:pt x="231" y="118"/>
                    <a:pt x="227" y="119"/>
                  </a:cubicBezTo>
                  <a:cubicBezTo>
                    <a:pt x="226" y="120"/>
                    <a:pt x="225" y="120"/>
                    <a:pt x="224" y="120"/>
                  </a:cubicBezTo>
                  <a:cubicBezTo>
                    <a:pt x="221" y="120"/>
                    <a:pt x="219" y="119"/>
                    <a:pt x="218" y="117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39" y="97"/>
                    <a:pt x="96" y="139"/>
                    <a:pt x="66" y="189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20" y="220"/>
                    <a:pt x="121" y="224"/>
                    <a:pt x="119" y="228"/>
                  </a:cubicBezTo>
                  <a:cubicBezTo>
                    <a:pt x="118" y="230"/>
                    <a:pt x="116" y="231"/>
                    <a:pt x="113" y="231"/>
                  </a:cubicBezTo>
                  <a:cubicBezTo>
                    <a:pt x="112" y="231"/>
                    <a:pt x="111" y="231"/>
                    <a:pt x="110" y="230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32" y="251"/>
                    <a:pt x="15" y="308"/>
                    <a:pt x="14" y="368"/>
                  </a:cubicBezTo>
                  <a:cubicBezTo>
                    <a:pt x="73" y="368"/>
                    <a:pt x="73" y="368"/>
                    <a:pt x="73" y="368"/>
                  </a:cubicBezTo>
                  <a:cubicBezTo>
                    <a:pt x="76" y="368"/>
                    <a:pt x="80" y="371"/>
                    <a:pt x="80" y="375"/>
                  </a:cubicBezTo>
                  <a:cubicBezTo>
                    <a:pt x="80" y="379"/>
                    <a:pt x="76" y="382"/>
                    <a:pt x="73" y="382"/>
                  </a:cubicBezTo>
                  <a:cubicBezTo>
                    <a:pt x="14" y="382"/>
                    <a:pt x="14" y="382"/>
                    <a:pt x="14" y="382"/>
                  </a:cubicBezTo>
                  <a:cubicBezTo>
                    <a:pt x="15" y="441"/>
                    <a:pt x="31" y="498"/>
                    <a:pt x="59" y="550"/>
                  </a:cubicBezTo>
                  <a:cubicBezTo>
                    <a:pt x="110" y="520"/>
                    <a:pt x="110" y="520"/>
                    <a:pt x="110" y="520"/>
                  </a:cubicBezTo>
                  <a:cubicBezTo>
                    <a:pt x="113" y="518"/>
                    <a:pt x="117" y="520"/>
                    <a:pt x="119" y="523"/>
                  </a:cubicBezTo>
                  <a:cubicBezTo>
                    <a:pt x="121" y="526"/>
                    <a:pt x="120" y="530"/>
                    <a:pt x="117" y="532"/>
                  </a:cubicBezTo>
                  <a:cubicBezTo>
                    <a:pt x="66" y="562"/>
                    <a:pt x="66" y="562"/>
                    <a:pt x="66" y="562"/>
                  </a:cubicBezTo>
                  <a:cubicBezTo>
                    <a:pt x="71" y="569"/>
                    <a:pt x="76" y="577"/>
                    <a:pt x="81" y="584"/>
                  </a:cubicBezTo>
                  <a:cubicBezTo>
                    <a:pt x="83" y="587"/>
                    <a:pt x="82" y="592"/>
                    <a:pt x="79" y="594"/>
                  </a:cubicBezTo>
                  <a:cubicBezTo>
                    <a:pt x="76" y="596"/>
                    <a:pt x="72" y="595"/>
                    <a:pt x="69" y="592"/>
                  </a:cubicBezTo>
                  <a:cubicBezTo>
                    <a:pt x="63" y="583"/>
                    <a:pt x="56" y="573"/>
                    <a:pt x="51" y="563"/>
                  </a:cubicBezTo>
                  <a:cubicBezTo>
                    <a:pt x="51" y="563"/>
                    <a:pt x="50" y="563"/>
                    <a:pt x="50" y="563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17" y="505"/>
                    <a:pt x="0" y="441"/>
                    <a:pt x="0" y="375"/>
                  </a:cubicBezTo>
                  <a:cubicBezTo>
                    <a:pt x="0" y="307"/>
                    <a:pt x="18" y="244"/>
                    <a:pt x="50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51" y="187"/>
                    <a:pt x="51" y="187"/>
                    <a:pt x="51" y="187"/>
                  </a:cubicBezTo>
                  <a:cubicBezTo>
                    <a:pt x="84" y="131"/>
                    <a:pt x="130" y="84"/>
                    <a:pt x="186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88" y="50"/>
                    <a:pt x="188" y="50"/>
                    <a:pt x="189" y="50"/>
                  </a:cubicBezTo>
                  <a:cubicBezTo>
                    <a:pt x="244" y="18"/>
                    <a:pt x="307" y="0"/>
                    <a:pt x="375" y="0"/>
                  </a:cubicBezTo>
                  <a:cubicBezTo>
                    <a:pt x="443" y="0"/>
                    <a:pt x="506" y="18"/>
                    <a:pt x="561" y="50"/>
                  </a:cubicBezTo>
                  <a:cubicBezTo>
                    <a:pt x="562" y="50"/>
                    <a:pt x="562" y="50"/>
                    <a:pt x="562" y="51"/>
                  </a:cubicBezTo>
                  <a:cubicBezTo>
                    <a:pt x="563" y="51"/>
                    <a:pt x="563" y="51"/>
                    <a:pt x="564" y="51"/>
                  </a:cubicBezTo>
                  <a:cubicBezTo>
                    <a:pt x="619" y="84"/>
                    <a:pt x="666" y="131"/>
                    <a:pt x="699" y="187"/>
                  </a:cubicBezTo>
                  <a:cubicBezTo>
                    <a:pt x="699" y="187"/>
                    <a:pt x="699" y="187"/>
                    <a:pt x="700" y="188"/>
                  </a:cubicBezTo>
                  <a:cubicBezTo>
                    <a:pt x="700" y="188"/>
                    <a:pt x="700" y="189"/>
                    <a:pt x="700" y="189"/>
                  </a:cubicBezTo>
                  <a:cubicBezTo>
                    <a:pt x="732" y="244"/>
                    <a:pt x="750" y="307"/>
                    <a:pt x="750" y="375"/>
                  </a:cubicBezTo>
                  <a:cubicBezTo>
                    <a:pt x="750" y="441"/>
                    <a:pt x="733" y="505"/>
                    <a:pt x="700" y="562"/>
                  </a:cubicBezTo>
                  <a:cubicBezTo>
                    <a:pt x="700" y="562"/>
                    <a:pt x="700" y="562"/>
                    <a:pt x="700" y="563"/>
                  </a:cubicBezTo>
                  <a:close/>
                  <a:moveTo>
                    <a:pt x="533" y="560"/>
                  </a:moveTo>
                  <a:cubicBezTo>
                    <a:pt x="533" y="636"/>
                    <a:pt x="533" y="636"/>
                    <a:pt x="533" y="636"/>
                  </a:cubicBezTo>
                  <a:cubicBezTo>
                    <a:pt x="533" y="640"/>
                    <a:pt x="530" y="643"/>
                    <a:pt x="526" y="643"/>
                  </a:cubicBezTo>
                  <a:cubicBezTo>
                    <a:pt x="224" y="643"/>
                    <a:pt x="224" y="643"/>
                    <a:pt x="224" y="643"/>
                  </a:cubicBezTo>
                  <a:cubicBezTo>
                    <a:pt x="220" y="643"/>
                    <a:pt x="217" y="640"/>
                    <a:pt x="217" y="636"/>
                  </a:cubicBezTo>
                  <a:cubicBezTo>
                    <a:pt x="217" y="560"/>
                    <a:pt x="217" y="560"/>
                    <a:pt x="217" y="560"/>
                  </a:cubicBezTo>
                  <a:cubicBezTo>
                    <a:pt x="217" y="556"/>
                    <a:pt x="220" y="553"/>
                    <a:pt x="224" y="553"/>
                  </a:cubicBezTo>
                  <a:cubicBezTo>
                    <a:pt x="526" y="553"/>
                    <a:pt x="526" y="553"/>
                    <a:pt x="526" y="553"/>
                  </a:cubicBezTo>
                  <a:cubicBezTo>
                    <a:pt x="530" y="553"/>
                    <a:pt x="533" y="556"/>
                    <a:pt x="533" y="560"/>
                  </a:cubicBezTo>
                  <a:close/>
                  <a:moveTo>
                    <a:pt x="519" y="567"/>
                  </a:moveTo>
                  <a:cubicBezTo>
                    <a:pt x="231" y="567"/>
                    <a:pt x="231" y="567"/>
                    <a:pt x="231" y="567"/>
                  </a:cubicBezTo>
                  <a:cubicBezTo>
                    <a:pt x="231" y="629"/>
                    <a:pt x="231" y="629"/>
                    <a:pt x="231" y="629"/>
                  </a:cubicBezTo>
                  <a:cubicBezTo>
                    <a:pt x="519" y="629"/>
                    <a:pt x="519" y="629"/>
                    <a:pt x="519" y="629"/>
                  </a:cubicBezTo>
                  <a:lnTo>
                    <a:pt x="519" y="567"/>
                  </a:lnTo>
                  <a:close/>
                  <a:moveTo>
                    <a:pt x="579" y="257"/>
                  </a:moveTo>
                  <a:cubicBezTo>
                    <a:pt x="581" y="261"/>
                    <a:pt x="580" y="265"/>
                    <a:pt x="577" y="267"/>
                  </a:cubicBezTo>
                  <a:cubicBezTo>
                    <a:pt x="442" y="344"/>
                    <a:pt x="442" y="344"/>
                    <a:pt x="442" y="344"/>
                  </a:cubicBezTo>
                  <a:cubicBezTo>
                    <a:pt x="447" y="354"/>
                    <a:pt x="449" y="364"/>
                    <a:pt x="449" y="375"/>
                  </a:cubicBezTo>
                  <a:cubicBezTo>
                    <a:pt x="449" y="416"/>
                    <a:pt x="416" y="449"/>
                    <a:pt x="375" y="449"/>
                  </a:cubicBezTo>
                  <a:cubicBezTo>
                    <a:pt x="334" y="449"/>
                    <a:pt x="301" y="416"/>
                    <a:pt x="301" y="375"/>
                  </a:cubicBezTo>
                  <a:cubicBezTo>
                    <a:pt x="301" y="334"/>
                    <a:pt x="334" y="301"/>
                    <a:pt x="375" y="301"/>
                  </a:cubicBezTo>
                  <a:cubicBezTo>
                    <a:pt x="400" y="301"/>
                    <a:pt x="422" y="313"/>
                    <a:pt x="435" y="332"/>
                  </a:cubicBezTo>
                  <a:cubicBezTo>
                    <a:pt x="570" y="255"/>
                    <a:pt x="570" y="255"/>
                    <a:pt x="570" y="255"/>
                  </a:cubicBezTo>
                  <a:cubicBezTo>
                    <a:pt x="573" y="253"/>
                    <a:pt x="577" y="254"/>
                    <a:pt x="579" y="257"/>
                  </a:cubicBezTo>
                  <a:close/>
                  <a:moveTo>
                    <a:pt x="435" y="375"/>
                  </a:moveTo>
                  <a:cubicBezTo>
                    <a:pt x="435" y="342"/>
                    <a:pt x="408" y="315"/>
                    <a:pt x="375" y="315"/>
                  </a:cubicBezTo>
                  <a:cubicBezTo>
                    <a:pt x="342" y="315"/>
                    <a:pt x="315" y="342"/>
                    <a:pt x="315" y="375"/>
                  </a:cubicBezTo>
                  <a:cubicBezTo>
                    <a:pt x="315" y="408"/>
                    <a:pt x="342" y="435"/>
                    <a:pt x="375" y="435"/>
                  </a:cubicBezTo>
                  <a:cubicBezTo>
                    <a:pt x="408" y="435"/>
                    <a:pt x="435" y="408"/>
                    <a:pt x="435" y="3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ownStd" panose="00010500010101010101" pitchFamily="50" charset="0"/>
                <a:ea typeface="BrownStd Regular Alternate" charset="0"/>
                <a:cs typeface="BrownStd Regular Alternate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BBE9AA9E-A4D1-48F4-BCB2-5F1A347CA975}"/>
              </a:ext>
            </a:extLst>
          </p:cNvPr>
          <p:cNvGrpSpPr/>
          <p:nvPr/>
        </p:nvGrpSpPr>
        <p:grpSpPr>
          <a:xfrm>
            <a:off x="546100" y="1434086"/>
            <a:ext cx="766800" cy="766800"/>
            <a:chOff x="4290312" y="4510212"/>
            <a:chExt cx="766800" cy="766800"/>
          </a:xfrm>
        </p:grpSpPr>
        <p:sp>
          <p:nvSpPr>
            <p:cNvPr id="12" name="Oval 44">
              <a:extLst>
                <a:ext uri="{FF2B5EF4-FFF2-40B4-BE49-F238E27FC236}">
                  <a16:creationId xmlns:a16="http://schemas.microsoft.com/office/drawing/2014/main" xmlns="" id="{6C5CE51A-D90F-468B-9E2A-121D4B6DEE10}"/>
                </a:ext>
              </a:extLst>
            </p:cNvPr>
            <p:cNvSpPr/>
            <p:nvPr/>
          </p:nvSpPr>
          <p:spPr>
            <a:xfrm>
              <a:off x="4290312" y="4510212"/>
              <a:ext cx="766800" cy="766800"/>
            </a:xfrm>
            <a:prstGeom prst="ellipse">
              <a:avLst/>
            </a:prstGeom>
            <a:solidFill>
              <a:srgbClr val="102379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ownStd" panose="00010500010101010101" pitchFamily="50" charset="0"/>
                <a:ea typeface="BrownStd Regular Alternate" charset="0"/>
                <a:cs typeface="BrownStd Regular Alternate" charset="0"/>
              </a:endParaRPr>
            </a:p>
          </p:txBody>
        </p:sp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xmlns="" id="{4DB26E4C-CAF9-4333-9CAB-0FBAC57F7E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285" y="4633197"/>
              <a:ext cx="374167" cy="481367"/>
            </a:xfrm>
            <a:custGeom>
              <a:avLst/>
              <a:gdLst>
                <a:gd name="T0" fmla="*/ 442 w 548"/>
                <a:gd name="T1" fmla="*/ 53 h 591"/>
                <a:gd name="T2" fmla="*/ 413 w 548"/>
                <a:gd name="T3" fmla="*/ 0 h 591"/>
                <a:gd name="T4" fmla="*/ 384 w 548"/>
                <a:gd name="T5" fmla="*/ 53 h 591"/>
                <a:gd name="T6" fmla="*/ 163 w 548"/>
                <a:gd name="T7" fmla="*/ 29 h 591"/>
                <a:gd name="T8" fmla="*/ 105 w 548"/>
                <a:gd name="T9" fmla="*/ 29 h 591"/>
                <a:gd name="T10" fmla="*/ 7 w 548"/>
                <a:gd name="T11" fmla="*/ 53 h 591"/>
                <a:gd name="T12" fmla="*/ 0 w 548"/>
                <a:gd name="T13" fmla="*/ 584 h 591"/>
                <a:gd name="T14" fmla="*/ 541 w 548"/>
                <a:gd name="T15" fmla="*/ 591 h 591"/>
                <a:gd name="T16" fmla="*/ 548 w 548"/>
                <a:gd name="T17" fmla="*/ 60 h 591"/>
                <a:gd name="T18" fmla="*/ 398 w 548"/>
                <a:gd name="T19" fmla="*/ 29 h 591"/>
                <a:gd name="T20" fmla="*/ 428 w 548"/>
                <a:gd name="T21" fmla="*/ 29 h 591"/>
                <a:gd name="T22" fmla="*/ 413 w 548"/>
                <a:gd name="T23" fmla="*/ 106 h 591"/>
                <a:gd name="T24" fmla="*/ 398 w 548"/>
                <a:gd name="T25" fmla="*/ 29 h 591"/>
                <a:gd name="T26" fmla="*/ 134 w 548"/>
                <a:gd name="T27" fmla="*/ 14 h 591"/>
                <a:gd name="T28" fmla="*/ 149 w 548"/>
                <a:gd name="T29" fmla="*/ 92 h 591"/>
                <a:gd name="T30" fmla="*/ 119 w 548"/>
                <a:gd name="T31" fmla="*/ 92 h 591"/>
                <a:gd name="T32" fmla="*/ 105 w 548"/>
                <a:gd name="T33" fmla="*/ 67 h 591"/>
                <a:gd name="T34" fmla="*/ 134 w 548"/>
                <a:gd name="T35" fmla="*/ 120 h 591"/>
                <a:gd name="T36" fmla="*/ 163 w 548"/>
                <a:gd name="T37" fmla="*/ 67 h 591"/>
                <a:gd name="T38" fmla="*/ 384 w 548"/>
                <a:gd name="T39" fmla="*/ 92 h 591"/>
                <a:gd name="T40" fmla="*/ 442 w 548"/>
                <a:gd name="T41" fmla="*/ 92 h 591"/>
                <a:gd name="T42" fmla="*/ 534 w 548"/>
                <a:gd name="T43" fmla="*/ 67 h 591"/>
                <a:gd name="T44" fmla="*/ 14 w 548"/>
                <a:gd name="T45" fmla="*/ 177 h 591"/>
                <a:gd name="T46" fmla="*/ 105 w 548"/>
                <a:gd name="T47" fmla="*/ 67 h 591"/>
                <a:gd name="T48" fmla="*/ 14 w 548"/>
                <a:gd name="T49" fmla="*/ 191 h 591"/>
                <a:gd name="T50" fmla="*/ 534 w 548"/>
                <a:gd name="T51" fmla="*/ 577 h 591"/>
                <a:gd name="T52" fmla="*/ 436 w 548"/>
                <a:gd name="T53" fmla="*/ 260 h 591"/>
                <a:gd name="T54" fmla="*/ 223 w 548"/>
                <a:gd name="T55" fmla="*/ 521 h 591"/>
                <a:gd name="T56" fmla="*/ 218 w 548"/>
                <a:gd name="T57" fmla="*/ 520 h 591"/>
                <a:gd name="T58" fmla="*/ 113 w 548"/>
                <a:gd name="T59" fmla="*/ 417 h 591"/>
                <a:gd name="T60" fmla="*/ 221 w 548"/>
                <a:gd name="T61" fmla="*/ 504 h 591"/>
                <a:gd name="T62" fmla="*/ 435 w 548"/>
                <a:gd name="T63" fmla="*/ 25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8" h="591">
                  <a:moveTo>
                    <a:pt x="541" y="53"/>
                  </a:moveTo>
                  <a:cubicBezTo>
                    <a:pt x="442" y="53"/>
                    <a:pt x="442" y="53"/>
                    <a:pt x="442" y="53"/>
                  </a:cubicBezTo>
                  <a:cubicBezTo>
                    <a:pt x="442" y="29"/>
                    <a:pt x="442" y="29"/>
                    <a:pt x="442" y="29"/>
                  </a:cubicBezTo>
                  <a:cubicBezTo>
                    <a:pt x="442" y="13"/>
                    <a:pt x="429" y="0"/>
                    <a:pt x="413" y="0"/>
                  </a:cubicBezTo>
                  <a:cubicBezTo>
                    <a:pt x="397" y="0"/>
                    <a:pt x="384" y="13"/>
                    <a:pt x="384" y="29"/>
                  </a:cubicBezTo>
                  <a:cubicBezTo>
                    <a:pt x="384" y="53"/>
                    <a:pt x="384" y="53"/>
                    <a:pt x="384" y="53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3" y="13"/>
                    <a:pt x="150" y="0"/>
                    <a:pt x="134" y="0"/>
                  </a:cubicBezTo>
                  <a:cubicBezTo>
                    <a:pt x="118" y="0"/>
                    <a:pt x="105" y="13"/>
                    <a:pt x="105" y="29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60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587"/>
                    <a:pt x="3" y="591"/>
                    <a:pt x="7" y="591"/>
                  </a:cubicBezTo>
                  <a:cubicBezTo>
                    <a:pt x="541" y="591"/>
                    <a:pt x="541" y="591"/>
                    <a:pt x="541" y="591"/>
                  </a:cubicBezTo>
                  <a:cubicBezTo>
                    <a:pt x="544" y="591"/>
                    <a:pt x="548" y="587"/>
                    <a:pt x="548" y="584"/>
                  </a:cubicBezTo>
                  <a:cubicBezTo>
                    <a:pt x="548" y="60"/>
                    <a:pt x="548" y="60"/>
                    <a:pt x="548" y="60"/>
                  </a:cubicBezTo>
                  <a:cubicBezTo>
                    <a:pt x="548" y="56"/>
                    <a:pt x="544" y="53"/>
                    <a:pt x="541" y="53"/>
                  </a:cubicBezTo>
                  <a:close/>
                  <a:moveTo>
                    <a:pt x="398" y="29"/>
                  </a:moveTo>
                  <a:cubicBezTo>
                    <a:pt x="398" y="20"/>
                    <a:pt x="405" y="14"/>
                    <a:pt x="413" y="14"/>
                  </a:cubicBezTo>
                  <a:cubicBezTo>
                    <a:pt x="422" y="14"/>
                    <a:pt x="428" y="20"/>
                    <a:pt x="428" y="29"/>
                  </a:cubicBezTo>
                  <a:cubicBezTo>
                    <a:pt x="428" y="92"/>
                    <a:pt x="428" y="92"/>
                    <a:pt x="428" y="92"/>
                  </a:cubicBezTo>
                  <a:cubicBezTo>
                    <a:pt x="428" y="100"/>
                    <a:pt x="422" y="106"/>
                    <a:pt x="413" y="106"/>
                  </a:cubicBezTo>
                  <a:cubicBezTo>
                    <a:pt x="405" y="106"/>
                    <a:pt x="398" y="100"/>
                    <a:pt x="398" y="92"/>
                  </a:cubicBezTo>
                  <a:lnTo>
                    <a:pt x="398" y="29"/>
                  </a:lnTo>
                  <a:close/>
                  <a:moveTo>
                    <a:pt x="119" y="29"/>
                  </a:moveTo>
                  <a:cubicBezTo>
                    <a:pt x="119" y="20"/>
                    <a:pt x="126" y="14"/>
                    <a:pt x="134" y="14"/>
                  </a:cubicBezTo>
                  <a:cubicBezTo>
                    <a:pt x="142" y="14"/>
                    <a:pt x="149" y="20"/>
                    <a:pt x="149" y="29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100"/>
                    <a:pt x="142" y="106"/>
                    <a:pt x="134" y="106"/>
                  </a:cubicBezTo>
                  <a:cubicBezTo>
                    <a:pt x="126" y="106"/>
                    <a:pt x="119" y="100"/>
                    <a:pt x="119" y="92"/>
                  </a:cubicBezTo>
                  <a:lnTo>
                    <a:pt x="119" y="29"/>
                  </a:lnTo>
                  <a:close/>
                  <a:moveTo>
                    <a:pt x="105" y="67"/>
                  </a:moveTo>
                  <a:cubicBezTo>
                    <a:pt x="105" y="92"/>
                    <a:pt x="105" y="92"/>
                    <a:pt x="105" y="92"/>
                  </a:cubicBezTo>
                  <a:cubicBezTo>
                    <a:pt x="105" y="107"/>
                    <a:pt x="118" y="120"/>
                    <a:pt x="134" y="120"/>
                  </a:cubicBezTo>
                  <a:cubicBezTo>
                    <a:pt x="150" y="120"/>
                    <a:pt x="163" y="107"/>
                    <a:pt x="163" y="92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384" y="67"/>
                    <a:pt x="384" y="67"/>
                    <a:pt x="384" y="67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4" y="107"/>
                    <a:pt x="397" y="120"/>
                    <a:pt x="413" y="120"/>
                  </a:cubicBezTo>
                  <a:cubicBezTo>
                    <a:pt x="429" y="120"/>
                    <a:pt x="442" y="107"/>
                    <a:pt x="442" y="92"/>
                  </a:cubicBezTo>
                  <a:cubicBezTo>
                    <a:pt x="442" y="67"/>
                    <a:pt x="442" y="67"/>
                    <a:pt x="442" y="67"/>
                  </a:cubicBezTo>
                  <a:cubicBezTo>
                    <a:pt x="534" y="67"/>
                    <a:pt x="534" y="67"/>
                    <a:pt x="534" y="67"/>
                  </a:cubicBezTo>
                  <a:cubicBezTo>
                    <a:pt x="534" y="177"/>
                    <a:pt x="534" y="177"/>
                    <a:pt x="534" y="177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14" y="67"/>
                    <a:pt x="14" y="67"/>
                    <a:pt x="14" y="67"/>
                  </a:cubicBezTo>
                  <a:lnTo>
                    <a:pt x="105" y="67"/>
                  </a:lnTo>
                  <a:close/>
                  <a:moveTo>
                    <a:pt x="14" y="577"/>
                  </a:moveTo>
                  <a:cubicBezTo>
                    <a:pt x="14" y="191"/>
                    <a:pt x="14" y="191"/>
                    <a:pt x="14" y="191"/>
                  </a:cubicBezTo>
                  <a:cubicBezTo>
                    <a:pt x="534" y="191"/>
                    <a:pt x="534" y="191"/>
                    <a:pt x="534" y="191"/>
                  </a:cubicBezTo>
                  <a:cubicBezTo>
                    <a:pt x="534" y="577"/>
                    <a:pt x="534" y="577"/>
                    <a:pt x="534" y="577"/>
                  </a:cubicBezTo>
                  <a:lnTo>
                    <a:pt x="14" y="577"/>
                  </a:lnTo>
                  <a:close/>
                  <a:moveTo>
                    <a:pt x="436" y="260"/>
                  </a:moveTo>
                  <a:cubicBezTo>
                    <a:pt x="228" y="519"/>
                    <a:pt x="228" y="519"/>
                    <a:pt x="228" y="519"/>
                  </a:cubicBezTo>
                  <a:cubicBezTo>
                    <a:pt x="226" y="520"/>
                    <a:pt x="225" y="521"/>
                    <a:pt x="223" y="521"/>
                  </a:cubicBezTo>
                  <a:cubicBezTo>
                    <a:pt x="223" y="521"/>
                    <a:pt x="222" y="521"/>
                    <a:pt x="222" y="521"/>
                  </a:cubicBezTo>
                  <a:cubicBezTo>
                    <a:pt x="221" y="521"/>
                    <a:pt x="219" y="521"/>
                    <a:pt x="218" y="520"/>
                  </a:cubicBezTo>
                  <a:cubicBezTo>
                    <a:pt x="114" y="427"/>
                    <a:pt x="114" y="427"/>
                    <a:pt x="114" y="427"/>
                  </a:cubicBezTo>
                  <a:cubicBezTo>
                    <a:pt x="111" y="424"/>
                    <a:pt x="111" y="420"/>
                    <a:pt x="113" y="417"/>
                  </a:cubicBezTo>
                  <a:cubicBezTo>
                    <a:pt x="116" y="414"/>
                    <a:pt x="120" y="414"/>
                    <a:pt x="123" y="416"/>
                  </a:cubicBezTo>
                  <a:cubicBezTo>
                    <a:pt x="221" y="504"/>
                    <a:pt x="221" y="504"/>
                    <a:pt x="221" y="504"/>
                  </a:cubicBezTo>
                  <a:cubicBezTo>
                    <a:pt x="425" y="251"/>
                    <a:pt x="425" y="251"/>
                    <a:pt x="425" y="251"/>
                  </a:cubicBezTo>
                  <a:cubicBezTo>
                    <a:pt x="427" y="248"/>
                    <a:pt x="432" y="248"/>
                    <a:pt x="435" y="250"/>
                  </a:cubicBezTo>
                  <a:cubicBezTo>
                    <a:pt x="438" y="252"/>
                    <a:pt x="438" y="257"/>
                    <a:pt x="436" y="2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ownStd" panose="00010500010101010101" pitchFamily="50" charset="0"/>
                <a:ea typeface="BrownStd Regular Alternate" charset="0"/>
                <a:cs typeface="BrownStd Regular Alternat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8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CA11A90-3119-4971-BDA9-536A3C3D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1900" y="3319760"/>
            <a:ext cx="6434842" cy="923330"/>
          </a:xfrm>
        </p:spPr>
        <p:txBody>
          <a:bodyPr/>
          <a:lstStyle/>
          <a:p>
            <a:r>
              <a:rPr lang="de-DE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7429D004-7AAB-4619-9C04-4140B44387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2300" y="1190625"/>
            <a:ext cx="1366310" cy="2769989"/>
          </a:xfrm>
        </p:spPr>
        <p:txBody>
          <a:bodyPr/>
          <a:lstStyle/>
          <a:p>
            <a:r>
              <a:rPr lang="de-DE" sz="18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xmlns="" id="{84F43DB9-684D-445A-8630-5AC7FF9E6901}"/>
              </a:ext>
            </a:extLst>
          </p:cNvPr>
          <p:cNvSpPr txBox="1">
            <a:spLocks/>
          </p:cNvSpPr>
          <p:nvPr/>
        </p:nvSpPr>
        <p:spPr>
          <a:xfrm>
            <a:off x="877887" y="6112823"/>
            <a:ext cx="3827441" cy="8494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1100" kern="0" spc="-5" dirty="0" smtClean="0">
                <a:solidFill>
                  <a:schemeClr val="tx1"/>
                </a:solidFill>
                <a:latin typeface="+mj-lt"/>
                <a:cs typeface="Times New Roman"/>
              </a:rPr>
              <a:t>Patrick Heinze, Anh Le, Leon </a:t>
            </a:r>
            <a:r>
              <a:rPr lang="en-US" sz="1100" kern="0" spc="-5" dirty="0" err="1" smtClean="0">
                <a:solidFill>
                  <a:schemeClr val="tx1"/>
                </a:solidFill>
                <a:latin typeface="+mj-lt"/>
                <a:cs typeface="Times New Roman"/>
              </a:rPr>
              <a:t>Schüller</a:t>
            </a:r>
            <a:endParaRPr lang="de-DE" sz="1100" spc="-5" dirty="0">
              <a:solidFill>
                <a:schemeClr val="tx1"/>
              </a:solidFill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de-DE" sz="1100" spc="-5" dirty="0" smtClean="0">
              <a:solidFill>
                <a:schemeClr val="tx1"/>
              </a:solidFill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de-DE" sz="1100" spc="-5" dirty="0" smtClean="0">
                <a:solidFill>
                  <a:schemeClr val="tx1"/>
                </a:solidFill>
                <a:cs typeface="Times New Roman"/>
              </a:rPr>
              <a:t>4th </a:t>
            </a:r>
            <a:r>
              <a:rPr lang="de-DE" sz="1100" spc="-5" dirty="0" err="1" smtClean="0">
                <a:solidFill>
                  <a:schemeClr val="tx1"/>
                </a:solidFill>
                <a:cs typeface="Times New Roman"/>
              </a:rPr>
              <a:t>December</a:t>
            </a:r>
            <a:r>
              <a:rPr lang="de-DE" sz="1100" spc="-5" dirty="0" smtClean="0">
                <a:solidFill>
                  <a:schemeClr val="tx1"/>
                </a:solidFill>
                <a:cs typeface="Times New Roman"/>
              </a:rPr>
              <a:t> 2018</a:t>
            </a:r>
            <a:endParaRPr lang="en-US" sz="1100" kern="0" dirty="0" smtClean="0">
              <a:solidFill>
                <a:schemeClr val="tx1"/>
              </a:solidFill>
              <a:latin typeface="+mj-lt"/>
              <a:cs typeface="Times New Roman"/>
            </a:endParaRPr>
          </a:p>
          <a:p>
            <a:pPr>
              <a:spcBef>
                <a:spcPts val="31"/>
              </a:spcBef>
            </a:pPr>
            <a:endParaRPr lang="en-US" sz="1100" kern="0" dirty="0" smtClean="0">
              <a:solidFill>
                <a:schemeClr val="tx1"/>
              </a:solidFill>
              <a:latin typeface="+mj-lt"/>
              <a:cs typeface="Times New Roman"/>
            </a:endParaRPr>
          </a:p>
          <a:p>
            <a:pPr marL="12700" marR="5080">
              <a:lnSpc>
                <a:spcPct val="79500"/>
              </a:lnSpc>
            </a:pPr>
            <a:r>
              <a:rPr lang="en-US" sz="1400" b="1" kern="0" spc="-5" dirty="0" smtClean="0">
                <a:solidFill>
                  <a:schemeClr val="tx1"/>
                </a:solidFill>
                <a:latin typeface="+mj-lt"/>
                <a:cs typeface="Times New Roman"/>
              </a:rPr>
              <a:t>University of Mannheim</a:t>
            </a:r>
            <a:endParaRPr lang="en-US" sz="1400" b="1" kern="0" dirty="0">
              <a:solidFill>
                <a:schemeClr val="tx1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122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ungenberg">
      <a:dk1>
        <a:sysClr val="windowText" lastClr="000000"/>
      </a:dk1>
      <a:lt1>
        <a:sysClr val="window" lastClr="FFFFFF"/>
      </a:lt1>
      <a:dk2>
        <a:srgbClr val="215284"/>
      </a:dk2>
      <a:lt2>
        <a:srgbClr val="C8C8C8"/>
      </a:lt2>
      <a:accent1>
        <a:srgbClr val="215284"/>
      </a:accent1>
      <a:accent2>
        <a:srgbClr val="C8C8C8"/>
      </a:accent2>
      <a:accent3>
        <a:srgbClr val="FFAA00"/>
      </a:accent3>
      <a:accent4>
        <a:srgbClr val="215284"/>
      </a:accent4>
      <a:accent5>
        <a:srgbClr val="C8C8C8"/>
      </a:accent5>
      <a:accent6>
        <a:srgbClr val="FFAA0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12700" marR="5080">
          <a:lnSpc>
            <a:spcPts val="2400"/>
          </a:lnSpc>
          <a:defRPr sz="2400" b="1" spc="-5" dirty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Benutzerdefiniert</PresentationFormat>
  <Paragraphs>77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BrownStd</vt:lpstr>
      <vt:lpstr>BrownStd Regular Alternate</vt:lpstr>
      <vt:lpstr>Calibri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PuK_Praesentation_Gruppe1</dc:title>
  <dc:creator>Gruppe1</dc:creator>
  <cp:lastModifiedBy>Patrick Heinze</cp:lastModifiedBy>
  <cp:revision>450</cp:revision>
  <dcterms:created xsi:type="dcterms:W3CDTF">2015-05-18T11:36:44Z</dcterms:created>
  <dcterms:modified xsi:type="dcterms:W3CDTF">2018-11-18T14:25:41Z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2015-03-05T00:00:00Z</vt:filetime>
  </property>
  <property fmtid="{D5CDD505-2E9C-101B-9397-08002B2CF9AE}" pid="3" name="LastSaved">
    <vt:filetime>2015-05-18T00:00:00Z</vt:filetime>
  </property>
</Properties>
</file>